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6" r:id="rId2"/>
    <p:sldMasterId id="2147483908" r:id="rId3"/>
    <p:sldMasterId id="2147483920" r:id="rId4"/>
    <p:sldMasterId id="2147483932" r:id="rId5"/>
    <p:sldMasterId id="2147483956" r:id="rId6"/>
    <p:sldMasterId id="2147483968" r:id="rId7"/>
    <p:sldMasterId id="2147483980" r:id="rId8"/>
    <p:sldMasterId id="2147483992" r:id="rId9"/>
    <p:sldMasterId id="2147484004" r:id="rId10"/>
  </p:sldMasterIdLst>
  <p:notesMasterIdLst>
    <p:notesMasterId r:id="rId32"/>
  </p:notesMasterIdLst>
  <p:sldIdLst>
    <p:sldId id="612" r:id="rId11"/>
    <p:sldId id="613" r:id="rId12"/>
    <p:sldId id="623" r:id="rId13"/>
    <p:sldId id="629" r:id="rId14"/>
    <p:sldId id="630" r:id="rId15"/>
    <p:sldId id="627" r:id="rId16"/>
    <p:sldId id="631" r:id="rId17"/>
    <p:sldId id="625" r:id="rId18"/>
    <p:sldId id="642" r:id="rId19"/>
    <p:sldId id="634" r:id="rId20"/>
    <p:sldId id="639" r:id="rId21"/>
    <p:sldId id="632" r:id="rId22"/>
    <p:sldId id="393" r:id="rId23"/>
    <p:sldId id="635" r:id="rId24"/>
    <p:sldId id="643" r:id="rId25"/>
    <p:sldId id="637" r:id="rId26"/>
    <p:sldId id="644" r:id="rId27"/>
    <p:sldId id="646" r:id="rId28"/>
    <p:sldId id="647" r:id="rId29"/>
    <p:sldId id="648" r:id="rId30"/>
    <p:sldId id="614" r:id="rId31"/>
  </p:sldIdLst>
  <p:sldSz cx="12192000" cy="68580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5F0"/>
    <a:srgbClr val="FBDBC9"/>
    <a:srgbClr val="FDF6EE"/>
    <a:srgbClr val="E0EEF0"/>
    <a:srgbClr val="D5E8EB"/>
    <a:srgbClr val="D2DEEF"/>
    <a:srgbClr val="C000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4571" autoAdjust="0"/>
  </p:normalViewPr>
  <p:slideViewPr>
    <p:cSldViewPr snapToGrid="0">
      <p:cViewPr varScale="1">
        <p:scale>
          <a:sx n="79" d="100"/>
          <a:sy n="79" d="100"/>
        </p:scale>
        <p:origin x="92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1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000" b="1" i="0" baseline="0">
                <a:effectLst/>
              </a:rPr>
              <a:t>Cinsiyete göre oranlar</a:t>
            </a:r>
            <a:endParaRPr lang="tr-TR" sz="2000">
              <a:effectLst/>
            </a:endParaRPr>
          </a:p>
        </c:rich>
      </c:tx>
      <c:layout>
        <c:manualLayout>
          <c:xMode val="edge"/>
          <c:yMode val="edge"/>
          <c:x val="0.24761088624834535"/>
          <c:y val="5.676908392860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4AB2-40AD-A5B4-9B80DEBE01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4AB2-40AD-A5B4-9B80DEBE013F}"/>
              </c:ext>
            </c:extLst>
          </c:dPt>
          <c:dLbls>
            <c:dLbl>
              <c:idx val="0"/>
              <c:layout>
                <c:manualLayout>
                  <c:x val="-0.23483068981435432"/>
                  <c:y val="-8.06718561090756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B2-40AD-A5B4-9B80DEBE013F}"/>
                </c:ext>
              </c:extLst>
            </c:dLbl>
            <c:dLbl>
              <c:idx val="1"/>
              <c:layout>
                <c:manualLayout>
                  <c:x val="0.21593626649595798"/>
                  <c:y val="2.9878465225583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B2-40AD-A5B4-9B80DEBE0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1440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Sayfa2!$A$84:$A$85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Sayfa2!$B$84:$B$85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B2-40AD-A5B4-9B80DEBE0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0.31778230903880306"/>
          <c:y val="0.86890788092749338"/>
          <c:w val="0.44001286266028372"/>
          <c:h val="9.8225807324364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rgbClr val="FBDBC9"/>
      </a:solidFill>
      <a:round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58A76-B5FE-4858-AA7A-6A662B787B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F112F52-4D80-4026-8395-095250160E2E}">
      <dgm:prSet phldrT="[Metin]" custT="1"/>
      <dgm:spPr>
        <a:xfrm>
          <a:off x="187743" y="68043"/>
          <a:ext cx="2628413" cy="5608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600" b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Sabah uyandığınızı ve vücudunuzun bir tarafının kalıcı şekilde felç olduğunu </a:t>
          </a:r>
          <a:r>
            <a:rPr lang="tr-TR" sz="1600" b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düşünün.</a:t>
          </a:r>
          <a:endParaRPr lang="tr-TR" sz="1600" b="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tr-TR" sz="18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086B3880-797F-47A4-A08E-4EDC8EDEF4BC}" type="parTrans" cxnId="{B8DCE403-1B4F-4C45-9E5F-86F6B0D0799C}">
      <dgm:prSet/>
      <dgm:spPr/>
      <dgm:t>
        <a:bodyPr/>
        <a:lstStyle/>
        <a:p>
          <a:endParaRPr lang="tr-TR"/>
        </a:p>
      </dgm:t>
    </dgm:pt>
    <dgm:pt modelId="{B7CE667A-8396-4B87-9193-C1079E24980C}" type="sibTrans" cxnId="{B8DCE403-1B4F-4C45-9E5F-86F6B0D0799C}">
      <dgm:prSet/>
      <dgm:spPr/>
      <dgm:t>
        <a:bodyPr/>
        <a:lstStyle/>
        <a:p>
          <a:endParaRPr lang="tr-TR"/>
        </a:p>
      </dgm:t>
    </dgm:pt>
    <dgm:pt modelId="{D4D51A55-E97B-4018-B005-E32EE876D747}">
      <dgm:prSet phldrT="[Metin]" custT="1"/>
      <dgm:spPr>
        <a:xfrm>
          <a:off x="187743" y="929883"/>
          <a:ext cx="2628413" cy="5608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600" b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Kelimeleri tam anlayamadığınızı ve konuşamadığınızı ya da yazamadığınızı düşünün.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tr-TR" sz="14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D3797AC-3F40-4ED0-BBF8-CBC2C8CEF24C}" type="parTrans" cxnId="{C640C6C2-29ED-4ADC-B432-FF36F150EDBE}">
      <dgm:prSet/>
      <dgm:spPr/>
      <dgm:t>
        <a:bodyPr/>
        <a:lstStyle/>
        <a:p>
          <a:endParaRPr lang="tr-TR"/>
        </a:p>
      </dgm:t>
    </dgm:pt>
    <dgm:pt modelId="{8D1DFD35-DAED-48D9-845F-C902E892AA8E}" type="sibTrans" cxnId="{C640C6C2-29ED-4ADC-B432-FF36F150EDBE}">
      <dgm:prSet/>
      <dgm:spPr/>
      <dgm:t>
        <a:bodyPr/>
        <a:lstStyle/>
        <a:p>
          <a:endParaRPr lang="tr-TR"/>
        </a:p>
      </dgm:t>
    </dgm:pt>
    <dgm:pt modelId="{F532A446-D4BF-4988-9ECB-81AC5C51A7DE}">
      <dgm:prSet phldrT="[Metin]" custT="1"/>
      <dgm:spPr>
        <a:xfrm>
          <a:off x="187743" y="1791723"/>
          <a:ext cx="2628413" cy="5608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600" b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Yemek, giyinmek ve banyo yapmak gibi günlük yaşam etkinliklerini yeniden öğrenmek zorunda kaldığınızı düşünün.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tr-TR" sz="14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368D3FF7-AC37-4218-A327-BD8EEE521794}" type="parTrans" cxnId="{A7524919-4FB9-49CE-AB25-169C06B87C96}">
      <dgm:prSet/>
      <dgm:spPr/>
      <dgm:t>
        <a:bodyPr/>
        <a:lstStyle/>
        <a:p>
          <a:endParaRPr lang="tr-TR"/>
        </a:p>
      </dgm:t>
    </dgm:pt>
    <dgm:pt modelId="{1D747CEB-3C6B-471F-9825-78A0A9C2EA49}" type="sibTrans" cxnId="{A7524919-4FB9-49CE-AB25-169C06B87C96}">
      <dgm:prSet/>
      <dgm:spPr/>
      <dgm:t>
        <a:bodyPr/>
        <a:lstStyle/>
        <a:p>
          <a:endParaRPr lang="tr-TR"/>
        </a:p>
      </dgm:t>
    </dgm:pt>
    <dgm:pt modelId="{CA897882-71F7-4623-A3B3-6043258991A4}">
      <dgm:prSet phldrT="[Metin]" custT="1"/>
      <dgm:spPr>
        <a:xfrm>
          <a:off x="187743" y="2653563"/>
          <a:ext cx="2628413" cy="5608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gm:spPr>
      <dgm:t>
        <a:bodyPr/>
        <a:lstStyle/>
        <a:p>
          <a:r>
            <a:rPr lang="tr-TR" sz="1600" b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Hayatınızın ve ailenizin dostlarınızın hayatlarının sonsuza dek değiştiğini düşünün.</a:t>
          </a:r>
        </a:p>
        <a:p>
          <a:endParaRPr lang="tr-TR" sz="1500" b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34C9242-F4FE-402C-9F28-56FA55F17DF5}" type="parTrans" cxnId="{20EEEAD4-0DDD-49EE-8E7A-FAB53C56019C}">
      <dgm:prSet/>
      <dgm:spPr/>
      <dgm:t>
        <a:bodyPr/>
        <a:lstStyle/>
        <a:p>
          <a:endParaRPr lang="tr-TR"/>
        </a:p>
      </dgm:t>
    </dgm:pt>
    <dgm:pt modelId="{3520B199-BB75-41E7-8CA0-BDEBD63FC3F2}" type="sibTrans" cxnId="{20EEEAD4-0DDD-49EE-8E7A-FAB53C56019C}">
      <dgm:prSet/>
      <dgm:spPr/>
      <dgm:t>
        <a:bodyPr/>
        <a:lstStyle/>
        <a:p>
          <a:endParaRPr lang="tr-TR"/>
        </a:p>
      </dgm:t>
    </dgm:pt>
    <dgm:pt modelId="{5ECF6BD1-411B-4484-895C-9955A888353B}" type="pres">
      <dgm:prSet presAssocID="{75458A76-B5FE-4858-AA7A-6A662B787B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6DF47B-9F15-46F7-94D3-5E0910A88CD3}" type="pres">
      <dgm:prSet presAssocID="{2F112F52-4D80-4026-8395-095250160E2E}" presName="parentLin" presStyleCnt="0"/>
      <dgm:spPr/>
    </dgm:pt>
    <dgm:pt modelId="{D63E95CD-3224-44AA-9865-909BA94FDE61}" type="pres">
      <dgm:prSet presAssocID="{2F112F52-4D80-4026-8395-095250160E2E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BD8ACE46-F2DF-4D34-9160-29758A8D8FD1}" type="pres">
      <dgm:prSet presAssocID="{2F112F52-4D80-4026-8395-095250160E2E}" presName="parentText" presStyleLbl="node1" presStyleIdx="0" presStyleCnt="4" custScaleX="130539" custScaleY="980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478CC5-2A6B-4193-BD10-5A6D2F6C26E6}" type="pres">
      <dgm:prSet presAssocID="{2F112F52-4D80-4026-8395-095250160E2E}" presName="negativeSpace" presStyleCnt="0"/>
      <dgm:spPr/>
    </dgm:pt>
    <dgm:pt modelId="{27D99C3F-5BFA-4256-A185-65AD5C880FD4}" type="pres">
      <dgm:prSet presAssocID="{2F112F52-4D80-4026-8395-095250160E2E}" presName="childText" presStyleLbl="conFgAcc1" presStyleIdx="0" presStyleCnt="4">
        <dgm:presLayoutVars>
          <dgm:bulletEnabled val="1"/>
        </dgm:presLayoutVars>
      </dgm:prSet>
      <dgm:spPr>
        <a:xfrm>
          <a:off x="0" y="348483"/>
          <a:ext cx="3754876" cy="47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  <a:miter lim="800000"/>
        </a:ln>
        <a:effectLst/>
      </dgm:spPr>
    </dgm:pt>
    <dgm:pt modelId="{0E750C3D-35D6-458C-AC67-C45AA20B19FB}" type="pres">
      <dgm:prSet presAssocID="{B7CE667A-8396-4B87-9193-C1079E24980C}" presName="spaceBetweenRectangles" presStyleCnt="0"/>
      <dgm:spPr/>
    </dgm:pt>
    <dgm:pt modelId="{68482D47-414B-451F-90D8-573B0FC77C45}" type="pres">
      <dgm:prSet presAssocID="{D4D51A55-E97B-4018-B005-E32EE876D747}" presName="parentLin" presStyleCnt="0"/>
      <dgm:spPr/>
    </dgm:pt>
    <dgm:pt modelId="{D0531FB2-A252-4315-BDC6-402529BB28D3}" type="pres">
      <dgm:prSet presAssocID="{D4D51A55-E97B-4018-B005-E32EE876D747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A3A80C1F-A134-41CF-ACCB-D4DB98862970}" type="pres">
      <dgm:prSet presAssocID="{D4D51A55-E97B-4018-B005-E32EE876D747}" presName="parentText" presStyleLbl="node1" presStyleIdx="1" presStyleCnt="4" custScaleX="130537" custScaleY="10165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A3FF19-D361-4E9C-A914-BF0840EC6036}" type="pres">
      <dgm:prSet presAssocID="{D4D51A55-E97B-4018-B005-E32EE876D747}" presName="negativeSpace" presStyleCnt="0"/>
      <dgm:spPr/>
    </dgm:pt>
    <dgm:pt modelId="{C64E3CDA-4241-4165-A23D-584ABE61984B}" type="pres">
      <dgm:prSet presAssocID="{D4D51A55-E97B-4018-B005-E32EE876D747}" presName="childText" presStyleLbl="conFgAcc1" presStyleIdx="1" presStyleCnt="4" custLinFactNeighborX="-265">
        <dgm:presLayoutVars>
          <dgm:bulletEnabled val="1"/>
        </dgm:presLayoutVars>
      </dgm:prSet>
      <dgm:spPr>
        <a:xfrm>
          <a:off x="0" y="1210323"/>
          <a:ext cx="3754876" cy="47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  <a:miter lim="800000"/>
        </a:ln>
        <a:effectLst/>
      </dgm:spPr>
    </dgm:pt>
    <dgm:pt modelId="{F7B5F110-7D9B-437B-96A1-123EF7686763}" type="pres">
      <dgm:prSet presAssocID="{8D1DFD35-DAED-48D9-845F-C902E892AA8E}" presName="spaceBetweenRectangles" presStyleCnt="0"/>
      <dgm:spPr/>
    </dgm:pt>
    <dgm:pt modelId="{2D8138F4-68F5-4389-B07C-F14F82D8A8CA}" type="pres">
      <dgm:prSet presAssocID="{F532A446-D4BF-4988-9ECB-81AC5C51A7DE}" presName="parentLin" presStyleCnt="0"/>
      <dgm:spPr/>
    </dgm:pt>
    <dgm:pt modelId="{C7868251-8681-49D8-86F5-4865319258D6}" type="pres">
      <dgm:prSet presAssocID="{F532A446-D4BF-4988-9ECB-81AC5C51A7DE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03C0C3B1-8B63-4A07-9DF9-51B957120EE1}" type="pres">
      <dgm:prSet presAssocID="{F532A446-D4BF-4988-9ECB-81AC5C51A7DE}" presName="parentText" presStyleLbl="node1" presStyleIdx="2" presStyleCnt="4" custScaleX="129766" custScaleY="11003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73CA19-D10D-4D3D-9017-E907EC5829B1}" type="pres">
      <dgm:prSet presAssocID="{F532A446-D4BF-4988-9ECB-81AC5C51A7DE}" presName="negativeSpace" presStyleCnt="0"/>
      <dgm:spPr/>
    </dgm:pt>
    <dgm:pt modelId="{9ED5646F-7F42-49EF-A73F-865C9F32BD24}" type="pres">
      <dgm:prSet presAssocID="{F532A446-D4BF-4988-9ECB-81AC5C51A7DE}" presName="childText" presStyleLbl="conFgAcc1" presStyleIdx="2" presStyleCnt="4">
        <dgm:presLayoutVars>
          <dgm:bulletEnabled val="1"/>
        </dgm:presLayoutVars>
      </dgm:prSet>
      <dgm:spPr>
        <a:xfrm>
          <a:off x="0" y="2072163"/>
          <a:ext cx="3754876" cy="47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  <a:miter lim="800000"/>
        </a:ln>
        <a:effectLst/>
      </dgm:spPr>
    </dgm:pt>
    <dgm:pt modelId="{C2254DAD-2E94-4F6A-B538-C6EB1CC06C38}" type="pres">
      <dgm:prSet presAssocID="{1D747CEB-3C6B-471F-9825-78A0A9C2EA49}" presName="spaceBetweenRectangles" presStyleCnt="0"/>
      <dgm:spPr/>
    </dgm:pt>
    <dgm:pt modelId="{1B9B9F40-58F2-4A9E-B95B-067547CE44A8}" type="pres">
      <dgm:prSet presAssocID="{CA897882-71F7-4623-A3B3-6043258991A4}" presName="parentLin" presStyleCnt="0"/>
      <dgm:spPr/>
    </dgm:pt>
    <dgm:pt modelId="{40B0B777-F046-44DE-AF02-36AB5B7B9008}" type="pres">
      <dgm:prSet presAssocID="{CA897882-71F7-4623-A3B3-6043258991A4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53414793-6D65-45F2-90F3-718E8223B8B9}" type="pres">
      <dgm:prSet presAssocID="{CA897882-71F7-4623-A3B3-6043258991A4}" presName="parentText" presStyleLbl="node1" presStyleIdx="3" presStyleCnt="4" custScaleX="130505" custScaleY="9707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E1F9D8-C94B-47FB-8F19-E83DEEA1871F}" type="pres">
      <dgm:prSet presAssocID="{CA897882-71F7-4623-A3B3-6043258991A4}" presName="negativeSpace" presStyleCnt="0"/>
      <dgm:spPr/>
    </dgm:pt>
    <dgm:pt modelId="{1F78364D-5045-4AC5-9981-1DFE2F332A5E}" type="pres">
      <dgm:prSet presAssocID="{CA897882-71F7-4623-A3B3-6043258991A4}" presName="childText" presStyleLbl="conFgAcc1" presStyleIdx="3" presStyleCnt="4">
        <dgm:presLayoutVars>
          <dgm:bulletEnabled val="1"/>
        </dgm:presLayoutVars>
      </dgm:prSet>
      <dgm:spPr>
        <a:xfrm>
          <a:off x="0" y="2934003"/>
          <a:ext cx="3754876" cy="47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  <a:miter lim="800000"/>
        </a:ln>
        <a:effectLst/>
      </dgm:spPr>
    </dgm:pt>
  </dgm:ptLst>
  <dgm:cxnLst>
    <dgm:cxn modelId="{8CA21A35-D29E-49FA-A388-45A6234E0541}" type="presOf" srcId="{F532A446-D4BF-4988-9ECB-81AC5C51A7DE}" destId="{C7868251-8681-49D8-86F5-4865319258D6}" srcOrd="0" destOrd="0" presId="urn:microsoft.com/office/officeart/2005/8/layout/list1"/>
    <dgm:cxn modelId="{C830338D-EA69-4613-84ED-19B0DABD02DE}" type="presOf" srcId="{D4D51A55-E97B-4018-B005-E32EE876D747}" destId="{D0531FB2-A252-4315-BDC6-402529BB28D3}" srcOrd="0" destOrd="0" presId="urn:microsoft.com/office/officeart/2005/8/layout/list1"/>
    <dgm:cxn modelId="{25C7854A-3721-4F02-BA44-CA0BF5B4F07F}" type="presOf" srcId="{75458A76-B5FE-4858-AA7A-6A662B787B7B}" destId="{5ECF6BD1-411B-4484-895C-9955A888353B}" srcOrd="0" destOrd="0" presId="urn:microsoft.com/office/officeart/2005/8/layout/list1"/>
    <dgm:cxn modelId="{20EEEAD4-0DDD-49EE-8E7A-FAB53C56019C}" srcId="{75458A76-B5FE-4858-AA7A-6A662B787B7B}" destId="{CA897882-71F7-4623-A3B3-6043258991A4}" srcOrd="3" destOrd="0" parTransId="{534C9242-F4FE-402C-9F28-56FA55F17DF5}" sibTransId="{3520B199-BB75-41E7-8CA0-BDEBD63FC3F2}"/>
    <dgm:cxn modelId="{C640C6C2-29ED-4ADC-B432-FF36F150EDBE}" srcId="{75458A76-B5FE-4858-AA7A-6A662B787B7B}" destId="{D4D51A55-E97B-4018-B005-E32EE876D747}" srcOrd="1" destOrd="0" parTransId="{8D3797AC-3F40-4ED0-BBF8-CBC2C8CEF24C}" sibTransId="{8D1DFD35-DAED-48D9-845F-C902E892AA8E}"/>
    <dgm:cxn modelId="{786B1800-9634-4890-B041-1EFD6FF0FDEA}" type="presOf" srcId="{F532A446-D4BF-4988-9ECB-81AC5C51A7DE}" destId="{03C0C3B1-8B63-4A07-9DF9-51B957120EE1}" srcOrd="1" destOrd="0" presId="urn:microsoft.com/office/officeart/2005/8/layout/list1"/>
    <dgm:cxn modelId="{B8DCE403-1B4F-4C45-9E5F-86F6B0D0799C}" srcId="{75458A76-B5FE-4858-AA7A-6A662B787B7B}" destId="{2F112F52-4D80-4026-8395-095250160E2E}" srcOrd="0" destOrd="0" parTransId="{086B3880-797F-47A4-A08E-4EDC8EDEF4BC}" sibTransId="{B7CE667A-8396-4B87-9193-C1079E24980C}"/>
    <dgm:cxn modelId="{A7524919-4FB9-49CE-AB25-169C06B87C96}" srcId="{75458A76-B5FE-4858-AA7A-6A662B787B7B}" destId="{F532A446-D4BF-4988-9ECB-81AC5C51A7DE}" srcOrd="2" destOrd="0" parTransId="{368D3FF7-AC37-4218-A327-BD8EEE521794}" sibTransId="{1D747CEB-3C6B-471F-9825-78A0A9C2EA49}"/>
    <dgm:cxn modelId="{3DDA4B0F-11BA-42D0-A92E-9C22601079A8}" type="presOf" srcId="{CA897882-71F7-4623-A3B3-6043258991A4}" destId="{40B0B777-F046-44DE-AF02-36AB5B7B9008}" srcOrd="0" destOrd="0" presId="urn:microsoft.com/office/officeart/2005/8/layout/list1"/>
    <dgm:cxn modelId="{7B3EBCF4-FCCC-49D0-90CB-D4714D3DECA3}" type="presOf" srcId="{D4D51A55-E97B-4018-B005-E32EE876D747}" destId="{A3A80C1F-A134-41CF-ACCB-D4DB98862970}" srcOrd="1" destOrd="0" presId="urn:microsoft.com/office/officeart/2005/8/layout/list1"/>
    <dgm:cxn modelId="{B0C6D258-02B9-4391-96A2-E4196DB623C7}" type="presOf" srcId="{2F112F52-4D80-4026-8395-095250160E2E}" destId="{BD8ACE46-F2DF-4D34-9160-29758A8D8FD1}" srcOrd="1" destOrd="0" presId="urn:microsoft.com/office/officeart/2005/8/layout/list1"/>
    <dgm:cxn modelId="{D169AA56-011D-4757-8FCD-9A3524EAA94E}" type="presOf" srcId="{2F112F52-4D80-4026-8395-095250160E2E}" destId="{D63E95CD-3224-44AA-9865-909BA94FDE61}" srcOrd="0" destOrd="0" presId="urn:microsoft.com/office/officeart/2005/8/layout/list1"/>
    <dgm:cxn modelId="{F45FCE05-5E47-4751-A4E1-0AD3C6DA3AE6}" type="presOf" srcId="{CA897882-71F7-4623-A3B3-6043258991A4}" destId="{53414793-6D65-45F2-90F3-718E8223B8B9}" srcOrd="1" destOrd="0" presId="urn:microsoft.com/office/officeart/2005/8/layout/list1"/>
    <dgm:cxn modelId="{B755453C-C778-4612-A8FE-59724636F54B}" type="presParOf" srcId="{5ECF6BD1-411B-4484-895C-9955A888353B}" destId="{A96DF47B-9F15-46F7-94D3-5E0910A88CD3}" srcOrd="0" destOrd="0" presId="urn:microsoft.com/office/officeart/2005/8/layout/list1"/>
    <dgm:cxn modelId="{373CD276-3EB8-4069-B1C3-0BF8CF796A41}" type="presParOf" srcId="{A96DF47B-9F15-46F7-94D3-5E0910A88CD3}" destId="{D63E95CD-3224-44AA-9865-909BA94FDE61}" srcOrd="0" destOrd="0" presId="urn:microsoft.com/office/officeart/2005/8/layout/list1"/>
    <dgm:cxn modelId="{F742366B-A24B-4814-AC9F-FA26AD6D5CD8}" type="presParOf" srcId="{A96DF47B-9F15-46F7-94D3-5E0910A88CD3}" destId="{BD8ACE46-F2DF-4D34-9160-29758A8D8FD1}" srcOrd="1" destOrd="0" presId="urn:microsoft.com/office/officeart/2005/8/layout/list1"/>
    <dgm:cxn modelId="{AF2108B3-109C-443E-9C69-77DCA2E8AA12}" type="presParOf" srcId="{5ECF6BD1-411B-4484-895C-9955A888353B}" destId="{46478CC5-2A6B-4193-BD10-5A6D2F6C26E6}" srcOrd="1" destOrd="0" presId="urn:microsoft.com/office/officeart/2005/8/layout/list1"/>
    <dgm:cxn modelId="{6D395090-17EF-4B6C-A86A-679C36081AA8}" type="presParOf" srcId="{5ECF6BD1-411B-4484-895C-9955A888353B}" destId="{27D99C3F-5BFA-4256-A185-65AD5C880FD4}" srcOrd="2" destOrd="0" presId="urn:microsoft.com/office/officeart/2005/8/layout/list1"/>
    <dgm:cxn modelId="{8F9FA01E-F547-4D28-B228-F7C9FF3BC199}" type="presParOf" srcId="{5ECF6BD1-411B-4484-895C-9955A888353B}" destId="{0E750C3D-35D6-458C-AC67-C45AA20B19FB}" srcOrd="3" destOrd="0" presId="urn:microsoft.com/office/officeart/2005/8/layout/list1"/>
    <dgm:cxn modelId="{2A262FFB-3CA5-442F-B52E-A3F3F0EFAAFE}" type="presParOf" srcId="{5ECF6BD1-411B-4484-895C-9955A888353B}" destId="{68482D47-414B-451F-90D8-573B0FC77C45}" srcOrd="4" destOrd="0" presId="urn:microsoft.com/office/officeart/2005/8/layout/list1"/>
    <dgm:cxn modelId="{DB1C19F2-89B2-470D-9598-AEB626668CA0}" type="presParOf" srcId="{68482D47-414B-451F-90D8-573B0FC77C45}" destId="{D0531FB2-A252-4315-BDC6-402529BB28D3}" srcOrd="0" destOrd="0" presId="urn:microsoft.com/office/officeart/2005/8/layout/list1"/>
    <dgm:cxn modelId="{68C56530-7C0B-43B7-80C3-147765797F21}" type="presParOf" srcId="{68482D47-414B-451F-90D8-573B0FC77C45}" destId="{A3A80C1F-A134-41CF-ACCB-D4DB98862970}" srcOrd="1" destOrd="0" presId="urn:microsoft.com/office/officeart/2005/8/layout/list1"/>
    <dgm:cxn modelId="{5A3C3149-FFE8-4EAC-8D58-BE56340FCF43}" type="presParOf" srcId="{5ECF6BD1-411B-4484-895C-9955A888353B}" destId="{19A3FF19-D361-4E9C-A914-BF0840EC6036}" srcOrd="5" destOrd="0" presId="urn:microsoft.com/office/officeart/2005/8/layout/list1"/>
    <dgm:cxn modelId="{268CD290-66E1-4C99-8836-03F5B63AE785}" type="presParOf" srcId="{5ECF6BD1-411B-4484-895C-9955A888353B}" destId="{C64E3CDA-4241-4165-A23D-584ABE61984B}" srcOrd="6" destOrd="0" presId="urn:microsoft.com/office/officeart/2005/8/layout/list1"/>
    <dgm:cxn modelId="{4A7D5363-6855-4EC4-A37A-9319CEDB776E}" type="presParOf" srcId="{5ECF6BD1-411B-4484-895C-9955A888353B}" destId="{F7B5F110-7D9B-437B-96A1-123EF7686763}" srcOrd="7" destOrd="0" presId="urn:microsoft.com/office/officeart/2005/8/layout/list1"/>
    <dgm:cxn modelId="{E4630F20-8AFE-4328-9FBC-8327FEC1532D}" type="presParOf" srcId="{5ECF6BD1-411B-4484-895C-9955A888353B}" destId="{2D8138F4-68F5-4389-B07C-F14F82D8A8CA}" srcOrd="8" destOrd="0" presId="urn:microsoft.com/office/officeart/2005/8/layout/list1"/>
    <dgm:cxn modelId="{DD3B4D2C-165B-4DF4-BD51-47C2E0F28F0A}" type="presParOf" srcId="{2D8138F4-68F5-4389-B07C-F14F82D8A8CA}" destId="{C7868251-8681-49D8-86F5-4865319258D6}" srcOrd="0" destOrd="0" presId="urn:microsoft.com/office/officeart/2005/8/layout/list1"/>
    <dgm:cxn modelId="{169EAD6D-9A95-435E-A056-F5CF7B67587A}" type="presParOf" srcId="{2D8138F4-68F5-4389-B07C-F14F82D8A8CA}" destId="{03C0C3B1-8B63-4A07-9DF9-51B957120EE1}" srcOrd="1" destOrd="0" presId="urn:microsoft.com/office/officeart/2005/8/layout/list1"/>
    <dgm:cxn modelId="{67239E28-5FDA-478C-B62A-B8B3F35E1687}" type="presParOf" srcId="{5ECF6BD1-411B-4484-895C-9955A888353B}" destId="{7173CA19-D10D-4D3D-9017-E907EC5829B1}" srcOrd="9" destOrd="0" presId="urn:microsoft.com/office/officeart/2005/8/layout/list1"/>
    <dgm:cxn modelId="{A4CCC3CE-2040-46CF-BB9C-40EF7A7BEC2C}" type="presParOf" srcId="{5ECF6BD1-411B-4484-895C-9955A888353B}" destId="{9ED5646F-7F42-49EF-A73F-865C9F32BD24}" srcOrd="10" destOrd="0" presId="urn:microsoft.com/office/officeart/2005/8/layout/list1"/>
    <dgm:cxn modelId="{764150AE-99D9-4D58-AEA7-128C5C24BCBA}" type="presParOf" srcId="{5ECF6BD1-411B-4484-895C-9955A888353B}" destId="{C2254DAD-2E94-4F6A-B538-C6EB1CC06C38}" srcOrd="11" destOrd="0" presId="urn:microsoft.com/office/officeart/2005/8/layout/list1"/>
    <dgm:cxn modelId="{A85B81FF-D569-40FD-AB3C-A8D58F97598A}" type="presParOf" srcId="{5ECF6BD1-411B-4484-895C-9955A888353B}" destId="{1B9B9F40-58F2-4A9E-B95B-067547CE44A8}" srcOrd="12" destOrd="0" presId="urn:microsoft.com/office/officeart/2005/8/layout/list1"/>
    <dgm:cxn modelId="{F7490ED5-7A4F-41AF-B40B-7B3388463615}" type="presParOf" srcId="{1B9B9F40-58F2-4A9E-B95B-067547CE44A8}" destId="{40B0B777-F046-44DE-AF02-36AB5B7B9008}" srcOrd="0" destOrd="0" presId="urn:microsoft.com/office/officeart/2005/8/layout/list1"/>
    <dgm:cxn modelId="{28A94D22-B671-4824-8BB7-1BE1BA819969}" type="presParOf" srcId="{1B9B9F40-58F2-4A9E-B95B-067547CE44A8}" destId="{53414793-6D65-45F2-90F3-718E8223B8B9}" srcOrd="1" destOrd="0" presId="urn:microsoft.com/office/officeart/2005/8/layout/list1"/>
    <dgm:cxn modelId="{CBAA8FB7-CFBB-4E24-950C-0A4984BC9342}" type="presParOf" srcId="{5ECF6BD1-411B-4484-895C-9955A888353B}" destId="{AFE1F9D8-C94B-47FB-8F19-E83DEEA1871F}" srcOrd="13" destOrd="0" presId="urn:microsoft.com/office/officeart/2005/8/layout/list1"/>
    <dgm:cxn modelId="{0E8C6093-1182-48AA-B6C0-372A8545DFAE}" type="presParOf" srcId="{5ECF6BD1-411B-4484-895C-9955A888353B}" destId="{1F78364D-5045-4AC5-9981-1DFE2F332A5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99C3F-5BFA-4256-A185-65AD5C880FD4}">
      <dsp:nvSpPr>
        <dsp:cNvPr id="0" name=""/>
        <dsp:cNvSpPr/>
      </dsp:nvSpPr>
      <dsp:spPr>
        <a:xfrm>
          <a:off x="0" y="397247"/>
          <a:ext cx="10333607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ACE46-F2DF-4D34-9160-29758A8D8FD1}">
      <dsp:nvSpPr>
        <dsp:cNvPr id="0" name=""/>
        <dsp:cNvSpPr/>
      </dsp:nvSpPr>
      <dsp:spPr>
        <a:xfrm>
          <a:off x="516680" y="71197"/>
          <a:ext cx="9442571" cy="66553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410" tIns="0" rIns="273410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Sabah uyandığınızı ve vücudunuzun bir tarafının kalıcı şekilde felç olduğunu </a:t>
          </a:r>
          <a:r>
            <a:rPr lang="tr-TR" sz="1600" b="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düşünün.</a:t>
          </a:r>
          <a:endParaRPr lang="tr-TR" sz="1600" b="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49168" y="103685"/>
        <a:ext cx="9377595" cy="600554"/>
      </dsp:txXfrm>
    </dsp:sp>
    <dsp:sp modelId="{C64E3CDA-4241-4165-A23D-584ABE61984B}">
      <dsp:nvSpPr>
        <dsp:cNvPr id="0" name=""/>
        <dsp:cNvSpPr/>
      </dsp:nvSpPr>
      <dsp:spPr>
        <a:xfrm>
          <a:off x="0" y="1451791"/>
          <a:ext cx="10333607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80C1F-A134-41CF-ACCB-D4DB98862970}">
      <dsp:nvSpPr>
        <dsp:cNvPr id="0" name=""/>
        <dsp:cNvSpPr/>
      </dsp:nvSpPr>
      <dsp:spPr>
        <a:xfrm>
          <a:off x="516680" y="1101047"/>
          <a:ext cx="9442426" cy="69022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410" tIns="0" rIns="273410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Kelimeleri tam anlayamadığınızı ve konuşamadığınızı ya da yazamadığınızı düşünün.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50374" y="1134741"/>
        <a:ext cx="9375038" cy="622835"/>
      </dsp:txXfrm>
    </dsp:sp>
    <dsp:sp modelId="{9ED5646F-7F42-49EF-A73F-865C9F32BD24}">
      <dsp:nvSpPr>
        <dsp:cNvPr id="0" name=""/>
        <dsp:cNvSpPr/>
      </dsp:nvSpPr>
      <dsp:spPr>
        <a:xfrm>
          <a:off x="0" y="2563184"/>
          <a:ext cx="10333607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0C3B1-8B63-4A07-9DF9-51B957120EE1}">
      <dsp:nvSpPr>
        <dsp:cNvPr id="0" name=""/>
        <dsp:cNvSpPr/>
      </dsp:nvSpPr>
      <dsp:spPr>
        <a:xfrm>
          <a:off x="516680" y="2155591"/>
          <a:ext cx="9386655" cy="74707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410" tIns="0" rIns="273410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Yemek, giyinmek ve banyo yapmak gibi günlük yaşam etkinliklerini yeniden öğrenmek zorunda kaldığınızı düşünün.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53149" y="2192060"/>
        <a:ext cx="9313717" cy="674135"/>
      </dsp:txXfrm>
    </dsp:sp>
    <dsp:sp modelId="{1F78364D-5045-4AC5-9981-1DFE2F332A5E}">
      <dsp:nvSpPr>
        <dsp:cNvPr id="0" name=""/>
        <dsp:cNvSpPr/>
      </dsp:nvSpPr>
      <dsp:spPr>
        <a:xfrm>
          <a:off x="0" y="3586570"/>
          <a:ext cx="10333607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14793-6D65-45F2-90F3-718E8223B8B9}">
      <dsp:nvSpPr>
        <dsp:cNvPr id="0" name=""/>
        <dsp:cNvSpPr/>
      </dsp:nvSpPr>
      <dsp:spPr>
        <a:xfrm>
          <a:off x="516680" y="3266984"/>
          <a:ext cx="9440111" cy="65906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410" tIns="0" rIns="2734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Hayatınızın ve ailenizin dostlarınızın hayatlarının sonsuza dek değiştiğini düşünün.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48853" y="3299157"/>
        <a:ext cx="9375765" cy="59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>
            <a:extLst>
              <a:ext uri="{FF2B5EF4-FFF2-40B4-BE49-F238E27FC236}">
                <a16:creationId xmlns:a16="http://schemas.microsoft.com/office/drawing/2014/main" id="{9E71E3C0-5A09-4795-B168-6D1218582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79503A9-F0FD-4222-B041-283C3C1A9C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755E86-757F-4B62-A84C-100D832A0F33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4" name="Slayt Görüntüsü Yer Tutucusu 3">
            <a:extLst>
              <a:ext uri="{FF2B5EF4-FFF2-40B4-BE49-F238E27FC236}">
                <a16:creationId xmlns:a16="http://schemas.microsoft.com/office/drawing/2014/main" id="{2B74BFC5-0A3A-4D96-BA28-0F35BF8BFC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>
            <a:extLst>
              <a:ext uri="{FF2B5EF4-FFF2-40B4-BE49-F238E27FC236}">
                <a16:creationId xmlns:a16="http://schemas.microsoft.com/office/drawing/2014/main" id="{16AF986A-DC3B-466D-9F5A-550ABF6D4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Asıl metin stillerini düzenle</a:t>
            </a:r>
          </a:p>
          <a:p>
            <a:pPr lvl="1"/>
            <a:r>
              <a:rPr lang="tr-TR" altLang="tr-TR" noProof="0"/>
              <a:t>İkinci düzey</a:t>
            </a:r>
          </a:p>
          <a:p>
            <a:pPr lvl="2"/>
            <a:r>
              <a:rPr lang="tr-TR" altLang="tr-TR" noProof="0"/>
              <a:t>Üçüncü düzey</a:t>
            </a:r>
          </a:p>
          <a:p>
            <a:pPr lvl="3"/>
            <a:r>
              <a:rPr lang="tr-TR" altLang="tr-TR" noProof="0"/>
              <a:t>Dördüncü düzey</a:t>
            </a:r>
          </a:p>
          <a:p>
            <a:pPr lvl="4"/>
            <a:r>
              <a:rPr lang="tr-TR" altLang="tr-TR" noProof="0"/>
              <a:t>Beşinci düzey</a:t>
            </a:r>
          </a:p>
        </p:txBody>
      </p:sp>
      <p:sp>
        <p:nvSpPr>
          <p:cNvPr id="6" name="Altbilgi Yer Tutucusu 5">
            <a:extLst>
              <a:ext uri="{FF2B5EF4-FFF2-40B4-BE49-F238E27FC236}">
                <a16:creationId xmlns:a16="http://schemas.microsoft.com/office/drawing/2014/main" id="{AF3FE649-9B66-4028-BC04-723F54ECE9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2D64914-8397-49A5-93E6-81876186D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58F92-3197-4D6C-8C66-88D88B53D80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58F92-3197-4D6C-8C66-88D88B53D801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34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58F92-3197-4D6C-8C66-88D88B53D801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94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58F92-3197-4D6C-8C66-88D88B53D801}" type="slidenum">
              <a:rPr lang="tr-TR" altLang="tr-TR" smtClean="0"/>
              <a:pPr>
                <a:defRPr/>
              </a:pPr>
              <a:t>13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7992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E0424B-AF6A-42F4-B9A3-B853A4AA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BC1B-4F4D-4E12-8E88-EBFAEBD82CB6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D1897709-8C99-48A5-B5F7-516ED449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2E7F4D-962F-4E50-876C-D305EB57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18EB-611E-44A0-916F-B075F6D79F4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278395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7EC1FF-8193-478A-9739-0124ECB0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98D0-A04D-4440-99A5-E57620AADD67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A987A80F-3B03-445A-978B-2B896056C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46C884-FB18-4BA8-B9FC-D7A036C1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097A-226E-4AD0-A469-6B78D65FB4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355593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951C7-7F21-4362-89AB-67204B57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1DA0B-D0D8-4F0E-88B1-C4402599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87F3AB-7223-4366-BA86-3193EFAB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4F3472-8B83-48D5-986F-A107F8C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8B13B7-FD9C-4CB6-90EE-9BDD2F16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971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8F784-EB02-4F9D-92CB-328B048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605DA-4DA3-4053-AAC4-0A5C7518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3184DD-4ED5-4797-8772-871B7AC8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4C570A-B697-4C44-9698-0D7E8A6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A0B988-3EC2-4242-B396-F341D217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243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F41D2-E01B-4656-A998-6251DB9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A7D688-E9D6-4DCD-A973-6E9720D9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07A6C4-E05C-4D1D-8DCD-8F5B7FC1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5208A-00E9-4DD9-9876-2344ED3F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4EB2CA-2A6C-473B-BF1D-E9ED7DD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2285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C397C-2EE0-4C00-BB1F-C0713A9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49632-F0C1-4842-8028-A162FF33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46BA5-CBDA-4E70-8B13-24CE9663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29281A-AB2B-45BC-A42E-7D846A81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A7816-3B78-4C53-B223-EEE259DA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3B5822-59D1-4CE7-A63B-974DF78F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00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98BEA-14CF-4555-A343-D9C9B6D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789D5-2874-4B98-A87B-6313CD2A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FF9CA0-0641-4311-83AB-0B49D5E55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1651E5-C977-4349-A6AD-BBCAAD5C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CDE07C-7C17-43BE-88DE-485FCEBC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EE79E4-7095-4AC7-86EC-ED520E0D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5DEB688-95A2-4481-8579-D2769A4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B2866F9-75DD-4C28-A8FE-16112BA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167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61FEA-9B50-42B6-8697-85ADAA1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D54CD7-25E3-4F62-B046-1A369814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0943B9-0E48-4225-8BDA-571D4EB4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D1CA07-7223-4799-8510-6835B635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455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98FDD30-9803-4476-B183-839A0FC4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E36D963-92CC-444A-BBFC-B0E0F352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7AAF04-B1C1-4F60-BB95-D20EAFC6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206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3DBE7-DFCE-4015-AB8C-819EB47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41BA0-FC4E-478B-8BB2-2593A567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04CAD-9F3D-4EB6-8AA0-B7195220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F9B598-37F8-4139-ACA8-418D6587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411FE2-3E81-41CE-8C51-009E0FE6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1030B-56DF-4578-B498-261065CB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327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712FE-0C11-42B1-964D-643DC4E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57217D-C914-4FFA-830B-6D7D59F7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4B32D4-1590-4BD4-A062-D3F1D16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5109A6-068D-4ADC-8E3A-F12920DD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DA4D40-7F09-4260-9B21-28636774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7753D7-B945-4595-B025-A1A0703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6657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D8399-98EB-4CFF-A7BF-845DE12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344F2-06EE-48B6-8CFE-AF8F11DA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178B5A-8E93-4860-9B30-32FEF463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906E2D-17DE-4B06-851E-C433B7AA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740F2D-9E5A-4A12-8135-7A68C9E9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21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E4C5F5-6165-4EB9-BD90-5A776E11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0890-64B8-4DDA-8BE0-8862443BC022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218A1F0B-6B1E-44D8-A788-FD0ED933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02232A-FBFD-47FC-B043-A77DD525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B2F9-53EC-4390-BD4A-57B70568711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5499904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395D7E0-4628-4358-83AD-0FE19C7C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F5007-3779-4589-BB84-F3743C4A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C67C07-B551-4F9E-A4DE-882DDAEA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FD03B7-3ADC-4602-863E-BE7076CE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2AABAC-CA66-4402-9CAD-66BED20F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69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951C7-7F21-4362-89AB-67204B57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1DA0B-D0D8-4F0E-88B1-C4402599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56F6E-24A7-47E2-A993-0279969B72E4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192C7-8856-43B8-9E96-B7AFED22232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66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8F784-EB02-4F9D-92CB-328B048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605DA-4DA3-4053-AAC4-0A5C7518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3E367-2531-4A4B-A737-F69E2095707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34E21-8968-469F-94C3-F4DB455E3DFF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30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F41D2-E01B-4656-A998-6251DB9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A7D688-E9D6-4DCD-A973-6E9720D9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0A77-D7AA-46D0-9C4C-0528CF5924E2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F2FE-9CBE-4176-97ED-FE6F7B3ACCE2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35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C397C-2EE0-4C00-BB1F-C0713A9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49632-F0C1-4842-8028-A162FF33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46BA5-CBDA-4E70-8B13-24CE9663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29EB-3D6F-43A1-8C56-65F5F0EF5C49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80D28-1EF3-45E7-B72F-34A77093D964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49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98BEA-14CF-4555-A343-D9C9B6D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789D5-2874-4B98-A87B-6313CD2A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FF9CA0-0641-4311-83AB-0B49D5E55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1651E5-C977-4349-A6AD-BBCAAD5C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CDE07C-7C17-43BE-88DE-485FCEBC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F3B06-83E6-47B1-A309-C87E40EEB12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86EEE-F1BC-4B30-93A7-64524DC31A21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77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61FEA-9B50-42B6-8697-85ADAA1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BBC68-2480-4816-9576-91A3B6FE578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DC0F9-B9BD-40F0-A632-94D632493C6A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7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36876-CF1A-4998-8FB3-2098A8803FBE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180D1-394C-4FD4-A2B8-38B6595C5A62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22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3DBE7-DFCE-4015-AB8C-819EB47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41BA0-FC4E-478B-8BB2-2593A567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04CAD-9F3D-4EB6-8AA0-B7195220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A72A2-9567-4D7C-8901-D1F9AE1DC82B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9141D-C08B-4A23-8D8F-BDCE8A84B4B3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88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AA14C9-0F07-4507-8AF4-B1FAA46B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F6951-FBF2-48EF-8261-EB9A08D24321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79DA1166-63BE-4788-BD72-F9508910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5C3B25-1C7E-44C3-BDEF-C0FECB12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35C4-CE53-42F6-957E-4D1B4129260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077229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712FE-0C11-42B1-964D-643DC4E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57217D-C914-4FFA-830B-6D7D59F7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4B32D4-1590-4BD4-A062-D3F1D16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3092A-3123-4E1C-997E-303B84D7AC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88129-0BA2-46FC-AF46-95F65B2CAF85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31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D8399-98EB-4CFF-A7BF-845DE12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344F2-06EE-48B6-8CFE-AF8F11DA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F637A-6DDA-4B28-9D14-0DEAD5172C45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A5350-3B51-48E3-9DB1-73489D10C324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591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395D7E0-4628-4358-83AD-0FE19C7C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F5007-3779-4589-BB84-F3743C4A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35771-CE6E-41A7-B738-6D546F32A045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AB5B-F2DF-485F-95C4-EDC209084D66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064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951C7-7F21-4362-89AB-67204B57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1DA0B-D0D8-4F0E-88B1-C4402599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472696-F92C-4124-AEC1-2193CF780AE6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36855-F989-446C-8739-398DC5CAFC1C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39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8F784-EB02-4F9D-92CB-328B048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605DA-4DA3-4053-AAC4-0A5C7518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6D9116-5E01-44DF-8BC6-1EEEE327D0B4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EA5758-F0BD-4C88-B7C2-75894A73E17B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836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F41D2-E01B-4656-A998-6251DB9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A7D688-E9D6-4DCD-A973-6E9720D9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3C16B9-E52F-43D3-9512-75C6D376939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B8CBB5-B8DB-4DED-A80C-0B4124034B2E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539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C397C-2EE0-4C00-BB1F-C0713A9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49632-F0C1-4842-8028-A162FF33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46BA5-CBDA-4E70-8B13-24CE9663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4620B2-2247-4293-A3B4-AB36211EA417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C862F-5934-4167-85A8-EDF5CA7B47F5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551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98BEA-14CF-4555-A343-D9C9B6D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789D5-2874-4B98-A87B-6313CD2A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FF9CA0-0641-4311-83AB-0B49D5E55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1651E5-C977-4349-A6AD-BBCAAD5C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CDE07C-7C17-43BE-88DE-485FCEBC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DB5E91-69CA-4DFD-94BD-527541242717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BE195-CCCF-4DC0-92DB-F5EAC0F2F0E0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254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61FEA-9B50-42B6-8697-85ADAA1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6983AA-65C3-43D9-8CA2-5B013C0D0284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43B054-971E-42D9-A7CD-96A5EBFE407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918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009BC-3D86-4785-859E-AD609AEBD63B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B7370-C652-489E-A6B9-07960315FBEB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51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3DFFC5-0568-462A-88F0-D28C4580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D823-B758-4264-B392-25DC1C231211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B57B22E9-E78D-429E-BBC9-7DFB94C0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86B9C0-258F-4A66-8E12-C4FD44FB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0A21-54B9-4486-B264-6DF4E4D009C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09107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3DBE7-DFCE-4015-AB8C-819EB47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41BA0-FC4E-478B-8BB2-2593A567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04CAD-9F3D-4EB6-8AA0-B7195220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1A652C-E7D5-42D7-B71A-E929EC56903D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E5CAB6-5F56-4B74-9E7B-1E7DD8F3AB33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731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712FE-0C11-42B1-964D-643DC4E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57217D-C914-4FFA-830B-6D7D59F7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4B32D4-1590-4BD4-A062-D3F1D16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557BC9-92B9-4AC7-9F3F-E2EBA3C7EDEB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1D1132-1F9E-4449-90AB-B203146B721A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61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D8399-98EB-4CFF-A7BF-845DE12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344F2-06EE-48B6-8CFE-AF8F11DA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4DBA7-E125-42A0-AECD-952F4C6F5B95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A2B228-5999-4801-B598-BA4C82FCA6C1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439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395D7E0-4628-4358-83AD-0FE19C7C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F5007-3779-4589-BB84-F3743C4A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BD18F-04FF-48AA-9CF7-F63222604FB8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5C721A-A7AE-42F5-982E-24F9317F7277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36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566EB-320A-4A72-9899-5C980BB4DEE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46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01D07-50E0-4718-B74D-691330B6E64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93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E90AC-7C45-4C2C-B8E1-003B7DECED7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660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0EF1D-787C-4E5B-813A-A6E35CF61945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232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A40FC-EAA4-4741-8B84-4D9EBB6ED270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836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0331-D96C-4ABF-9D5B-92B3C3548C41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4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8B18491C-42DE-4133-9B0E-7E81C9DA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4B53-0DD5-4201-8A16-547B4C403DA2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0DE84937-4E48-46E9-AFCA-543C4B9E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5B94D3B8-8387-4A8B-9F03-F9875D84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BD7E-6E71-49BA-9B43-A211B0DB452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11537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EB926-0843-4AD8-826E-EF33E1E107DA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442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D43F2-C605-4330-8FB2-9A680C0DD395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621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D12DE-89EA-4B6A-A882-D3CE1B4EBAC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547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14A44-2117-4699-A55A-BA6AB30BCA91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714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1686B-06D2-41B3-ACE2-1D53E4BD9FD7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38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65E7B6-DE5A-4000-AE54-FE8530A58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59B6D3-F4BF-4CD4-9B82-378BD6AC8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070F4A-3BFD-49D1-8F64-24C6328C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970EEF-D35E-4890-8738-34BA5763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7AF201-659A-45DF-A0A0-88B01344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333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EF8640-45A1-4951-9F66-416BCB9D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A19CCE-64BB-4039-9E9A-1FF27DDE3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0C0FC2-913C-4289-89AD-C25D7534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1B9E62-EC1F-4B1B-B846-85026E00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86AE4F-1989-407A-8B3D-2DF60945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47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AB3587-A54B-4D98-B15E-DC4CE871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32E4B7-63D2-4683-B158-6707081C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4B0523-6CCE-4E7D-A8DD-574AA7E7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BCFC6B-F4B9-4A47-AC1E-DDF6867E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776E7E-3A87-4550-9513-874F51EE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47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3148BC-7B51-404B-A85A-1E6EDFA2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C1C02D-AB83-4098-86CF-F9A18A6BA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244BF5-F5ED-4DCE-AFB9-D2039832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C5101F-B4CB-4559-B7AB-17B1E5FF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6435D85-9104-4372-8D05-1DBC6E6D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C270B3E-0E5E-40F0-8EE9-D494294C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114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BC2762-4BE2-4D86-8B4B-02BBDEE0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EA1A0C-D62F-4560-A64D-D18FDA69C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F4881A-7A36-4297-A429-86C12ACF3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2414871-C2CA-470E-A922-2CEE6DC06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F82507C-61FE-4D2C-8E97-B5E628CDA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801EAB4-DC7D-4A86-A046-F9CA40C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488E027-A189-48AA-BE01-F25FFAEE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5C514D6-1AAB-4A60-BF92-7E676305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87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2A93EDC0-06DA-45B0-B2A2-9DDD3E5C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7A35-6377-474F-B4D5-8F7EF181EB96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id="{860F6EB2-18CD-4631-B84D-E6B21B06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4B14908D-8A1A-4576-AF0D-4631705B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FF3F-FF3F-44B3-9A09-29AC62F0BF8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500100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3490A8-123B-4FBA-8C46-BFA07F90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9B3E559-B830-422B-8A26-FD359945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F90FE1-B641-4A96-8D36-AF3289F0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4DB1019-5865-43C6-9196-10CD7875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187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C7AE95A-2240-4542-9FFA-AB8AD1A8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C0AF9A8-A76E-4FD7-8B67-A682CFA5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ADD5C6-F0D7-44B4-9273-27570191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50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7775B0-06CF-4015-93F4-36817715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C9A21C-F016-412D-B1C4-0705BEC4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A0EE492-E71E-4945-B72D-0C3EA7A9D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FCB7D97-9D4B-485D-BEB3-EEB692F9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319042-D562-463D-B59E-598600D7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9F4E2D-9257-4D1B-A51A-20B7DE10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13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1D2A2C-8F03-45A6-B2DE-43A03C0C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D21CF45-B6DD-4152-960B-007259B4D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855223-2FA1-4B75-A8CF-853FE8DDD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B4662C-36AD-45DF-B1D6-7AD52893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0FF3022-F32C-4807-B1D2-EDBDE96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60630D-1B74-4B28-A9A1-4B411F62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905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A341AE-6995-4A5C-8726-A020FAC3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1E2C84-D99B-4028-BAB9-EBF79780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119A9D-30CD-4B3F-8813-40DC972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3A7029-0AA7-4372-A6D2-D1D44CB7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120807-E581-4A27-AC0D-14173DA1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93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7DD429F-8F1F-4C1B-A7C9-68A9E066E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9D7498-E9D5-4BEC-B8E6-D6C19080C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C7BE81-16A7-4216-A5F1-3DE0EDA6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80F38F-E0D3-436F-8ADE-223A39B6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6BF29C-9099-4849-99A1-9E13B113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008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65E7B6-DE5A-4000-AE54-FE8530A58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59B6D3-F4BF-4CD4-9B82-378BD6AC8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2DFD8-93B4-44DA-8D61-AC2A132CB416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0D211-32F5-4EAB-832C-F40F34969FD6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46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EF8640-45A1-4951-9F66-416BCB9D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A19CCE-64BB-4039-9E9A-1FF27DDE3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52601-2A3C-4CA5-9A35-B4737E4AE03C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AF80D-BC7A-4C5A-AC0E-4BB8A48AABE5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5297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AB3587-A54B-4D98-B15E-DC4CE871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32E4B7-63D2-4683-B158-6707081C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19C5-58D2-48D2-B34A-CB721E45CDEB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8A283-D3D6-48CE-906B-87A425873082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730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3148BC-7B51-404B-A85A-1E6EDFA2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C1C02D-AB83-4098-86CF-F9A18A6BA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244BF5-F5ED-4DCE-AFB9-D2039832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AC3C8-44CA-4DEF-A675-5762BDFE16CA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8858A-F8AC-4165-B20F-5FB6DF82A343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6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F76C21D9-0347-4941-B351-CB24A287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DB2F-444A-4F46-B36A-7139A11382BB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4" name="Altbilgi Yer Tutucusu 4">
            <a:extLst>
              <a:ext uri="{FF2B5EF4-FFF2-40B4-BE49-F238E27FC236}">
                <a16:creationId xmlns:a16="http://schemas.microsoft.com/office/drawing/2014/main" id="{FAD561BB-08C4-49D5-9786-3D4C4AFA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85599A8F-C3C8-4B96-9E65-3C7EC6C8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E492-A76D-4925-AA08-8F26791A6E8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4731589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BC2762-4BE2-4D86-8B4B-02BBDEE0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EA1A0C-D62F-4560-A64D-D18FDA69C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F4881A-7A36-4297-A429-86C12ACF3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2414871-C2CA-470E-A922-2CEE6DC06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F82507C-61FE-4D2C-8E97-B5E628CDA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7B93A-4C74-41F0-9682-77AC6F283F77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BF39B-5E82-4898-98E1-825EC001CB7D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19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3490A8-123B-4FBA-8C46-BFA07F90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CF4FF-A682-4C44-8C0A-9F6E6A500B72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E6570-DCEB-4D8B-8F9C-B4FD7A67FC72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514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9833E-1077-4CDD-8418-EF60D77F5325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1DCBA-4A47-4897-855B-A4246347B0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4833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7775B0-06CF-4015-93F4-36817715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C9A21C-F016-412D-B1C4-0705BEC4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A0EE492-E71E-4945-B72D-0C3EA7A9D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C6DB4-26EF-41FE-9532-20306F742EC8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A9036-DDAB-4097-8CEB-3C07A50252E2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899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1D2A2C-8F03-45A6-B2DE-43A03C0C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D21CF45-B6DD-4152-960B-007259B4D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855223-2FA1-4B75-A8CF-853FE8DDD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BC232-1857-4479-82EC-C1407CAE7C8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D6775-804A-4971-A4D7-4BC3C6FB200E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489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A341AE-6995-4A5C-8726-A020FAC3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1E2C84-D99B-4028-BAB9-EBF79780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E4B81-1747-4C23-B8AE-BC32D4493CC6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D5AB5-AA0C-433D-8584-CF78AE9707D5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334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7DD429F-8F1F-4C1B-A7C9-68A9E066E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9D7498-E9D5-4BEC-B8E6-D6C19080C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E49A5-1BB9-4BD5-9320-7D7FBC9135D5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6A3A-96B5-475B-8B8D-D1CA9089F80E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161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951C7-7F21-4362-89AB-67204B57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1DA0B-D0D8-4F0E-88B1-C4402599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87F3AB-7223-4366-BA86-3193EFAB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4F3472-8B83-48D5-986F-A107F8C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8B13B7-FD9C-4CB6-90EE-9BDD2F16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8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8F784-EB02-4F9D-92CB-328B048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605DA-4DA3-4053-AAC4-0A5C7518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3184DD-4ED5-4797-8772-871B7AC8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4C570A-B697-4C44-9698-0D7E8A6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A0B988-3EC2-4242-B396-F341D217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3922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F41D2-E01B-4656-A998-6251DB9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A7D688-E9D6-4DCD-A973-6E9720D9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07A6C4-E05C-4D1D-8DCD-8F5B7FC1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5208A-00E9-4DD9-9876-2344ED3F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4EB2CA-2A6C-473B-BF1D-E9ED7DD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6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id="{5CA68324-8448-4814-83F3-47D81917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04C2-7C08-4134-A103-3CE252B9A6DE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3" name="Altbilgi Yer Tutucusu 4">
            <a:extLst>
              <a:ext uri="{FF2B5EF4-FFF2-40B4-BE49-F238E27FC236}">
                <a16:creationId xmlns:a16="http://schemas.microsoft.com/office/drawing/2014/main" id="{3AC1DEE8-EC1A-4310-826D-D34D730B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04CE3DDE-1C16-49BE-9670-B59D049D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133A-A95D-4F7E-9703-CE3A0A5A123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8654138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C397C-2EE0-4C00-BB1F-C0713A9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49632-F0C1-4842-8028-A162FF33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46BA5-CBDA-4E70-8B13-24CE9663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29281A-AB2B-45BC-A42E-7D846A81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A7816-3B78-4C53-B223-EEE259DA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3B5822-59D1-4CE7-A63B-974DF78F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5910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98BEA-14CF-4555-A343-D9C9B6D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789D5-2874-4B98-A87B-6313CD2A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FF9CA0-0641-4311-83AB-0B49D5E55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1651E5-C977-4349-A6AD-BBCAAD5C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CDE07C-7C17-43BE-88DE-485FCEBC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EE79E4-7095-4AC7-86EC-ED520E0D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5DEB688-95A2-4481-8579-D2769A4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B2866F9-75DD-4C28-A8FE-16112BA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2811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61FEA-9B50-42B6-8697-85ADAA1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D54CD7-25E3-4F62-B046-1A369814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0943B9-0E48-4225-8BDA-571D4EB4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D1CA07-7223-4799-8510-6835B635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484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98FDD30-9803-4476-B183-839A0FC4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E36D963-92CC-444A-BBFC-B0E0F352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7AAF04-B1C1-4F60-BB95-D20EAFC6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81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3DBE7-DFCE-4015-AB8C-819EB47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41BA0-FC4E-478B-8BB2-2593A567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04CAD-9F3D-4EB6-8AA0-B7195220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F9B598-37F8-4139-ACA8-418D6587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411FE2-3E81-41CE-8C51-009E0FE6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1030B-56DF-4578-B498-261065CB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48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712FE-0C11-42B1-964D-643DC4E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57217D-C914-4FFA-830B-6D7D59F7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4B32D4-1590-4BD4-A062-D3F1D16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5109A6-068D-4ADC-8E3A-F12920DD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DA4D40-7F09-4260-9B21-28636774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7753D7-B945-4595-B025-A1A0703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292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D8399-98EB-4CFF-A7BF-845DE12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344F2-06EE-48B6-8CFE-AF8F11DA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178B5A-8E93-4860-9B30-32FEF463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906E2D-17DE-4B06-851E-C433B7AA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740F2D-9E5A-4A12-8135-7A68C9E9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0065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395D7E0-4628-4358-83AD-0FE19C7C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F5007-3779-4589-BB84-F3743C4A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C67C07-B551-4F9E-A4DE-882DDAEA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FD03B7-3ADC-4602-863E-BE7076CE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2AABAC-CA66-4402-9CAD-66BED20F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324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566EB-320A-4A72-9899-5C980BB4DEE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33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01D07-50E0-4718-B74D-691330B6E64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3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640A591E-DE59-4611-AE26-34DD5CC9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CCFB-42D5-4CFE-B818-13E91E711AB6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92A87276-31FA-4CCE-91C6-1A0094B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F23CC644-C8FB-4EF0-8847-536F98B4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CAE3-9760-4F58-9419-88F0A7E6DE7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051233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E90AC-7C45-4C2C-B8E1-003B7DECED7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9793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0EF1D-787C-4E5B-813A-A6E35CF61945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029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A40FC-EAA4-4741-8B84-4D9EBB6ED270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6219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0331-D96C-4ABF-9D5B-92B3C3548C41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060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EB926-0843-4AD8-826E-EF33E1E107DA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1516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D43F2-C605-4330-8FB2-9A680C0DD395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8696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D12DE-89EA-4B6A-A882-D3CE1B4EBAC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5896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14A44-2117-4699-A55A-BA6AB30BCA91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32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1686B-06D2-41B3-ACE2-1D53E4BD9FD7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0539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951C7-7F21-4362-89AB-67204B57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1DA0B-D0D8-4F0E-88B1-C4402599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87F3AB-7223-4366-BA86-3193EFAB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4F3472-8B83-48D5-986F-A107F8C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8B13B7-FD9C-4CB6-90EE-9BDD2F16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0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A148256A-F420-4EA1-9CCB-67C8F6A4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AC87-A97D-471D-B897-3E7106E5C53E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713A18C6-EC0B-4EA3-9822-9CDD7BA6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0AB0B7BA-62FF-4593-BD77-908B72AB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496A-7727-4855-9764-F9F511A9DC7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635771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8F784-EB02-4F9D-92CB-328B048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605DA-4DA3-4053-AAC4-0A5C7518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3184DD-4ED5-4797-8772-871B7AC8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4C570A-B697-4C44-9698-0D7E8A6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A0B988-3EC2-4242-B396-F341D217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7140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F41D2-E01B-4656-A998-6251DB9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A7D688-E9D6-4DCD-A973-6E9720D9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07A6C4-E05C-4D1D-8DCD-8F5B7FC1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5208A-00E9-4DD9-9876-2344ED3F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4EB2CA-2A6C-473B-BF1D-E9ED7DD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475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C397C-2EE0-4C00-BB1F-C0713A9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49632-F0C1-4842-8028-A162FF33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46BA5-CBDA-4E70-8B13-24CE9663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29281A-AB2B-45BC-A42E-7D846A81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A7816-3B78-4C53-B223-EEE259DA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3B5822-59D1-4CE7-A63B-974DF78F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702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98BEA-14CF-4555-A343-D9C9B6D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789D5-2874-4B98-A87B-6313CD2A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FF9CA0-0641-4311-83AB-0B49D5E55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1651E5-C977-4349-A6AD-BBCAAD5C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CDE07C-7C17-43BE-88DE-485FCEBC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EE79E4-7095-4AC7-86EC-ED520E0D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5DEB688-95A2-4481-8579-D2769A4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B2866F9-75DD-4C28-A8FE-16112BA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114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61FEA-9B50-42B6-8697-85ADAA1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D54CD7-25E3-4F62-B046-1A369814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0943B9-0E48-4225-8BDA-571D4EB4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D1CA07-7223-4799-8510-6835B635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2460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98FDD30-9803-4476-B183-839A0FC4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E36D963-92CC-444A-BBFC-B0E0F352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7AAF04-B1C1-4F60-BB95-D20EAFC6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675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3DBE7-DFCE-4015-AB8C-819EB47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41BA0-FC4E-478B-8BB2-2593A567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04CAD-9F3D-4EB6-8AA0-B7195220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F9B598-37F8-4139-ACA8-418D6587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411FE2-3E81-41CE-8C51-009E0FE6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1030B-56DF-4578-B498-261065CB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322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712FE-0C11-42B1-964D-643DC4E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57217D-C914-4FFA-830B-6D7D59F7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4B32D4-1590-4BD4-A062-D3F1D16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5109A6-068D-4ADC-8E3A-F12920DD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DA4D40-7F09-4260-9B21-28636774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7753D7-B945-4595-B025-A1A0703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22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D8399-98EB-4CFF-A7BF-845DE12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344F2-06EE-48B6-8CFE-AF8F11DA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178B5A-8E93-4860-9B30-32FEF463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906E2D-17DE-4B06-851E-C433B7AA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740F2D-9E5A-4A12-8135-7A68C9E9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712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395D7E0-4628-4358-83AD-0FE19C7C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F5007-3779-4589-BB84-F3743C4A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C67C07-B551-4F9E-A4DE-882DDAEA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FD03B7-3ADC-4602-863E-BE7076CE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2AABAC-CA66-4402-9CAD-66BED20F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0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>
            <a:extLst>
              <a:ext uri="{FF2B5EF4-FFF2-40B4-BE49-F238E27FC236}">
                <a16:creationId xmlns:a16="http://schemas.microsoft.com/office/drawing/2014/main" id="{DE8A106A-2F77-474B-8198-76B5FC2AC2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>
            <a:extLst>
              <a:ext uri="{FF2B5EF4-FFF2-40B4-BE49-F238E27FC236}">
                <a16:creationId xmlns:a16="http://schemas.microsoft.com/office/drawing/2014/main" id="{522501D4-A31C-4AB7-83EE-94CBF66263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36FFB3-29AC-493C-A462-7EBE33D00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795104-A278-4799-9A3D-F01DC680012A}" type="datetimeFigureOut">
              <a:rPr lang="tr-TR" altLang="tr-TR"/>
              <a:pPr>
                <a:defRPr/>
              </a:pPr>
              <a:t>7.07.2021</a:t>
            </a:fld>
            <a:endParaRPr lang="tr-TR" alt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F8173054-563B-43CB-9B62-9C73D84FF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7EC732-2633-4B8A-AD98-80A673430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AC37C3-28F3-48DA-AD32-058F29CD951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C4FE266-5D8C-4587-B7E4-D19F43B8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AE0A90-9DA9-4713-84E8-88EC51BE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4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</a:p>
        </p:txBody>
      </p:sp>
      <p:sp>
        <p:nvSpPr>
          <p:cNvPr id="2051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A6CD-252E-4796-8FD5-B5414010269D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6E5AC-BD10-4A62-8C96-2E19E3607280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56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</a:p>
        </p:txBody>
      </p:sp>
      <p:sp>
        <p:nvSpPr>
          <p:cNvPr id="2051" name="Metin Yer Tutucus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58D72-3394-415C-8A81-6E82650C5086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58BEB-5155-4A0B-BE74-B19F2690417B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2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715536" y="1056501"/>
            <a:ext cx="10515600" cy="105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15536" y="21875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0FD4B-3DDA-44CF-BF02-D322FC4F3357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4D5E9CA-08FB-4444-855C-A7035B35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9A39E8-3F3A-4EAF-9C36-06046F2DC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B7CA-F190-45B6-82B9-9F67D1DB3DFA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F6320-EF76-4AF7-898E-F70A23E5439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</a:p>
        </p:txBody>
      </p:sp>
      <p:sp>
        <p:nvSpPr>
          <p:cNvPr id="7171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9AE3F-4CD9-423A-B132-1E06E6572617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73D38-7C6A-46BC-9AB3-D6C091DB589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32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C4FE266-5D8C-4587-B7E4-D19F43B8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AE0A90-9DA9-4713-84E8-88EC51BE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2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715536" y="1056501"/>
            <a:ext cx="10515600" cy="105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15536" y="21875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0FD4B-3DDA-44CF-BF02-D322FC4F3357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F269-4786-4C26-A928-14E756CEA3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5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C4FE266-5D8C-4587-B7E4-D19F43B8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AE0A90-9DA9-4713-84E8-88EC51BE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27B1-687B-4565-A004-040F6B4DF3C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368B-C831-4BC7-9942-854A95D1F1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45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754100" y="4750903"/>
            <a:ext cx="8457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BEYİN DAMAR HASTALIKLARINDA MEVCUT DURUM (SIKLIĞI, MORBİDİTE VE MORTALİTESİ)</a:t>
            </a:r>
          </a:p>
        </p:txBody>
      </p:sp>
      <p:sp>
        <p:nvSpPr>
          <p:cNvPr id="5" name="Dikdörtgen 9"/>
          <p:cNvSpPr>
            <a:spLocks noChangeArrowheads="1"/>
          </p:cNvSpPr>
          <p:nvPr/>
        </p:nvSpPr>
        <p:spPr bwMode="auto">
          <a:xfrm>
            <a:off x="2185676" y="3021275"/>
            <a:ext cx="759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tr-TR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tr-TR" altLang="tr-TR" sz="2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BİRİNCİ </a:t>
            </a:r>
            <a:r>
              <a:rPr lang="tr-TR" altLang="tr-TR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BASAMAKTA</a:t>
            </a:r>
            <a:r>
              <a:rPr lang="tr-TR" altLang="tr-TR" sz="2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ÇALIŞAN HEKİMLER İÇİN </a:t>
            </a:r>
            <a:r>
              <a:rPr lang="tr-TR" altLang="tr-TR" b="1" dirty="0">
                <a:solidFill>
                  <a:srgbClr val="C00000"/>
                </a:solidFill>
                <a:latin typeface="Calibri"/>
              </a:rPr>
              <a:t>İNME VE BEYİN DAMAR </a:t>
            </a:r>
            <a:r>
              <a:rPr lang="tr-TR" altLang="tr-TR" sz="2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HASTALIĞI EĞİTİMİ</a:t>
            </a:r>
            <a:endParaRPr lang="tr-TR" altLang="tr-TR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94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790175" y="1574398"/>
            <a:ext cx="9622321" cy="3790969"/>
            <a:chOff x="790175" y="1359066"/>
            <a:chExt cx="9622321" cy="3790969"/>
          </a:xfrm>
        </p:grpSpPr>
        <p:grpSp>
          <p:nvGrpSpPr>
            <p:cNvPr id="5" name="Grup 4"/>
            <p:cNvGrpSpPr/>
            <p:nvPr/>
          </p:nvGrpSpPr>
          <p:grpSpPr>
            <a:xfrm>
              <a:off x="790175" y="1359066"/>
              <a:ext cx="9622321" cy="1008249"/>
              <a:chOff x="790175" y="1520878"/>
              <a:chExt cx="9622321" cy="1008249"/>
            </a:xfrm>
          </p:grpSpPr>
          <p:sp>
            <p:nvSpPr>
              <p:cNvPr id="11" name="Serbest Form 10"/>
              <p:cNvSpPr/>
              <p:nvPr/>
            </p:nvSpPr>
            <p:spPr>
              <a:xfrm>
                <a:off x="1671620" y="1520878"/>
                <a:ext cx="8740876" cy="643160"/>
              </a:xfrm>
              <a:custGeom>
                <a:avLst/>
                <a:gdLst>
                  <a:gd name="connsiteX0" fmla="*/ 168057 w 1008324"/>
                  <a:gd name="connsiteY0" fmla="*/ 0 h 7042111"/>
                  <a:gd name="connsiteX1" fmla="*/ 840267 w 1008324"/>
                  <a:gd name="connsiteY1" fmla="*/ 0 h 7042111"/>
                  <a:gd name="connsiteX2" fmla="*/ 1008324 w 1008324"/>
                  <a:gd name="connsiteY2" fmla="*/ 168057 h 7042111"/>
                  <a:gd name="connsiteX3" fmla="*/ 1008324 w 1008324"/>
                  <a:gd name="connsiteY3" fmla="*/ 7042111 h 7042111"/>
                  <a:gd name="connsiteX4" fmla="*/ 1008324 w 1008324"/>
                  <a:gd name="connsiteY4" fmla="*/ 7042111 h 7042111"/>
                  <a:gd name="connsiteX5" fmla="*/ 0 w 1008324"/>
                  <a:gd name="connsiteY5" fmla="*/ 7042111 h 7042111"/>
                  <a:gd name="connsiteX6" fmla="*/ 0 w 1008324"/>
                  <a:gd name="connsiteY6" fmla="*/ 7042111 h 7042111"/>
                  <a:gd name="connsiteX7" fmla="*/ 0 w 1008324"/>
                  <a:gd name="connsiteY7" fmla="*/ 168057 h 7042111"/>
                  <a:gd name="connsiteX8" fmla="*/ 168057 w 1008324"/>
                  <a:gd name="connsiteY8" fmla="*/ 0 h 704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8324" h="7042111">
                    <a:moveTo>
                      <a:pt x="1008324" y="1173708"/>
                    </a:moveTo>
                    <a:lnTo>
                      <a:pt x="1008324" y="5868403"/>
                    </a:lnTo>
                    <a:cubicBezTo>
                      <a:pt x="1008324" y="6516620"/>
                      <a:pt x="997550" y="7042108"/>
                      <a:pt x="984261" y="7042108"/>
                    </a:cubicBezTo>
                    <a:lnTo>
                      <a:pt x="0" y="7042108"/>
                    </a:lnTo>
                    <a:lnTo>
                      <a:pt x="0" y="704210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84261" y="3"/>
                    </a:lnTo>
                    <a:cubicBezTo>
                      <a:pt x="997550" y="3"/>
                      <a:pt x="1008324" y="525491"/>
                      <a:pt x="1008324" y="1173708"/>
                    </a:cubicBezTo>
                    <a:close/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67002" rIns="67002" bIns="67003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Aft>
                    <a:spcPct val="15000"/>
                  </a:spcAft>
                </a:pPr>
                <a:r>
                  <a:rPr lang="tr-TR" sz="2000" dirty="0"/>
                  <a:t>Her 40 saniyede bir kişi inme geçirmektedir.</a:t>
                </a:r>
              </a:p>
            </p:txBody>
          </p:sp>
          <p:sp>
            <p:nvSpPr>
              <p:cNvPr id="10" name="Serbest Form 9"/>
              <p:cNvSpPr/>
              <p:nvPr/>
            </p:nvSpPr>
            <p:spPr>
              <a:xfrm>
                <a:off x="790175" y="1520878"/>
                <a:ext cx="858073" cy="1008249"/>
              </a:xfrm>
              <a:custGeom>
                <a:avLst/>
                <a:gdLst>
                  <a:gd name="connsiteX0" fmla="*/ 0 w 1551268"/>
                  <a:gd name="connsiteY0" fmla="*/ 0 h 1085888"/>
                  <a:gd name="connsiteX1" fmla="*/ 1008324 w 1551268"/>
                  <a:gd name="connsiteY1" fmla="*/ 0 h 1085888"/>
                  <a:gd name="connsiteX2" fmla="*/ 1551268 w 1551268"/>
                  <a:gd name="connsiteY2" fmla="*/ 542944 h 1085888"/>
                  <a:gd name="connsiteX3" fmla="*/ 1008324 w 1551268"/>
                  <a:gd name="connsiteY3" fmla="*/ 1085888 h 1085888"/>
                  <a:gd name="connsiteX4" fmla="*/ 0 w 1551268"/>
                  <a:gd name="connsiteY4" fmla="*/ 1085888 h 1085888"/>
                  <a:gd name="connsiteX5" fmla="*/ 542944 w 1551268"/>
                  <a:gd name="connsiteY5" fmla="*/ 542944 h 1085888"/>
                  <a:gd name="connsiteX6" fmla="*/ 0 w 1551268"/>
                  <a:gd name="connsiteY6" fmla="*/ 0 h 108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268" h="1085888">
                    <a:moveTo>
                      <a:pt x="1551268" y="0"/>
                    </a:moveTo>
                    <a:lnTo>
                      <a:pt x="1551268" y="705827"/>
                    </a:lnTo>
                    <a:lnTo>
                      <a:pt x="775634" y="1085888"/>
                    </a:lnTo>
                    <a:lnTo>
                      <a:pt x="0" y="705827"/>
                    </a:lnTo>
                    <a:lnTo>
                      <a:pt x="0" y="0"/>
                    </a:lnTo>
                    <a:lnTo>
                      <a:pt x="775634" y="380061"/>
                    </a:lnTo>
                    <a:lnTo>
                      <a:pt x="1551268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45" tIns="560089" rIns="17145" bIns="560089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700" kern="1200" dirty="0"/>
              </a:p>
            </p:txBody>
          </p:sp>
        </p:grpSp>
        <p:grpSp>
          <p:nvGrpSpPr>
            <p:cNvPr id="4" name="Grup 3"/>
            <p:cNvGrpSpPr/>
            <p:nvPr/>
          </p:nvGrpSpPr>
          <p:grpSpPr>
            <a:xfrm>
              <a:off x="790175" y="2253092"/>
              <a:ext cx="9622321" cy="1008249"/>
              <a:chOff x="790175" y="2373390"/>
              <a:chExt cx="9622321" cy="1008249"/>
            </a:xfrm>
          </p:grpSpPr>
          <p:sp>
            <p:nvSpPr>
              <p:cNvPr id="23" name="Serbest Form 22"/>
              <p:cNvSpPr/>
              <p:nvPr/>
            </p:nvSpPr>
            <p:spPr>
              <a:xfrm>
                <a:off x="1671620" y="2373390"/>
                <a:ext cx="8740876" cy="643160"/>
              </a:xfrm>
              <a:custGeom>
                <a:avLst/>
                <a:gdLst>
                  <a:gd name="connsiteX0" fmla="*/ 168057 w 1008324"/>
                  <a:gd name="connsiteY0" fmla="*/ 0 h 7042111"/>
                  <a:gd name="connsiteX1" fmla="*/ 840267 w 1008324"/>
                  <a:gd name="connsiteY1" fmla="*/ 0 h 7042111"/>
                  <a:gd name="connsiteX2" fmla="*/ 1008324 w 1008324"/>
                  <a:gd name="connsiteY2" fmla="*/ 168057 h 7042111"/>
                  <a:gd name="connsiteX3" fmla="*/ 1008324 w 1008324"/>
                  <a:gd name="connsiteY3" fmla="*/ 7042111 h 7042111"/>
                  <a:gd name="connsiteX4" fmla="*/ 1008324 w 1008324"/>
                  <a:gd name="connsiteY4" fmla="*/ 7042111 h 7042111"/>
                  <a:gd name="connsiteX5" fmla="*/ 0 w 1008324"/>
                  <a:gd name="connsiteY5" fmla="*/ 7042111 h 7042111"/>
                  <a:gd name="connsiteX6" fmla="*/ 0 w 1008324"/>
                  <a:gd name="connsiteY6" fmla="*/ 7042111 h 7042111"/>
                  <a:gd name="connsiteX7" fmla="*/ 0 w 1008324"/>
                  <a:gd name="connsiteY7" fmla="*/ 168057 h 7042111"/>
                  <a:gd name="connsiteX8" fmla="*/ 168057 w 1008324"/>
                  <a:gd name="connsiteY8" fmla="*/ 0 h 704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8324" h="7042111">
                    <a:moveTo>
                      <a:pt x="1008324" y="1173708"/>
                    </a:moveTo>
                    <a:lnTo>
                      <a:pt x="1008324" y="5868403"/>
                    </a:lnTo>
                    <a:cubicBezTo>
                      <a:pt x="1008324" y="6516620"/>
                      <a:pt x="997550" y="7042108"/>
                      <a:pt x="984261" y="7042108"/>
                    </a:cubicBezTo>
                    <a:lnTo>
                      <a:pt x="0" y="7042108"/>
                    </a:lnTo>
                    <a:lnTo>
                      <a:pt x="0" y="704210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84261" y="3"/>
                    </a:lnTo>
                    <a:cubicBezTo>
                      <a:pt x="997550" y="3"/>
                      <a:pt x="1008324" y="525491"/>
                      <a:pt x="1008324" y="1173708"/>
                    </a:cubicBezTo>
                    <a:close/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67002" rIns="67002" bIns="67003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Aft>
                    <a:spcPct val="15000"/>
                  </a:spcAft>
                </a:pPr>
                <a:r>
                  <a:rPr lang="tr-TR" sz="2000" dirty="0">
                    <a:solidFill>
                      <a:schemeClr val="tx1"/>
                    </a:solidFill>
                  </a:rPr>
                  <a:t>Her </a:t>
                </a:r>
                <a:r>
                  <a:rPr lang="tr-TR" sz="2000" dirty="0" smtClean="0">
                    <a:solidFill>
                      <a:schemeClr val="tx1"/>
                    </a:solidFill>
                  </a:rPr>
                  <a:t>4 </a:t>
                </a:r>
                <a:r>
                  <a:rPr lang="tr-TR" sz="2000" dirty="0">
                    <a:solidFill>
                      <a:schemeClr val="tx1"/>
                    </a:solidFill>
                  </a:rPr>
                  <a:t>dakikada bir kişi inme nedeniyle hayatını kaybetmektedir.</a:t>
                </a:r>
                <a:endParaRPr lang="tr-TR" sz="2000" dirty="0"/>
              </a:p>
            </p:txBody>
          </p:sp>
          <p:sp>
            <p:nvSpPr>
              <p:cNvPr id="24" name="Serbest Form 23"/>
              <p:cNvSpPr/>
              <p:nvPr/>
            </p:nvSpPr>
            <p:spPr>
              <a:xfrm>
                <a:off x="790175" y="2373390"/>
                <a:ext cx="858073" cy="1008249"/>
              </a:xfrm>
              <a:custGeom>
                <a:avLst/>
                <a:gdLst>
                  <a:gd name="connsiteX0" fmla="*/ 0 w 1551268"/>
                  <a:gd name="connsiteY0" fmla="*/ 0 h 1085888"/>
                  <a:gd name="connsiteX1" fmla="*/ 1008324 w 1551268"/>
                  <a:gd name="connsiteY1" fmla="*/ 0 h 1085888"/>
                  <a:gd name="connsiteX2" fmla="*/ 1551268 w 1551268"/>
                  <a:gd name="connsiteY2" fmla="*/ 542944 h 1085888"/>
                  <a:gd name="connsiteX3" fmla="*/ 1008324 w 1551268"/>
                  <a:gd name="connsiteY3" fmla="*/ 1085888 h 1085888"/>
                  <a:gd name="connsiteX4" fmla="*/ 0 w 1551268"/>
                  <a:gd name="connsiteY4" fmla="*/ 1085888 h 1085888"/>
                  <a:gd name="connsiteX5" fmla="*/ 542944 w 1551268"/>
                  <a:gd name="connsiteY5" fmla="*/ 542944 h 1085888"/>
                  <a:gd name="connsiteX6" fmla="*/ 0 w 1551268"/>
                  <a:gd name="connsiteY6" fmla="*/ 0 h 108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268" h="1085888">
                    <a:moveTo>
                      <a:pt x="1551268" y="0"/>
                    </a:moveTo>
                    <a:lnTo>
                      <a:pt x="1551268" y="705827"/>
                    </a:lnTo>
                    <a:lnTo>
                      <a:pt x="775634" y="1085888"/>
                    </a:lnTo>
                    <a:lnTo>
                      <a:pt x="0" y="705827"/>
                    </a:lnTo>
                    <a:lnTo>
                      <a:pt x="0" y="0"/>
                    </a:lnTo>
                    <a:lnTo>
                      <a:pt x="775634" y="380061"/>
                    </a:lnTo>
                    <a:lnTo>
                      <a:pt x="1551268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45" tIns="560089" rIns="17145" bIns="560089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700" kern="1200" dirty="0"/>
              </a:p>
            </p:txBody>
          </p:sp>
        </p:grpSp>
        <p:grpSp>
          <p:nvGrpSpPr>
            <p:cNvPr id="3" name="Grup 2"/>
            <p:cNvGrpSpPr/>
            <p:nvPr/>
          </p:nvGrpSpPr>
          <p:grpSpPr>
            <a:xfrm>
              <a:off x="790175" y="3197468"/>
              <a:ext cx="9622321" cy="1008249"/>
              <a:chOff x="793803" y="3359614"/>
              <a:chExt cx="9622321" cy="1008249"/>
            </a:xfrm>
          </p:grpSpPr>
          <p:sp>
            <p:nvSpPr>
              <p:cNvPr id="29" name="Serbest Form 28"/>
              <p:cNvSpPr/>
              <p:nvPr/>
            </p:nvSpPr>
            <p:spPr>
              <a:xfrm>
                <a:off x="1675248" y="3359614"/>
                <a:ext cx="8740876" cy="643160"/>
              </a:xfrm>
              <a:custGeom>
                <a:avLst/>
                <a:gdLst>
                  <a:gd name="connsiteX0" fmla="*/ 168057 w 1008324"/>
                  <a:gd name="connsiteY0" fmla="*/ 0 h 7042111"/>
                  <a:gd name="connsiteX1" fmla="*/ 840267 w 1008324"/>
                  <a:gd name="connsiteY1" fmla="*/ 0 h 7042111"/>
                  <a:gd name="connsiteX2" fmla="*/ 1008324 w 1008324"/>
                  <a:gd name="connsiteY2" fmla="*/ 168057 h 7042111"/>
                  <a:gd name="connsiteX3" fmla="*/ 1008324 w 1008324"/>
                  <a:gd name="connsiteY3" fmla="*/ 7042111 h 7042111"/>
                  <a:gd name="connsiteX4" fmla="*/ 1008324 w 1008324"/>
                  <a:gd name="connsiteY4" fmla="*/ 7042111 h 7042111"/>
                  <a:gd name="connsiteX5" fmla="*/ 0 w 1008324"/>
                  <a:gd name="connsiteY5" fmla="*/ 7042111 h 7042111"/>
                  <a:gd name="connsiteX6" fmla="*/ 0 w 1008324"/>
                  <a:gd name="connsiteY6" fmla="*/ 7042111 h 7042111"/>
                  <a:gd name="connsiteX7" fmla="*/ 0 w 1008324"/>
                  <a:gd name="connsiteY7" fmla="*/ 168057 h 7042111"/>
                  <a:gd name="connsiteX8" fmla="*/ 168057 w 1008324"/>
                  <a:gd name="connsiteY8" fmla="*/ 0 h 704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8324" h="7042111">
                    <a:moveTo>
                      <a:pt x="1008324" y="1173708"/>
                    </a:moveTo>
                    <a:lnTo>
                      <a:pt x="1008324" y="5868403"/>
                    </a:lnTo>
                    <a:cubicBezTo>
                      <a:pt x="1008324" y="6516620"/>
                      <a:pt x="997550" y="7042108"/>
                      <a:pt x="984261" y="7042108"/>
                    </a:cubicBezTo>
                    <a:lnTo>
                      <a:pt x="0" y="7042108"/>
                    </a:lnTo>
                    <a:lnTo>
                      <a:pt x="0" y="704210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84261" y="3"/>
                    </a:lnTo>
                    <a:cubicBezTo>
                      <a:pt x="997550" y="3"/>
                      <a:pt x="1008324" y="525491"/>
                      <a:pt x="1008324" y="1173708"/>
                    </a:cubicBezTo>
                    <a:close/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67002" rIns="67002" bIns="67003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Aft>
                    <a:spcPct val="15000"/>
                  </a:spcAft>
                </a:pPr>
                <a:r>
                  <a:rPr lang="tr-TR" sz="2000" dirty="0"/>
                  <a:t>Her yıl </a:t>
                </a:r>
                <a:r>
                  <a:rPr lang="en-US" sz="2000" dirty="0"/>
                  <a:t>≈</a:t>
                </a:r>
                <a:r>
                  <a:rPr lang="tr-TR" sz="2000" dirty="0"/>
                  <a:t> 795.000 kişi yeni veya tekrarlayan inme ile karşı karşıya kalmaktadır. </a:t>
                </a:r>
              </a:p>
            </p:txBody>
          </p:sp>
          <p:sp>
            <p:nvSpPr>
              <p:cNvPr id="30" name="Serbest Form 29"/>
              <p:cNvSpPr/>
              <p:nvPr/>
            </p:nvSpPr>
            <p:spPr>
              <a:xfrm>
                <a:off x="793803" y="3359614"/>
                <a:ext cx="858073" cy="1008249"/>
              </a:xfrm>
              <a:custGeom>
                <a:avLst/>
                <a:gdLst>
                  <a:gd name="connsiteX0" fmla="*/ 0 w 1551268"/>
                  <a:gd name="connsiteY0" fmla="*/ 0 h 1085888"/>
                  <a:gd name="connsiteX1" fmla="*/ 1008324 w 1551268"/>
                  <a:gd name="connsiteY1" fmla="*/ 0 h 1085888"/>
                  <a:gd name="connsiteX2" fmla="*/ 1551268 w 1551268"/>
                  <a:gd name="connsiteY2" fmla="*/ 542944 h 1085888"/>
                  <a:gd name="connsiteX3" fmla="*/ 1008324 w 1551268"/>
                  <a:gd name="connsiteY3" fmla="*/ 1085888 h 1085888"/>
                  <a:gd name="connsiteX4" fmla="*/ 0 w 1551268"/>
                  <a:gd name="connsiteY4" fmla="*/ 1085888 h 1085888"/>
                  <a:gd name="connsiteX5" fmla="*/ 542944 w 1551268"/>
                  <a:gd name="connsiteY5" fmla="*/ 542944 h 1085888"/>
                  <a:gd name="connsiteX6" fmla="*/ 0 w 1551268"/>
                  <a:gd name="connsiteY6" fmla="*/ 0 h 108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268" h="1085888">
                    <a:moveTo>
                      <a:pt x="1551268" y="0"/>
                    </a:moveTo>
                    <a:lnTo>
                      <a:pt x="1551268" y="705827"/>
                    </a:lnTo>
                    <a:lnTo>
                      <a:pt x="775634" y="1085888"/>
                    </a:lnTo>
                    <a:lnTo>
                      <a:pt x="0" y="705827"/>
                    </a:lnTo>
                    <a:lnTo>
                      <a:pt x="0" y="0"/>
                    </a:lnTo>
                    <a:lnTo>
                      <a:pt x="775634" y="380061"/>
                    </a:lnTo>
                    <a:lnTo>
                      <a:pt x="1551268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45" tIns="560089" rIns="17145" bIns="560089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700" kern="1200" dirty="0"/>
              </a:p>
            </p:txBody>
          </p:sp>
        </p:grpSp>
        <p:grpSp>
          <p:nvGrpSpPr>
            <p:cNvPr id="2" name="Grup 1"/>
            <p:cNvGrpSpPr/>
            <p:nvPr/>
          </p:nvGrpSpPr>
          <p:grpSpPr>
            <a:xfrm>
              <a:off x="790175" y="4141786"/>
              <a:ext cx="9622321" cy="1008249"/>
              <a:chOff x="790175" y="4367863"/>
              <a:chExt cx="9622321" cy="1008249"/>
            </a:xfrm>
          </p:grpSpPr>
          <p:sp>
            <p:nvSpPr>
              <p:cNvPr id="31" name="Serbest Form 30"/>
              <p:cNvSpPr/>
              <p:nvPr/>
            </p:nvSpPr>
            <p:spPr>
              <a:xfrm>
                <a:off x="1671620" y="4367863"/>
                <a:ext cx="8740876" cy="643160"/>
              </a:xfrm>
              <a:custGeom>
                <a:avLst/>
                <a:gdLst>
                  <a:gd name="connsiteX0" fmla="*/ 168057 w 1008324"/>
                  <a:gd name="connsiteY0" fmla="*/ 0 h 7042111"/>
                  <a:gd name="connsiteX1" fmla="*/ 840267 w 1008324"/>
                  <a:gd name="connsiteY1" fmla="*/ 0 h 7042111"/>
                  <a:gd name="connsiteX2" fmla="*/ 1008324 w 1008324"/>
                  <a:gd name="connsiteY2" fmla="*/ 168057 h 7042111"/>
                  <a:gd name="connsiteX3" fmla="*/ 1008324 w 1008324"/>
                  <a:gd name="connsiteY3" fmla="*/ 7042111 h 7042111"/>
                  <a:gd name="connsiteX4" fmla="*/ 1008324 w 1008324"/>
                  <a:gd name="connsiteY4" fmla="*/ 7042111 h 7042111"/>
                  <a:gd name="connsiteX5" fmla="*/ 0 w 1008324"/>
                  <a:gd name="connsiteY5" fmla="*/ 7042111 h 7042111"/>
                  <a:gd name="connsiteX6" fmla="*/ 0 w 1008324"/>
                  <a:gd name="connsiteY6" fmla="*/ 7042111 h 7042111"/>
                  <a:gd name="connsiteX7" fmla="*/ 0 w 1008324"/>
                  <a:gd name="connsiteY7" fmla="*/ 168057 h 7042111"/>
                  <a:gd name="connsiteX8" fmla="*/ 168057 w 1008324"/>
                  <a:gd name="connsiteY8" fmla="*/ 0 h 704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8324" h="7042111">
                    <a:moveTo>
                      <a:pt x="1008324" y="1173708"/>
                    </a:moveTo>
                    <a:lnTo>
                      <a:pt x="1008324" y="5868403"/>
                    </a:lnTo>
                    <a:cubicBezTo>
                      <a:pt x="1008324" y="6516620"/>
                      <a:pt x="997550" y="7042108"/>
                      <a:pt x="984261" y="7042108"/>
                    </a:cubicBezTo>
                    <a:lnTo>
                      <a:pt x="0" y="7042108"/>
                    </a:lnTo>
                    <a:lnTo>
                      <a:pt x="0" y="704210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84261" y="3"/>
                    </a:lnTo>
                    <a:cubicBezTo>
                      <a:pt x="997550" y="3"/>
                      <a:pt x="1008324" y="525491"/>
                      <a:pt x="1008324" y="1173708"/>
                    </a:cubicBezTo>
                    <a:close/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67002" rIns="67002" bIns="67003" numCol="1" spcCol="1270" anchor="ctr" anchorCtr="0">
                <a:noAutofit/>
              </a:bodyPr>
              <a:lstStyle/>
              <a:p>
                <a:pPr marL="0" lvl="1" defTabSz="2622550">
                  <a:lnSpc>
                    <a:spcPct val="90000"/>
                  </a:lnSpc>
                  <a:spcAft>
                    <a:spcPct val="15000"/>
                  </a:spcAft>
                </a:pPr>
                <a:r>
                  <a:rPr lang="tr-TR" sz="2000" dirty="0"/>
                  <a:t>Her yıl 185.000  bin tekrarlayan inme görülmektedir.</a:t>
                </a:r>
              </a:p>
            </p:txBody>
          </p:sp>
          <p:sp>
            <p:nvSpPr>
              <p:cNvPr id="32" name="Serbest Form 31"/>
              <p:cNvSpPr/>
              <p:nvPr/>
            </p:nvSpPr>
            <p:spPr>
              <a:xfrm>
                <a:off x="790175" y="4367863"/>
                <a:ext cx="858073" cy="1008249"/>
              </a:xfrm>
              <a:custGeom>
                <a:avLst/>
                <a:gdLst>
                  <a:gd name="connsiteX0" fmla="*/ 0 w 1551268"/>
                  <a:gd name="connsiteY0" fmla="*/ 0 h 1085888"/>
                  <a:gd name="connsiteX1" fmla="*/ 1008324 w 1551268"/>
                  <a:gd name="connsiteY1" fmla="*/ 0 h 1085888"/>
                  <a:gd name="connsiteX2" fmla="*/ 1551268 w 1551268"/>
                  <a:gd name="connsiteY2" fmla="*/ 542944 h 1085888"/>
                  <a:gd name="connsiteX3" fmla="*/ 1008324 w 1551268"/>
                  <a:gd name="connsiteY3" fmla="*/ 1085888 h 1085888"/>
                  <a:gd name="connsiteX4" fmla="*/ 0 w 1551268"/>
                  <a:gd name="connsiteY4" fmla="*/ 1085888 h 1085888"/>
                  <a:gd name="connsiteX5" fmla="*/ 542944 w 1551268"/>
                  <a:gd name="connsiteY5" fmla="*/ 542944 h 1085888"/>
                  <a:gd name="connsiteX6" fmla="*/ 0 w 1551268"/>
                  <a:gd name="connsiteY6" fmla="*/ 0 h 108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268" h="1085888">
                    <a:moveTo>
                      <a:pt x="1551268" y="0"/>
                    </a:moveTo>
                    <a:lnTo>
                      <a:pt x="1551268" y="705827"/>
                    </a:lnTo>
                    <a:lnTo>
                      <a:pt x="775634" y="1085888"/>
                    </a:lnTo>
                    <a:lnTo>
                      <a:pt x="0" y="705827"/>
                    </a:lnTo>
                    <a:lnTo>
                      <a:pt x="0" y="0"/>
                    </a:lnTo>
                    <a:lnTo>
                      <a:pt x="775634" y="380061"/>
                    </a:lnTo>
                    <a:lnTo>
                      <a:pt x="1551268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45" tIns="560089" rIns="17145" bIns="560089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700" kern="1200" dirty="0"/>
              </a:p>
            </p:txBody>
          </p:sp>
        </p:grpSp>
      </p:grpSp>
      <p:sp>
        <p:nvSpPr>
          <p:cNvPr id="35" name="Dikdörtgen 34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altLang="tr-TR" sz="2800" b="1" dirty="0">
                <a:solidFill>
                  <a:prstClr val="black"/>
                </a:solidFill>
                <a:latin typeface="Calibri"/>
              </a:rPr>
              <a:t>Gerçekler-2</a:t>
            </a:r>
            <a:endParaRPr lang="tr-T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4 Dikdörtgen">
            <a:extLst>
              <a:ext uri="{FF2B5EF4-FFF2-40B4-BE49-F238E27FC236}">
                <a16:creationId xmlns:a16="http://schemas.microsoft.com/office/drawing/2014/main" id="{739021FE-56C2-4A75-B8E2-EDA55BA7E730}"/>
              </a:ext>
            </a:extLst>
          </p:cNvPr>
          <p:cNvSpPr/>
          <p:nvPr/>
        </p:nvSpPr>
        <p:spPr>
          <a:xfrm>
            <a:off x="790175" y="5858747"/>
            <a:ext cx="3448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1200" i="1" dirty="0">
                <a:latin typeface="+mn-lt"/>
                <a:ea typeface="ＭＳ Ｐゴシック" pitchFamily="34" charset="-128"/>
                <a:cs typeface="Arial" charset="0"/>
              </a:rPr>
              <a:t>AHA STATS 2016</a:t>
            </a:r>
          </a:p>
        </p:txBody>
      </p:sp>
    </p:spTree>
    <p:extLst>
      <p:ext uri="{BB962C8B-B14F-4D97-AF65-F5344CB8AC3E}">
        <p14:creationId xmlns:p14="http://schemas.microsoft.com/office/powerpoint/2010/main" val="1286662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kdörtgen 34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Gerçekler-3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" name="4 Dikdörtgen">
            <a:extLst>
              <a:ext uri="{FF2B5EF4-FFF2-40B4-BE49-F238E27FC236}">
                <a16:creationId xmlns:a16="http://schemas.microsoft.com/office/drawing/2014/main" id="{739021FE-56C2-4A75-B8E2-EDA55BA7E730}"/>
              </a:ext>
            </a:extLst>
          </p:cNvPr>
          <p:cNvSpPr/>
          <p:nvPr/>
        </p:nvSpPr>
        <p:spPr>
          <a:xfrm>
            <a:off x="790175" y="5858747"/>
            <a:ext cx="6880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Türkiye Bulaşıcı Olmayan Hastalıklar ve Risk Faktörleri </a:t>
            </a:r>
            <a:r>
              <a:rPr kumimoji="0" lang="tr-T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Kohort</a:t>
            </a:r>
            <a:r>
              <a:rPr kumimoji="0" lang="tr-T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 Çalışması 2020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90175" y="1464576"/>
            <a:ext cx="9598952" cy="4154390"/>
            <a:chOff x="986264" y="1460661"/>
            <a:chExt cx="9598952" cy="4154390"/>
          </a:xfrm>
        </p:grpSpPr>
        <p:grpSp>
          <p:nvGrpSpPr>
            <p:cNvPr id="2" name="Grup 1"/>
            <p:cNvGrpSpPr/>
            <p:nvPr/>
          </p:nvGrpSpPr>
          <p:grpSpPr>
            <a:xfrm>
              <a:off x="986266" y="1460661"/>
              <a:ext cx="9598950" cy="1008249"/>
              <a:chOff x="986266" y="1460661"/>
              <a:chExt cx="9598950" cy="1008249"/>
            </a:xfrm>
          </p:grpSpPr>
          <p:sp>
            <p:nvSpPr>
              <p:cNvPr id="11" name="Serbest Form 10"/>
              <p:cNvSpPr/>
              <p:nvPr/>
            </p:nvSpPr>
            <p:spPr>
              <a:xfrm>
                <a:off x="1844340" y="1460661"/>
                <a:ext cx="8740876" cy="801359"/>
              </a:xfrm>
              <a:custGeom>
                <a:avLst/>
                <a:gdLst>
                  <a:gd name="connsiteX0" fmla="*/ 168057 w 1008324"/>
                  <a:gd name="connsiteY0" fmla="*/ 0 h 7042111"/>
                  <a:gd name="connsiteX1" fmla="*/ 840267 w 1008324"/>
                  <a:gd name="connsiteY1" fmla="*/ 0 h 7042111"/>
                  <a:gd name="connsiteX2" fmla="*/ 1008324 w 1008324"/>
                  <a:gd name="connsiteY2" fmla="*/ 168057 h 7042111"/>
                  <a:gd name="connsiteX3" fmla="*/ 1008324 w 1008324"/>
                  <a:gd name="connsiteY3" fmla="*/ 7042111 h 7042111"/>
                  <a:gd name="connsiteX4" fmla="*/ 1008324 w 1008324"/>
                  <a:gd name="connsiteY4" fmla="*/ 7042111 h 7042111"/>
                  <a:gd name="connsiteX5" fmla="*/ 0 w 1008324"/>
                  <a:gd name="connsiteY5" fmla="*/ 7042111 h 7042111"/>
                  <a:gd name="connsiteX6" fmla="*/ 0 w 1008324"/>
                  <a:gd name="connsiteY6" fmla="*/ 7042111 h 7042111"/>
                  <a:gd name="connsiteX7" fmla="*/ 0 w 1008324"/>
                  <a:gd name="connsiteY7" fmla="*/ 168057 h 7042111"/>
                  <a:gd name="connsiteX8" fmla="*/ 168057 w 1008324"/>
                  <a:gd name="connsiteY8" fmla="*/ 0 h 704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8324" h="7042111">
                    <a:moveTo>
                      <a:pt x="1008324" y="1173708"/>
                    </a:moveTo>
                    <a:lnTo>
                      <a:pt x="1008324" y="5868403"/>
                    </a:lnTo>
                    <a:cubicBezTo>
                      <a:pt x="1008324" y="6516620"/>
                      <a:pt x="997550" y="7042108"/>
                      <a:pt x="984261" y="7042108"/>
                    </a:cubicBezTo>
                    <a:lnTo>
                      <a:pt x="0" y="7042108"/>
                    </a:lnTo>
                    <a:lnTo>
                      <a:pt x="0" y="704210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84261" y="3"/>
                    </a:lnTo>
                    <a:cubicBezTo>
                      <a:pt x="997550" y="3"/>
                      <a:pt x="1008324" y="525491"/>
                      <a:pt x="1008324" y="1173708"/>
                    </a:cubicBezTo>
                    <a:close/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67002" rIns="67002" bIns="67003" numCol="1" spcCol="1270" anchor="ctr" anchorCtr="0">
                <a:noAutofit/>
              </a:bodyPr>
              <a:lstStyle/>
              <a:p>
                <a:pPr marL="0" marR="0" lvl="1" indent="0" algn="l" defTabSz="12446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İnme riski yaşla birlikte artmaktadır; 45-54 yaş grubunda yüz bin kişiden 1.093’e yeni inme teşhisi konmaktadır.</a:t>
                </a:r>
                <a:endPara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erbest Form 17"/>
              <p:cNvSpPr/>
              <p:nvPr/>
            </p:nvSpPr>
            <p:spPr>
              <a:xfrm>
                <a:off x="986266" y="1460661"/>
                <a:ext cx="858073" cy="1008249"/>
              </a:xfrm>
              <a:custGeom>
                <a:avLst/>
                <a:gdLst>
                  <a:gd name="connsiteX0" fmla="*/ 0 w 1551268"/>
                  <a:gd name="connsiteY0" fmla="*/ 0 h 1085888"/>
                  <a:gd name="connsiteX1" fmla="*/ 1008324 w 1551268"/>
                  <a:gd name="connsiteY1" fmla="*/ 0 h 1085888"/>
                  <a:gd name="connsiteX2" fmla="*/ 1551268 w 1551268"/>
                  <a:gd name="connsiteY2" fmla="*/ 542944 h 1085888"/>
                  <a:gd name="connsiteX3" fmla="*/ 1008324 w 1551268"/>
                  <a:gd name="connsiteY3" fmla="*/ 1085888 h 1085888"/>
                  <a:gd name="connsiteX4" fmla="*/ 0 w 1551268"/>
                  <a:gd name="connsiteY4" fmla="*/ 1085888 h 1085888"/>
                  <a:gd name="connsiteX5" fmla="*/ 542944 w 1551268"/>
                  <a:gd name="connsiteY5" fmla="*/ 542944 h 1085888"/>
                  <a:gd name="connsiteX6" fmla="*/ 0 w 1551268"/>
                  <a:gd name="connsiteY6" fmla="*/ 0 h 108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268" h="1085888">
                    <a:moveTo>
                      <a:pt x="1551268" y="0"/>
                    </a:moveTo>
                    <a:lnTo>
                      <a:pt x="1551268" y="705827"/>
                    </a:lnTo>
                    <a:lnTo>
                      <a:pt x="775634" y="1085888"/>
                    </a:lnTo>
                    <a:lnTo>
                      <a:pt x="0" y="705827"/>
                    </a:lnTo>
                    <a:lnTo>
                      <a:pt x="0" y="0"/>
                    </a:lnTo>
                    <a:lnTo>
                      <a:pt x="775634" y="380061"/>
                    </a:lnTo>
                    <a:lnTo>
                      <a:pt x="1551268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45" tIns="560089" rIns="17145" bIns="560089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700" kern="1200" dirty="0"/>
              </a:p>
            </p:txBody>
          </p:sp>
        </p:grpSp>
        <p:grpSp>
          <p:nvGrpSpPr>
            <p:cNvPr id="5" name="Grup 4"/>
            <p:cNvGrpSpPr/>
            <p:nvPr/>
          </p:nvGrpSpPr>
          <p:grpSpPr>
            <a:xfrm>
              <a:off x="986265" y="4606802"/>
              <a:ext cx="9598951" cy="1008249"/>
              <a:chOff x="986265" y="4606802"/>
              <a:chExt cx="9598951" cy="1008249"/>
            </a:xfrm>
          </p:grpSpPr>
          <p:sp>
            <p:nvSpPr>
              <p:cNvPr id="14" name="Serbest Form 13"/>
              <p:cNvSpPr/>
              <p:nvPr/>
            </p:nvSpPr>
            <p:spPr>
              <a:xfrm>
                <a:off x="1844340" y="4612797"/>
                <a:ext cx="8740876" cy="801359"/>
              </a:xfrm>
              <a:custGeom>
                <a:avLst/>
                <a:gdLst>
                  <a:gd name="connsiteX0" fmla="*/ 168057 w 1008324"/>
                  <a:gd name="connsiteY0" fmla="*/ 0 h 7042111"/>
                  <a:gd name="connsiteX1" fmla="*/ 840267 w 1008324"/>
                  <a:gd name="connsiteY1" fmla="*/ 0 h 7042111"/>
                  <a:gd name="connsiteX2" fmla="*/ 1008324 w 1008324"/>
                  <a:gd name="connsiteY2" fmla="*/ 168057 h 7042111"/>
                  <a:gd name="connsiteX3" fmla="*/ 1008324 w 1008324"/>
                  <a:gd name="connsiteY3" fmla="*/ 7042111 h 7042111"/>
                  <a:gd name="connsiteX4" fmla="*/ 1008324 w 1008324"/>
                  <a:gd name="connsiteY4" fmla="*/ 7042111 h 7042111"/>
                  <a:gd name="connsiteX5" fmla="*/ 0 w 1008324"/>
                  <a:gd name="connsiteY5" fmla="*/ 7042111 h 7042111"/>
                  <a:gd name="connsiteX6" fmla="*/ 0 w 1008324"/>
                  <a:gd name="connsiteY6" fmla="*/ 7042111 h 7042111"/>
                  <a:gd name="connsiteX7" fmla="*/ 0 w 1008324"/>
                  <a:gd name="connsiteY7" fmla="*/ 168057 h 7042111"/>
                  <a:gd name="connsiteX8" fmla="*/ 168057 w 1008324"/>
                  <a:gd name="connsiteY8" fmla="*/ 0 h 704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8324" h="7042111">
                    <a:moveTo>
                      <a:pt x="1008324" y="1173708"/>
                    </a:moveTo>
                    <a:lnTo>
                      <a:pt x="1008324" y="5868403"/>
                    </a:lnTo>
                    <a:cubicBezTo>
                      <a:pt x="1008324" y="6516620"/>
                      <a:pt x="997550" y="7042108"/>
                      <a:pt x="984261" y="7042108"/>
                    </a:cubicBezTo>
                    <a:lnTo>
                      <a:pt x="0" y="7042108"/>
                    </a:lnTo>
                    <a:lnTo>
                      <a:pt x="0" y="704210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84261" y="3"/>
                    </a:lnTo>
                    <a:cubicBezTo>
                      <a:pt x="997550" y="3"/>
                      <a:pt x="1008324" y="525491"/>
                      <a:pt x="1008324" y="1173708"/>
                    </a:cubicBezTo>
                    <a:close/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67002" rIns="67002" bIns="67003" numCol="1" spcCol="1270" anchor="ctr" anchorCtr="0">
                <a:noAutofit/>
              </a:bodyPr>
              <a:lstStyle/>
              <a:p>
                <a:pPr marL="0" lvl="1" defTabSz="2622550">
                  <a:lnSpc>
                    <a:spcPct val="150000"/>
                  </a:lnSpc>
                  <a:spcAft>
                    <a:spcPts val="0"/>
                  </a:spcAft>
                  <a:defRPr/>
                </a:pPr>
                <a:r>
                  <a:rPr lang="tr-TR" dirty="0">
                    <a:latin typeface="Calibri" panose="020F050202020403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İnmeye bağlı </a:t>
                </a:r>
                <a:r>
                  <a:rPr lang="tr-TR" dirty="0" err="1">
                    <a:latin typeface="Calibri" panose="020F050202020403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mortalite</a:t>
                </a:r>
                <a:r>
                  <a:rPr lang="tr-TR" dirty="0">
                    <a:latin typeface="Calibri" panose="020F050202020403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hızında yaşla artmaktadır;  55-64 yaşında </a:t>
                </a:r>
                <a:r>
                  <a:rPr lang="tr-TR" dirty="0" err="1">
                    <a:latin typeface="Calibri" panose="020F050202020403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yüzbinde</a:t>
                </a:r>
                <a:r>
                  <a:rPr lang="tr-TR" dirty="0">
                    <a:latin typeface="Calibri" panose="020F050202020403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450, 65-74 ve 75 ve üzeri yaş gruplarında sırasıyla </a:t>
                </a:r>
                <a:r>
                  <a:rPr lang="tr-TR" dirty="0" err="1">
                    <a:latin typeface="Calibri" panose="020F050202020403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yüzbinde</a:t>
                </a:r>
                <a:r>
                  <a:rPr lang="tr-TR" dirty="0">
                    <a:latin typeface="Calibri" panose="020F050202020403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1297 ve </a:t>
                </a:r>
                <a:r>
                  <a:rPr lang="tr-TR" dirty="0" err="1">
                    <a:latin typeface="Calibri" panose="020F050202020403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yüzbinde</a:t>
                </a:r>
                <a:r>
                  <a:rPr lang="tr-TR" dirty="0">
                    <a:latin typeface="Calibri" panose="020F050202020403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4866’ya ulaşmaktadır.</a:t>
                </a:r>
              </a:p>
            </p:txBody>
          </p:sp>
          <p:sp>
            <p:nvSpPr>
              <p:cNvPr id="19" name="Serbest Form 18"/>
              <p:cNvSpPr/>
              <p:nvPr/>
            </p:nvSpPr>
            <p:spPr>
              <a:xfrm>
                <a:off x="986265" y="4606802"/>
                <a:ext cx="858073" cy="1008249"/>
              </a:xfrm>
              <a:custGeom>
                <a:avLst/>
                <a:gdLst>
                  <a:gd name="connsiteX0" fmla="*/ 0 w 1551268"/>
                  <a:gd name="connsiteY0" fmla="*/ 0 h 1085888"/>
                  <a:gd name="connsiteX1" fmla="*/ 1008324 w 1551268"/>
                  <a:gd name="connsiteY1" fmla="*/ 0 h 1085888"/>
                  <a:gd name="connsiteX2" fmla="*/ 1551268 w 1551268"/>
                  <a:gd name="connsiteY2" fmla="*/ 542944 h 1085888"/>
                  <a:gd name="connsiteX3" fmla="*/ 1008324 w 1551268"/>
                  <a:gd name="connsiteY3" fmla="*/ 1085888 h 1085888"/>
                  <a:gd name="connsiteX4" fmla="*/ 0 w 1551268"/>
                  <a:gd name="connsiteY4" fmla="*/ 1085888 h 1085888"/>
                  <a:gd name="connsiteX5" fmla="*/ 542944 w 1551268"/>
                  <a:gd name="connsiteY5" fmla="*/ 542944 h 1085888"/>
                  <a:gd name="connsiteX6" fmla="*/ 0 w 1551268"/>
                  <a:gd name="connsiteY6" fmla="*/ 0 h 108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268" h="1085888">
                    <a:moveTo>
                      <a:pt x="1551268" y="0"/>
                    </a:moveTo>
                    <a:lnTo>
                      <a:pt x="1551268" y="705827"/>
                    </a:lnTo>
                    <a:lnTo>
                      <a:pt x="775634" y="1085888"/>
                    </a:lnTo>
                    <a:lnTo>
                      <a:pt x="0" y="705827"/>
                    </a:lnTo>
                    <a:lnTo>
                      <a:pt x="0" y="0"/>
                    </a:lnTo>
                    <a:lnTo>
                      <a:pt x="775634" y="380061"/>
                    </a:lnTo>
                    <a:lnTo>
                      <a:pt x="1551268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45" tIns="560089" rIns="17145" bIns="560089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700" kern="1200" dirty="0"/>
              </a:p>
            </p:txBody>
          </p:sp>
        </p:grpSp>
        <p:grpSp>
          <p:nvGrpSpPr>
            <p:cNvPr id="3" name="Grup 2"/>
            <p:cNvGrpSpPr/>
            <p:nvPr/>
          </p:nvGrpSpPr>
          <p:grpSpPr>
            <a:xfrm>
              <a:off x="986264" y="2457937"/>
              <a:ext cx="9598952" cy="1019222"/>
              <a:chOff x="986264" y="2457937"/>
              <a:chExt cx="9598952" cy="1019222"/>
            </a:xfrm>
          </p:grpSpPr>
          <p:sp>
            <p:nvSpPr>
              <p:cNvPr id="12" name="Serbest Form 11"/>
              <p:cNvSpPr/>
              <p:nvPr/>
            </p:nvSpPr>
            <p:spPr>
              <a:xfrm>
                <a:off x="1844340" y="2457937"/>
                <a:ext cx="8740876" cy="801359"/>
              </a:xfrm>
              <a:custGeom>
                <a:avLst/>
                <a:gdLst>
                  <a:gd name="connsiteX0" fmla="*/ 168057 w 1008324"/>
                  <a:gd name="connsiteY0" fmla="*/ 0 h 7042111"/>
                  <a:gd name="connsiteX1" fmla="*/ 840267 w 1008324"/>
                  <a:gd name="connsiteY1" fmla="*/ 0 h 7042111"/>
                  <a:gd name="connsiteX2" fmla="*/ 1008324 w 1008324"/>
                  <a:gd name="connsiteY2" fmla="*/ 168057 h 7042111"/>
                  <a:gd name="connsiteX3" fmla="*/ 1008324 w 1008324"/>
                  <a:gd name="connsiteY3" fmla="*/ 7042111 h 7042111"/>
                  <a:gd name="connsiteX4" fmla="*/ 1008324 w 1008324"/>
                  <a:gd name="connsiteY4" fmla="*/ 7042111 h 7042111"/>
                  <a:gd name="connsiteX5" fmla="*/ 0 w 1008324"/>
                  <a:gd name="connsiteY5" fmla="*/ 7042111 h 7042111"/>
                  <a:gd name="connsiteX6" fmla="*/ 0 w 1008324"/>
                  <a:gd name="connsiteY6" fmla="*/ 7042111 h 7042111"/>
                  <a:gd name="connsiteX7" fmla="*/ 0 w 1008324"/>
                  <a:gd name="connsiteY7" fmla="*/ 168057 h 7042111"/>
                  <a:gd name="connsiteX8" fmla="*/ 168057 w 1008324"/>
                  <a:gd name="connsiteY8" fmla="*/ 0 h 704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8324" h="7042111">
                    <a:moveTo>
                      <a:pt x="1008324" y="1173708"/>
                    </a:moveTo>
                    <a:lnTo>
                      <a:pt x="1008324" y="5868403"/>
                    </a:lnTo>
                    <a:cubicBezTo>
                      <a:pt x="1008324" y="6516620"/>
                      <a:pt x="997550" y="7042108"/>
                      <a:pt x="984261" y="7042108"/>
                    </a:cubicBezTo>
                    <a:lnTo>
                      <a:pt x="0" y="7042108"/>
                    </a:lnTo>
                    <a:lnTo>
                      <a:pt x="0" y="704210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84261" y="3"/>
                    </a:lnTo>
                    <a:cubicBezTo>
                      <a:pt x="997550" y="3"/>
                      <a:pt x="1008324" y="525491"/>
                      <a:pt x="1008324" y="1173708"/>
                    </a:cubicBezTo>
                    <a:close/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67002" rIns="67002" bIns="67003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tr-TR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65-74 yaş grubunda </a:t>
                </a:r>
                <a:r>
                  <a:rPr lang="tr-TR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yüzbinde</a:t>
                </a:r>
                <a:r>
                  <a:rPr lang="tr-TR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4487’ye, 75 yaş ve üzerinde ise </a:t>
                </a:r>
                <a:r>
                  <a:rPr lang="tr-TR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yüzbinde</a:t>
                </a:r>
                <a:r>
                  <a:rPr lang="tr-TR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10.699 </a:t>
                </a:r>
                <a:r>
                  <a:rPr lang="tr-TR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’a </a:t>
                </a:r>
                <a:r>
                  <a:rPr lang="tr-TR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ulaşmaktadır.</a:t>
                </a:r>
                <a:endPara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Serbest Form 19"/>
              <p:cNvSpPr/>
              <p:nvPr/>
            </p:nvSpPr>
            <p:spPr>
              <a:xfrm>
                <a:off x="986264" y="2468910"/>
                <a:ext cx="858073" cy="1008249"/>
              </a:xfrm>
              <a:custGeom>
                <a:avLst/>
                <a:gdLst>
                  <a:gd name="connsiteX0" fmla="*/ 0 w 1551268"/>
                  <a:gd name="connsiteY0" fmla="*/ 0 h 1085888"/>
                  <a:gd name="connsiteX1" fmla="*/ 1008324 w 1551268"/>
                  <a:gd name="connsiteY1" fmla="*/ 0 h 1085888"/>
                  <a:gd name="connsiteX2" fmla="*/ 1551268 w 1551268"/>
                  <a:gd name="connsiteY2" fmla="*/ 542944 h 1085888"/>
                  <a:gd name="connsiteX3" fmla="*/ 1008324 w 1551268"/>
                  <a:gd name="connsiteY3" fmla="*/ 1085888 h 1085888"/>
                  <a:gd name="connsiteX4" fmla="*/ 0 w 1551268"/>
                  <a:gd name="connsiteY4" fmla="*/ 1085888 h 1085888"/>
                  <a:gd name="connsiteX5" fmla="*/ 542944 w 1551268"/>
                  <a:gd name="connsiteY5" fmla="*/ 542944 h 1085888"/>
                  <a:gd name="connsiteX6" fmla="*/ 0 w 1551268"/>
                  <a:gd name="connsiteY6" fmla="*/ 0 h 108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268" h="1085888">
                    <a:moveTo>
                      <a:pt x="1551268" y="0"/>
                    </a:moveTo>
                    <a:lnTo>
                      <a:pt x="1551268" y="705827"/>
                    </a:lnTo>
                    <a:lnTo>
                      <a:pt x="775634" y="1085888"/>
                    </a:lnTo>
                    <a:lnTo>
                      <a:pt x="0" y="705827"/>
                    </a:lnTo>
                    <a:lnTo>
                      <a:pt x="0" y="0"/>
                    </a:lnTo>
                    <a:lnTo>
                      <a:pt x="775634" y="380061"/>
                    </a:lnTo>
                    <a:lnTo>
                      <a:pt x="1551268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45" tIns="560089" rIns="17145" bIns="560089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700" kern="1200" dirty="0"/>
              </a:p>
            </p:txBody>
          </p:sp>
        </p:grpSp>
        <p:grpSp>
          <p:nvGrpSpPr>
            <p:cNvPr id="4" name="Grup 3"/>
            <p:cNvGrpSpPr/>
            <p:nvPr/>
          </p:nvGrpSpPr>
          <p:grpSpPr>
            <a:xfrm>
              <a:off x="986264" y="3561746"/>
              <a:ext cx="9598952" cy="1008249"/>
              <a:chOff x="986264" y="3561746"/>
              <a:chExt cx="9598952" cy="1008249"/>
            </a:xfrm>
          </p:grpSpPr>
          <p:sp>
            <p:nvSpPr>
              <p:cNvPr id="13" name="Serbest Form 12"/>
              <p:cNvSpPr/>
              <p:nvPr/>
            </p:nvSpPr>
            <p:spPr>
              <a:xfrm>
                <a:off x="1844340" y="3561746"/>
                <a:ext cx="8740876" cy="801359"/>
              </a:xfrm>
              <a:custGeom>
                <a:avLst/>
                <a:gdLst>
                  <a:gd name="connsiteX0" fmla="*/ 168057 w 1008324"/>
                  <a:gd name="connsiteY0" fmla="*/ 0 h 7042111"/>
                  <a:gd name="connsiteX1" fmla="*/ 840267 w 1008324"/>
                  <a:gd name="connsiteY1" fmla="*/ 0 h 7042111"/>
                  <a:gd name="connsiteX2" fmla="*/ 1008324 w 1008324"/>
                  <a:gd name="connsiteY2" fmla="*/ 168057 h 7042111"/>
                  <a:gd name="connsiteX3" fmla="*/ 1008324 w 1008324"/>
                  <a:gd name="connsiteY3" fmla="*/ 7042111 h 7042111"/>
                  <a:gd name="connsiteX4" fmla="*/ 1008324 w 1008324"/>
                  <a:gd name="connsiteY4" fmla="*/ 7042111 h 7042111"/>
                  <a:gd name="connsiteX5" fmla="*/ 0 w 1008324"/>
                  <a:gd name="connsiteY5" fmla="*/ 7042111 h 7042111"/>
                  <a:gd name="connsiteX6" fmla="*/ 0 w 1008324"/>
                  <a:gd name="connsiteY6" fmla="*/ 7042111 h 7042111"/>
                  <a:gd name="connsiteX7" fmla="*/ 0 w 1008324"/>
                  <a:gd name="connsiteY7" fmla="*/ 168057 h 7042111"/>
                  <a:gd name="connsiteX8" fmla="*/ 168057 w 1008324"/>
                  <a:gd name="connsiteY8" fmla="*/ 0 h 704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8324" h="7042111">
                    <a:moveTo>
                      <a:pt x="1008324" y="1173708"/>
                    </a:moveTo>
                    <a:lnTo>
                      <a:pt x="1008324" y="5868403"/>
                    </a:lnTo>
                    <a:cubicBezTo>
                      <a:pt x="1008324" y="6516620"/>
                      <a:pt x="997550" y="7042108"/>
                      <a:pt x="984261" y="7042108"/>
                    </a:cubicBezTo>
                    <a:lnTo>
                      <a:pt x="0" y="7042108"/>
                    </a:lnTo>
                    <a:lnTo>
                      <a:pt x="0" y="704210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84261" y="3"/>
                    </a:lnTo>
                    <a:cubicBezTo>
                      <a:pt x="997550" y="3"/>
                      <a:pt x="1008324" y="525491"/>
                      <a:pt x="1008324" y="1173708"/>
                    </a:cubicBezTo>
                    <a:close/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67002" rIns="67002" bIns="67003" numCol="1" spcCol="1270" anchor="ctr" anchorCtr="0">
                <a:no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tr-TR" dirty="0">
                    <a:latin typeface="Calibri" panose="020F050202020403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İnme ile hastaneye yatan bireylerde 30 gün içinde ölüm oranı erkeklerde %33.3, kadınlarda %25 ve toplamda %29.4’tür.</a:t>
                </a:r>
                <a:endParaRPr lang="tr-T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Serbest Form 20"/>
              <p:cNvSpPr/>
              <p:nvPr/>
            </p:nvSpPr>
            <p:spPr>
              <a:xfrm>
                <a:off x="986264" y="3561746"/>
                <a:ext cx="858073" cy="1008249"/>
              </a:xfrm>
              <a:custGeom>
                <a:avLst/>
                <a:gdLst>
                  <a:gd name="connsiteX0" fmla="*/ 0 w 1551268"/>
                  <a:gd name="connsiteY0" fmla="*/ 0 h 1085888"/>
                  <a:gd name="connsiteX1" fmla="*/ 1008324 w 1551268"/>
                  <a:gd name="connsiteY1" fmla="*/ 0 h 1085888"/>
                  <a:gd name="connsiteX2" fmla="*/ 1551268 w 1551268"/>
                  <a:gd name="connsiteY2" fmla="*/ 542944 h 1085888"/>
                  <a:gd name="connsiteX3" fmla="*/ 1008324 w 1551268"/>
                  <a:gd name="connsiteY3" fmla="*/ 1085888 h 1085888"/>
                  <a:gd name="connsiteX4" fmla="*/ 0 w 1551268"/>
                  <a:gd name="connsiteY4" fmla="*/ 1085888 h 1085888"/>
                  <a:gd name="connsiteX5" fmla="*/ 542944 w 1551268"/>
                  <a:gd name="connsiteY5" fmla="*/ 542944 h 1085888"/>
                  <a:gd name="connsiteX6" fmla="*/ 0 w 1551268"/>
                  <a:gd name="connsiteY6" fmla="*/ 0 h 108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268" h="1085888">
                    <a:moveTo>
                      <a:pt x="1551268" y="0"/>
                    </a:moveTo>
                    <a:lnTo>
                      <a:pt x="1551268" y="705827"/>
                    </a:lnTo>
                    <a:lnTo>
                      <a:pt x="775634" y="1085888"/>
                    </a:lnTo>
                    <a:lnTo>
                      <a:pt x="0" y="705827"/>
                    </a:lnTo>
                    <a:lnTo>
                      <a:pt x="0" y="0"/>
                    </a:lnTo>
                    <a:lnTo>
                      <a:pt x="775634" y="380061"/>
                    </a:lnTo>
                    <a:lnTo>
                      <a:pt x="1551268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45" tIns="560089" rIns="17145" bIns="560089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7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1870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00150">
              <a:lnSpc>
                <a:spcPct val="90000"/>
              </a:lnSpc>
              <a:spcAft>
                <a:spcPct val="35000"/>
              </a:spcAft>
            </a:pPr>
            <a:r>
              <a:rPr lang="tr-TR" altLang="tr-TR" sz="2800" b="1" dirty="0">
                <a:solidFill>
                  <a:prstClr val="black"/>
                </a:solidFill>
                <a:latin typeface="Calibri"/>
              </a:rPr>
              <a:t>Serebrovasküler Hastalıktan Ölümler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93812" y="5879581"/>
            <a:ext cx="9839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TÜİK Ölüm Nedenleri İstatistikleri  (100.000 ‘de 2016, 2017, 2018 </a:t>
            </a:r>
            <a:r>
              <a:rPr kumimoji="0" lang="tr-T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(100.000 ‘de </a:t>
            </a:r>
            <a:r>
              <a:rPr kumimoji="0" lang="tr-T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Ölüm Nedenleri Dünya Standart Nüfusu kullanılarak yaşa standardize edildi). 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68458"/>
              </p:ext>
            </p:extLst>
          </p:nvPr>
        </p:nvGraphicFramePr>
        <p:xfrm>
          <a:off x="793813" y="1341916"/>
          <a:ext cx="10212617" cy="4121162"/>
        </p:xfrm>
        <a:graphic>
          <a:graphicData uri="http://schemas.openxmlformats.org/drawingml/2006/table">
            <a:tbl>
              <a:tblPr/>
              <a:tblGrid>
                <a:gridCol w="3441678">
                  <a:extLst>
                    <a:ext uri="{9D8B030D-6E8A-4147-A177-3AD203B41FA5}">
                      <a16:colId xmlns:a16="http://schemas.microsoft.com/office/drawing/2014/main" val="719140186"/>
                    </a:ext>
                  </a:extLst>
                </a:gridCol>
                <a:gridCol w="1452769">
                  <a:extLst>
                    <a:ext uri="{9D8B030D-6E8A-4147-A177-3AD203B41FA5}">
                      <a16:colId xmlns:a16="http://schemas.microsoft.com/office/drawing/2014/main" val="1909485445"/>
                    </a:ext>
                  </a:extLst>
                </a:gridCol>
                <a:gridCol w="1063634">
                  <a:extLst>
                    <a:ext uri="{9D8B030D-6E8A-4147-A177-3AD203B41FA5}">
                      <a16:colId xmlns:a16="http://schemas.microsoft.com/office/drawing/2014/main" val="1324200206"/>
                    </a:ext>
                  </a:extLst>
                </a:gridCol>
                <a:gridCol w="1063634">
                  <a:extLst>
                    <a:ext uri="{9D8B030D-6E8A-4147-A177-3AD203B41FA5}">
                      <a16:colId xmlns:a16="http://schemas.microsoft.com/office/drawing/2014/main" val="4167243778"/>
                    </a:ext>
                  </a:extLst>
                </a:gridCol>
                <a:gridCol w="1063634">
                  <a:extLst>
                    <a:ext uri="{9D8B030D-6E8A-4147-A177-3AD203B41FA5}">
                      <a16:colId xmlns:a16="http://schemas.microsoft.com/office/drawing/2014/main" val="3505607107"/>
                    </a:ext>
                  </a:extLst>
                </a:gridCol>
                <a:gridCol w="1063634">
                  <a:extLst>
                    <a:ext uri="{9D8B030D-6E8A-4147-A177-3AD203B41FA5}">
                      <a16:colId xmlns:a16="http://schemas.microsoft.com/office/drawing/2014/main" val="744576647"/>
                    </a:ext>
                  </a:extLst>
                </a:gridCol>
                <a:gridCol w="1063634">
                  <a:extLst>
                    <a:ext uri="{9D8B030D-6E8A-4147-A177-3AD203B41FA5}">
                      <a16:colId xmlns:a16="http://schemas.microsoft.com/office/drawing/2014/main" val="3745031411"/>
                    </a:ext>
                  </a:extLst>
                </a:gridCol>
              </a:tblGrid>
              <a:tr h="516659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2017 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33062"/>
                  </a:ext>
                </a:extLst>
              </a:tr>
              <a:tr h="51665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Sayı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Sayı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Sayı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02125"/>
                  </a:ext>
                </a:extLst>
              </a:tr>
              <a:tr h="5166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Dolaşım  Sistemi Hastalıkları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186217"/>
                  </a:ext>
                </a:extLst>
              </a:tr>
              <a:tr h="5166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İskemik Kalp Hastalığı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261984"/>
                  </a:ext>
                </a:extLst>
              </a:tr>
              <a:tr h="5166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Serebrovasküler Hastalık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041285"/>
                  </a:ext>
                </a:extLst>
              </a:tr>
              <a:tr h="50454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Diğer Kalp Hastalığı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699735"/>
                  </a:ext>
                </a:extLst>
              </a:tr>
              <a:tr h="5166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Hiperntansif</a:t>
                      </a:r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Hastalığı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245465"/>
                  </a:ext>
                </a:extLst>
              </a:tr>
              <a:tr h="5166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63530"/>
                  </a:ext>
                </a:extLst>
              </a:tr>
            </a:tbl>
          </a:graphicData>
        </a:graphic>
      </p:graphicFrame>
      <p:sp>
        <p:nvSpPr>
          <p:cNvPr id="14" name="4 Yuvarlatılmış Dikdörtgen">
            <a:extLst>
              <a:ext uri="{FF2B5EF4-FFF2-40B4-BE49-F238E27FC236}">
                <a16:creationId xmlns:a16="http://schemas.microsoft.com/office/drawing/2014/main" id="{DD7B4DEA-1F31-4578-BE8E-7A98B353107A}"/>
              </a:ext>
            </a:extLst>
          </p:cNvPr>
          <p:cNvSpPr/>
          <p:nvPr/>
        </p:nvSpPr>
        <p:spPr>
          <a:xfrm>
            <a:off x="793813" y="3413759"/>
            <a:ext cx="10212618" cy="531629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798228" y="1919069"/>
            <a:ext cx="10089527" cy="3590413"/>
          </a:xfrm>
          <a:prstGeom prst="rect">
            <a:avLst/>
          </a:prstGeom>
          <a:solidFill>
            <a:srgbClr val="FDF6EE"/>
          </a:solidFill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Dikdörtgen 5"/>
          <p:cNvSpPr/>
          <p:nvPr/>
        </p:nvSpPr>
        <p:spPr>
          <a:xfrm>
            <a:off x="798228" y="5796842"/>
            <a:ext cx="40943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Türkiye İstatistik Kurumu (TÜİK), Ölüm ve Ölüm Nedeni İstatistikleri, 2019</a:t>
            </a:r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229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00150">
              <a:spcAft>
                <a:spcPts val="0"/>
              </a:spcAft>
              <a:defRPr/>
            </a:pPr>
            <a:r>
              <a:rPr lang="tr-TR" sz="2800" b="1" dirty="0">
                <a:solidFill>
                  <a:prstClr val="black"/>
                </a:solidFill>
                <a:latin typeface="Calibri"/>
              </a:rPr>
              <a:t>Dolaşım Sistemi Hastalıklarından Ölümlerin Alt Gruplara Göre Dağlımı 2018-2019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00150">
              <a:lnSpc>
                <a:spcPct val="90000"/>
              </a:lnSpc>
              <a:spcAft>
                <a:spcPct val="35000"/>
              </a:spcAft>
            </a:pPr>
            <a:r>
              <a:rPr lang="tr-TR" altLang="tr-TR" sz="2800" b="1" dirty="0">
                <a:solidFill>
                  <a:prstClr val="black"/>
                </a:solidFill>
                <a:latin typeface="Calibri"/>
              </a:rPr>
              <a:t>Türkiye İnme Riski Haritası</a:t>
            </a:r>
            <a:endParaRPr lang="tr-T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75044" y="592891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altLang="tr-TR" sz="1200" i="1" dirty="0">
                <a:solidFill>
                  <a:prstClr val="black"/>
                </a:solidFill>
                <a:latin typeface="Calibri"/>
              </a:rPr>
              <a:t>S.B. Türkiye Kronik Hastalıklar Ve Risk Faktörleri Sıklığı Çalışması, 2013</a:t>
            </a:r>
            <a:endParaRPr lang="tr-TR" sz="12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Coğrafi bölgel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11729"/>
          <a:stretch/>
        </p:blipFill>
        <p:spPr bwMode="auto">
          <a:xfrm>
            <a:off x="816428" y="1358283"/>
            <a:ext cx="10319657" cy="3915053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771044" y="3943051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19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756113" y="3120838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18 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498130" y="2062465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16 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6285975" y="2318607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19 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8517195" y="2870769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18 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404427" y="3281363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17 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261579" y="3971848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18 </a:t>
            </a:r>
          </a:p>
        </p:txBody>
      </p:sp>
    </p:spTree>
    <p:extLst>
      <p:ext uri="{BB962C8B-B14F-4D97-AF65-F5344CB8AC3E}">
        <p14:creationId xmlns:p14="http://schemas.microsoft.com/office/powerpoint/2010/main" val="10914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llustration of man and woman showing the location of their hearts"/>
          <p:cNvSpPr>
            <a:spLocks noChangeAspect="1" noChangeArrowheads="1"/>
          </p:cNvSpPr>
          <p:nvPr/>
        </p:nvSpPr>
        <p:spPr bwMode="auto">
          <a:xfrm>
            <a:off x="0" y="-177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prstClr val="black"/>
                </a:solidFill>
                <a:latin typeface="Calibri"/>
              </a:rPr>
              <a:t>Serebrovasküler Hastalık Sıklığı 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743138" y="1336431"/>
            <a:ext cx="6452320" cy="4250553"/>
            <a:chOff x="743138" y="1336431"/>
            <a:chExt cx="6452320" cy="4250553"/>
          </a:xfrm>
        </p:grpSpPr>
        <p:sp>
          <p:nvSpPr>
            <p:cNvPr id="2" name="Dikdörtgen 1"/>
            <p:cNvSpPr/>
            <p:nvPr/>
          </p:nvSpPr>
          <p:spPr>
            <a:xfrm>
              <a:off x="743138" y="1336431"/>
              <a:ext cx="6452320" cy="4250553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ikdörtgen 1">
              <a:extLst>
                <a:ext uri="{FF2B5EF4-FFF2-40B4-BE49-F238E27FC236}">
                  <a16:creationId xmlns:a16="http://schemas.microsoft.com/office/drawing/2014/main" id="{C54C09EF-0ADF-499F-939B-9DB3D2461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192" y="1476548"/>
              <a:ext cx="6028638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285750" indent="-285750"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tr-TR" altLang="tr-TR" sz="2400" dirty="0">
                  <a:solidFill>
                    <a:prstClr val="black"/>
                  </a:solidFill>
                  <a:cs typeface="Calibri" panose="020F0502020204030204" pitchFamily="34" charset="0"/>
                </a:rPr>
                <a:t>Tüm yaş gruplarında kadınlardaki </a:t>
              </a:r>
              <a:r>
                <a:rPr lang="tr-TR" altLang="tr-TR" sz="2400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serebrovasküler</a:t>
              </a:r>
              <a:r>
                <a:rPr lang="tr-TR" altLang="tr-TR" sz="2400" dirty="0">
                  <a:solidFill>
                    <a:prstClr val="black"/>
                  </a:solidFill>
                  <a:cs typeface="Calibri" panose="020F0502020204030204" pitchFamily="34" charset="0"/>
                </a:rPr>
                <a:t> hastalık sıklığı erkeklere göre daha yüksektir.</a:t>
              </a:r>
            </a:p>
            <a:p>
              <a:pPr marL="285750" indent="-285750"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tr-TR" altLang="tr-TR" sz="2400" dirty="0">
                  <a:solidFill>
                    <a:prstClr val="black"/>
                  </a:solidFill>
                  <a:cs typeface="Calibri" panose="020F0502020204030204" pitchFamily="34" charset="0"/>
                </a:rPr>
                <a:t>İnmenin önlenebilir ve tedavi edilebilir olması inme yükünün azaltılmasında sağlık otoritelerine önemli bir olanak sağlamaktadır. </a:t>
              </a:r>
            </a:p>
          </p:txBody>
        </p:sp>
      </p:grpSp>
      <p:graphicFrame>
        <p:nvGraphicFramePr>
          <p:cNvPr id="11" name="Grafi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087628"/>
              </p:ext>
            </p:extLst>
          </p:nvPr>
        </p:nvGraphicFramePr>
        <p:xfrm>
          <a:off x="7522029" y="1336431"/>
          <a:ext cx="4180114" cy="425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Dikdörtgen 11"/>
          <p:cNvSpPr/>
          <p:nvPr/>
        </p:nvSpPr>
        <p:spPr>
          <a:xfrm>
            <a:off x="675044" y="592891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altLang="tr-TR" sz="1200" i="1" dirty="0">
                <a:solidFill>
                  <a:prstClr val="black"/>
                </a:solidFill>
                <a:latin typeface="Calibri"/>
              </a:rPr>
              <a:t>S.B. Türkiye Kronik Hastalıklar Ve Risk Faktörleri Sıklığı Çalışması, 2013</a:t>
            </a:r>
            <a:endParaRPr lang="tr-TR" sz="12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9113"/>
            <a:ext cx="12192000" cy="2879725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0" y="1906588"/>
            <a:ext cx="12192000" cy="2649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969132" y="2559580"/>
            <a:ext cx="5868987" cy="120032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Geçici İskemik Atak ve Tekrarlayan İnme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86" r="42653" b="16212"/>
          <a:stretch/>
        </p:blipFill>
        <p:spPr>
          <a:xfrm>
            <a:off x="9351771" y="1906589"/>
            <a:ext cx="2840230" cy="2649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2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00150">
              <a:lnSpc>
                <a:spcPct val="90000"/>
              </a:lnSpc>
              <a:spcAft>
                <a:spcPct val="35000"/>
              </a:spcAft>
            </a:pPr>
            <a:r>
              <a:rPr lang="en-US" altLang="tr-TR" sz="2800" b="1" dirty="0">
                <a:solidFill>
                  <a:prstClr val="black"/>
                </a:solidFill>
                <a:latin typeface="Calibri"/>
              </a:rPr>
              <a:t>Geçici İskemik Atak</a:t>
            </a:r>
            <a:r>
              <a:rPr lang="tr-TR" altLang="tr-TR" sz="2800" b="1" dirty="0">
                <a:solidFill>
                  <a:prstClr val="black"/>
                </a:solidFill>
                <a:latin typeface="Calibri"/>
              </a:rPr>
              <a:t>-1</a:t>
            </a:r>
          </a:p>
        </p:txBody>
      </p:sp>
      <p:sp>
        <p:nvSpPr>
          <p:cNvPr id="4" name="Katlanmış Nesne 3"/>
          <p:cNvSpPr/>
          <p:nvPr/>
        </p:nvSpPr>
        <p:spPr>
          <a:xfrm>
            <a:off x="780922" y="1338943"/>
            <a:ext cx="10086741" cy="4278085"/>
          </a:xfrm>
          <a:prstGeom prst="foldedCorner">
            <a:avLst/>
          </a:prstGeom>
          <a:solidFill>
            <a:srgbClr val="FEF5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2 İçerik Yer Tutucusu">
            <a:extLst>
              <a:ext uri="{FF2B5EF4-FFF2-40B4-BE49-F238E27FC236}">
                <a16:creationId xmlns:a16="http://schemas.microsoft.com/office/drawing/2014/main" id="{6DA7A14D-87B5-4CA6-8A52-617EE5C47E50}"/>
              </a:ext>
            </a:extLst>
          </p:cNvPr>
          <p:cNvSpPr txBox="1">
            <a:spLocks/>
          </p:cNvSpPr>
          <p:nvPr/>
        </p:nvSpPr>
        <p:spPr bwMode="auto">
          <a:xfrm>
            <a:off x="1035795" y="1681225"/>
            <a:ext cx="9576993" cy="349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Geçici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iskemik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atak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(GİA)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prevalansı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yaşla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birlikte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artmaktadır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ve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tr-TR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%</a:t>
            </a:r>
            <a:r>
              <a:rPr kumimoji="0" lang="en-US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2,3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olarak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bildirilmiştir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 </a:t>
            </a:r>
            <a:endParaRPr kumimoji="0" lang="tr-TR" alt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Gerçek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GİA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prevalansının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çok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daha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yüksek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olduğu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tahmin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edilmektedir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 </a:t>
            </a:r>
            <a:endParaRPr kumimoji="0" lang="tr-TR" alt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tr-TR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GİA </a:t>
            </a:r>
            <a:r>
              <a:rPr lang="en-US" altLang="tr-TR" sz="24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insidansı</a:t>
            </a:r>
            <a:r>
              <a:rPr lang="en-US" altLang="tr-TR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yaş</a:t>
            </a:r>
            <a:r>
              <a:rPr lang="en-US" altLang="tr-TR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altLang="tr-TR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24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artmaktadır</a:t>
            </a:r>
            <a:r>
              <a:rPr lang="en-US" altLang="tr-TR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altLang="tr-TR" sz="2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GİA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için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insidans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0,52-0,83 /1000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kişi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olarak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değişik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çalışmalarda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bildirilmektedir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 </a:t>
            </a:r>
            <a:endParaRPr kumimoji="0" lang="tr-TR" alt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Geçici İskemik Atak</a:t>
            </a: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-2</a:t>
            </a:r>
          </a:p>
        </p:txBody>
      </p:sp>
      <p:sp>
        <p:nvSpPr>
          <p:cNvPr id="4" name="Katlanmış Nesne 3"/>
          <p:cNvSpPr/>
          <p:nvPr/>
        </p:nvSpPr>
        <p:spPr>
          <a:xfrm>
            <a:off x="780922" y="1338943"/>
            <a:ext cx="10086741" cy="4278085"/>
          </a:xfrm>
          <a:prstGeom prst="foldedCorner">
            <a:avLst/>
          </a:prstGeom>
          <a:solidFill>
            <a:srgbClr val="FEF5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2 İçerik Yer Tutucusu">
            <a:extLst>
              <a:ext uri="{FF2B5EF4-FFF2-40B4-BE49-F238E27FC236}">
                <a16:creationId xmlns:a16="http://schemas.microsoft.com/office/drawing/2014/main" id="{6DA7A14D-87B5-4CA6-8A52-617EE5C47E50}"/>
              </a:ext>
            </a:extLst>
          </p:cNvPr>
          <p:cNvSpPr txBox="1">
            <a:spLocks/>
          </p:cNvSpPr>
          <p:nvPr/>
        </p:nvSpPr>
        <p:spPr bwMode="auto">
          <a:xfrm>
            <a:off x="977539" y="1724256"/>
            <a:ext cx="9435352" cy="34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Bütün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inmelerin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yaklaşık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tr-TR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% </a:t>
            </a:r>
            <a:r>
              <a:rPr kumimoji="0" lang="en-US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12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’</a:t>
            </a:r>
            <a:r>
              <a:rPr kumimoji="0" lang="en-US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sinin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öncesinde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GİA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vardır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. </a:t>
            </a:r>
            <a:endParaRPr kumimoji="0" lang="tr-TR" alt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GİA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geçiren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hastaların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tr-TR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% </a:t>
            </a:r>
            <a:r>
              <a:rPr kumimoji="0" lang="en-US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11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’</a:t>
            </a:r>
            <a:r>
              <a:rPr kumimoji="0" lang="en-US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i 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90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gün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içinde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, </a:t>
            </a:r>
            <a:r>
              <a:rPr kumimoji="0" lang="tr-TR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% </a:t>
            </a:r>
            <a:r>
              <a:rPr kumimoji="0" lang="en-US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5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’</a:t>
            </a:r>
            <a:r>
              <a:rPr kumimoji="0" lang="en-US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i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iki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gün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içinde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iskemik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inme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geçirmektedir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. </a:t>
            </a:r>
            <a:endParaRPr kumimoji="0" lang="tr-TR" alt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İnme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geçirme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riski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için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altmış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yaş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üstü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,  Diyabetes Mellitus (DM),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fokal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kuvvet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kaybı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veya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konuşma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bozukluğu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olan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,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semptomları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10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dakikadan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fazla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süren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hastalarda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daha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en-US" alt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fazladır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. </a:t>
            </a:r>
            <a:endParaRPr kumimoji="0" lang="tr-TR" alt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2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r-TR" sz="2800" b="1" dirty="0">
                <a:solidFill>
                  <a:prstClr val="black"/>
                </a:solidFill>
                <a:latin typeface="Calibri"/>
              </a:rPr>
              <a:t>Tekrarlayan </a:t>
            </a:r>
            <a:r>
              <a:rPr lang="tr-TR" altLang="tr-TR" sz="2800" b="1" dirty="0">
                <a:solidFill>
                  <a:prstClr val="black"/>
                </a:solidFill>
                <a:latin typeface="Calibri"/>
              </a:rPr>
              <a:t>İ</a:t>
            </a:r>
            <a:r>
              <a:rPr lang="en-US" altLang="tr-TR" sz="2800" b="1" dirty="0" err="1">
                <a:solidFill>
                  <a:prstClr val="black"/>
                </a:solidFill>
                <a:latin typeface="Calibri"/>
              </a:rPr>
              <a:t>nme</a:t>
            </a:r>
            <a:r>
              <a:rPr lang="tr-TR" altLang="tr-TR" sz="2800" b="1" dirty="0">
                <a:solidFill>
                  <a:prstClr val="black"/>
                </a:solidFill>
                <a:latin typeface="Calibri"/>
              </a:rPr>
              <a:t>-1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64644" y="1325366"/>
            <a:ext cx="10349669" cy="4293381"/>
            <a:chOff x="764644" y="1325366"/>
            <a:chExt cx="10349669" cy="4293381"/>
          </a:xfrm>
        </p:grpSpPr>
        <p:sp>
          <p:nvSpPr>
            <p:cNvPr id="4" name="Dikdörtgen 3"/>
            <p:cNvSpPr/>
            <p:nvPr/>
          </p:nvSpPr>
          <p:spPr>
            <a:xfrm>
              <a:off x="764644" y="1325366"/>
              <a:ext cx="10349669" cy="4293381"/>
            </a:xfrm>
            <a:prstGeom prst="rec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lIns="396000" tIns="756000" rIns="396000" bIns="1656000">
              <a:sp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ACC6"/>
                </a:buClr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2 İçerik Yer Tutucusu">
              <a:extLst>
                <a:ext uri="{FF2B5EF4-FFF2-40B4-BE49-F238E27FC236}">
                  <a16:creationId xmlns:a16="http://schemas.microsoft.com/office/drawing/2014/main" id="{184B5621-F19D-4C12-B545-366B706D3C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799" y="2071038"/>
              <a:ext cx="9959357" cy="260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İskemik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inme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geçiren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hastaların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tr-TR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%</a:t>
              </a:r>
              <a:r>
                <a:rPr kumimoji="0" lang="en-US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9,2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’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sinin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iki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yıl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içinde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tekrar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inme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geçirdiği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ve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 </a:t>
              </a:r>
              <a:r>
                <a:rPr kumimoji="0" lang="tr-TR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% </a:t>
              </a:r>
              <a:r>
                <a:rPr kumimoji="0" lang="en-US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4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hastanın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öldüğü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gösterilmiştir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. </a:t>
              </a:r>
            </a:p>
            <a:p>
              <a:pPr marL="228600" marR="0" lvl="0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Bir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başka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geniş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çalışmada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da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inme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sonrası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tekrar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riski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10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yıllık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kümülatif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risk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olmak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üzere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tr-TR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%</a:t>
              </a:r>
              <a:r>
                <a:rPr kumimoji="0" lang="en-US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14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olarak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bildirilmiştir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. </a:t>
              </a:r>
            </a:p>
            <a:p>
              <a:pPr marL="228600" marR="0" lvl="0" indent="-22860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6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4611688" y="1023938"/>
            <a:ext cx="7580312" cy="3991249"/>
            <a:chOff x="4611688" y="1023938"/>
            <a:chExt cx="7580312" cy="3991249"/>
          </a:xfrm>
        </p:grpSpPr>
        <p:sp>
          <p:nvSpPr>
            <p:cNvPr id="3" name="Dikdörtgen 2">
              <a:extLst>
                <a:ext uri="{FF2B5EF4-FFF2-40B4-BE49-F238E27FC236}">
                  <a16:creationId xmlns:a16="http://schemas.microsoft.com/office/drawing/2014/main" id="{9A674231-B60D-48E0-8682-B25E40739994}"/>
                </a:ext>
              </a:extLst>
            </p:cNvPr>
            <p:cNvSpPr/>
            <p:nvPr/>
          </p:nvSpPr>
          <p:spPr>
            <a:xfrm>
              <a:off x="4611688" y="1023938"/>
              <a:ext cx="6492875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Neler Öğreneceğiz?</a:t>
              </a: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0E6821DB-3B53-463C-9E86-40C34E6F857D}"/>
                </a:ext>
              </a:extLst>
            </p:cNvPr>
            <p:cNvSpPr txBox="1"/>
            <p:nvPr/>
          </p:nvSpPr>
          <p:spPr>
            <a:xfrm>
              <a:off x="4692650" y="2152865"/>
              <a:ext cx="7499350" cy="28623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Bu eğitimde;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Beyin damar hastalıklarında mevcut durum 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Geçici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iskemik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 atak 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Tekrarlayan inme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hakkında bilgi sahibi olacaksınız.</a:t>
              </a:r>
            </a:p>
          </p:txBody>
        </p:sp>
      </p:grpSp>
      <p:pic>
        <p:nvPicPr>
          <p:cNvPr id="7" name="Resi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471613"/>
            <a:ext cx="3314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39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Tekrarlayan </a:t>
            </a: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İ</a:t>
            </a:r>
            <a:r>
              <a:rPr kumimoji="0" lang="en-US" alt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nme</a:t>
            </a: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-2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64644" y="1325366"/>
            <a:ext cx="10349669" cy="4293381"/>
            <a:chOff x="764644" y="1325366"/>
            <a:chExt cx="10349669" cy="4293381"/>
          </a:xfrm>
        </p:grpSpPr>
        <p:sp>
          <p:nvSpPr>
            <p:cNvPr id="4" name="Dikdörtgen 3"/>
            <p:cNvSpPr/>
            <p:nvPr/>
          </p:nvSpPr>
          <p:spPr>
            <a:xfrm>
              <a:off x="764644" y="1325366"/>
              <a:ext cx="10349669" cy="4293381"/>
            </a:xfrm>
            <a:prstGeom prst="rec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lIns="396000" tIns="756000" rIns="396000" bIns="1656000">
              <a:sp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ACC6"/>
                </a:buClr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" name="2 İçerik Yer Tutucusu">
              <a:extLst>
                <a:ext uri="{FF2B5EF4-FFF2-40B4-BE49-F238E27FC236}">
                  <a16:creationId xmlns:a16="http://schemas.microsoft.com/office/drawing/2014/main" id="{184B5621-F19D-4C12-B545-366B706D3C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799" y="2038382"/>
              <a:ext cx="9959357" cy="242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Bir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meta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analiz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ise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inme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sonrası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rekürrens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riskini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kümülatif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olarak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ilk 30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günde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tr-TR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%</a:t>
              </a:r>
              <a:r>
                <a:rPr kumimoji="0" lang="en-US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3,1, ilk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yılda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tr-TR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% </a:t>
              </a:r>
              <a:r>
                <a:rPr kumimoji="0" lang="en-US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11,1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, ilk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beş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yılda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tr-TR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%</a:t>
              </a:r>
              <a:r>
                <a:rPr kumimoji="0" lang="en-US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26,4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ve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10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yılda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tr-TR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%</a:t>
              </a:r>
              <a:r>
                <a:rPr kumimoji="0" lang="en-US" alt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39,2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olarak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bildirmiştir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. </a:t>
              </a:r>
            </a:p>
            <a:p>
              <a:pPr marL="228600" marR="0" lvl="0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İntraserebral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hemoraji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sonrası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tekrarlayan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inmelerin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%</a:t>
              </a:r>
              <a:r>
                <a:rPr kumimoji="0" lang="en-US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 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62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’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si </a:t>
              </a:r>
              <a:r>
                <a:rPr kumimoji="0" lang="en-US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iskemiktir</a:t>
              </a:r>
              <a:r>
                <a:rPr kumimoji="0" lang="en-US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</a:rPr>
                <a:t>. </a:t>
              </a:r>
              <a:endParaRPr kumimoji="0" lang="en-US" alt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0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2135189" y="908051"/>
            <a:ext cx="6859587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Bölüm Sonu</a:t>
            </a:r>
          </a:p>
        </p:txBody>
      </p:sp>
      <p:grpSp>
        <p:nvGrpSpPr>
          <p:cNvPr id="5" name="Grup 4"/>
          <p:cNvGrpSpPr>
            <a:grpSpLocks/>
          </p:cNvGrpSpPr>
          <p:nvPr/>
        </p:nvGrpSpPr>
        <p:grpSpPr bwMode="auto">
          <a:xfrm>
            <a:off x="1846263" y="1688377"/>
            <a:ext cx="9148052" cy="3082062"/>
            <a:chOff x="538883" y="912263"/>
            <a:chExt cx="11584540" cy="4109403"/>
          </a:xfrm>
        </p:grpSpPr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3929964" y="912263"/>
              <a:ext cx="8193459" cy="38164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2667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ACC6"/>
                </a:buClr>
                <a:defRPr/>
              </a:pPr>
              <a:r>
                <a:rPr lang="tr-TR" altLang="tr-TR" sz="2400" b="1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Birinci Basamakta Çalışan Hekimler İçin  İnme </a:t>
              </a:r>
              <a:r>
                <a:rPr kumimoji="0" lang="tr-TR" alt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 </a:t>
              </a:r>
              <a:r>
                <a:rPr lang="tr-TR" altLang="tr-TR" sz="2400" b="1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Beyin Damar Hastalıkları </a:t>
              </a:r>
              <a:r>
                <a:rPr kumimoji="0" lang="tr-TR" altLang="tr-TR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Eğitimi </a:t>
              </a:r>
              <a:r>
                <a: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kapsamında  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«</a:t>
              </a:r>
              <a:r>
                <a:rPr lang="tr-TR" altLang="tr-TR" sz="2400" b="1" dirty="0">
                  <a:solidFill>
                    <a:srgbClr val="C00000"/>
                  </a:solidFill>
                  <a:latin typeface="Calibri" panose="020F0502020204030204"/>
                </a:rPr>
                <a:t>Beyin Damar Hastalıklarında Mevcut Durum (Sıklığı, </a:t>
              </a:r>
              <a:r>
                <a:rPr lang="tr-TR" altLang="tr-TR" sz="2400" b="1" dirty="0" err="1">
                  <a:solidFill>
                    <a:srgbClr val="C00000"/>
                  </a:solidFill>
                  <a:latin typeface="Calibri" panose="020F0502020204030204"/>
                </a:rPr>
                <a:t>Morbidite</a:t>
              </a:r>
              <a:r>
                <a:rPr lang="tr-TR" altLang="tr-TR" sz="2400" b="1" dirty="0">
                  <a:solidFill>
                    <a:srgbClr val="C00000"/>
                  </a:solidFill>
                  <a:latin typeface="Calibri" panose="020F0502020204030204"/>
                </a:rPr>
                <a:t> ve </a:t>
              </a:r>
              <a:r>
                <a:rPr lang="tr-TR" altLang="tr-TR" sz="2400" b="1" dirty="0" err="1">
                  <a:solidFill>
                    <a:srgbClr val="C00000"/>
                  </a:solidFill>
                  <a:latin typeface="Calibri" panose="020F0502020204030204"/>
                </a:rPr>
                <a:t>Mortalitesi</a:t>
              </a:r>
              <a:r>
                <a:rPr lang="tr-TR" altLang="tr-TR" sz="2400" b="1" dirty="0">
                  <a:solidFill>
                    <a:srgbClr val="C00000"/>
                  </a:solidFill>
                  <a:latin typeface="Calibri" panose="020F0502020204030204"/>
                </a:rPr>
                <a:t>)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»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dersini tamamladınız.</a:t>
              </a:r>
            </a:p>
          </p:txBody>
        </p:sp>
        <p:pic>
          <p:nvPicPr>
            <p:cNvPr id="63493" name="Resi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883" y="1444511"/>
              <a:ext cx="2668992" cy="3577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48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9113"/>
            <a:ext cx="12192000" cy="2879725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0" y="1906588"/>
            <a:ext cx="12192000" cy="2649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969132" y="2559580"/>
            <a:ext cx="5868987" cy="120032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Beyin Damar Hastalıklarında Mevcut Durum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986" r="42653" b="16212"/>
          <a:stretch/>
        </p:blipFill>
        <p:spPr>
          <a:xfrm>
            <a:off x="9351771" y="1906589"/>
            <a:ext cx="2840230" cy="2649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41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llustration of man and woman showing the location of their hearts"/>
          <p:cNvSpPr>
            <a:spLocks noChangeAspect="1" noChangeArrowheads="1"/>
          </p:cNvSpPr>
          <p:nvPr/>
        </p:nvSpPr>
        <p:spPr bwMode="auto">
          <a:xfrm>
            <a:off x="0" y="-177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2800" b="1" dirty="0">
                <a:solidFill>
                  <a:prstClr val="black"/>
                </a:solidFill>
                <a:latin typeface="Calibri"/>
              </a:rPr>
              <a:t>Kalp ve Damar Hastalıkları-1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743137" y="1336431"/>
            <a:ext cx="7185012" cy="4250553"/>
            <a:chOff x="743137" y="1336431"/>
            <a:chExt cx="7185012" cy="4250553"/>
          </a:xfrm>
        </p:grpSpPr>
        <p:sp>
          <p:nvSpPr>
            <p:cNvPr id="2" name="Dikdörtgen 1"/>
            <p:cNvSpPr/>
            <p:nvPr/>
          </p:nvSpPr>
          <p:spPr>
            <a:xfrm>
              <a:off x="743137" y="1336431"/>
              <a:ext cx="7185012" cy="4250553"/>
            </a:xfrm>
            <a:prstGeom prst="rect">
              <a:avLst/>
            </a:prstGeom>
            <a:solidFill>
              <a:srgbClr val="FEF5F0"/>
            </a:solidFill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1863778" y="2170385"/>
              <a:ext cx="479394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28600"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tr-TR" altLang="tr-TR" sz="2400" dirty="0">
                  <a:solidFill>
                    <a:prstClr val="black"/>
                  </a:solidFill>
                  <a:latin typeface="Calibri"/>
                </a:rPr>
                <a:t>Koroner kalp hastalıkları </a:t>
              </a:r>
            </a:p>
            <a:p>
              <a:pPr indent="-228600"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tr-TR" altLang="tr-TR" sz="2400" dirty="0">
                  <a:solidFill>
                    <a:prstClr val="black"/>
                  </a:solidFill>
                  <a:latin typeface="Calibri"/>
                </a:rPr>
                <a:t>Serebrovasküler hastalıklar</a:t>
              </a:r>
            </a:p>
            <a:p>
              <a:pPr indent="-228600"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tr-TR" altLang="tr-TR" sz="2400" dirty="0">
                  <a:solidFill>
                    <a:prstClr val="black"/>
                  </a:solidFill>
                  <a:latin typeface="Calibri"/>
                </a:rPr>
                <a:t>Hipertansiyon</a:t>
              </a:r>
            </a:p>
            <a:p>
              <a:pPr indent="-228600"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tr-TR" altLang="tr-TR" sz="2400" dirty="0" err="1">
                  <a:solidFill>
                    <a:prstClr val="black"/>
                  </a:solidFill>
                  <a:latin typeface="Calibri"/>
                </a:rPr>
                <a:t>Periferik</a:t>
              </a:r>
              <a:r>
                <a:rPr lang="tr-TR" altLang="tr-TR" sz="2400" dirty="0">
                  <a:solidFill>
                    <a:prstClr val="black"/>
                  </a:solidFill>
                  <a:latin typeface="Calibri"/>
                </a:rPr>
                <a:t> arter hastalığı </a:t>
              </a:r>
            </a:p>
          </p:txBody>
        </p:sp>
      </p:grpSp>
      <p:pic>
        <p:nvPicPr>
          <p:cNvPr id="10" name="Resim 9" descr="Hollanda'da kalp-damar hastalıkları tusünami bekleniyor - Turkinfo"/>
          <p:cNvPicPr/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456" y="1336430"/>
            <a:ext cx="3971544" cy="4250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4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llustration of man and woman showing the location of their hearts"/>
          <p:cNvSpPr>
            <a:spLocks noChangeAspect="1" noChangeArrowheads="1"/>
          </p:cNvSpPr>
          <p:nvPr/>
        </p:nvSpPr>
        <p:spPr bwMode="auto">
          <a:xfrm>
            <a:off x="0" y="-177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2800" b="1" dirty="0">
                <a:solidFill>
                  <a:prstClr val="black"/>
                </a:solidFill>
                <a:latin typeface="Calibri"/>
              </a:rPr>
              <a:t>Kalp ve Damar Hastalıkları-2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743137" y="1336431"/>
            <a:ext cx="7185012" cy="4250553"/>
            <a:chOff x="743137" y="1336431"/>
            <a:chExt cx="7185012" cy="4250553"/>
          </a:xfrm>
        </p:grpSpPr>
        <p:sp>
          <p:nvSpPr>
            <p:cNvPr id="2" name="Dikdörtgen 1"/>
            <p:cNvSpPr/>
            <p:nvPr/>
          </p:nvSpPr>
          <p:spPr>
            <a:xfrm>
              <a:off x="743137" y="1336431"/>
              <a:ext cx="7185012" cy="4250553"/>
            </a:xfrm>
            <a:prstGeom prst="rect">
              <a:avLst/>
            </a:prstGeom>
            <a:solidFill>
              <a:srgbClr val="FEF5F0"/>
            </a:solidFill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1781482" y="2307545"/>
              <a:ext cx="479394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228600" algn="l" defTabSz="914400" rtl="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Romatizmal</a:t>
              </a:r>
              <a:r>
                <a:rPr kumimoji="0" lang="tr-TR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 kalp hastalıkları </a:t>
              </a:r>
            </a:p>
            <a:p>
              <a:pPr marL="0" marR="0" lvl="0" indent="-228600" algn="l" defTabSz="914400" rtl="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Konjenital</a:t>
              </a:r>
              <a:r>
                <a:rPr kumimoji="0" lang="tr-TR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 kalp hastalıkları</a:t>
              </a:r>
            </a:p>
            <a:p>
              <a:pPr marL="0" marR="0" lvl="0" indent="-228600" algn="l" defTabSz="914400" rtl="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Kalp yetmezliği </a:t>
              </a:r>
            </a:p>
            <a:p>
              <a:pPr marL="0" marR="0" lvl="0" indent="-228600" algn="l" defTabSz="914400" rtl="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Kardiyomiyopatiler</a:t>
              </a:r>
              <a:r>
                <a:rPr kumimoji="0" lang="tr-TR" alt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 yer alır.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</p:grpSp>
      <p:pic>
        <p:nvPicPr>
          <p:cNvPr id="10" name="Resim 9" descr="Hollanda'da kalp-damar hastalıkları tusünami bekleniyor - Turkinfo"/>
          <p:cNvPicPr/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456" y="1336430"/>
            <a:ext cx="3971544" cy="4250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0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Soru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07410"/>
              </p:ext>
            </p:extLst>
          </p:nvPr>
        </p:nvGraphicFramePr>
        <p:xfrm>
          <a:off x="751424" y="1253205"/>
          <a:ext cx="7514751" cy="4370355"/>
        </p:xfrm>
        <a:graphic>
          <a:graphicData uri="http://schemas.openxmlformats.org/drawingml/2006/table">
            <a:tbl>
              <a:tblPr firstRow="1" bandRow="1"/>
              <a:tblGrid>
                <a:gridCol w="7514751">
                  <a:extLst>
                    <a:ext uri="{9D8B030D-6E8A-4147-A177-3AD203B41FA5}">
                      <a16:colId xmlns:a16="http://schemas.microsoft.com/office/drawing/2014/main" val="4160413055"/>
                    </a:ext>
                  </a:extLst>
                </a:gridCol>
              </a:tblGrid>
              <a:tr h="4370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tabLst>
                          <a:tab pos="1974850" algn="l"/>
                        </a:tabLst>
                      </a:pPr>
                      <a:endParaRPr lang="tr-T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38395"/>
                  </a:ext>
                </a:extLst>
              </a:tr>
            </a:tbl>
          </a:graphicData>
        </a:graphic>
      </p:graphicFrame>
      <p:grpSp>
        <p:nvGrpSpPr>
          <p:cNvPr id="4" name="Grup 3"/>
          <p:cNvGrpSpPr/>
          <p:nvPr/>
        </p:nvGrpSpPr>
        <p:grpSpPr>
          <a:xfrm>
            <a:off x="1121701" y="2680618"/>
            <a:ext cx="6630702" cy="1938992"/>
            <a:chOff x="894810" y="1761432"/>
            <a:chExt cx="7084483" cy="1938992"/>
          </a:xfrm>
        </p:grpSpPr>
        <p:sp>
          <p:nvSpPr>
            <p:cNvPr id="8" name="Metin kutusu 7"/>
            <p:cNvSpPr txBox="1"/>
            <p:nvPr/>
          </p:nvSpPr>
          <p:spPr>
            <a:xfrm>
              <a:off x="894810" y="1761432"/>
              <a:ext cx="708448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</a:t>
              </a:r>
              <a:r>
                <a:rPr lang="tr-TR" altLang="tr-TR" sz="2800" dirty="0">
                  <a:solidFill>
                    <a:prstClr val="black"/>
                  </a:solidFill>
                  <a:latin typeface="Calibri"/>
                </a:rPr>
                <a:t>İnme ülkemizde kaçıncı sırada ölüme </a:t>
              </a:r>
            </a:p>
            <a:p>
              <a:pPr lvl="0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tr-TR" altLang="tr-TR" sz="2800" dirty="0">
                  <a:solidFill>
                    <a:prstClr val="black"/>
                  </a:solidFill>
                  <a:latin typeface="Calibri"/>
                </a:rPr>
                <a:t>      neden olan bir hastalıktır?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</a:p>
          </p:txBody>
        </p:sp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0A7FA7FF-4949-44DF-8AFE-2F76B9462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95" y="1995813"/>
              <a:ext cx="226693" cy="343171"/>
            </a:xfrm>
            <a:prstGeom prst="rect">
              <a:avLst/>
            </a:prstGeom>
          </p:spPr>
        </p:pic>
      </p:grpSp>
      <p:pic>
        <p:nvPicPr>
          <p:cNvPr id="10" name="Picture 2" descr="C:\Users\Selçuktıp\Desktop\BIRINCI BASAMAK SB PROJE\MERAK.jpg">
            <a:extLst>
              <a:ext uri="{FF2B5EF4-FFF2-40B4-BE49-F238E27FC236}">
                <a16:creationId xmlns:a16="http://schemas.microsoft.com/office/drawing/2014/main" id="{50CA7137-888A-460A-A63D-3C9C106A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62" y="1996504"/>
            <a:ext cx="3104234" cy="29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2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00150">
              <a:lnSpc>
                <a:spcPct val="90000"/>
              </a:lnSpc>
              <a:spcAft>
                <a:spcPct val="35000"/>
              </a:spcAft>
            </a:pPr>
            <a:r>
              <a:rPr lang="tr-TR" sz="2800" b="1" dirty="0">
                <a:solidFill>
                  <a:prstClr val="black"/>
                </a:solidFill>
                <a:latin typeface="Calibri"/>
              </a:rPr>
              <a:t>Ünlü İnme Hastaları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781130" y="1486826"/>
            <a:ext cx="7093364" cy="3733244"/>
            <a:chOff x="781130" y="1486826"/>
            <a:chExt cx="7093364" cy="3733244"/>
          </a:xfrm>
        </p:grpSpPr>
        <p:sp>
          <p:nvSpPr>
            <p:cNvPr id="4" name="Dikdörtgen 3"/>
            <p:cNvSpPr/>
            <p:nvPr/>
          </p:nvSpPr>
          <p:spPr>
            <a:xfrm>
              <a:off x="781130" y="1486826"/>
              <a:ext cx="7093364" cy="3733244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sp>
        <p:sp>
          <p:nvSpPr>
            <p:cNvPr id="6" name="Oval 5"/>
            <p:cNvSpPr/>
            <p:nvPr/>
          </p:nvSpPr>
          <p:spPr>
            <a:xfrm>
              <a:off x="3674494" y="2550800"/>
              <a:ext cx="1306635" cy="13066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7" name="Serbest Form 6"/>
            <p:cNvSpPr/>
            <p:nvPr/>
          </p:nvSpPr>
          <p:spPr>
            <a:xfrm>
              <a:off x="3569963" y="1486826"/>
              <a:ext cx="1515697" cy="877312"/>
            </a:xfrm>
            <a:custGeom>
              <a:avLst/>
              <a:gdLst>
                <a:gd name="connsiteX0" fmla="*/ 0 w 1515697"/>
                <a:gd name="connsiteY0" fmla="*/ 0 h 877312"/>
                <a:gd name="connsiteX1" fmla="*/ 1515697 w 1515697"/>
                <a:gd name="connsiteY1" fmla="*/ 0 h 877312"/>
                <a:gd name="connsiteX2" fmla="*/ 1515697 w 1515697"/>
                <a:gd name="connsiteY2" fmla="*/ 877312 h 877312"/>
                <a:gd name="connsiteX3" fmla="*/ 0 w 1515697"/>
                <a:gd name="connsiteY3" fmla="*/ 877312 h 877312"/>
                <a:gd name="connsiteX4" fmla="*/ 0 w 1515697"/>
                <a:gd name="connsiteY4" fmla="*/ 0 h 87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697" h="877312">
                  <a:moveTo>
                    <a:pt x="0" y="0"/>
                  </a:moveTo>
                  <a:lnTo>
                    <a:pt x="1515697" y="0"/>
                  </a:lnTo>
                  <a:lnTo>
                    <a:pt x="1515697" y="877312"/>
                  </a:lnTo>
                  <a:lnTo>
                    <a:pt x="0" y="87731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7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Vladimir Lenin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71538" y="2911805"/>
              <a:ext cx="1306635" cy="13066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9" name="Serbest Form 8"/>
            <p:cNvSpPr/>
            <p:nvPr/>
          </p:nvSpPr>
          <p:spPr>
            <a:xfrm>
              <a:off x="5582181" y="2644131"/>
              <a:ext cx="1358900" cy="951977"/>
            </a:xfrm>
            <a:custGeom>
              <a:avLst/>
              <a:gdLst>
                <a:gd name="connsiteX0" fmla="*/ 0 w 1358900"/>
                <a:gd name="connsiteY0" fmla="*/ 0 h 951977"/>
                <a:gd name="connsiteX1" fmla="*/ 1358900 w 1358900"/>
                <a:gd name="connsiteY1" fmla="*/ 0 h 951977"/>
                <a:gd name="connsiteX2" fmla="*/ 1358900 w 1358900"/>
                <a:gd name="connsiteY2" fmla="*/ 951977 h 951977"/>
                <a:gd name="connsiteX3" fmla="*/ 0 w 1358900"/>
                <a:gd name="connsiteY3" fmla="*/ 951977 h 951977"/>
                <a:gd name="connsiteX4" fmla="*/ 0 w 1358900"/>
                <a:gd name="connsiteY4" fmla="*/ 0 h 9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900" h="951977">
                  <a:moveTo>
                    <a:pt x="0" y="0"/>
                  </a:moveTo>
                  <a:lnTo>
                    <a:pt x="1358900" y="0"/>
                  </a:lnTo>
                  <a:lnTo>
                    <a:pt x="1358900" y="951977"/>
                  </a:lnTo>
                  <a:lnTo>
                    <a:pt x="0" y="9519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7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Joseph Stalin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981814" y="3496431"/>
              <a:ext cx="1306635" cy="13066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1" name="Serbest Form 10"/>
            <p:cNvSpPr/>
            <p:nvPr/>
          </p:nvSpPr>
          <p:spPr>
            <a:xfrm>
              <a:off x="5373120" y="4268092"/>
              <a:ext cx="1358900" cy="951977"/>
            </a:xfrm>
            <a:custGeom>
              <a:avLst/>
              <a:gdLst>
                <a:gd name="connsiteX0" fmla="*/ 0 w 1358900"/>
                <a:gd name="connsiteY0" fmla="*/ 0 h 951977"/>
                <a:gd name="connsiteX1" fmla="*/ 1358900 w 1358900"/>
                <a:gd name="connsiteY1" fmla="*/ 0 h 951977"/>
                <a:gd name="connsiteX2" fmla="*/ 1358900 w 1358900"/>
                <a:gd name="connsiteY2" fmla="*/ 951977 h 951977"/>
                <a:gd name="connsiteX3" fmla="*/ 0 w 1358900"/>
                <a:gd name="connsiteY3" fmla="*/ 951977 h 951977"/>
                <a:gd name="connsiteX4" fmla="*/ 0 w 1358900"/>
                <a:gd name="connsiteY4" fmla="*/ 0 h 9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900" h="951977">
                  <a:moveTo>
                    <a:pt x="0" y="0"/>
                  </a:moveTo>
                  <a:lnTo>
                    <a:pt x="1358900" y="0"/>
                  </a:lnTo>
                  <a:lnTo>
                    <a:pt x="1358900" y="951977"/>
                  </a:lnTo>
                  <a:lnTo>
                    <a:pt x="0" y="9519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7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Margaret Thatcher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367173" y="3496431"/>
              <a:ext cx="1306635" cy="13066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3" name="Serbest Form 12"/>
            <p:cNvSpPr/>
            <p:nvPr/>
          </p:nvSpPr>
          <p:spPr>
            <a:xfrm>
              <a:off x="1923602" y="4268092"/>
              <a:ext cx="1358900" cy="951977"/>
            </a:xfrm>
            <a:custGeom>
              <a:avLst/>
              <a:gdLst>
                <a:gd name="connsiteX0" fmla="*/ 0 w 1358900"/>
                <a:gd name="connsiteY0" fmla="*/ 0 h 951977"/>
                <a:gd name="connsiteX1" fmla="*/ 1358900 w 1358900"/>
                <a:gd name="connsiteY1" fmla="*/ 0 h 951977"/>
                <a:gd name="connsiteX2" fmla="*/ 1358900 w 1358900"/>
                <a:gd name="connsiteY2" fmla="*/ 951977 h 951977"/>
                <a:gd name="connsiteX3" fmla="*/ 0 w 1358900"/>
                <a:gd name="connsiteY3" fmla="*/ 951977 h 951977"/>
                <a:gd name="connsiteX4" fmla="*/ 0 w 1358900"/>
                <a:gd name="connsiteY4" fmla="*/ 0 h 9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900" h="951977">
                  <a:moveTo>
                    <a:pt x="0" y="0"/>
                  </a:moveTo>
                  <a:lnTo>
                    <a:pt x="1358900" y="0"/>
                  </a:lnTo>
                  <a:lnTo>
                    <a:pt x="1358900" y="951977"/>
                  </a:lnTo>
                  <a:lnTo>
                    <a:pt x="0" y="9519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7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Sharon Stone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177450" y="2911805"/>
              <a:ext cx="1306635" cy="13066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5" name="Serbest Form 14"/>
            <p:cNvSpPr/>
            <p:nvPr/>
          </p:nvSpPr>
          <p:spPr>
            <a:xfrm>
              <a:off x="1714541" y="2644131"/>
              <a:ext cx="1358900" cy="951977"/>
            </a:xfrm>
            <a:custGeom>
              <a:avLst/>
              <a:gdLst>
                <a:gd name="connsiteX0" fmla="*/ 0 w 1358900"/>
                <a:gd name="connsiteY0" fmla="*/ 0 h 951977"/>
                <a:gd name="connsiteX1" fmla="*/ 1358900 w 1358900"/>
                <a:gd name="connsiteY1" fmla="*/ 0 h 951977"/>
                <a:gd name="connsiteX2" fmla="*/ 1358900 w 1358900"/>
                <a:gd name="connsiteY2" fmla="*/ 951977 h 951977"/>
                <a:gd name="connsiteX3" fmla="*/ 0 w 1358900"/>
                <a:gd name="connsiteY3" fmla="*/ 951977 h 951977"/>
                <a:gd name="connsiteX4" fmla="*/ 0 w 1358900"/>
                <a:gd name="connsiteY4" fmla="*/ 0 h 9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900" h="951977">
                  <a:moveTo>
                    <a:pt x="0" y="0"/>
                  </a:moveTo>
                  <a:lnTo>
                    <a:pt x="1358900" y="0"/>
                  </a:lnTo>
                  <a:lnTo>
                    <a:pt x="1358900" y="951977"/>
                  </a:lnTo>
                  <a:lnTo>
                    <a:pt x="0" y="9519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7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Leonardo da Vinci</a:t>
              </a:r>
            </a:p>
          </p:txBody>
        </p:sp>
      </p:grpSp>
      <p:pic>
        <p:nvPicPr>
          <p:cNvPr id="1026" name="Picture 2" descr="Leonardo Da Vinci kimdir? İşte Da Vinci hakkında 10 gerçek - Milliyet Çocuk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413" y="1486825"/>
            <a:ext cx="1972674" cy="11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mir Leydi: Margaret Thatcher – Bir Parça Tuhaftık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09" y="2703065"/>
            <a:ext cx="2130352" cy="11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sef Stalin Kimdir? Hayatı ve Sözleri | Paratic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413" y="4036466"/>
            <a:ext cx="1972674" cy="11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00150">
              <a:lnSpc>
                <a:spcPct val="90000"/>
              </a:lnSpc>
              <a:spcAft>
                <a:spcPct val="35000"/>
              </a:spcAft>
            </a:pPr>
            <a:r>
              <a:rPr lang="tr-TR" sz="2800" b="1" dirty="0">
                <a:solidFill>
                  <a:prstClr val="black"/>
                </a:solidFill>
                <a:latin typeface="Calibri"/>
              </a:rPr>
              <a:t>Düşünün!!!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54872001"/>
              </p:ext>
            </p:extLst>
          </p:nvPr>
        </p:nvGraphicFramePr>
        <p:xfrm>
          <a:off x="790112" y="1358283"/>
          <a:ext cx="10333607" cy="423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8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790175" y="1516689"/>
            <a:ext cx="3920858" cy="3812280"/>
            <a:chOff x="770883" y="1679346"/>
            <a:chExt cx="3920858" cy="3812280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0D17FA6-91C7-4ED3-8D71-26F10E734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883" y="1679346"/>
              <a:ext cx="3920858" cy="3812280"/>
            </a:xfrm>
            <a:prstGeom prst="rect">
              <a:avLst/>
            </a:prstGeom>
          </p:spPr>
        </p:pic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332C6B40-0358-408E-B1C9-3765FE1D6FE5}"/>
                </a:ext>
              </a:extLst>
            </p:cNvPr>
            <p:cNvSpPr/>
            <p:nvPr/>
          </p:nvSpPr>
          <p:spPr>
            <a:xfrm>
              <a:off x="1148050" y="2431324"/>
              <a:ext cx="3166525" cy="2970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İnme ölüm nedenlerinde ikinci sırada (5.9 milyon ölüm) yer almaktadır.</a:t>
              </a:r>
            </a:p>
            <a:p>
              <a:pPr marL="0" lvl="1"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181084" y="1516689"/>
            <a:ext cx="3920858" cy="3812280"/>
            <a:chOff x="6202855" y="1679346"/>
            <a:chExt cx="3920858" cy="3812280"/>
          </a:xfrm>
        </p:grpSpPr>
        <p:pic>
          <p:nvPicPr>
            <p:cNvPr id="19" name="Resim 18">
              <a:extLst>
                <a:ext uri="{FF2B5EF4-FFF2-40B4-BE49-F238E27FC236}">
                  <a16:creationId xmlns:a16="http://schemas.microsoft.com/office/drawing/2014/main" id="{F0D17FA6-91C7-4ED3-8D71-26F10E734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855" y="1679346"/>
              <a:ext cx="3920858" cy="3812280"/>
            </a:xfrm>
            <a:prstGeom prst="rect">
              <a:avLst/>
            </a:prstGeom>
          </p:spPr>
        </p:pic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332C6B40-0358-408E-B1C9-3765FE1D6FE5}"/>
                </a:ext>
              </a:extLst>
            </p:cNvPr>
            <p:cNvSpPr/>
            <p:nvPr/>
          </p:nvSpPr>
          <p:spPr>
            <a:xfrm>
              <a:off x="6580022" y="2431324"/>
              <a:ext cx="3166525" cy="2251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İnme DALY nedenlerinde üçüncü sırada (102 milyon DALY) yer almaktadır.</a:t>
              </a:r>
            </a:p>
          </p:txBody>
        </p:sp>
      </p:grpSp>
      <p:sp>
        <p:nvSpPr>
          <p:cNvPr id="22" name="4 Dikdörtgen">
            <a:extLst>
              <a:ext uri="{FF2B5EF4-FFF2-40B4-BE49-F238E27FC236}">
                <a16:creationId xmlns:a16="http://schemas.microsoft.com/office/drawing/2014/main" id="{739021FE-56C2-4A75-B8E2-EDA55BA7E730}"/>
              </a:ext>
            </a:extLst>
          </p:cNvPr>
          <p:cNvSpPr/>
          <p:nvPr/>
        </p:nvSpPr>
        <p:spPr>
          <a:xfrm>
            <a:off x="790175" y="5649890"/>
            <a:ext cx="10335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tr-TR" sz="1200" i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* </a:t>
            </a:r>
            <a:r>
              <a:rPr lang="en-US" sz="1200" i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Johnson W, </a:t>
            </a:r>
            <a:r>
              <a:rPr lang="en-US" sz="1200" i="1" dirty="0" err="1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Onuma</a:t>
            </a:r>
            <a:r>
              <a:rPr lang="en-US" sz="1200" i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 O, </a:t>
            </a:r>
            <a:r>
              <a:rPr lang="en-US" sz="1200" i="1" dirty="0" err="1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Owolabi</a:t>
            </a:r>
            <a:r>
              <a:rPr lang="en-US" sz="1200" i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 M, </a:t>
            </a:r>
            <a:r>
              <a:rPr lang="en-US" sz="1200" i="1" dirty="0" err="1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Sachdev</a:t>
            </a:r>
            <a:r>
              <a:rPr lang="en-US" sz="1200" i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 S. Stroke: A global response is needed. Bull World Health Organ. 2016;94(9):634-634A. https://www.who.int/bulletin/volumes/94/9/16-181636/en/</a:t>
            </a:r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sz="2800" b="1" dirty="0">
                <a:solidFill>
                  <a:prstClr val="black"/>
                </a:solidFill>
                <a:latin typeface="Calibri"/>
              </a:rPr>
              <a:t>Gerçekler-1</a:t>
            </a:r>
          </a:p>
        </p:txBody>
      </p:sp>
    </p:spTree>
    <p:extLst>
      <p:ext uri="{BB962C8B-B14F-4D97-AF65-F5344CB8AC3E}">
        <p14:creationId xmlns:p14="http://schemas.microsoft.com/office/powerpoint/2010/main" val="37076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rl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4259</TotalTime>
  <Words>789</Words>
  <Application>Microsoft Office PowerPoint</Application>
  <PresentationFormat>Geniş ekran</PresentationFormat>
  <Paragraphs>143</Paragraphs>
  <Slides>21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10</vt:i4>
      </vt:variant>
      <vt:variant>
        <vt:lpstr>Slayt Başlıkları</vt:lpstr>
      </vt:variant>
      <vt:variant>
        <vt:i4>21</vt:i4>
      </vt:variant>
    </vt:vector>
  </HeadingPairs>
  <TitlesOfParts>
    <vt:vector size="39" baseType="lpstr">
      <vt:lpstr>맑은 고딕</vt:lpstr>
      <vt:lpstr>MS PGothic</vt:lpstr>
      <vt:lpstr>MS PGothic</vt:lpstr>
      <vt:lpstr>Arial</vt:lpstr>
      <vt:lpstr>Calibri</vt:lpstr>
      <vt:lpstr>Calibri Light</vt:lpstr>
      <vt:lpstr>Times New Roman</vt:lpstr>
      <vt:lpstr>Wingdings</vt:lpstr>
      <vt:lpstr>Office Teması</vt:lpstr>
      <vt:lpstr>2_Office Teması</vt:lpstr>
      <vt:lpstr>3_Office Teması</vt:lpstr>
      <vt:lpstr>1_Office Teması</vt:lpstr>
      <vt:lpstr>4_Office Teması</vt:lpstr>
      <vt:lpstr>7_Office Teması</vt:lpstr>
      <vt:lpstr>6_Office Teması</vt:lpstr>
      <vt:lpstr>5_Office Teması</vt:lpstr>
      <vt:lpstr>8_Office Teması</vt:lpstr>
      <vt:lpstr>9_Office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banu ekinci</dc:creator>
  <cp:lastModifiedBy>GÜLAY SARIOĞLU</cp:lastModifiedBy>
  <cp:revision>347</cp:revision>
  <dcterms:created xsi:type="dcterms:W3CDTF">2018-04-12T10:30:23Z</dcterms:created>
  <dcterms:modified xsi:type="dcterms:W3CDTF">2021-07-07T11:58:52Z</dcterms:modified>
</cp:coreProperties>
</file>