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110"/>
  </p:notesMasterIdLst>
  <p:sldIdLst>
    <p:sldId id="836" r:id="rId7"/>
    <p:sldId id="831" r:id="rId8"/>
    <p:sldId id="936" r:id="rId9"/>
    <p:sldId id="1062" r:id="rId10"/>
    <p:sldId id="938" r:id="rId11"/>
    <p:sldId id="939" r:id="rId12"/>
    <p:sldId id="940" r:id="rId13"/>
    <p:sldId id="1091" r:id="rId14"/>
    <p:sldId id="1064" r:id="rId15"/>
    <p:sldId id="1065" r:id="rId16"/>
    <p:sldId id="944" r:id="rId17"/>
    <p:sldId id="1066" r:id="rId18"/>
    <p:sldId id="1067" r:id="rId19"/>
    <p:sldId id="947" r:id="rId20"/>
    <p:sldId id="1068" r:id="rId21"/>
    <p:sldId id="1069" r:id="rId22"/>
    <p:sldId id="1070" r:id="rId23"/>
    <p:sldId id="1071" r:id="rId24"/>
    <p:sldId id="953" r:id="rId25"/>
    <p:sldId id="1093" r:id="rId26"/>
    <p:sldId id="1072" r:id="rId27"/>
    <p:sldId id="1092" r:id="rId28"/>
    <p:sldId id="1074" r:id="rId29"/>
    <p:sldId id="958" r:id="rId30"/>
    <p:sldId id="959" r:id="rId31"/>
    <p:sldId id="961" r:id="rId32"/>
    <p:sldId id="963" r:id="rId33"/>
    <p:sldId id="964" r:id="rId34"/>
    <p:sldId id="965" r:id="rId35"/>
    <p:sldId id="1075" r:id="rId36"/>
    <p:sldId id="967" r:id="rId37"/>
    <p:sldId id="973" r:id="rId38"/>
    <p:sldId id="974" r:id="rId39"/>
    <p:sldId id="1076" r:id="rId40"/>
    <p:sldId id="1077" r:id="rId41"/>
    <p:sldId id="1078" r:id="rId42"/>
    <p:sldId id="1079" r:id="rId43"/>
    <p:sldId id="1080" r:id="rId44"/>
    <p:sldId id="1081" r:id="rId45"/>
    <p:sldId id="989" r:id="rId46"/>
    <p:sldId id="867" r:id="rId47"/>
    <p:sldId id="991" r:id="rId48"/>
    <p:sldId id="990" r:id="rId49"/>
    <p:sldId id="992" r:id="rId50"/>
    <p:sldId id="993" r:id="rId51"/>
    <p:sldId id="1084" r:id="rId52"/>
    <p:sldId id="994" r:id="rId53"/>
    <p:sldId id="995" r:id="rId54"/>
    <p:sldId id="996" r:id="rId55"/>
    <p:sldId id="1085" r:id="rId56"/>
    <p:sldId id="1086" r:id="rId57"/>
    <p:sldId id="1090" r:id="rId58"/>
    <p:sldId id="1088" r:id="rId59"/>
    <p:sldId id="1001" r:id="rId60"/>
    <p:sldId id="1083" r:id="rId61"/>
    <p:sldId id="1003" r:id="rId62"/>
    <p:sldId id="1096" r:id="rId63"/>
    <p:sldId id="1097" r:id="rId64"/>
    <p:sldId id="1098" r:id="rId65"/>
    <p:sldId id="1099" r:id="rId66"/>
    <p:sldId id="1100" r:id="rId67"/>
    <p:sldId id="1101" r:id="rId68"/>
    <p:sldId id="1102" r:id="rId69"/>
    <p:sldId id="1010" r:id="rId70"/>
    <p:sldId id="1103" r:id="rId71"/>
    <p:sldId id="1104" r:id="rId72"/>
    <p:sldId id="1105" r:id="rId73"/>
    <p:sldId id="1106" r:id="rId74"/>
    <p:sldId id="1107" r:id="rId75"/>
    <p:sldId id="1108" r:id="rId76"/>
    <p:sldId id="1109" r:id="rId77"/>
    <p:sldId id="1110" r:id="rId78"/>
    <p:sldId id="1111" r:id="rId79"/>
    <p:sldId id="1112" r:id="rId80"/>
    <p:sldId id="1113" r:id="rId81"/>
    <p:sldId id="1114" r:id="rId82"/>
    <p:sldId id="1023" r:id="rId83"/>
    <p:sldId id="1115" r:id="rId84"/>
    <p:sldId id="894" r:id="rId85"/>
    <p:sldId id="1025" r:id="rId86"/>
    <p:sldId id="1116" r:id="rId87"/>
    <p:sldId id="1117" r:id="rId88"/>
    <p:sldId id="1118" r:id="rId89"/>
    <p:sldId id="1119" r:id="rId90"/>
    <p:sldId id="1028" r:id="rId91"/>
    <p:sldId id="1120" r:id="rId92"/>
    <p:sldId id="1121" r:id="rId93"/>
    <p:sldId id="1031" r:id="rId94"/>
    <p:sldId id="1122" r:id="rId95"/>
    <p:sldId id="1035" r:id="rId96"/>
    <p:sldId id="1038" r:id="rId97"/>
    <p:sldId id="1123" r:id="rId98"/>
    <p:sldId id="1124" r:id="rId99"/>
    <p:sldId id="1044" r:id="rId100"/>
    <p:sldId id="1045" r:id="rId101"/>
    <p:sldId id="1046" r:id="rId102"/>
    <p:sldId id="1049" r:id="rId103"/>
    <p:sldId id="1050" r:id="rId104"/>
    <p:sldId id="1125" r:id="rId105"/>
    <p:sldId id="1052" r:id="rId106"/>
    <p:sldId id="1053" r:id="rId107"/>
    <p:sldId id="1054" r:id="rId108"/>
    <p:sldId id="850" r:id="rId10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5F0"/>
    <a:srgbClr val="E1E1E1"/>
    <a:srgbClr val="EDD9D7"/>
    <a:srgbClr val="F8D7CD"/>
    <a:srgbClr val="1F4E79"/>
    <a:srgbClr val="EAEFF7"/>
    <a:srgbClr val="D2DEEF"/>
    <a:srgbClr val="BDD7EE"/>
    <a:srgbClr val="0070C0"/>
    <a:srgbClr val="D6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0" autoAdjust="0"/>
    <p:restoredTop sz="85545" autoAdjust="0"/>
  </p:normalViewPr>
  <p:slideViewPr>
    <p:cSldViewPr snapToGrid="0">
      <p:cViewPr varScale="1">
        <p:scale>
          <a:sx n="77" d="100"/>
          <a:sy n="77" d="100"/>
        </p:scale>
        <p:origin x="109" y="234"/>
      </p:cViewPr>
      <p:guideLst/>
    </p:cSldViewPr>
  </p:slideViewPr>
  <p:notesTextViewPr>
    <p:cViewPr>
      <p:scale>
        <a:sx n="105" d="100"/>
        <a:sy n="10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EEB04-1C44-4D0A-8555-F1BEAAED140A}" type="datetimeFigureOut">
              <a:rPr lang="tr-TR" smtClean="0"/>
              <a:t>7.07.2021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73948-F190-424E-A82F-AA7BBDC18FE5}" type="slidenum">
              <a:rPr lang="tr-TR" smtClean="0"/>
              <a:t>‹#›</a:t>
            </a:fld>
            <a:endParaRPr lang="tr-TR"/>
          </a:p>
        </p:txBody>
      </p:sp>
    </p:spTree>
    <p:extLst>
      <p:ext uri="{BB962C8B-B14F-4D97-AF65-F5344CB8AC3E}">
        <p14:creationId xmlns:p14="http://schemas.microsoft.com/office/powerpoint/2010/main" val="402995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i="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02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88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91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70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509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9173948-F190-424E-A82F-AA7BBDC18FE5}" type="slidenum">
              <a:rPr lang="tr-TR" smtClean="0"/>
              <a:t>59</a:t>
            </a:fld>
            <a:endParaRPr lang="tr-TR"/>
          </a:p>
        </p:txBody>
      </p:sp>
    </p:spTree>
    <p:extLst>
      <p:ext uri="{BB962C8B-B14F-4D97-AF65-F5344CB8AC3E}">
        <p14:creationId xmlns:p14="http://schemas.microsoft.com/office/powerpoint/2010/main" val="404898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9173948-F190-424E-A82F-AA7BBDC18FE5}" type="slidenum">
              <a:rPr lang="tr-TR" smtClean="0"/>
              <a:t>70</a:t>
            </a:fld>
            <a:endParaRPr lang="tr-TR"/>
          </a:p>
        </p:txBody>
      </p:sp>
    </p:spTree>
    <p:extLst>
      <p:ext uri="{BB962C8B-B14F-4D97-AF65-F5344CB8AC3E}">
        <p14:creationId xmlns:p14="http://schemas.microsoft.com/office/powerpoint/2010/main" val="80684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55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9173948-F190-424E-A82F-AA7BBDC18FE5}" type="slidenum">
              <a:rPr lang="tr-TR" smtClean="0"/>
              <a:t>95</a:t>
            </a:fld>
            <a:endParaRPr lang="tr-TR"/>
          </a:p>
        </p:txBody>
      </p:sp>
    </p:spTree>
    <p:extLst>
      <p:ext uri="{BB962C8B-B14F-4D97-AF65-F5344CB8AC3E}">
        <p14:creationId xmlns:p14="http://schemas.microsoft.com/office/powerpoint/2010/main" val="3423847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9173948-F190-424E-A82F-AA7BBDC18FE5}" type="slidenum">
              <a:rPr lang="tr-TR" smtClean="0"/>
              <a:t>96</a:t>
            </a:fld>
            <a:endParaRPr lang="tr-TR"/>
          </a:p>
        </p:txBody>
      </p:sp>
    </p:spTree>
    <p:extLst>
      <p:ext uri="{BB962C8B-B14F-4D97-AF65-F5344CB8AC3E}">
        <p14:creationId xmlns:p14="http://schemas.microsoft.com/office/powerpoint/2010/main" val="291585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72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14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29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89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Resmi Yer Tutucusu 1"/>
          <p:cNvSpPr>
            <a:spLocks noGrp="1" noRot="1" noChangeAspect="1" noChangeArrowheads="1" noTextEdit="1"/>
          </p:cNvSpPr>
          <p:nvPr>
            <p:ph type="sldImg"/>
          </p:nvPr>
        </p:nvSpPr>
        <p:spPr>
          <a:ln/>
        </p:spPr>
      </p:sp>
      <p:sp>
        <p:nvSpPr>
          <p:cNvPr id="63491" name="Not Yer Tutucusu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a:latin typeface="Arial" panose="020B0604020202020204" pitchFamily="34" charset="0"/>
            </a:endParaRPr>
          </a:p>
        </p:txBody>
      </p:sp>
      <p:sp>
        <p:nvSpPr>
          <p:cNvPr id="63492" name="Slayt Numarası Yer Tutucusu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55E13A-95BA-4DAA-A5B2-23F7297DF5E1}" type="slidenum">
              <a:rPr kumimoji="0" lang="en-GB" altLang="tr-T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tr-T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3484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60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300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173948-F190-424E-A82F-AA7BBDC18FE5}"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1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0BF566EB-320A-4A72-9899-5C980BB4DEE4}" type="datetime1">
              <a:rPr lang="tr-TR" smtClean="0"/>
              <a:t>7.07.2021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1FF269-4786-4C26-A928-14E756CEA3C1}" type="slidenum">
              <a:rPr lang="tr-TR" smtClean="0"/>
              <a:t>‹#›</a:t>
            </a:fld>
            <a:endParaRPr lang="tr-TR"/>
          </a:p>
        </p:txBody>
      </p:sp>
    </p:spTree>
    <p:extLst>
      <p:ext uri="{BB962C8B-B14F-4D97-AF65-F5344CB8AC3E}">
        <p14:creationId xmlns:p14="http://schemas.microsoft.com/office/powerpoint/2010/main" val="21068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9514A44-2117-4699-A55A-BA6AB30BCA91}" type="datetime1">
              <a:rPr lang="tr-TR" smtClean="0"/>
              <a:t>7.07.2021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1FF269-4786-4C26-A928-14E756CEA3C1}" type="slidenum">
              <a:rPr lang="tr-TR" smtClean="0"/>
              <a:t>‹#›</a:t>
            </a:fld>
            <a:endParaRPr lang="tr-TR"/>
          </a:p>
        </p:txBody>
      </p:sp>
    </p:spTree>
    <p:extLst>
      <p:ext uri="{BB962C8B-B14F-4D97-AF65-F5344CB8AC3E}">
        <p14:creationId xmlns:p14="http://schemas.microsoft.com/office/powerpoint/2010/main" val="296685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6F1686B-06D2-41B3-ACE2-1D53E4BD9FD7}" type="datetime1">
              <a:rPr lang="tr-TR" smtClean="0"/>
              <a:t>7.07.2021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1FF269-4786-4C26-A928-14E756CEA3C1}" type="slidenum">
              <a:rPr lang="tr-TR" smtClean="0"/>
              <a:t>‹#›</a:t>
            </a:fld>
            <a:endParaRPr lang="tr-TR"/>
          </a:p>
        </p:txBody>
      </p:sp>
    </p:spTree>
    <p:extLst>
      <p:ext uri="{BB962C8B-B14F-4D97-AF65-F5344CB8AC3E}">
        <p14:creationId xmlns:p14="http://schemas.microsoft.com/office/powerpoint/2010/main" val="51075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A951C7-7F21-4362-89AB-67204B5731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401DA0B-D0D8-4F0E-88B1-C4402599A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B87F3AB-7223-4366-BA86-3193EFABFFF6}"/>
              </a:ext>
            </a:extLst>
          </p:cNvPr>
          <p:cNvSpPr>
            <a:spLocks noGrp="1"/>
          </p:cNvSpPr>
          <p:nvPr>
            <p:ph type="dt" sz="half" idx="10"/>
          </p:nvPr>
        </p:nvSpPr>
        <p:spPr/>
        <p:txBody>
          <a:bodyPr/>
          <a:lstStyle/>
          <a:p>
            <a:fld id="{29E927B1-687B-4565-A004-040F6B4DF3C0}" type="datetimeFigureOut">
              <a:rPr lang="tr-TR" smtClean="0"/>
              <a:t>7.07.2021</a:t>
            </a:fld>
            <a:endParaRPr lang="tr-TR"/>
          </a:p>
        </p:txBody>
      </p:sp>
      <p:sp>
        <p:nvSpPr>
          <p:cNvPr id="5" name="Alt Bilgi Yer Tutucusu 4">
            <a:extLst>
              <a:ext uri="{FF2B5EF4-FFF2-40B4-BE49-F238E27FC236}">
                <a16:creationId xmlns:a16="http://schemas.microsoft.com/office/drawing/2014/main" id="{B84F3472-8B83-48D5-986F-A107F8CA852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48B13B7-FD9C-4CB6-90EE-9BDD2F169E75}"/>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2384603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18F784-EB02-4F9D-92CB-328B048CCC6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F0605DA-4DA3-4053-AAC4-0A5C7518486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03184DD-4ED5-4797-8772-871B7AC888FE}"/>
              </a:ext>
            </a:extLst>
          </p:cNvPr>
          <p:cNvSpPr>
            <a:spLocks noGrp="1"/>
          </p:cNvSpPr>
          <p:nvPr>
            <p:ph type="dt" sz="half" idx="10"/>
          </p:nvPr>
        </p:nvSpPr>
        <p:spPr/>
        <p:txBody>
          <a:bodyPr/>
          <a:lstStyle/>
          <a:p>
            <a:fld id="{29E927B1-687B-4565-A004-040F6B4DF3C0}" type="datetimeFigureOut">
              <a:rPr lang="tr-TR" smtClean="0"/>
              <a:t>7.07.2021</a:t>
            </a:fld>
            <a:endParaRPr lang="tr-TR"/>
          </a:p>
        </p:txBody>
      </p:sp>
      <p:sp>
        <p:nvSpPr>
          <p:cNvPr id="5" name="Alt Bilgi Yer Tutucusu 4">
            <a:extLst>
              <a:ext uri="{FF2B5EF4-FFF2-40B4-BE49-F238E27FC236}">
                <a16:creationId xmlns:a16="http://schemas.microsoft.com/office/drawing/2014/main" id="{354C570A-B697-4C44-9698-0D7E8A618CA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2A0B988-3EC2-4242-B396-F341D21738CC}"/>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125280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DF41D2-E01B-4656-A998-6251DB93B0D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7A7D688-E9D6-4DCD-A973-6E9720D92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807A6C4-E05C-4D1D-8DCD-8F5B7FC1FE3A}"/>
              </a:ext>
            </a:extLst>
          </p:cNvPr>
          <p:cNvSpPr>
            <a:spLocks noGrp="1"/>
          </p:cNvSpPr>
          <p:nvPr>
            <p:ph type="dt" sz="half" idx="10"/>
          </p:nvPr>
        </p:nvSpPr>
        <p:spPr/>
        <p:txBody>
          <a:bodyPr/>
          <a:lstStyle/>
          <a:p>
            <a:fld id="{29E927B1-687B-4565-A004-040F6B4DF3C0}" type="datetimeFigureOut">
              <a:rPr lang="tr-TR" smtClean="0"/>
              <a:t>7.07.2021</a:t>
            </a:fld>
            <a:endParaRPr lang="tr-TR"/>
          </a:p>
        </p:txBody>
      </p:sp>
      <p:sp>
        <p:nvSpPr>
          <p:cNvPr id="5" name="Alt Bilgi Yer Tutucusu 4">
            <a:extLst>
              <a:ext uri="{FF2B5EF4-FFF2-40B4-BE49-F238E27FC236}">
                <a16:creationId xmlns:a16="http://schemas.microsoft.com/office/drawing/2014/main" id="{DC25208A-00E9-4DD9-9876-2344ED3F9D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74EB2CA-2A6C-473B-BF1D-E9ED7DD6067E}"/>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1899643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3C397C-2EE0-4C00-BB1F-C0713A9F11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F949632-F0C1-4842-8028-A162FF33C16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CA46BA5-CBDA-4E70-8B13-24CE96638E6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F29281A-AB2B-45BC-A42E-7D846A81E875}"/>
              </a:ext>
            </a:extLst>
          </p:cNvPr>
          <p:cNvSpPr>
            <a:spLocks noGrp="1"/>
          </p:cNvSpPr>
          <p:nvPr>
            <p:ph type="dt" sz="half" idx="10"/>
          </p:nvPr>
        </p:nvSpPr>
        <p:spPr/>
        <p:txBody>
          <a:bodyPr/>
          <a:lstStyle/>
          <a:p>
            <a:fld id="{29E927B1-687B-4565-A004-040F6B4DF3C0}" type="datetimeFigureOut">
              <a:rPr lang="tr-TR" smtClean="0"/>
              <a:t>7.07.2021</a:t>
            </a:fld>
            <a:endParaRPr lang="tr-TR"/>
          </a:p>
        </p:txBody>
      </p:sp>
      <p:sp>
        <p:nvSpPr>
          <p:cNvPr id="6" name="Alt Bilgi Yer Tutucusu 5">
            <a:extLst>
              <a:ext uri="{FF2B5EF4-FFF2-40B4-BE49-F238E27FC236}">
                <a16:creationId xmlns:a16="http://schemas.microsoft.com/office/drawing/2014/main" id="{E89A7816-3B78-4C53-B223-EEE259DA73E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F3B5822-59D1-4CE7-A63B-974DF78F9A7B}"/>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667200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298BEA-14CF-4555-A343-D9C9B6DB886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44789D5-2874-4B98-A87B-6313CD2A2C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0FF9CA0-0641-4311-83AB-0B49D5E5500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41651E5-C977-4349-A6AD-BBCAAD5C5E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2CDE07C-7C17-43BE-88DE-485FCEBCBC9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1EE79E4-7095-4AC7-86EC-ED520E0DBEEA}"/>
              </a:ext>
            </a:extLst>
          </p:cNvPr>
          <p:cNvSpPr>
            <a:spLocks noGrp="1"/>
          </p:cNvSpPr>
          <p:nvPr>
            <p:ph type="dt" sz="half" idx="10"/>
          </p:nvPr>
        </p:nvSpPr>
        <p:spPr/>
        <p:txBody>
          <a:bodyPr/>
          <a:lstStyle/>
          <a:p>
            <a:fld id="{29E927B1-687B-4565-A004-040F6B4DF3C0}" type="datetimeFigureOut">
              <a:rPr lang="tr-TR" smtClean="0"/>
              <a:t>7.07.2021</a:t>
            </a:fld>
            <a:endParaRPr lang="tr-TR"/>
          </a:p>
        </p:txBody>
      </p:sp>
      <p:sp>
        <p:nvSpPr>
          <p:cNvPr id="8" name="Alt Bilgi Yer Tutucusu 7">
            <a:extLst>
              <a:ext uri="{FF2B5EF4-FFF2-40B4-BE49-F238E27FC236}">
                <a16:creationId xmlns:a16="http://schemas.microsoft.com/office/drawing/2014/main" id="{55DEB688-95A2-4481-8579-D2769A45E01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B2866F9-75DD-4C28-A8FE-16112BAA24A7}"/>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289376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361FEA-9B50-42B6-8697-85ADAA13A0B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0D54CD7-25E3-4F62-B046-1A369814243D}"/>
              </a:ext>
            </a:extLst>
          </p:cNvPr>
          <p:cNvSpPr>
            <a:spLocks noGrp="1"/>
          </p:cNvSpPr>
          <p:nvPr>
            <p:ph type="dt" sz="half" idx="10"/>
          </p:nvPr>
        </p:nvSpPr>
        <p:spPr/>
        <p:txBody>
          <a:bodyPr/>
          <a:lstStyle/>
          <a:p>
            <a:fld id="{29E927B1-687B-4565-A004-040F6B4DF3C0}" type="datetimeFigureOut">
              <a:rPr lang="tr-TR" smtClean="0"/>
              <a:t>7.07.2021</a:t>
            </a:fld>
            <a:endParaRPr lang="tr-TR"/>
          </a:p>
        </p:txBody>
      </p:sp>
      <p:sp>
        <p:nvSpPr>
          <p:cNvPr id="4" name="Alt Bilgi Yer Tutucusu 3">
            <a:extLst>
              <a:ext uri="{FF2B5EF4-FFF2-40B4-BE49-F238E27FC236}">
                <a16:creationId xmlns:a16="http://schemas.microsoft.com/office/drawing/2014/main" id="{620943B9-0E48-4225-8BDA-571D4EB4712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FD1CA07-7223-4799-8510-6835B635296D}"/>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218741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98FDD30-9803-4476-B183-839A0FC4E11E}"/>
              </a:ext>
            </a:extLst>
          </p:cNvPr>
          <p:cNvSpPr>
            <a:spLocks noGrp="1"/>
          </p:cNvSpPr>
          <p:nvPr>
            <p:ph type="dt" sz="half" idx="10"/>
          </p:nvPr>
        </p:nvSpPr>
        <p:spPr/>
        <p:txBody>
          <a:bodyPr/>
          <a:lstStyle/>
          <a:p>
            <a:fld id="{29E927B1-687B-4565-A004-040F6B4DF3C0}" type="datetimeFigureOut">
              <a:rPr lang="tr-TR" smtClean="0"/>
              <a:t>7.07.2021</a:t>
            </a:fld>
            <a:endParaRPr lang="tr-TR"/>
          </a:p>
        </p:txBody>
      </p:sp>
      <p:sp>
        <p:nvSpPr>
          <p:cNvPr id="3" name="Alt Bilgi Yer Tutucusu 2">
            <a:extLst>
              <a:ext uri="{FF2B5EF4-FFF2-40B4-BE49-F238E27FC236}">
                <a16:creationId xmlns:a16="http://schemas.microsoft.com/office/drawing/2014/main" id="{0E36D963-92CC-444A-BBFC-B0E0F352E06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27AAF04-B1C1-4F60-BB95-D20EAFC65F9C}"/>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2290434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D3DBE7-DFCE-4015-AB8C-819EB47BF6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C941BA0-FC4E-478B-8BB2-2593A5678F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CF04CAD-9F3D-4EB6-8AA0-B71952202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1F9B598-37F8-4139-ACA8-418D65876093}"/>
              </a:ext>
            </a:extLst>
          </p:cNvPr>
          <p:cNvSpPr>
            <a:spLocks noGrp="1"/>
          </p:cNvSpPr>
          <p:nvPr>
            <p:ph type="dt" sz="half" idx="10"/>
          </p:nvPr>
        </p:nvSpPr>
        <p:spPr/>
        <p:txBody>
          <a:bodyPr/>
          <a:lstStyle/>
          <a:p>
            <a:fld id="{29E927B1-687B-4565-A004-040F6B4DF3C0}" type="datetimeFigureOut">
              <a:rPr lang="tr-TR" smtClean="0"/>
              <a:t>7.07.2021</a:t>
            </a:fld>
            <a:endParaRPr lang="tr-TR"/>
          </a:p>
        </p:txBody>
      </p:sp>
      <p:sp>
        <p:nvSpPr>
          <p:cNvPr id="6" name="Alt Bilgi Yer Tutucusu 5">
            <a:extLst>
              <a:ext uri="{FF2B5EF4-FFF2-40B4-BE49-F238E27FC236}">
                <a16:creationId xmlns:a16="http://schemas.microsoft.com/office/drawing/2014/main" id="{2C411FE2-3E81-41CE-8C51-009E0FE6BFD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71030B-56DF-4578-B498-261065CB88C7}"/>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198408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lvl1pPr>
              <a:defRPr>
                <a:solidFill>
                  <a:schemeClr val="accent1">
                    <a:lumMod val="50000"/>
                  </a:schemeClr>
                </a:solidFill>
                <a:latin typeface="+mn-lt"/>
              </a:defRPr>
            </a:lvl1pPr>
          </a:lstStyle>
          <a:p>
            <a:r>
              <a:rPr lang="tr-TR" dirty="0"/>
              <a:t>Asıl başlık stili için tıklatın</a:t>
            </a:r>
          </a:p>
        </p:txBody>
      </p:sp>
      <p:sp>
        <p:nvSpPr>
          <p:cNvPr id="3" name="İçerik Yer Tutucusu 2"/>
          <p:cNvSpPr>
            <a:spLocks noGrp="1"/>
          </p:cNvSpPr>
          <p:nvPr>
            <p:ph idx="1" hasCustomPrompt="1"/>
          </p:nvPr>
        </p:nvSpPr>
        <p:spPr/>
        <p:txBody>
          <a:bodyPr/>
          <a:lstStyle>
            <a:lvl1pPr marL="0" indent="0">
              <a:buNone/>
              <a:defRPr/>
            </a:lvl1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91501D07-50E0-4718-B74D-691330B6E64D}" type="datetime1">
              <a:rPr lang="tr-TR" smtClean="0"/>
              <a:t>7.07.2021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1FF269-4786-4C26-A928-14E756CEA3C1}" type="slidenum">
              <a:rPr lang="tr-TR" smtClean="0"/>
              <a:t>‹#›</a:t>
            </a:fld>
            <a:endParaRPr lang="tr-TR"/>
          </a:p>
        </p:txBody>
      </p:sp>
    </p:spTree>
    <p:extLst>
      <p:ext uri="{BB962C8B-B14F-4D97-AF65-F5344CB8AC3E}">
        <p14:creationId xmlns:p14="http://schemas.microsoft.com/office/powerpoint/2010/main" val="729209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7712FE-0C11-42B1-964D-643DC4E297C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C57217D-C914-4FFA-830B-6D7D59F7C4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B4B32D4-1590-4BD4-A062-D3F1D16C9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D5109A6-068D-4ADC-8E3A-F12920DD6F00}"/>
              </a:ext>
            </a:extLst>
          </p:cNvPr>
          <p:cNvSpPr>
            <a:spLocks noGrp="1"/>
          </p:cNvSpPr>
          <p:nvPr>
            <p:ph type="dt" sz="half" idx="10"/>
          </p:nvPr>
        </p:nvSpPr>
        <p:spPr/>
        <p:txBody>
          <a:bodyPr/>
          <a:lstStyle/>
          <a:p>
            <a:fld id="{29E927B1-687B-4565-A004-040F6B4DF3C0}" type="datetimeFigureOut">
              <a:rPr lang="tr-TR" smtClean="0"/>
              <a:t>7.07.2021</a:t>
            </a:fld>
            <a:endParaRPr lang="tr-TR"/>
          </a:p>
        </p:txBody>
      </p:sp>
      <p:sp>
        <p:nvSpPr>
          <p:cNvPr id="6" name="Alt Bilgi Yer Tutucusu 5">
            <a:extLst>
              <a:ext uri="{FF2B5EF4-FFF2-40B4-BE49-F238E27FC236}">
                <a16:creationId xmlns:a16="http://schemas.microsoft.com/office/drawing/2014/main" id="{01DA4D40-7F09-4260-9B21-28636774B9F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17753D7-B945-4595-B025-A1A0703E76AB}"/>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563571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AD8399-98EB-4CFF-A7BF-845DE1277FA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EA344F2-06EE-48B6-8CFE-AF8F11DA67F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178B5A-8E93-4860-9B30-32FEF463173B}"/>
              </a:ext>
            </a:extLst>
          </p:cNvPr>
          <p:cNvSpPr>
            <a:spLocks noGrp="1"/>
          </p:cNvSpPr>
          <p:nvPr>
            <p:ph type="dt" sz="half" idx="10"/>
          </p:nvPr>
        </p:nvSpPr>
        <p:spPr/>
        <p:txBody>
          <a:bodyPr/>
          <a:lstStyle/>
          <a:p>
            <a:fld id="{29E927B1-687B-4565-A004-040F6B4DF3C0}" type="datetimeFigureOut">
              <a:rPr lang="tr-TR" smtClean="0"/>
              <a:t>7.07.2021</a:t>
            </a:fld>
            <a:endParaRPr lang="tr-TR"/>
          </a:p>
        </p:txBody>
      </p:sp>
      <p:sp>
        <p:nvSpPr>
          <p:cNvPr id="5" name="Alt Bilgi Yer Tutucusu 4">
            <a:extLst>
              <a:ext uri="{FF2B5EF4-FFF2-40B4-BE49-F238E27FC236}">
                <a16:creationId xmlns:a16="http://schemas.microsoft.com/office/drawing/2014/main" id="{71906E2D-17DE-4B06-851E-C433B7AA9A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740F2D-9E5A-4A12-8135-7A68C9E9A46B}"/>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4219736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395D7E0-4628-4358-83AD-0FE19C7C761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B9F5007-3779-4589-BB84-F3743C4A871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C67C07-B551-4F9E-A4DE-882DDAEAAB75}"/>
              </a:ext>
            </a:extLst>
          </p:cNvPr>
          <p:cNvSpPr>
            <a:spLocks noGrp="1"/>
          </p:cNvSpPr>
          <p:nvPr>
            <p:ph type="dt" sz="half" idx="10"/>
          </p:nvPr>
        </p:nvSpPr>
        <p:spPr/>
        <p:txBody>
          <a:bodyPr/>
          <a:lstStyle/>
          <a:p>
            <a:fld id="{29E927B1-687B-4565-A004-040F6B4DF3C0}" type="datetimeFigureOut">
              <a:rPr lang="tr-TR" smtClean="0"/>
              <a:t>7.07.2021</a:t>
            </a:fld>
            <a:endParaRPr lang="tr-TR"/>
          </a:p>
        </p:txBody>
      </p:sp>
      <p:sp>
        <p:nvSpPr>
          <p:cNvPr id="5" name="Alt Bilgi Yer Tutucusu 4">
            <a:extLst>
              <a:ext uri="{FF2B5EF4-FFF2-40B4-BE49-F238E27FC236}">
                <a16:creationId xmlns:a16="http://schemas.microsoft.com/office/drawing/2014/main" id="{ECFD03B7-3ADC-4602-863E-BE7076CE98A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22AABAC-CA66-4402-9CAD-66BED20F6278}"/>
              </a:ext>
            </a:extLst>
          </p:cNvPr>
          <p:cNvSpPr>
            <a:spLocks noGrp="1"/>
          </p:cNvSpPr>
          <p:nvPr>
            <p:ph type="sldNum" sz="quarter" idx="12"/>
          </p:nvPr>
        </p:nvSpPr>
        <p:spPr/>
        <p:txBody>
          <a:bodyPr/>
          <a:lstStyle/>
          <a:p>
            <a:fld id="{9C32368B-C831-4BC7-9942-854A95D1F117}" type="slidenum">
              <a:rPr lang="tr-TR" smtClean="0"/>
              <a:t>‹#›</a:t>
            </a:fld>
            <a:endParaRPr lang="tr-TR"/>
          </a:p>
        </p:txBody>
      </p:sp>
    </p:spTree>
    <p:extLst>
      <p:ext uri="{BB962C8B-B14F-4D97-AF65-F5344CB8AC3E}">
        <p14:creationId xmlns:p14="http://schemas.microsoft.com/office/powerpoint/2010/main" val="3587075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A951C7-7F21-4362-89AB-67204B57313E}"/>
              </a:ext>
            </a:extLst>
          </p:cNvPr>
          <p:cNvSpPr>
            <a:spLocks noGrp="1"/>
          </p:cNvSpPr>
          <p:nvPr>
            <p:ph type="ctrTitle"/>
          </p:nvPr>
        </p:nvSpPr>
        <p:spPr>
          <a:xfrm>
            <a:off x="1524000" y="1122363"/>
            <a:ext cx="9144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6401DA0B-D0D8-4F0E-88B1-C4402599A75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451F914-8408-49C1-8D14-35F72D097251}"/>
              </a:ext>
            </a:extLst>
          </p:cNvPr>
          <p:cNvSpPr>
            <a:spLocks noGrp="1"/>
          </p:cNvSpPr>
          <p:nvPr>
            <p:ph type="dt" sz="half" idx="10"/>
          </p:nvPr>
        </p:nvSpPr>
        <p:spPr/>
        <p:txBody>
          <a:bodyPr/>
          <a:lstStyle>
            <a:lvl1pPr>
              <a:defRPr/>
            </a:lvl1pPr>
          </a:lstStyle>
          <a:p>
            <a:pPr>
              <a:defRPr/>
            </a:pPr>
            <a:fld id="{5C656F6E-24A7-47E2-A993-0279969B72E4}" type="datetimeFigureOut">
              <a:rPr lang="tr-TR" smtClean="0"/>
              <a:pPr>
                <a:defRPr/>
              </a:pPr>
              <a:t>7.07.2021</a:t>
            </a:fld>
            <a:endParaRPr lang="tr-TR"/>
          </a:p>
        </p:txBody>
      </p:sp>
      <p:sp>
        <p:nvSpPr>
          <p:cNvPr id="5" name="Alt Bilgi Yer Tutucusu 4">
            <a:extLst>
              <a:ext uri="{FF2B5EF4-FFF2-40B4-BE49-F238E27FC236}">
                <a16:creationId xmlns:a16="http://schemas.microsoft.com/office/drawing/2014/main" id="{EAF6CA39-8C60-4082-9948-F01749BB1955}"/>
              </a:ext>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16:creationId xmlns:a16="http://schemas.microsoft.com/office/drawing/2014/main" id="{E2B3B90C-2C6E-4060-AE9D-ACEAF7B27106}"/>
              </a:ext>
            </a:extLst>
          </p:cNvPr>
          <p:cNvSpPr>
            <a:spLocks noGrp="1"/>
          </p:cNvSpPr>
          <p:nvPr>
            <p:ph type="sldNum" sz="quarter" idx="12"/>
          </p:nvPr>
        </p:nvSpPr>
        <p:spPr/>
        <p:txBody>
          <a:bodyPr/>
          <a:lstStyle>
            <a:lvl1pPr>
              <a:defRPr/>
            </a:lvl1pPr>
          </a:lstStyle>
          <a:p>
            <a:pPr>
              <a:defRPr/>
            </a:pPr>
            <a:fld id="{C66192C7-8856-43B8-9E96-B7AFED22232D}" type="slidenum">
              <a:rPr lang="tr-TR" smtClean="0"/>
              <a:pPr>
                <a:defRPr/>
              </a:pPr>
              <a:t>‹#›</a:t>
            </a:fld>
            <a:endParaRPr lang="tr-TR"/>
          </a:p>
        </p:txBody>
      </p:sp>
    </p:spTree>
    <p:extLst>
      <p:ext uri="{BB962C8B-B14F-4D97-AF65-F5344CB8AC3E}">
        <p14:creationId xmlns:p14="http://schemas.microsoft.com/office/powerpoint/2010/main" val="1534949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18F784-EB02-4F9D-92CB-328B048CCC6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F0605DA-4DA3-4053-AAC4-0A5C7518486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51F914-8408-49C1-8D14-35F72D097251}"/>
              </a:ext>
            </a:extLst>
          </p:cNvPr>
          <p:cNvSpPr>
            <a:spLocks noGrp="1"/>
          </p:cNvSpPr>
          <p:nvPr>
            <p:ph type="dt" sz="half" idx="10"/>
          </p:nvPr>
        </p:nvSpPr>
        <p:spPr/>
        <p:txBody>
          <a:bodyPr/>
          <a:lstStyle>
            <a:lvl1pPr>
              <a:defRPr/>
            </a:lvl1pPr>
          </a:lstStyle>
          <a:p>
            <a:pPr>
              <a:defRPr/>
            </a:pPr>
            <a:fld id="{7803E367-2531-4A4B-A737-F69E2095707F}" type="datetimeFigureOut">
              <a:rPr lang="tr-TR" smtClean="0"/>
              <a:pPr>
                <a:defRPr/>
              </a:pPr>
              <a:t>7.07.2021</a:t>
            </a:fld>
            <a:endParaRPr lang="tr-TR"/>
          </a:p>
        </p:txBody>
      </p:sp>
      <p:sp>
        <p:nvSpPr>
          <p:cNvPr id="5" name="Alt Bilgi Yer Tutucusu 4">
            <a:extLst>
              <a:ext uri="{FF2B5EF4-FFF2-40B4-BE49-F238E27FC236}">
                <a16:creationId xmlns:a16="http://schemas.microsoft.com/office/drawing/2014/main" id="{EAF6CA39-8C60-4082-9948-F01749BB1955}"/>
              </a:ext>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16:creationId xmlns:a16="http://schemas.microsoft.com/office/drawing/2014/main" id="{E2B3B90C-2C6E-4060-AE9D-ACEAF7B27106}"/>
              </a:ext>
            </a:extLst>
          </p:cNvPr>
          <p:cNvSpPr>
            <a:spLocks noGrp="1"/>
          </p:cNvSpPr>
          <p:nvPr>
            <p:ph type="sldNum" sz="quarter" idx="12"/>
          </p:nvPr>
        </p:nvSpPr>
        <p:spPr/>
        <p:txBody>
          <a:bodyPr/>
          <a:lstStyle>
            <a:lvl1pPr>
              <a:defRPr/>
            </a:lvl1pPr>
          </a:lstStyle>
          <a:p>
            <a:pPr>
              <a:defRPr/>
            </a:pPr>
            <a:fld id="{C5534E21-8968-469F-94C3-F4DB455E3DFF}" type="slidenum">
              <a:rPr lang="tr-TR" smtClean="0"/>
              <a:pPr>
                <a:defRPr/>
              </a:pPr>
              <a:t>‹#›</a:t>
            </a:fld>
            <a:endParaRPr lang="tr-TR"/>
          </a:p>
        </p:txBody>
      </p:sp>
    </p:spTree>
    <p:extLst>
      <p:ext uri="{BB962C8B-B14F-4D97-AF65-F5344CB8AC3E}">
        <p14:creationId xmlns:p14="http://schemas.microsoft.com/office/powerpoint/2010/main" val="2750283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DF41D2-E01B-4656-A998-6251DB93B0DF}"/>
              </a:ext>
            </a:extLst>
          </p:cNvPr>
          <p:cNvSpPr>
            <a:spLocks noGrp="1"/>
          </p:cNvSpPr>
          <p:nvPr>
            <p:ph type="title"/>
          </p:nvPr>
        </p:nvSpPr>
        <p:spPr>
          <a:xfrm>
            <a:off x="831851" y="1709740"/>
            <a:ext cx="105156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7A7D688-E9D6-4DCD-A973-6E9720D92E0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451F914-8408-49C1-8D14-35F72D097251}"/>
              </a:ext>
            </a:extLst>
          </p:cNvPr>
          <p:cNvSpPr>
            <a:spLocks noGrp="1"/>
          </p:cNvSpPr>
          <p:nvPr>
            <p:ph type="dt" sz="half" idx="10"/>
          </p:nvPr>
        </p:nvSpPr>
        <p:spPr/>
        <p:txBody>
          <a:bodyPr/>
          <a:lstStyle>
            <a:lvl1pPr>
              <a:defRPr/>
            </a:lvl1pPr>
          </a:lstStyle>
          <a:p>
            <a:pPr>
              <a:defRPr/>
            </a:pPr>
            <a:fld id="{CCBB0A77-D7AA-46D0-9C4C-0528CF5924E2}" type="datetimeFigureOut">
              <a:rPr lang="tr-TR" smtClean="0"/>
              <a:pPr>
                <a:defRPr/>
              </a:pPr>
              <a:t>7.07.2021</a:t>
            </a:fld>
            <a:endParaRPr lang="tr-TR"/>
          </a:p>
        </p:txBody>
      </p:sp>
      <p:sp>
        <p:nvSpPr>
          <p:cNvPr id="5" name="Alt Bilgi Yer Tutucusu 4">
            <a:extLst>
              <a:ext uri="{FF2B5EF4-FFF2-40B4-BE49-F238E27FC236}">
                <a16:creationId xmlns:a16="http://schemas.microsoft.com/office/drawing/2014/main" id="{EAF6CA39-8C60-4082-9948-F01749BB1955}"/>
              </a:ext>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16:creationId xmlns:a16="http://schemas.microsoft.com/office/drawing/2014/main" id="{E2B3B90C-2C6E-4060-AE9D-ACEAF7B27106}"/>
              </a:ext>
            </a:extLst>
          </p:cNvPr>
          <p:cNvSpPr>
            <a:spLocks noGrp="1"/>
          </p:cNvSpPr>
          <p:nvPr>
            <p:ph type="sldNum" sz="quarter" idx="12"/>
          </p:nvPr>
        </p:nvSpPr>
        <p:spPr/>
        <p:txBody>
          <a:bodyPr/>
          <a:lstStyle>
            <a:lvl1pPr>
              <a:defRPr/>
            </a:lvl1pPr>
          </a:lstStyle>
          <a:p>
            <a:pPr>
              <a:defRPr/>
            </a:pPr>
            <a:fld id="{96DDF2FE-9CBE-4176-97ED-FE6F7B3ACCE2}" type="slidenum">
              <a:rPr lang="tr-TR" smtClean="0"/>
              <a:pPr>
                <a:defRPr/>
              </a:pPr>
              <a:t>‹#›</a:t>
            </a:fld>
            <a:endParaRPr lang="tr-TR"/>
          </a:p>
        </p:txBody>
      </p:sp>
    </p:spTree>
    <p:extLst>
      <p:ext uri="{BB962C8B-B14F-4D97-AF65-F5344CB8AC3E}">
        <p14:creationId xmlns:p14="http://schemas.microsoft.com/office/powerpoint/2010/main" val="1952313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3C397C-2EE0-4C00-BB1F-C0713A9F11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F949632-F0C1-4842-8028-A162FF33C16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CA46BA5-CBDA-4E70-8B13-24CE96638E6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a:extLst>
              <a:ext uri="{FF2B5EF4-FFF2-40B4-BE49-F238E27FC236}">
                <a16:creationId xmlns:a16="http://schemas.microsoft.com/office/drawing/2014/main" id="{3451F914-8408-49C1-8D14-35F72D097251}"/>
              </a:ext>
            </a:extLst>
          </p:cNvPr>
          <p:cNvSpPr>
            <a:spLocks noGrp="1"/>
          </p:cNvSpPr>
          <p:nvPr>
            <p:ph type="dt" sz="half" idx="10"/>
          </p:nvPr>
        </p:nvSpPr>
        <p:spPr/>
        <p:txBody>
          <a:bodyPr/>
          <a:lstStyle>
            <a:lvl1pPr>
              <a:defRPr/>
            </a:lvl1pPr>
          </a:lstStyle>
          <a:p>
            <a:pPr>
              <a:defRPr/>
            </a:pPr>
            <a:fld id="{DEA829EB-3D6F-43A1-8C56-65F5F0EF5C49}" type="datetimeFigureOut">
              <a:rPr lang="tr-TR" smtClean="0"/>
              <a:pPr>
                <a:defRPr/>
              </a:pPr>
              <a:t>7.07.2021</a:t>
            </a:fld>
            <a:endParaRPr lang="tr-TR"/>
          </a:p>
        </p:txBody>
      </p:sp>
      <p:sp>
        <p:nvSpPr>
          <p:cNvPr id="6" name="Alt Bilgi Yer Tutucusu 4">
            <a:extLst>
              <a:ext uri="{FF2B5EF4-FFF2-40B4-BE49-F238E27FC236}">
                <a16:creationId xmlns:a16="http://schemas.microsoft.com/office/drawing/2014/main" id="{EAF6CA39-8C60-4082-9948-F01749BB1955}"/>
              </a:ext>
            </a:extLst>
          </p:cNvPr>
          <p:cNvSpPr>
            <a:spLocks noGrp="1"/>
          </p:cNvSpPr>
          <p:nvPr>
            <p:ph type="ftr" sz="quarter" idx="11"/>
          </p:nvPr>
        </p:nvSpPr>
        <p:spPr/>
        <p:txBody>
          <a:bodyPr/>
          <a:lstStyle>
            <a:lvl1pPr>
              <a:defRPr/>
            </a:lvl1pPr>
          </a:lstStyle>
          <a:p>
            <a:pPr>
              <a:defRPr/>
            </a:pPr>
            <a:endParaRPr lang="tr-TR"/>
          </a:p>
        </p:txBody>
      </p:sp>
      <p:sp>
        <p:nvSpPr>
          <p:cNvPr id="7" name="Slayt Numarası Yer Tutucusu 5">
            <a:extLst>
              <a:ext uri="{FF2B5EF4-FFF2-40B4-BE49-F238E27FC236}">
                <a16:creationId xmlns:a16="http://schemas.microsoft.com/office/drawing/2014/main" id="{E2B3B90C-2C6E-4060-AE9D-ACEAF7B27106}"/>
              </a:ext>
            </a:extLst>
          </p:cNvPr>
          <p:cNvSpPr>
            <a:spLocks noGrp="1"/>
          </p:cNvSpPr>
          <p:nvPr>
            <p:ph type="sldNum" sz="quarter" idx="12"/>
          </p:nvPr>
        </p:nvSpPr>
        <p:spPr/>
        <p:txBody>
          <a:bodyPr/>
          <a:lstStyle>
            <a:lvl1pPr>
              <a:defRPr/>
            </a:lvl1pPr>
          </a:lstStyle>
          <a:p>
            <a:pPr>
              <a:defRPr/>
            </a:pPr>
            <a:fld id="{E8A80D28-1EF3-45E7-B72F-34A77093D964}" type="slidenum">
              <a:rPr lang="tr-TR" smtClean="0"/>
              <a:pPr>
                <a:defRPr/>
              </a:pPr>
              <a:t>‹#›</a:t>
            </a:fld>
            <a:endParaRPr lang="tr-TR"/>
          </a:p>
        </p:txBody>
      </p:sp>
    </p:spTree>
    <p:extLst>
      <p:ext uri="{BB962C8B-B14F-4D97-AF65-F5344CB8AC3E}">
        <p14:creationId xmlns:p14="http://schemas.microsoft.com/office/powerpoint/2010/main" val="1379924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298BEA-14CF-4555-A343-D9C9B6DB886F}"/>
              </a:ext>
            </a:extLst>
          </p:cNvPr>
          <p:cNvSpPr>
            <a:spLocks noGrp="1"/>
          </p:cNvSpPr>
          <p:nvPr>
            <p:ph type="title"/>
          </p:nvPr>
        </p:nvSpPr>
        <p:spPr>
          <a:xfrm>
            <a:off x="839788" y="365127"/>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44789D5-2874-4B98-A87B-6313CD2A2C8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0FF9CA0-0641-4311-83AB-0B49D5E55002}"/>
              </a:ext>
            </a:extLst>
          </p:cNvPr>
          <p:cNvSpPr>
            <a:spLocks noGrp="1"/>
          </p:cNvSpPr>
          <p:nvPr>
            <p:ph sz="half" idx="2"/>
          </p:nvPr>
        </p:nvSpPr>
        <p:spPr>
          <a:xfrm>
            <a:off x="839789"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41651E5-C977-4349-A6AD-BBCAAD5C5E8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2CDE07C-7C17-43BE-88DE-485FCEBCBC93}"/>
              </a:ext>
            </a:extLst>
          </p:cNvPr>
          <p:cNvSpPr>
            <a:spLocks noGrp="1"/>
          </p:cNvSpPr>
          <p:nvPr>
            <p:ph sz="quarter" idx="4"/>
          </p:nvPr>
        </p:nvSpPr>
        <p:spPr>
          <a:xfrm>
            <a:off x="6172201"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a:extLst>
              <a:ext uri="{FF2B5EF4-FFF2-40B4-BE49-F238E27FC236}">
                <a16:creationId xmlns:a16="http://schemas.microsoft.com/office/drawing/2014/main" id="{3451F914-8408-49C1-8D14-35F72D097251}"/>
              </a:ext>
            </a:extLst>
          </p:cNvPr>
          <p:cNvSpPr>
            <a:spLocks noGrp="1"/>
          </p:cNvSpPr>
          <p:nvPr>
            <p:ph type="dt" sz="half" idx="10"/>
          </p:nvPr>
        </p:nvSpPr>
        <p:spPr/>
        <p:txBody>
          <a:bodyPr/>
          <a:lstStyle>
            <a:lvl1pPr>
              <a:defRPr/>
            </a:lvl1pPr>
          </a:lstStyle>
          <a:p>
            <a:pPr>
              <a:defRPr/>
            </a:pPr>
            <a:fld id="{B5FF3B06-83E6-47B1-A309-C87E40EEB121}" type="datetimeFigureOut">
              <a:rPr lang="tr-TR" smtClean="0"/>
              <a:pPr>
                <a:defRPr/>
              </a:pPr>
              <a:t>7.07.2021</a:t>
            </a:fld>
            <a:endParaRPr lang="tr-TR"/>
          </a:p>
        </p:txBody>
      </p:sp>
      <p:sp>
        <p:nvSpPr>
          <p:cNvPr id="8" name="Alt Bilgi Yer Tutucusu 4">
            <a:extLst>
              <a:ext uri="{FF2B5EF4-FFF2-40B4-BE49-F238E27FC236}">
                <a16:creationId xmlns:a16="http://schemas.microsoft.com/office/drawing/2014/main" id="{EAF6CA39-8C60-4082-9948-F01749BB1955}"/>
              </a:ext>
            </a:extLst>
          </p:cNvPr>
          <p:cNvSpPr>
            <a:spLocks noGrp="1"/>
          </p:cNvSpPr>
          <p:nvPr>
            <p:ph type="ftr" sz="quarter" idx="11"/>
          </p:nvPr>
        </p:nvSpPr>
        <p:spPr/>
        <p:txBody>
          <a:bodyPr/>
          <a:lstStyle>
            <a:lvl1pPr>
              <a:defRPr/>
            </a:lvl1pPr>
          </a:lstStyle>
          <a:p>
            <a:pPr>
              <a:defRPr/>
            </a:pPr>
            <a:endParaRPr lang="tr-TR"/>
          </a:p>
        </p:txBody>
      </p:sp>
      <p:sp>
        <p:nvSpPr>
          <p:cNvPr id="9" name="Slayt Numarası Yer Tutucusu 5">
            <a:extLst>
              <a:ext uri="{FF2B5EF4-FFF2-40B4-BE49-F238E27FC236}">
                <a16:creationId xmlns:a16="http://schemas.microsoft.com/office/drawing/2014/main" id="{E2B3B90C-2C6E-4060-AE9D-ACEAF7B27106}"/>
              </a:ext>
            </a:extLst>
          </p:cNvPr>
          <p:cNvSpPr>
            <a:spLocks noGrp="1"/>
          </p:cNvSpPr>
          <p:nvPr>
            <p:ph type="sldNum" sz="quarter" idx="12"/>
          </p:nvPr>
        </p:nvSpPr>
        <p:spPr/>
        <p:txBody>
          <a:bodyPr/>
          <a:lstStyle>
            <a:lvl1pPr>
              <a:defRPr/>
            </a:lvl1pPr>
          </a:lstStyle>
          <a:p>
            <a:pPr>
              <a:defRPr/>
            </a:pPr>
            <a:fld id="{AEA86EEE-F1BC-4B30-93A7-64524DC31A21}" type="slidenum">
              <a:rPr lang="tr-TR" smtClean="0"/>
              <a:pPr>
                <a:defRPr/>
              </a:pPr>
              <a:t>‹#›</a:t>
            </a:fld>
            <a:endParaRPr lang="tr-TR"/>
          </a:p>
        </p:txBody>
      </p:sp>
    </p:spTree>
    <p:extLst>
      <p:ext uri="{BB962C8B-B14F-4D97-AF65-F5344CB8AC3E}">
        <p14:creationId xmlns:p14="http://schemas.microsoft.com/office/powerpoint/2010/main" val="2794673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361FEA-9B50-42B6-8697-85ADAA13A0BD}"/>
              </a:ext>
            </a:extLst>
          </p:cNvPr>
          <p:cNvSpPr>
            <a:spLocks noGrp="1"/>
          </p:cNvSpPr>
          <p:nvPr>
            <p:ph type="title"/>
          </p:nvPr>
        </p:nvSpPr>
        <p:spPr/>
        <p:txBody>
          <a:bodyPr/>
          <a:lstStyle/>
          <a:p>
            <a:r>
              <a:rPr lang="tr-TR"/>
              <a:t>Asıl başlık stilini düzenlemek için tıklayın</a:t>
            </a:r>
          </a:p>
        </p:txBody>
      </p:sp>
      <p:sp>
        <p:nvSpPr>
          <p:cNvPr id="3" name="Veri Yer Tutucusu 3">
            <a:extLst>
              <a:ext uri="{FF2B5EF4-FFF2-40B4-BE49-F238E27FC236}">
                <a16:creationId xmlns:a16="http://schemas.microsoft.com/office/drawing/2014/main" id="{3451F914-8408-49C1-8D14-35F72D097251}"/>
              </a:ext>
            </a:extLst>
          </p:cNvPr>
          <p:cNvSpPr>
            <a:spLocks noGrp="1"/>
          </p:cNvSpPr>
          <p:nvPr>
            <p:ph type="dt" sz="half" idx="10"/>
          </p:nvPr>
        </p:nvSpPr>
        <p:spPr/>
        <p:txBody>
          <a:bodyPr/>
          <a:lstStyle>
            <a:lvl1pPr>
              <a:defRPr/>
            </a:lvl1pPr>
          </a:lstStyle>
          <a:p>
            <a:pPr>
              <a:defRPr/>
            </a:pPr>
            <a:fld id="{FD2BBC68-2480-4816-9576-91A3B6FE578F}" type="datetimeFigureOut">
              <a:rPr lang="tr-TR" smtClean="0"/>
              <a:pPr>
                <a:defRPr/>
              </a:pPr>
              <a:t>7.07.2021</a:t>
            </a:fld>
            <a:endParaRPr lang="tr-TR"/>
          </a:p>
        </p:txBody>
      </p:sp>
      <p:sp>
        <p:nvSpPr>
          <p:cNvPr id="4" name="Alt Bilgi Yer Tutucusu 4">
            <a:extLst>
              <a:ext uri="{FF2B5EF4-FFF2-40B4-BE49-F238E27FC236}">
                <a16:creationId xmlns:a16="http://schemas.microsoft.com/office/drawing/2014/main" id="{EAF6CA39-8C60-4082-9948-F01749BB1955}"/>
              </a:ext>
            </a:extLst>
          </p:cNvPr>
          <p:cNvSpPr>
            <a:spLocks noGrp="1"/>
          </p:cNvSpPr>
          <p:nvPr>
            <p:ph type="ftr" sz="quarter" idx="11"/>
          </p:nvPr>
        </p:nvSpPr>
        <p:spPr/>
        <p:txBody>
          <a:bodyPr/>
          <a:lstStyle>
            <a:lvl1pPr>
              <a:defRPr/>
            </a:lvl1pPr>
          </a:lstStyle>
          <a:p>
            <a:pPr>
              <a:defRPr/>
            </a:pPr>
            <a:endParaRPr lang="tr-TR"/>
          </a:p>
        </p:txBody>
      </p:sp>
      <p:sp>
        <p:nvSpPr>
          <p:cNvPr id="5" name="Slayt Numarası Yer Tutucusu 5">
            <a:extLst>
              <a:ext uri="{FF2B5EF4-FFF2-40B4-BE49-F238E27FC236}">
                <a16:creationId xmlns:a16="http://schemas.microsoft.com/office/drawing/2014/main" id="{E2B3B90C-2C6E-4060-AE9D-ACEAF7B27106}"/>
              </a:ext>
            </a:extLst>
          </p:cNvPr>
          <p:cNvSpPr>
            <a:spLocks noGrp="1"/>
          </p:cNvSpPr>
          <p:nvPr>
            <p:ph type="sldNum" sz="quarter" idx="12"/>
          </p:nvPr>
        </p:nvSpPr>
        <p:spPr/>
        <p:txBody>
          <a:bodyPr/>
          <a:lstStyle>
            <a:lvl1pPr>
              <a:defRPr/>
            </a:lvl1pPr>
          </a:lstStyle>
          <a:p>
            <a:pPr>
              <a:defRPr/>
            </a:pPr>
            <a:fld id="{A48DC0F9-B9BD-40F0-A632-94D632493C6A}" type="slidenum">
              <a:rPr lang="tr-TR" smtClean="0"/>
              <a:pPr>
                <a:defRPr/>
              </a:pPr>
              <a:t>‹#›</a:t>
            </a:fld>
            <a:endParaRPr lang="tr-TR"/>
          </a:p>
        </p:txBody>
      </p:sp>
    </p:spTree>
    <p:extLst>
      <p:ext uri="{BB962C8B-B14F-4D97-AF65-F5344CB8AC3E}">
        <p14:creationId xmlns:p14="http://schemas.microsoft.com/office/powerpoint/2010/main" val="2523189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a:extLst>
              <a:ext uri="{FF2B5EF4-FFF2-40B4-BE49-F238E27FC236}">
                <a16:creationId xmlns:a16="http://schemas.microsoft.com/office/drawing/2014/main" id="{3451F914-8408-49C1-8D14-35F72D097251}"/>
              </a:ext>
            </a:extLst>
          </p:cNvPr>
          <p:cNvSpPr>
            <a:spLocks noGrp="1"/>
          </p:cNvSpPr>
          <p:nvPr>
            <p:ph type="dt" sz="half" idx="10"/>
          </p:nvPr>
        </p:nvSpPr>
        <p:spPr/>
        <p:txBody>
          <a:bodyPr/>
          <a:lstStyle>
            <a:lvl1pPr>
              <a:defRPr/>
            </a:lvl1pPr>
          </a:lstStyle>
          <a:p>
            <a:pPr>
              <a:defRPr/>
            </a:pPr>
            <a:fld id="{6A836876-CF1A-4998-8FB3-2098A8803FBE}" type="datetimeFigureOut">
              <a:rPr lang="tr-TR" smtClean="0"/>
              <a:pPr>
                <a:defRPr/>
              </a:pPr>
              <a:t>7.07.2021</a:t>
            </a:fld>
            <a:endParaRPr lang="tr-TR"/>
          </a:p>
        </p:txBody>
      </p:sp>
      <p:sp>
        <p:nvSpPr>
          <p:cNvPr id="3" name="Alt Bilgi Yer Tutucusu 4">
            <a:extLst>
              <a:ext uri="{FF2B5EF4-FFF2-40B4-BE49-F238E27FC236}">
                <a16:creationId xmlns:a16="http://schemas.microsoft.com/office/drawing/2014/main" id="{EAF6CA39-8C60-4082-9948-F01749BB1955}"/>
              </a:ext>
            </a:extLst>
          </p:cNvPr>
          <p:cNvSpPr>
            <a:spLocks noGrp="1"/>
          </p:cNvSpPr>
          <p:nvPr>
            <p:ph type="ftr" sz="quarter" idx="11"/>
          </p:nvPr>
        </p:nvSpPr>
        <p:spPr/>
        <p:txBody>
          <a:bodyPr/>
          <a:lstStyle>
            <a:lvl1pPr>
              <a:defRPr/>
            </a:lvl1pPr>
          </a:lstStyle>
          <a:p>
            <a:pPr>
              <a:defRPr/>
            </a:pPr>
            <a:endParaRPr lang="tr-TR"/>
          </a:p>
        </p:txBody>
      </p:sp>
      <p:sp>
        <p:nvSpPr>
          <p:cNvPr id="4" name="Slayt Numarası Yer Tutucusu 5">
            <a:extLst>
              <a:ext uri="{FF2B5EF4-FFF2-40B4-BE49-F238E27FC236}">
                <a16:creationId xmlns:a16="http://schemas.microsoft.com/office/drawing/2014/main" id="{E2B3B90C-2C6E-4060-AE9D-ACEAF7B27106}"/>
              </a:ext>
            </a:extLst>
          </p:cNvPr>
          <p:cNvSpPr>
            <a:spLocks noGrp="1"/>
          </p:cNvSpPr>
          <p:nvPr>
            <p:ph type="sldNum" sz="quarter" idx="12"/>
          </p:nvPr>
        </p:nvSpPr>
        <p:spPr/>
        <p:txBody>
          <a:bodyPr/>
          <a:lstStyle>
            <a:lvl1pPr>
              <a:defRPr/>
            </a:lvl1pPr>
          </a:lstStyle>
          <a:p>
            <a:pPr>
              <a:defRPr/>
            </a:pPr>
            <a:fld id="{609180D1-394C-4FD4-A2B8-38B6595C5A62}" type="slidenum">
              <a:rPr lang="tr-TR" smtClean="0"/>
              <a:pPr>
                <a:defRPr/>
              </a:pPr>
              <a:t>‹#›</a:t>
            </a:fld>
            <a:endParaRPr lang="tr-TR"/>
          </a:p>
        </p:txBody>
      </p:sp>
    </p:spTree>
    <p:extLst>
      <p:ext uri="{BB962C8B-B14F-4D97-AF65-F5344CB8AC3E}">
        <p14:creationId xmlns:p14="http://schemas.microsoft.com/office/powerpoint/2010/main" val="27142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E9E90AC-7C45-4C2C-B8E1-003B7DECED7B}" type="datetime1">
              <a:rPr lang="tr-TR" smtClean="0"/>
              <a:t>7.07.2021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01FF269-4786-4C26-A928-14E756CEA3C1}" type="slidenum">
              <a:rPr lang="tr-TR" smtClean="0"/>
              <a:t>‹#›</a:t>
            </a:fld>
            <a:endParaRPr lang="tr-TR"/>
          </a:p>
        </p:txBody>
      </p:sp>
    </p:spTree>
    <p:extLst>
      <p:ext uri="{BB962C8B-B14F-4D97-AF65-F5344CB8AC3E}">
        <p14:creationId xmlns:p14="http://schemas.microsoft.com/office/powerpoint/2010/main" val="3550771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D3DBE7-DFCE-4015-AB8C-819EB47BF6C4}"/>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C941BA0-FC4E-478B-8BB2-2593A5678F9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CF04CAD-9F3D-4EB6-8AA0-B71952202CF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3">
            <a:extLst>
              <a:ext uri="{FF2B5EF4-FFF2-40B4-BE49-F238E27FC236}">
                <a16:creationId xmlns:a16="http://schemas.microsoft.com/office/drawing/2014/main" id="{3451F914-8408-49C1-8D14-35F72D097251}"/>
              </a:ext>
            </a:extLst>
          </p:cNvPr>
          <p:cNvSpPr>
            <a:spLocks noGrp="1"/>
          </p:cNvSpPr>
          <p:nvPr>
            <p:ph type="dt" sz="half" idx="10"/>
          </p:nvPr>
        </p:nvSpPr>
        <p:spPr/>
        <p:txBody>
          <a:bodyPr/>
          <a:lstStyle>
            <a:lvl1pPr>
              <a:defRPr/>
            </a:lvl1pPr>
          </a:lstStyle>
          <a:p>
            <a:pPr>
              <a:defRPr/>
            </a:pPr>
            <a:fld id="{802A72A2-9567-4D7C-8901-D1F9AE1DC82B}" type="datetimeFigureOut">
              <a:rPr lang="tr-TR" smtClean="0"/>
              <a:pPr>
                <a:defRPr/>
              </a:pPr>
              <a:t>7.07.2021</a:t>
            </a:fld>
            <a:endParaRPr lang="tr-TR"/>
          </a:p>
        </p:txBody>
      </p:sp>
      <p:sp>
        <p:nvSpPr>
          <p:cNvPr id="6" name="Alt Bilgi Yer Tutucusu 4">
            <a:extLst>
              <a:ext uri="{FF2B5EF4-FFF2-40B4-BE49-F238E27FC236}">
                <a16:creationId xmlns:a16="http://schemas.microsoft.com/office/drawing/2014/main" id="{EAF6CA39-8C60-4082-9948-F01749BB1955}"/>
              </a:ext>
            </a:extLst>
          </p:cNvPr>
          <p:cNvSpPr>
            <a:spLocks noGrp="1"/>
          </p:cNvSpPr>
          <p:nvPr>
            <p:ph type="ftr" sz="quarter" idx="11"/>
          </p:nvPr>
        </p:nvSpPr>
        <p:spPr/>
        <p:txBody>
          <a:bodyPr/>
          <a:lstStyle>
            <a:lvl1pPr>
              <a:defRPr/>
            </a:lvl1pPr>
          </a:lstStyle>
          <a:p>
            <a:pPr>
              <a:defRPr/>
            </a:pPr>
            <a:endParaRPr lang="tr-TR"/>
          </a:p>
        </p:txBody>
      </p:sp>
      <p:sp>
        <p:nvSpPr>
          <p:cNvPr id="7" name="Slayt Numarası Yer Tutucusu 5">
            <a:extLst>
              <a:ext uri="{FF2B5EF4-FFF2-40B4-BE49-F238E27FC236}">
                <a16:creationId xmlns:a16="http://schemas.microsoft.com/office/drawing/2014/main" id="{E2B3B90C-2C6E-4060-AE9D-ACEAF7B27106}"/>
              </a:ext>
            </a:extLst>
          </p:cNvPr>
          <p:cNvSpPr>
            <a:spLocks noGrp="1"/>
          </p:cNvSpPr>
          <p:nvPr>
            <p:ph type="sldNum" sz="quarter" idx="12"/>
          </p:nvPr>
        </p:nvSpPr>
        <p:spPr/>
        <p:txBody>
          <a:bodyPr/>
          <a:lstStyle>
            <a:lvl1pPr>
              <a:defRPr/>
            </a:lvl1pPr>
          </a:lstStyle>
          <a:p>
            <a:pPr>
              <a:defRPr/>
            </a:pPr>
            <a:fld id="{66D9141D-C08B-4A23-8D8F-BDCE8A84B4B3}" type="slidenum">
              <a:rPr lang="tr-TR" smtClean="0"/>
              <a:pPr>
                <a:defRPr/>
              </a:pPr>
              <a:t>‹#›</a:t>
            </a:fld>
            <a:endParaRPr lang="tr-TR"/>
          </a:p>
        </p:txBody>
      </p:sp>
    </p:spTree>
    <p:extLst>
      <p:ext uri="{BB962C8B-B14F-4D97-AF65-F5344CB8AC3E}">
        <p14:creationId xmlns:p14="http://schemas.microsoft.com/office/powerpoint/2010/main" val="3288457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7712FE-0C11-42B1-964D-643DC4E297C1}"/>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C57217D-C914-4FFA-830B-6D7D59F7C4E7}"/>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tr-TR" noProof="0"/>
          </a:p>
        </p:txBody>
      </p:sp>
      <p:sp>
        <p:nvSpPr>
          <p:cNvPr id="4" name="Metin Yer Tutucusu 3">
            <a:extLst>
              <a:ext uri="{FF2B5EF4-FFF2-40B4-BE49-F238E27FC236}">
                <a16:creationId xmlns:a16="http://schemas.microsoft.com/office/drawing/2014/main" id="{AB4B32D4-1590-4BD4-A062-D3F1D16C926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3">
            <a:extLst>
              <a:ext uri="{FF2B5EF4-FFF2-40B4-BE49-F238E27FC236}">
                <a16:creationId xmlns:a16="http://schemas.microsoft.com/office/drawing/2014/main" id="{3451F914-8408-49C1-8D14-35F72D097251}"/>
              </a:ext>
            </a:extLst>
          </p:cNvPr>
          <p:cNvSpPr>
            <a:spLocks noGrp="1"/>
          </p:cNvSpPr>
          <p:nvPr>
            <p:ph type="dt" sz="half" idx="10"/>
          </p:nvPr>
        </p:nvSpPr>
        <p:spPr/>
        <p:txBody>
          <a:bodyPr/>
          <a:lstStyle>
            <a:lvl1pPr>
              <a:defRPr/>
            </a:lvl1pPr>
          </a:lstStyle>
          <a:p>
            <a:pPr>
              <a:defRPr/>
            </a:pPr>
            <a:fld id="{DFE3092A-3123-4E1C-997E-303B84D7ACBC}" type="datetimeFigureOut">
              <a:rPr lang="tr-TR" smtClean="0"/>
              <a:pPr>
                <a:defRPr/>
              </a:pPr>
              <a:t>7.07.2021</a:t>
            </a:fld>
            <a:endParaRPr lang="tr-TR"/>
          </a:p>
        </p:txBody>
      </p:sp>
      <p:sp>
        <p:nvSpPr>
          <p:cNvPr id="6" name="Alt Bilgi Yer Tutucusu 4">
            <a:extLst>
              <a:ext uri="{FF2B5EF4-FFF2-40B4-BE49-F238E27FC236}">
                <a16:creationId xmlns:a16="http://schemas.microsoft.com/office/drawing/2014/main" id="{EAF6CA39-8C60-4082-9948-F01749BB1955}"/>
              </a:ext>
            </a:extLst>
          </p:cNvPr>
          <p:cNvSpPr>
            <a:spLocks noGrp="1"/>
          </p:cNvSpPr>
          <p:nvPr>
            <p:ph type="ftr" sz="quarter" idx="11"/>
          </p:nvPr>
        </p:nvSpPr>
        <p:spPr/>
        <p:txBody>
          <a:bodyPr/>
          <a:lstStyle>
            <a:lvl1pPr>
              <a:defRPr/>
            </a:lvl1pPr>
          </a:lstStyle>
          <a:p>
            <a:pPr>
              <a:defRPr/>
            </a:pPr>
            <a:endParaRPr lang="tr-TR"/>
          </a:p>
        </p:txBody>
      </p:sp>
      <p:sp>
        <p:nvSpPr>
          <p:cNvPr id="7" name="Slayt Numarası Yer Tutucusu 5">
            <a:extLst>
              <a:ext uri="{FF2B5EF4-FFF2-40B4-BE49-F238E27FC236}">
                <a16:creationId xmlns:a16="http://schemas.microsoft.com/office/drawing/2014/main" id="{E2B3B90C-2C6E-4060-AE9D-ACEAF7B27106}"/>
              </a:ext>
            </a:extLst>
          </p:cNvPr>
          <p:cNvSpPr>
            <a:spLocks noGrp="1"/>
          </p:cNvSpPr>
          <p:nvPr>
            <p:ph type="sldNum" sz="quarter" idx="12"/>
          </p:nvPr>
        </p:nvSpPr>
        <p:spPr/>
        <p:txBody>
          <a:bodyPr/>
          <a:lstStyle>
            <a:lvl1pPr>
              <a:defRPr/>
            </a:lvl1pPr>
          </a:lstStyle>
          <a:p>
            <a:pPr>
              <a:defRPr/>
            </a:pPr>
            <a:fld id="{7BF88129-0BA2-46FC-AF46-95F65B2CAF85}" type="slidenum">
              <a:rPr lang="tr-TR" smtClean="0"/>
              <a:pPr>
                <a:defRPr/>
              </a:pPr>
              <a:t>‹#›</a:t>
            </a:fld>
            <a:endParaRPr lang="tr-TR"/>
          </a:p>
        </p:txBody>
      </p:sp>
    </p:spTree>
    <p:extLst>
      <p:ext uri="{BB962C8B-B14F-4D97-AF65-F5344CB8AC3E}">
        <p14:creationId xmlns:p14="http://schemas.microsoft.com/office/powerpoint/2010/main" val="3903481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AD8399-98EB-4CFF-A7BF-845DE1277FA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EA344F2-06EE-48B6-8CFE-AF8F11DA67F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51F914-8408-49C1-8D14-35F72D097251}"/>
              </a:ext>
            </a:extLst>
          </p:cNvPr>
          <p:cNvSpPr>
            <a:spLocks noGrp="1"/>
          </p:cNvSpPr>
          <p:nvPr>
            <p:ph type="dt" sz="half" idx="10"/>
          </p:nvPr>
        </p:nvSpPr>
        <p:spPr/>
        <p:txBody>
          <a:bodyPr/>
          <a:lstStyle>
            <a:lvl1pPr>
              <a:defRPr/>
            </a:lvl1pPr>
          </a:lstStyle>
          <a:p>
            <a:pPr>
              <a:defRPr/>
            </a:pPr>
            <a:fld id="{39DF637A-6DDA-4B28-9D14-0DEAD5172C45}" type="datetimeFigureOut">
              <a:rPr lang="tr-TR" smtClean="0"/>
              <a:pPr>
                <a:defRPr/>
              </a:pPr>
              <a:t>7.07.2021</a:t>
            </a:fld>
            <a:endParaRPr lang="tr-TR"/>
          </a:p>
        </p:txBody>
      </p:sp>
      <p:sp>
        <p:nvSpPr>
          <p:cNvPr id="5" name="Alt Bilgi Yer Tutucusu 4">
            <a:extLst>
              <a:ext uri="{FF2B5EF4-FFF2-40B4-BE49-F238E27FC236}">
                <a16:creationId xmlns:a16="http://schemas.microsoft.com/office/drawing/2014/main" id="{EAF6CA39-8C60-4082-9948-F01749BB1955}"/>
              </a:ext>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16:creationId xmlns:a16="http://schemas.microsoft.com/office/drawing/2014/main" id="{E2B3B90C-2C6E-4060-AE9D-ACEAF7B27106}"/>
              </a:ext>
            </a:extLst>
          </p:cNvPr>
          <p:cNvSpPr>
            <a:spLocks noGrp="1"/>
          </p:cNvSpPr>
          <p:nvPr>
            <p:ph type="sldNum" sz="quarter" idx="12"/>
          </p:nvPr>
        </p:nvSpPr>
        <p:spPr/>
        <p:txBody>
          <a:bodyPr/>
          <a:lstStyle>
            <a:lvl1pPr>
              <a:defRPr/>
            </a:lvl1pPr>
          </a:lstStyle>
          <a:p>
            <a:pPr>
              <a:defRPr/>
            </a:pPr>
            <a:fld id="{69EA5350-3B51-48E3-9DB1-73489D10C324}" type="slidenum">
              <a:rPr lang="tr-TR" smtClean="0"/>
              <a:pPr>
                <a:defRPr/>
              </a:pPr>
              <a:t>‹#›</a:t>
            </a:fld>
            <a:endParaRPr lang="tr-TR"/>
          </a:p>
        </p:txBody>
      </p:sp>
    </p:spTree>
    <p:extLst>
      <p:ext uri="{BB962C8B-B14F-4D97-AF65-F5344CB8AC3E}">
        <p14:creationId xmlns:p14="http://schemas.microsoft.com/office/powerpoint/2010/main" val="3015776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395D7E0-4628-4358-83AD-0FE19C7C7614}"/>
              </a:ext>
            </a:extLst>
          </p:cNvPr>
          <p:cNvSpPr>
            <a:spLocks noGrp="1"/>
          </p:cNvSpPr>
          <p:nvPr>
            <p:ph type="title" orient="vert"/>
          </p:nvPr>
        </p:nvSpPr>
        <p:spPr>
          <a:xfrm>
            <a:off x="8724901"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B9F5007-3779-4589-BB84-F3743C4A8719}"/>
              </a:ext>
            </a:extLst>
          </p:cNvPr>
          <p:cNvSpPr>
            <a:spLocks noGrp="1"/>
          </p:cNvSpPr>
          <p:nvPr>
            <p:ph type="body" orient="vert" idx="1"/>
          </p:nvPr>
        </p:nvSpPr>
        <p:spPr>
          <a:xfrm>
            <a:off x="838201"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51F914-8408-49C1-8D14-35F72D097251}"/>
              </a:ext>
            </a:extLst>
          </p:cNvPr>
          <p:cNvSpPr>
            <a:spLocks noGrp="1"/>
          </p:cNvSpPr>
          <p:nvPr>
            <p:ph type="dt" sz="half" idx="10"/>
          </p:nvPr>
        </p:nvSpPr>
        <p:spPr/>
        <p:txBody>
          <a:bodyPr/>
          <a:lstStyle>
            <a:lvl1pPr>
              <a:defRPr/>
            </a:lvl1pPr>
          </a:lstStyle>
          <a:p>
            <a:pPr>
              <a:defRPr/>
            </a:pPr>
            <a:fld id="{5CD35771-CE6E-41A7-B738-6D546F32A045}" type="datetimeFigureOut">
              <a:rPr lang="tr-TR" smtClean="0"/>
              <a:pPr>
                <a:defRPr/>
              </a:pPr>
              <a:t>7.07.2021</a:t>
            </a:fld>
            <a:endParaRPr lang="tr-TR"/>
          </a:p>
        </p:txBody>
      </p:sp>
      <p:sp>
        <p:nvSpPr>
          <p:cNvPr id="5" name="Alt Bilgi Yer Tutucusu 4">
            <a:extLst>
              <a:ext uri="{FF2B5EF4-FFF2-40B4-BE49-F238E27FC236}">
                <a16:creationId xmlns:a16="http://schemas.microsoft.com/office/drawing/2014/main" id="{EAF6CA39-8C60-4082-9948-F01749BB1955}"/>
              </a:ext>
            </a:extLst>
          </p:cNvPr>
          <p:cNvSpPr>
            <a:spLocks noGrp="1"/>
          </p:cNvSpPr>
          <p:nvPr>
            <p:ph type="ftr" sz="quarter" idx="11"/>
          </p:nvPr>
        </p:nvSpPr>
        <p:spPr/>
        <p:txBody>
          <a:bodyPr/>
          <a:lstStyle>
            <a:lvl1pPr>
              <a:defRPr/>
            </a:lvl1pPr>
          </a:lstStyle>
          <a:p>
            <a:pPr>
              <a:defRPr/>
            </a:pPr>
            <a:endParaRPr lang="tr-TR"/>
          </a:p>
        </p:txBody>
      </p:sp>
      <p:sp>
        <p:nvSpPr>
          <p:cNvPr id="6" name="Slayt Numarası Yer Tutucusu 5">
            <a:extLst>
              <a:ext uri="{FF2B5EF4-FFF2-40B4-BE49-F238E27FC236}">
                <a16:creationId xmlns:a16="http://schemas.microsoft.com/office/drawing/2014/main" id="{E2B3B90C-2C6E-4060-AE9D-ACEAF7B27106}"/>
              </a:ext>
            </a:extLst>
          </p:cNvPr>
          <p:cNvSpPr>
            <a:spLocks noGrp="1"/>
          </p:cNvSpPr>
          <p:nvPr>
            <p:ph type="sldNum" sz="quarter" idx="12"/>
          </p:nvPr>
        </p:nvSpPr>
        <p:spPr/>
        <p:txBody>
          <a:bodyPr/>
          <a:lstStyle>
            <a:lvl1pPr>
              <a:defRPr/>
            </a:lvl1pPr>
          </a:lstStyle>
          <a:p>
            <a:pPr>
              <a:defRPr/>
            </a:pPr>
            <a:fld id="{0191AB5B-F2DF-485F-95C4-EDC209084D66}" type="slidenum">
              <a:rPr lang="tr-TR" smtClean="0"/>
              <a:pPr>
                <a:defRPr/>
              </a:pPr>
              <a:t>‹#›</a:t>
            </a:fld>
            <a:endParaRPr lang="tr-TR"/>
          </a:p>
        </p:txBody>
      </p:sp>
    </p:spTree>
    <p:extLst>
      <p:ext uri="{BB962C8B-B14F-4D97-AF65-F5344CB8AC3E}">
        <p14:creationId xmlns:p14="http://schemas.microsoft.com/office/powerpoint/2010/main" val="2465923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65E7B6-DE5A-4000-AE54-FE8530A585C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F59B6D3-F4BF-4CD4-9B82-378BD6AC80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2BE0867-6253-4F6C-8494-C8DE208465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9685BF-E98B-422D-934E-5215B2B45F78}"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12D69A67-F11C-4236-91C1-A5046EF95F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F9DC9D54-E5FF-4A86-BAB2-A1A68488B81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3740928-9870-4322-9196-FAEF1588B540}"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220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EF8640-45A1-4951-9F66-416BCB9DFBA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7A19CCE-64BB-4039-9E9A-1FF27DDE322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2BE0867-6253-4F6C-8494-C8DE208465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60A391-7772-47BB-AC78-CE7B6C26AEEF}"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12D69A67-F11C-4236-91C1-A5046EF95F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F9DC9D54-E5FF-4A86-BAB2-A1A68488B81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22053F-B8F4-4FD6-88D1-058D75FF3D12}"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4032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AB3587-A54B-4D98-B15E-DC4CE871D32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332E4B7-63D2-4683-B158-6707081C3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2BE0867-6253-4F6C-8494-C8DE208465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466107-A512-4178-9741-7C846D699994}"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12D69A67-F11C-4236-91C1-A5046EF95F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F9DC9D54-E5FF-4A86-BAB2-A1A68488B81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2E7A42-0592-45A3-B3A3-69065815498F}"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7296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3148BC-7B51-404B-A85A-1E6EDFA2C94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AC1C02D-AB83-4098-86CF-F9A18A6BACC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C244BF5-F5ED-4DCE-AFB9-D2039832054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a:extLst>
              <a:ext uri="{FF2B5EF4-FFF2-40B4-BE49-F238E27FC236}">
                <a16:creationId xmlns:a16="http://schemas.microsoft.com/office/drawing/2014/main" id="{92BE0867-6253-4F6C-8494-C8DE208465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0EC60E-D304-40DC-A92B-B2B1243C981C}"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 Bilgi Yer Tutucusu 4">
            <a:extLst>
              <a:ext uri="{FF2B5EF4-FFF2-40B4-BE49-F238E27FC236}">
                <a16:creationId xmlns:a16="http://schemas.microsoft.com/office/drawing/2014/main" id="{12D69A67-F11C-4236-91C1-A5046EF95F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5">
            <a:extLst>
              <a:ext uri="{FF2B5EF4-FFF2-40B4-BE49-F238E27FC236}">
                <a16:creationId xmlns:a16="http://schemas.microsoft.com/office/drawing/2014/main" id="{F9DC9D54-E5FF-4A86-BAB2-A1A68488B81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40013C-AD19-4B5A-AD3C-B9801DDB8D69}"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4605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BC2762-4BE2-4D86-8B4B-02BBDEE0008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4EA1A0C-D62F-4560-A64D-D18FDA69C1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8F4881A-7A36-4297-A429-86C12ACF378B}"/>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2414871-C2CA-470E-A922-2CEE6DC06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F82507C-61FE-4D2C-8E97-B5E628CDAEA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a:extLst>
              <a:ext uri="{FF2B5EF4-FFF2-40B4-BE49-F238E27FC236}">
                <a16:creationId xmlns:a16="http://schemas.microsoft.com/office/drawing/2014/main" id="{92BE0867-6253-4F6C-8494-C8DE208465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F771E3-5FE9-4A22-8EA4-0DAFA5E4BB03}"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 Bilgi Yer Tutucusu 4">
            <a:extLst>
              <a:ext uri="{FF2B5EF4-FFF2-40B4-BE49-F238E27FC236}">
                <a16:creationId xmlns:a16="http://schemas.microsoft.com/office/drawing/2014/main" id="{12D69A67-F11C-4236-91C1-A5046EF95F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5">
            <a:extLst>
              <a:ext uri="{FF2B5EF4-FFF2-40B4-BE49-F238E27FC236}">
                <a16:creationId xmlns:a16="http://schemas.microsoft.com/office/drawing/2014/main" id="{F9DC9D54-E5FF-4A86-BAB2-A1A68488B81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22F6E5-FD2B-4401-8386-D87F0B312720}"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731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3490A8-123B-4FBA-8C46-BFA07F90BE8E}"/>
              </a:ext>
            </a:extLst>
          </p:cNvPr>
          <p:cNvSpPr>
            <a:spLocks noGrp="1"/>
          </p:cNvSpPr>
          <p:nvPr>
            <p:ph type="title"/>
          </p:nvPr>
        </p:nvSpPr>
        <p:spPr/>
        <p:txBody>
          <a:bodyPr/>
          <a:lstStyle/>
          <a:p>
            <a:r>
              <a:rPr lang="tr-TR"/>
              <a:t>Asıl başlık stilini düzenlemek için tıklayın</a:t>
            </a:r>
          </a:p>
        </p:txBody>
      </p:sp>
      <p:sp>
        <p:nvSpPr>
          <p:cNvPr id="3" name="Veri Yer Tutucusu 3">
            <a:extLst>
              <a:ext uri="{FF2B5EF4-FFF2-40B4-BE49-F238E27FC236}">
                <a16:creationId xmlns:a16="http://schemas.microsoft.com/office/drawing/2014/main" id="{92BE0867-6253-4F6C-8494-C8DE208465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661EAB-8754-4198-8529-FD7BB623C6B3}"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 Bilgi Yer Tutucusu 4">
            <a:extLst>
              <a:ext uri="{FF2B5EF4-FFF2-40B4-BE49-F238E27FC236}">
                <a16:creationId xmlns:a16="http://schemas.microsoft.com/office/drawing/2014/main" id="{12D69A67-F11C-4236-91C1-A5046EF95F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5">
            <a:extLst>
              <a:ext uri="{FF2B5EF4-FFF2-40B4-BE49-F238E27FC236}">
                <a16:creationId xmlns:a16="http://schemas.microsoft.com/office/drawing/2014/main" id="{F9DC9D54-E5FF-4A86-BAB2-A1A68488B81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5AE315-1517-4EF5-A00E-624971090040}"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919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9C0EF1D-787C-4E5B-813A-A6E35CF61945}" type="datetime1">
              <a:rPr lang="tr-TR" smtClean="0"/>
              <a:t>7.07.2021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1FF269-4786-4C26-A928-14E756CEA3C1}" type="slidenum">
              <a:rPr lang="tr-TR" smtClean="0"/>
              <a:t>‹#›</a:t>
            </a:fld>
            <a:endParaRPr lang="tr-TR"/>
          </a:p>
        </p:txBody>
      </p:sp>
    </p:spTree>
    <p:extLst>
      <p:ext uri="{BB962C8B-B14F-4D97-AF65-F5344CB8AC3E}">
        <p14:creationId xmlns:p14="http://schemas.microsoft.com/office/powerpoint/2010/main" val="33484974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a:extLst>
              <a:ext uri="{FF2B5EF4-FFF2-40B4-BE49-F238E27FC236}">
                <a16:creationId xmlns:a16="http://schemas.microsoft.com/office/drawing/2014/main" id="{92BE0867-6253-4F6C-8494-C8DE208465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A7CDA5-C5AB-452B-9A20-3EB3BEFA057F}"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 Bilgi Yer Tutucusu 4">
            <a:extLst>
              <a:ext uri="{FF2B5EF4-FFF2-40B4-BE49-F238E27FC236}">
                <a16:creationId xmlns:a16="http://schemas.microsoft.com/office/drawing/2014/main" id="{12D69A67-F11C-4236-91C1-A5046EF95F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5">
            <a:extLst>
              <a:ext uri="{FF2B5EF4-FFF2-40B4-BE49-F238E27FC236}">
                <a16:creationId xmlns:a16="http://schemas.microsoft.com/office/drawing/2014/main" id="{F9DC9D54-E5FF-4A86-BAB2-A1A68488B81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99FC9F-BDFE-41E8-80A9-E933930C0EDC}"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9863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7775B0-06CF-4015-93F4-36817715B02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EC9A21C-F016-412D-B1C4-0705BEC4D0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A0EE492-E71E-4945-B72D-0C3EA7A9D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3">
            <a:extLst>
              <a:ext uri="{FF2B5EF4-FFF2-40B4-BE49-F238E27FC236}">
                <a16:creationId xmlns:a16="http://schemas.microsoft.com/office/drawing/2014/main" id="{92BE0867-6253-4F6C-8494-C8DE208465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0DAEA8A-7D76-467E-BF6C-C2EA0BFC7C7C}"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 Bilgi Yer Tutucusu 4">
            <a:extLst>
              <a:ext uri="{FF2B5EF4-FFF2-40B4-BE49-F238E27FC236}">
                <a16:creationId xmlns:a16="http://schemas.microsoft.com/office/drawing/2014/main" id="{12D69A67-F11C-4236-91C1-A5046EF95F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5">
            <a:extLst>
              <a:ext uri="{FF2B5EF4-FFF2-40B4-BE49-F238E27FC236}">
                <a16:creationId xmlns:a16="http://schemas.microsoft.com/office/drawing/2014/main" id="{F9DC9D54-E5FF-4A86-BAB2-A1A68488B81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2F98A3-9081-47CE-A372-FC458E42BE1C}"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5734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1D2A2C-8F03-45A6-B2DE-43A03C0CCBA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D21CF45-B6DD-4152-960B-007259B4DC66}"/>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a:extLst>
              <a:ext uri="{FF2B5EF4-FFF2-40B4-BE49-F238E27FC236}">
                <a16:creationId xmlns:a16="http://schemas.microsoft.com/office/drawing/2014/main" id="{50855223-2FA1-4B75-A8CF-853FE8DDD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3">
            <a:extLst>
              <a:ext uri="{FF2B5EF4-FFF2-40B4-BE49-F238E27FC236}">
                <a16:creationId xmlns:a16="http://schemas.microsoft.com/office/drawing/2014/main" id="{92BE0867-6253-4F6C-8494-C8DE208465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5C2458-F1E0-407A-AA5D-736F944C05BB}"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 Bilgi Yer Tutucusu 4">
            <a:extLst>
              <a:ext uri="{FF2B5EF4-FFF2-40B4-BE49-F238E27FC236}">
                <a16:creationId xmlns:a16="http://schemas.microsoft.com/office/drawing/2014/main" id="{12D69A67-F11C-4236-91C1-A5046EF95F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5">
            <a:extLst>
              <a:ext uri="{FF2B5EF4-FFF2-40B4-BE49-F238E27FC236}">
                <a16:creationId xmlns:a16="http://schemas.microsoft.com/office/drawing/2014/main" id="{F9DC9D54-E5FF-4A86-BAB2-A1A68488B81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D7A4D5-A8EC-4D72-8942-D550A8628731}"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96265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A341AE-6995-4A5C-8726-A020FAC3C9E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11E2C84-D99B-4028-BAB9-EBF79780401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2BE0867-6253-4F6C-8494-C8DE208465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02D982-8E1A-4C73-B0B2-DB0C85777763}"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12D69A67-F11C-4236-91C1-A5046EF95F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F9DC9D54-E5FF-4A86-BAB2-A1A68488B81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D0684B-19DC-41A3-B820-8EAD695503DD}"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83320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7DD429F-8F1F-4C1B-A7C9-68A9E066E8B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A19D7498-E9D5-4BEC-B8E6-D6C19080C85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2BE0867-6253-4F6C-8494-C8DE2084655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990748-23AF-4757-B5D4-318C68A5C448}"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12D69A67-F11C-4236-91C1-A5046EF95F9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F9DC9D54-E5FF-4A86-BAB2-A1A68488B81D}"/>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3D58B7-CB0B-4B96-B8EB-EC1C9B32A1CB}"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876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A951C7-7F21-4362-89AB-67204B5731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401DA0B-D0D8-4F0E-88B1-C4402599A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B87F3AB-7223-4366-BA86-3193EFABFF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B84F3472-8B83-48D5-986F-A107F8CA85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E48B13B7-FD9C-4CB6-90EE-9BDD2F169E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464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18F784-EB02-4F9D-92CB-328B048CCC6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F0605DA-4DA3-4053-AAC4-0A5C7518486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03184DD-4ED5-4797-8772-871B7AC888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354C570A-B697-4C44-9698-0D7E8A618C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62A0B988-3EC2-4242-B396-F341D21738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8943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DF41D2-E01B-4656-A998-6251DB93B0D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7A7D688-E9D6-4DCD-A973-6E9720D92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807A6C4-E05C-4D1D-8DCD-8F5B7FC1FE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DC25208A-00E9-4DD9-9876-2344ED3F9D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B74EB2CA-2A6C-473B-BF1D-E9ED7DD606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1369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3C397C-2EE0-4C00-BB1F-C0713A9F118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F949632-F0C1-4842-8028-A162FF33C16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2CA46BA5-CBDA-4E70-8B13-24CE96638E6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DF29281A-AB2B-45BC-A42E-7D846A81E8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 Bilgi Yer Tutucusu 5">
            <a:extLst>
              <a:ext uri="{FF2B5EF4-FFF2-40B4-BE49-F238E27FC236}">
                <a16:creationId xmlns:a16="http://schemas.microsoft.com/office/drawing/2014/main" id="{E89A7816-3B78-4C53-B223-EEE259DA73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a:extLst>
              <a:ext uri="{FF2B5EF4-FFF2-40B4-BE49-F238E27FC236}">
                <a16:creationId xmlns:a16="http://schemas.microsoft.com/office/drawing/2014/main" id="{7F3B5822-59D1-4CE7-A63B-974DF78F9A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34332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298BEA-14CF-4555-A343-D9C9B6DB886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44789D5-2874-4B98-A87B-6313CD2A2C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0FF9CA0-0641-4311-83AB-0B49D5E5500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941651E5-C977-4349-A6AD-BBCAAD5C5E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2CDE07C-7C17-43BE-88DE-485FCEBCBC9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1EE79E4-7095-4AC7-86EC-ED520E0DBE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Alt Bilgi Yer Tutucusu 7">
            <a:extLst>
              <a:ext uri="{FF2B5EF4-FFF2-40B4-BE49-F238E27FC236}">
                <a16:creationId xmlns:a16="http://schemas.microsoft.com/office/drawing/2014/main" id="{55DEB688-95A2-4481-8579-D2769A45E0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ayt Numarası Yer Tutucusu 8">
            <a:extLst>
              <a:ext uri="{FF2B5EF4-FFF2-40B4-BE49-F238E27FC236}">
                <a16:creationId xmlns:a16="http://schemas.microsoft.com/office/drawing/2014/main" id="{BB2866F9-75DD-4C28-A8FE-16112BAA24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636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13A40FC-EAA4-4741-8B84-4D9EBB6ED270}" type="datetime1">
              <a:rPr lang="tr-TR" smtClean="0"/>
              <a:t>7.07.2021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01FF269-4786-4C26-A928-14E756CEA3C1}" type="slidenum">
              <a:rPr lang="tr-TR" smtClean="0"/>
              <a:t>‹#›</a:t>
            </a:fld>
            <a:endParaRPr lang="tr-TR"/>
          </a:p>
        </p:txBody>
      </p:sp>
    </p:spTree>
    <p:extLst>
      <p:ext uri="{BB962C8B-B14F-4D97-AF65-F5344CB8AC3E}">
        <p14:creationId xmlns:p14="http://schemas.microsoft.com/office/powerpoint/2010/main" val="3969744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361FEA-9B50-42B6-8697-85ADAA13A0B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0D54CD7-25E3-4F62-B046-1A36981424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Alt Bilgi Yer Tutucusu 3">
            <a:extLst>
              <a:ext uri="{FF2B5EF4-FFF2-40B4-BE49-F238E27FC236}">
                <a16:creationId xmlns:a16="http://schemas.microsoft.com/office/drawing/2014/main" id="{620943B9-0E48-4225-8BDA-571D4EB471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ayt Numarası Yer Tutucusu 4">
            <a:extLst>
              <a:ext uri="{FF2B5EF4-FFF2-40B4-BE49-F238E27FC236}">
                <a16:creationId xmlns:a16="http://schemas.microsoft.com/office/drawing/2014/main" id="{5FD1CA07-7223-4799-8510-6835B63529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85865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98FDD30-9803-4476-B183-839A0FC4E11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Alt Bilgi Yer Tutucusu 2">
            <a:extLst>
              <a:ext uri="{FF2B5EF4-FFF2-40B4-BE49-F238E27FC236}">
                <a16:creationId xmlns:a16="http://schemas.microsoft.com/office/drawing/2014/main" id="{0E36D963-92CC-444A-BBFC-B0E0F352E0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ayt Numarası Yer Tutucusu 3">
            <a:extLst>
              <a:ext uri="{FF2B5EF4-FFF2-40B4-BE49-F238E27FC236}">
                <a16:creationId xmlns:a16="http://schemas.microsoft.com/office/drawing/2014/main" id="{A27AAF04-B1C1-4F60-BB95-D20EAFC65F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18807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D3DBE7-DFCE-4015-AB8C-819EB47BF6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C941BA0-FC4E-478B-8BB2-2593A5678F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CF04CAD-9F3D-4EB6-8AA0-B71952202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1F9B598-37F8-4139-ACA8-418D658760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 Bilgi Yer Tutucusu 5">
            <a:extLst>
              <a:ext uri="{FF2B5EF4-FFF2-40B4-BE49-F238E27FC236}">
                <a16:creationId xmlns:a16="http://schemas.microsoft.com/office/drawing/2014/main" id="{2C411FE2-3E81-41CE-8C51-009E0FE6BF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a:extLst>
              <a:ext uri="{FF2B5EF4-FFF2-40B4-BE49-F238E27FC236}">
                <a16:creationId xmlns:a16="http://schemas.microsoft.com/office/drawing/2014/main" id="{8271030B-56DF-4578-B498-261065CB88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6154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7712FE-0C11-42B1-964D-643DC4E297C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C57217D-C914-4FFA-830B-6D7D59F7C4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B4B32D4-1590-4BD4-A062-D3F1D16C9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D5109A6-068D-4ADC-8E3A-F12920DD6F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lt Bilgi Yer Tutucusu 5">
            <a:extLst>
              <a:ext uri="{FF2B5EF4-FFF2-40B4-BE49-F238E27FC236}">
                <a16:creationId xmlns:a16="http://schemas.microsoft.com/office/drawing/2014/main" id="{01DA4D40-7F09-4260-9B21-28636774B9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ayt Numarası Yer Tutucusu 6">
            <a:extLst>
              <a:ext uri="{FF2B5EF4-FFF2-40B4-BE49-F238E27FC236}">
                <a16:creationId xmlns:a16="http://schemas.microsoft.com/office/drawing/2014/main" id="{B17753D7-B945-4595-B025-A1A0703E76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0710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AD8399-98EB-4CFF-A7BF-845DE1277FA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EA344F2-06EE-48B6-8CFE-AF8F11DA67F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178B5A-8E93-4860-9B30-32FEF46317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71906E2D-17DE-4B06-851E-C433B7AA9A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BD740F2D-9E5A-4A12-8135-7A68C9E9A4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31825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395D7E0-4628-4358-83AD-0FE19C7C761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B9F5007-3779-4589-BB84-F3743C4A8719}"/>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2C67C07-B551-4F9E-A4DE-882DDAEAAB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ECFD03B7-3ADC-4602-863E-BE7076CE98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422AABAC-CA66-4402-9CAD-66BED20F62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918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349BFC9-F790-4AD2-8B10-CF554BE3CFD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a:extLst>
              <a:ext uri="{FF2B5EF4-FFF2-40B4-BE49-F238E27FC236}">
                <a16:creationId xmlns:a16="http://schemas.microsoft.com/office/drawing/2014/main" id="{14BD6E5A-576C-4BD4-AB09-5EDFE0FADB0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5EB001A0-BECD-4560-8D28-C696941CA09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A55EDB-DEB8-4F30-BA76-6DFE0E554F42}"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483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lvl1pPr>
              <a:defRPr>
                <a:solidFill>
                  <a:schemeClr val="accent1">
                    <a:lumMod val="50000"/>
                  </a:schemeClr>
                </a:solidFill>
                <a:latin typeface="+mn-lt"/>
              </a:defRPr>
            </a:lvl1pPr>
          </a:lstStyle>
          <a:p>
            <a:r>
              <a:rPr lang="tr-TR" dirty="0"/>
              <a:t>Asıl başlık stili için tıklatın</a:t>
            </a:r>
          </a:p>
        </p:txBody>
      </p:sp>
      <p:sp>
        <p:nvSpPr>
          <p:cNvPr id="3" name="İçerik Yer Tutucusu 2"/>
          <p:cNvSpPr>
            <a:spLocks noGrp="1"/>
          </p:cNvSpPr>
          <p:nvPr>
            <p:ph idx="1"/>
          </p:nvPr>
        </p:nvSpPr>
        <p:spPr/>
        <p:txBody>
          <a:bodyPr/>
          <a:lstStyle>
            <a:lvl1pPr marL="0" indent="0">
              <a:buNone/>
              <a:defRPr/>
            </a:lvl1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a:extLst>
              <a:ext uri="{FF2B5EF4-FFF2-40B4-BE49-F238E27FC236}">
                <a16:creationId xmlns:a16="http://schemas.microsoft.com/office/drawing/2014/main" id="{8349BFC9-F790-4AD2-8B10-CF554BE3CFD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a:extLst>
              <a:ext uri="{FF2B5EF4-FFF2-40B4-BE49-F238E27FC236}">
                <a16:creationId xmlns:a16="http://schemas.microsoft.com/office/drawing/2014/main" id="{14BD6E5A-576C-4BD4-AB09-5EDFE0FADB0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5EB001A0-BECD-4560-8D28-C696941CA09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4F5EFE3-1764-4AFF-A954-683D316A2B51}"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794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42"/>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8349BFC9-F790-4AD2-8B10-CF554BE3CFD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a:extLst>
              <a:ext uri="{FF2B5EF4-FFF2-40B4-BE49-F238E27FC236}">
                <a16:creationId xmlns:a16="http://schemas.microsoft.com/office/drawing/2014/main" id="{14BD6E5A-576C-4BD4-AB09-5EDFE0FADB0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5EB001A0-BECD-4560-8D28-C696941CA09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A3BFB01-70FD-4EC5-B6DB-AB93C1434FAF}"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073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3">
            <a:extLst>
              <a:ext uri="{FF2B5EF4-FFF2-40B4-BE49-F238E27FC236}">
                <a16:creationId xmlns:a16="http://schemas.microsoft.com/office/drawing/2014/main" id="{8349BFC9-F790-4AD2-8B10-CF554BE3CFD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4">
            <a:extLst>
              <a:ext uri="{FF2B5EF4-FFF2-40B4-BE49-F238E27FC236}">
                <a16:creationId xmlns:a16="http://schemas.microsoft.com/office/drawing/2014/main" id="{14BD6E5A-576C-4BD4-AB09-5EDFE0FADB0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5">
            <a:extLst>
              <a:ext uri="{FF2B5EF4-FFF2-40B4-BE49-F238E27FC236}">
                <a16:creationId xmlns:a16="http://schemas.microsoft.com/office/drawing/2014/main" id="{5EB001A0-BECD-4560-8D28-C696941CA09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ABC7A2-FD6F-4C3A-BB98-AFE98EB528A7}"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1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0B70331-D96C-4ABF-9D5B-92B3C3548C41}" type="datetime1">
              <a:rPr lang="tr-TR" smtClean="0"/>
              <a:t>7.07.2021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01FF269-4786-4C26-A928-14E756CEA3C1}" type="slidenum">
              <a:rPr lang="tr-TR" smtClean="0"/>
              <a:t>‹#›</a:t>
            </a:fld>
            <a:endParaRPr lang="tr-TR"/>
          </a:p>
        </p:txBody>
      </p:sp>
    </p:spTree>
    <p:extLst>
      <p:ext uri="{BB962C8B-B14F-4D97-AF65-F5344CB8AC3E}">
        <p14:creationId xmlns:p14="http://schemas.microsoft.com/office/powerpoint/2010/main" val="8001267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9"/>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2"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3">
            <a:extLst>
              <a:ext uri="{FF2B5EF4-FFF2-40B4-BE49-F238E27FC236}">
                <a16:creationId xmlns:a16="http://schemas.microsoft.com/office/drawing/2014/main" id="{8349BFC9-F790-4AD2-8B10-CF554BE3CFD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4">
            <a:extLst>
              <a:ext uri="{FF2B5EF4-FFF2-40B4-BE49-F238E27FC236}">
                <a16:creationId xmlns:a16="http://schemas.microsoft.com/office/drawing/2014/main" id="{14BD6E5A-576C-4BD4-AB09-5EDFE0FADB0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5">
            <a:extLst>
              <a:ext uri="{FF2B5EF4-FFF2-40B4-BE49-F238E27FC236}">
                <a16:creationId xmlns:a16="http://schemas.microsoft.com/office/drawing/2014/main" id="{5EB001A0-BECD-4560-8D28-C696941CA09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236FF0-55FF-48D6-845B-FD67D9E6C30E}"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5946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3">
            <a:extLst>
              <a:ext uri="{FF2B5EF4-FFF2-40B4-BE49-F238E27FC236}">
                <a16:creationId xmlns:a16="http://schemas.microsoft.com/office/drawing/2014/main" id="{8349BFC9-F790-4AD2-8B10-CF554BE3CFD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4">
            <a:extLst>
              <a:ext uri="{FF2B5EF4-FFF2-40B4-BE49-F238E27FC236}">
                <a16:creationId xmlns:a16="http://schemas.microsoft.com/office/drawing/2014/main" id="{14BD6E5A-576C-4BD4-AB09-5EDFE0FADB0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5">
            <a:extLst>
              <a:ext uri="{FF2B5EF4-FFF2-40B4-BE49-F238E27FC236}">
                <a16:creationId xmlns:a16="http://schemas.microsoft.com/office/drawing/2014/main" id="{5EB001A0-BECD-4560-8D28-C696941CA09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536B8E-D226-4EED-9913-E13248C8EC2B}"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1595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a:extLst>
              <a:ext uri="{FF2B5EF4-FFF2-40B4-BE49-F238E27FC236}">
                <a16:creationId xmlns:a16="http://schemas.microsoft.com/office/drawing/2014/main" id="{8349BFC9-F790-4AD2-8B10-CF554BE3CFD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4">
            <a:extLst>
              <a:ext uri="{FF2B5EF4-FFF2-40B4-BE49-F238E27FC236}">
                <a16:creationId xmlns:a16="http://schemas.microsoft.com/office/drawing/2014/main" id="{14BD6E5A-576C-4BD4-AB09-5EDFE0FADB0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5">
            <a:extLst>
              <a:ext uri="{FF2B5EF4-FFF2-40B4-BE49-F238E27FC236}">
                <a16:creationId xmlns:a16="http://schemas.microsoft.com/office/drawing/2014/main" id="{5EB001A0-BECD-4560-8D28-C696941CA09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021645-969A-4752-BF33-6ACEA5FE5F76}"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9031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tr-TR"/>
              <a:t>Asıl metin stillerini düzenle</a:t>
            </a:r>
          </a:p>
        </p:txBody>
      </p:sp>
      <p:sp>
        <p:nvSpPr>
          <p:cNvPr id="5" name="Veri Yer Tutucusu 3">
            <a:extLst>
              <a:ext uri="{FF2B5EF4-FFF2-40B4-BE49-F238E27FC236}">
                <a16:creationId xmlns:a16="http://schemas.microsoft.com/office/drawing/2014/main" id="{8349BFC9-F790-4AD2-8B10-CF554BE3CFD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4">
            <a:extLst>
              <a:ext uri="{FF2B5EF4-FFF2-40B4-BE49-F238E27FC236}">
                <a16:creationId xmlns:a16="http://schemas.microsoft.com/office/drawing/2014/main" id="{14BD6E5A-576C-4BD4-AB09-5EDFE0FADB0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5">
            <a:extLst>
              <a:ext uri="{FF2B5EF4-FFF2-40B4-BE49-F238E27FC236}">
                <a16:creationId xmlns:a16="http://schemas.microsoft.com/office/drawing/2014/main" id="{5EB001A0-BECD-4560-8D28-C696941CA09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6401EB-D127-4BF4-B1C7-C0A5903FFBAE}"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1758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9"/>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tr-TR" noProof="0"/>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tr-TR"/>
              <a:t>Asıl metin stillerini düzenle</a:t>
            </a:r>
          </a:p>
        </p:txBody>
      </p:sp>
      <p:sp>
        <p:nvSpPr>
          <p:cNvPr id="5" name="Veri Yer Tutucusu 3">
            <a:extLst>
              <a:ext uri="{FF2B5EF4-FFF2-40B4-BE49-F238E27FC236}">
                <a16:creationId xmlns:a16="http://schemas.microsoft.com/office/drawing/2014/main" id="{8349BFC9-F790-4AD2-8B10-CF554BE3CFD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4">
            <a:extLst>
              <a:ext uri="{FF2B5EF4-FFF2-40B4-BE49-F238E27FC236}">
                <a16:creationId xmlns:a16="http://schemas.microsoft.com/office/drawing/2014/main" id="{14BD6E5A-576C-4BD4-AB09-5EDFE0FADB0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5">
            <a:extLst>
              <a:ext uri="{FF2B5EF4-FFF2-40B4-BE49-F238E27FC236}">
                <a16:creationId xmlns:a16="http://schemas.microsoft.com/office/drawing/2014/main" id="{5EB001A0-BECD-4560-8D28-C696941CA09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D0AD9A-76AA-4D6E-AB65-ECE6FE4D7172}"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7787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49BFC9-F790-4AD2-8B10-CF554BE3CFD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a:extLst>
              <a:ext uri="{FF2B5EF4-FFF2-40B4-BE49-F238E27FC236}">
                <a16:creationId xmlns:a16="http://schemas.microsoft.com/office/drawing/2014/main" id="{14BD6E5A-576C-4BD4-AB09-5EDFE0FADB0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5EB001A0-BECD-4560-8D28-C696941CA09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4B0276A-7A99-4171-AE69-66F57F751561}"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0376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2"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2"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49BFC9-F790-4AD2-8B10-CF554BE3CFD8}"/>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a:extLst>
              <a:ext uri="{FF2B5EF4-FFF2-40B4-BE49-F238E27FC236}">
                <a16:creationId xmlns:a16="http://schemas.microsoft.com/office/drawing/2014/main" id="{14BD6E5A-576C-4BD4-AB09-5EDFE0FADB03}"/>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5EB001A0-BECD-4560-8D28-C696941CA099}"/>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382263-22E2-4084-91C0-3716090274D5}"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41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21EB926-0843-4AD8-826E-EF33E1E107DA}" type="datetime1">
              <a:rPr lang="tr-TR" smtClean="0"/>
              <a:t>7.07.2021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01FF269-4786-4C26-A928-14E756CEA3C1}" type="slidenum">
              <a:rPr lang="tr-TR" smtClean="0"/>
              <a:t>‹#›</a:t>
            </a:fld>
            <a:endParaRPr lang="tr-TR"/>
          </a:p>
        </p:txBody>
      </p:sp>
    </p:spTree>
    <p:extLst>
      <p:ext uri="{BB962C8B-B14F-4D97-AF65-F5344CB8AC3E}">
        <p14:creationId xmlns:p14="http://schemas.microsoft.com/office/powerpoint/2010/main" val="276096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970D43F2-C605-4330-8FB2-9A680C0DD395}" type="datetime1">
              <a:rPr lang="tr-TR" smtClean="0"/>
              <a:t>7.07.2021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1FF269-4786-4C26-A928-14E756CEA3C1}" type="slidenum">
              <a:rPr lang="tr-TR" smtClean="0"/>
              <a:t>‹#›</a:t>
            </a:fld>
            <a:endParaRPr lang="tr-TR"/>
          </a:p>
        </p:txBody>
      </p:sp>
    </p:spTree>
    <p:extLst>
      <p:ext uri="{BB962C8B-B14F-4D97-AF65-F5344CB8AC3E}">
        <p14:creationId xmlns:p14="http://schemas.microsoft.com/office/powerpoint/2010/main" val="391229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FC4D12DE-89EA-4B6A-A882-D3CE1B4EBACD}" type="datetime1">
              <a:rPr lang="tr-TR" smtClean="0"/>
              <a:t>7.07.2021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01FF269-4786-4C26-A928-14E756CEA3C1}" type="slidenum">
              <a:rPr lang="tr-TR" smtClean="0"/>
              <a:t>‹#›</a:t>
            </a:fld>
            <a:endParaRPr lang="tr-TR"/>
          </a:p>
        </p:txBody>
      </p:sp>
    </p:spTree>
    <p:extLst>
      <p:ext uri="{BB962C8B-B14F-4D97-AF65-F5344CB8AC3E}">
        <p14:creationId xmlns:p14="http://schemas.microsoft.com/office/powerpoint/2010/main" val="15862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15536" y="1056501"/>
            <a:ext cx="10515600" cy="105108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715536" y="2187574"/>
            <a:ext cx="10515600" cy="4351338"/>
          </a:xfrm>
          <a:prstGeom prst="rect">
            <a:avLst/>
          </a:prstGeom>
        </p:spPr>
        <p:txBody>
          <a:bodyPr vert="horz" lIns="91440" tIns="45720" rIns="91440" bIns="45720" rtlCol="0">
            <a:normAutofit/>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0FD4B-3DDA-44CF-BF02-D322FC4F3357}" type="datetime1">
              <a:rPr lang="tr-TR" smtClean="0"/>
              <a:t>7.07.2021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FF269-4786-4C26-A928-14E756CEA3C1}" type="slidenum">
              <a:rPr lang="tr-TR" smtClean="0"/>
              <a:t>‹#›</a:t>
            </a:fld>
            <a:endParaRPr lang="tr-TR"/>
          </a:p>
        </p:txBody>
      </p:sp>
    </p:spTree>
    <p:extLst>
      <p:ext uri="{BB962C8B-B14F-4D97-AF65-F5344CB8AC3E}">
        <p14:creationId xmlns:p14="http://schemas.microsoft.com/office/powerpoint/2010/main" val="121223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C4FE266-5D8C-4587-B7E4-D19F43B8A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FAE0A90-9DA9-4713-84E8-88EC51BE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51F914-8408-49C1-8D14-35F72D0972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927B1-687B-4565-A004-040F6B4DF3C0}" type="datetimeFigureOut">
              <a:rPr lang="tr-TR" smtClean="0"/>
              <a:t>7.07.2021</a:t>
            </a:fld>
            <a:endParaRPr lang="tr-TR"/>
          </a:p>
        </p:txBody>
      </p:sp>
      <p:sp>
        <p:nvSpPr>
          <p:cNvPr id="5" name="Alt Bilgi Yer Tutucusu 4">
            <a:extLst>
              <a:ext uri="{FF2B5EF4-FFF2-40B4-BE49-F238E27FC236}">
                <a16:creationId xmlns:a16="http://schemas.microsoft.com/office/drawing/2014/main" id="{EAF6CA39-8C60-4082-9948-F01749BB1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2B3B90C-2C6E-4060-AE9D-ACEAF7B27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2368B-C831-4BC7-9942-854A95D1F117}" type="slidenum">
              <a:rPr lang="tr-TR" smtClean="0"/>
              <a:t>‹#›</a:t>
            </a:fld>
            <a:endParaRPr lang="tr-TR"/>
          </a:p>
        </p:txBody>
      </p:sp>
    </p:spTree>
    <p:extLst>
      <p:ext uri="{BB962C8B-B14F-4D97-AF65-F5344CB8AC3E}">
        <p14:creationId xmlns:p14="http://schemas.microsoft.com/office/powerpoint/2010/main" val="1264131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p>
        </p:txBody>
      </p:sp>
      <p:sp>
        <p:nvSpPr>
          <p:cNvPr id="2051" name="Metin Yer Tutucus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Veri Yer Tutucusu 3">
            <a:extLst>
              <a:ext uri="{FF2B5EF4-FFF2-40B4-BE49-F238E27FC236}">
                <a16:creationId xmlns:a16="http://schemas.microsoft.com/office/drawing/2014/main" id="{3451F914-8408-49C1-8D14-35F72D09725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a:ea typeface="+mn-ea"/>
              </a:defRPr>
            </a:lvl1pPr>
          </a:lstStyle>
          <a:p>
            <a:pPr>
              <a:defRPr/>
            </a:pPr>
            <a:fld id="{E51DA6CD-252E-4796-8FD5-B5414010269D}" type="datetimeFigureOut">
              <a:rPr lang="tr-TR" smtClean="0"/>
              <a:pPr>
                <a:defRPr/>
              </a:pPr>
              <a:t>7.07.2021</a:t>
            </a:fld>
            <a:endParaRPr lang="tr-TR"/>
          </a:p>
        </p:txBody>
      </p:sp>
      <p:sp>
        <p:nvSpPr>
          <p:cNvPr id="5" name="Alt Bilgi Yer Tutucusu 4">
            <a:extLst>
              <a:ext uri="{FF2B5EF4-FFF2-40B4-BE49-F238E27FC236}">
                <a16:creationId xmlns:a16="http://schemas.microsoft.com/office/drawing/2014/main" id="{EAF6CA39-8C60-4082-9948-F01749BB1955}"/>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a:ea typeface="+mn-ea"/>
              </a:defRPr>
            </a:lvl1pPr>
          </a:lstStyle>
          <a:p>
            <a:pPr>
              <a:defRPr/>
            </a:pPr>
            <a:endParaRPr lang="tr-TR"/>
          </a:p>
        </p:txBody>
      </p:sp>
      <p:sp>
        <p:nvSpPr>
          <p:cNvPr id="6" name="Slayt Numarası Yer Tutucusu 5">
            <a:extLst>
              <a:ext uri="{FF2B5EF4-FFF2-40B4-BE49-F238E27FC236}">
                <a16:creationId xmlns:a16="http://schemas.microsoft.com/office/drawing/2014/main" id="{E2B3B90C-2C6E-4060-AE9D-ACEAF7B2710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prstClr val="black">
                    <a:tint val="75000"/>
                  </a:prstClr>
                </a:solidFill>
                <a:latin typeface="Calibri"/>
                <a:ea typeface="+mn-ea"/>
              </a:defRPr>
            </a:lvl1pPr>
          </a:lstStyle>
          <a:p>
            <a:pPr>
              <a:defRPr/>
            </a:pPr>
            <a:fld id="{2596E5AC-BD10-4A62-8C96-2E19E3607280}" type="slidenum">
              <a:rPr lang="tr-TR" smtClean="0"/>
              <a:pPr>
                <a:defRPr/>
              </a:pPr>
              <a:t>‹#›</a:t>
            </a:fld>
            <a:endParaRPr lang="tr-TR"/>
          </a:p>
        </p:txBody>
      </p:sp>
    </p:spTree>
    <p:extLst>
      <p:ext uri="{BB962C8B-B14F-4D97-AF65-F5344CB8AC3E}">
        <p14:creationId xmlns:p14="http://schemas.microsoft.com/office/powerpoint/2010/main" val="1907402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5122" name="Başlık Yer Tutucusu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p>
        </p:txBody>
      </p:sp>
      <p:sp>
        <p:nvSpPr>
          <p:cNvPr id="5123" name="Metin Yer Tutucus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Veri Yer Tutucusu 3">
            <a:extLst>
              <a:ext uri="{FF2B5EF4-FFF2-40B4-BE49-F238E27FC236}">
                <a16:creationId xmlns:a16="http://schemas.microsoft.com/office/drawing/2014/main" id="{92BE0867-6253-4F6C-8494-C8DE20846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1359E6-73B0-41F9-95B8-84BF07EF3284}" type="datetimeFigureOut">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12D69A67-F11C-4236-91C1-A5046EF95F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F9DC9D54-E5FF-4A86-BAB2-A1A68488B8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0269C0A-0CE9-408A-BDF2-A75DA4DDB4DF}" type="slidenum">
              <a:rPr kumimoji="0" lang="tr-T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5341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C4FE266-5D8C-4587-B7E4-D19F43B8A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FAE0A90-9DA9-4713-84E8-88EC51BE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51F914-8408-49C1-8D14-35F72D0972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E927B1-687B-4565-A004-040F6B4DF3C0}" type="datetimeFigureOut">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Alt Bilgi Yer Tutucusu 4">
            <a:extLst>
              <a:ext uri="{FF2B5EF4-FFF2-40B4-BE49-F238E27FC236}">
                <a16:creationId xmlns:a16="http://schemas.microsoft.com/office/drawing/2014/main" id="{EAF6CA39-8C60-4082-9948-F01749BB19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ayt Numarası Yer Tutucusu 5">
            <a:extLst>
              <a:ext uri="{FF2B5EF4-FFF2-40B4-BE49-F238E27FC236}">
                <a16:creationId xmlns:a16="http://schemas.microsoft.com/office/drawing/2014/main" id="{E2B3B90C-2C6E-4060-AE9D-ACEAF7B27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32368B-C831-4BC7-9942-854A95D1F117}"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03254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7170" name="Başlık Yer Tutucusu 1"/>
          <p:cNvSpPr>
            <a:spLocks noGrp="1"/>
          </p:cNvSpPr>
          <p:nvPr>
            <p:ph type="title"/>
          </p:nvPr>
        </p:nvSpPr>
        <p:spPr bwMode="auto">
          <a:xfrm>
            <a:off x="715963" y="1057275"/>
            <a:ext cx="105156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7171" name="Metin Yer Tutucusu 2"/>
          <p:cNvSpPr>
            <a:spLocks noGrp="1"/>
          </p:cNvSpPr>
          <p:nvPr>
            <p:ph type="body" idx="1"/>
          </p:nvPr>
        </p:nvSpPr>
        <p:spPr bwMode="auto">
          <a:xfrm>
            <a:off x="715963" y="218757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Veri Yer Tutucusu 3">
            <a:extLst>
              <a:ext uri="{FF2B5EF4-FFF2-40B4-BE49-F238E27FC236}">
                <a16:creationId xmlns:a16="http://schemas.microsoft.com/office/drawing/2014/main" id="{8349BFC9-F790-4AD2-8B10-CF554BE3C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F0FD4B-3DDA-44CF-BF02-D322FC4F3357}" type="datetime1">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7.07.2021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a:extLst>
              <a:ext uri="{FF2B5EF4-FFF2-40B4-BE49-F238E27FC236}">
                <a16:creationId xmlns:a16="http://schemas.microsoft.com/office/drawing/2014/main" id="{14BD6E5A-576C-4BD4-AB09-5EDFE0FAD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a:extLst>
              <a:ext uri="{FF2B5EF4-FFF2-40B4-BE49-F238E27FC236}">
                <a16:creationId xmlns:a16="http://schemas.microsoft.com/office/drawing/2014/main" id="{5EB001A0-BECD-4560-8D28-C696941CA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895AC6-88C5-4930-96BE-861EF22C8426}" type="slidenum">
              <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3230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2813"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0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 Id="rId6" Type="http://schemas.openxmlformats.org/officeDocument/2006/relationships/image" Target="../media/image17.svg"/><Relationship Id="rId5" Type="http://schemas.openxmlformats.org/officeDocument/2006/relationships/image" Target="../media/image13.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 Id="rId6" Type="http://schemas.openxmlformats.org/officeDocument/2006/relationships/image" Target="../media/image17.svg"/><Relationship Id="rId5" Type="http://schemas.openxmlformats.org/officeDocument/2006/relationships/image" Target="../media/image13.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slideLayout" Target="../slideLayouts/slideLayout35.xml"/><Relationship Id="rId1" Type="http://schemas.openxmlformats.org/officeDocument/2006/relationships/tags" Target="../tags/tag4.xml"/><Relationship Id="rId5" Type="http://schemas.openxmlformats.org/officeDocument/2006/relationships/image" Target="../media/image15.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35.xml"/><Relationship Id="rId5" Type="http://schemas.microsoft.com/office/2007/relationships/hdphoto" Target="../media/hdphoto6.wdp"/><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35.xml"/><Relationship Id="rId5" Type="http://schemas.microsoft.com/office/2007/relationships/hdphoto" Target="../media/hdphoto6.wdp"/><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35.xml"/><Relationship Id="rId1" Type="http://schemas.openxmlformats.org/officeDocument/2006/relationships/tags" Target="../tags/tag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5.xml"/><Relationship Id="rId1" Type="http://schemas.openxmlformats.org/officeDocument/2006/relationships/tags" Target="../tags/tag9.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B28A2FA7-C71A-4440-A300-6AB0D6B84694}"/>
              </a:ext>
            </a:extLst>
          </p:cNvPr>
          <p:cNvSpPr txBox="1"/>
          <p:nvPr/>
        </p:nvSpPr>
        <p:spPr>
          <a:xfrm>
            <a:off x="1479552" y="4902456"/>
            <a:ext cx="9417377" cy="830997"/>
          </a:xfrm>
          <a:prstGeom prst="rect">
            <a:avLst/>
          </a:prstGeom>
          <a:noFill/>
        </p:spPr>
        <p:txBody>
          <a:bodyPr wrap="square">
            <a:spAutoFit/>
          </a:bodyPr>
          <a:lstStyle/>
          <a:p>
            <a:pPr algn="ctr" defTabSz="685800">
              <a:defRPr/>
            </a:pPr>
            <a:r>
              <a:rPr lang="tr-TR" sz="2400" b="1" dirty="0">
                <a:solidFill>
                  <a:schemeClr val="bg1"/>
                </a:solidFill>
              </a:rPr>
              <a:t>KORONER ARTERDE HASTALIĞINDA TANI, TARAMA </a:t>
            </a:r>
          </a:p>
          <a:p>
            <a:pPr algn="ctr" defTabSz="685800">
              <a:defRPr/>
            </a:pPr>
            <a:r>
              <a:rPr lang="tr-TR" sz="2400" b="1" dirty="0">
                <a:solidFill>
                  <a:schemeClr val="bg1"/>
                </a:solidFill>
              </a:rPr>
              <a:t>YÖNTEMLERİ VE TEDAVİ </a:t>
            </a:r>
            <a:endParaRPr lang="tr-TR" sz="2400" b="1" dirty="0">
              <a:solidFill>
                <a:schemeClr val="bg1"/>
              </a:solidFill>
              <a:ea typeface="MS PGothic" panose="020B0600070205080204" pitchFamily="34" charset="-128"/>
            </a:endParaRPr>
          </a:p>
        </p:txBody>
      </p:sp>
      <p:sp>
        <p:nvSpPr>
          <p:cNvPr id="6" name="Dikdörtgen 9"/>
          <p:cNvSpPr>
            <a:spLocks noChangeArrowheads="1"/>
          </p:cNvSpPr>
          <p:nvPr/>
        </p:nvSpPr>
        <p:spPr bwMode="auto">
          <a:xfrm>
            <a:off x="2159769" y="2971083"/>
            <a:ext cx="7594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tr-TR" altLang="tr-TR" dirty="0">
                <a:solidFill>
                  <a:srgbClr val="C00000"/>
                </a:solidFill>
                <a:ea typeface="ＭＳ Ｐゴシック" panose="020B0600070205080204" pitchFamily="34" charset="-128"/>
              </a:rPr>
              <a:t> </a:t>
            </a:r>
            <a:r>
              <a:rPr lang="tr-TR" altLang="tr-TR" b="1" dirty="0">
                <a:solidFill>
                  <a:srgbClr val="C00000"/>
                </a:solidFill>
                <a:latin typeface="+mn-lt"/>
                <a:ea typeface="ＭＳ Ｐゴシック" panose="020B0600070205080204" pitchFamily="34" charset="-128"/>
              </a:rPr>
              <a:t>BİRİNCİ BASAMAKTA ÇALIŞAN HEKİMLER İÇİN KORONER ARTER HASTALIĞI EĞİTİMİ</a:t>
            </a:r>
          </a:p>
          <a:p>
            <a:pPr algn="ctr" fontAlgn="base">
              <a:lnSpc>
                <a:spcPct val="100000"/>
              </a:lnSpc>
              <a:spcBef>
                <a:spcPct val="0"/>
              </a:spcBef>
              <a:spcAft>
                <a:spcPct val="0"/>
              </a:spcAft>
              <a:buFontTx/>
              <a:buNone/>
            </a:pPr>
            <a:endParaRPr lang="tr-TR" altLang="tr-TR" b="1" dirty="0">
              <a:solidFill>
                <a:srgbClr val="C00000"/>
              </a:solidFill>
              <a:ea typeface="ＭＳ Ｐゴシック" panose="020B0600070205080204" pitchFamily="34" charset="-128"/>
            </a:endParaRPr>
          </a:p>
        </p:txBody>
      </p:sp>
    </p:spTree>
    <p:custDataLst>
      <p:tags r:id="rId1"/>
    </p:custDataLst>
    <p:extLst>
      <p:ext uri="{BB962C8B-B14F-4D97-AF65-F5344CB8AC3E}">
        <p14:creationId xmlns:p14="http://schemas.microsoft.com/office/powerpoint/2010/main" val="3782694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ea typeface="+mn-ea"/>
                <a:cs typeface="+mn-cs"/>
              </a:rPr>
              <a:t>Koroner Arter Hastalığı Belirtileri-4</a:t>
            </a:r>
            <a:endParaRPr kumimoji="0" lang="tr-TR" sz="2800" b="1" i="0" u="none" strike="noStrike" kern="0" cap="none" spc="0" normalizeH="0" baseline="0" noProof="0" dirty="0">
              <a:ln>
                <a:noFill/>
              </a:ln>
              <a:solidFill>
                <a:prstClr val="black">
                  <a:lumMod val="75000"/>
                  <a:lumOff val="25000"/>
                </a:prstClr>
              </a:solidFill>
              <a:effectLst/>
              <a:uLnTx/>
              <a:uFillTx/>
              <a:ea typeface="+mn-ea"/>
              <a:cs typeface="+mn-cs"/>
            </a:endParaRPr>
          </a:p>
        </p:txBody>
      </p:sp>
      <p:grpSp>
        <p:nvGrpSpPr>
          <p:cNvPr id="2" name="Grup 1"/>
          <p:cNvGrpSpPr/>
          <p:nvPr/>
        </p:nvGrpSpPr>
        <p:grpSpPr>
          <a:xfrm>
            <a:off x="699592" y="1252649"/>
            <a:ext cx="10515470" cy="4412752"/>
            <a:chOff x="699592" y="1252649"/>
            <a:chExt cx="10515470" cy="4412752"/>
          </a:xfrm>
        </p:grpSpPr>
        <p:pic>
          <p:nvPicPr>
            <p:cNvPr id="1026" name="Picture 2" descr="https://hsgm.saglik.gov.tr/depo/birimler/kronik-hastaliklar-engelli-db/banner/kalp_damar_hastaliklari/shutterstock_530566492.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99592" y="1252649"/>
              <a:ext cx="10515470" cy="44127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1A4F2EBE-7BAF-436D-AFC3-BA30E7A9F760}"/>
                </a:ext>
              </a:extLst>
            </p:cNvPr>
            <p:cNvSpPr txBox="1"/>
            <p:nvPr/>
          </p:nvSpPr>
          <p:spPr>
            <a:xfrm>
              <a:off x="1005183" y="1473866"/>
              <a:ext cx="9904288" cy="3970318"/>
            </a:xfrm>
            <a:prstGeom prst="rect">
              <a:avLst/>
            </a:prstGeom>
            <a:noFill/>
          </p:spPr>
          <p:txBody>
            <a:bodyPr wrap="square" rtlCol="0">
              <a:spAutoFit/>
            </a:bodyPr>
            <a:lstStyle/>
            <a:p>
              <a:pPr marL="449263" indent="-449263">
                <a:lnSpc>
                  <a:spcPct val="150000"/>
                </a:lnSpc>
                <a:buFont typeface="Arial" panose="020B0604020202020204" pitchFamily="34" charset="0"/>
                <a:buChar char="•"/>
              </a:pPr>
              <a:r>
                <a:rPr lang="tr-TR" sz="2400" dirty="0">
                  <a:solidFill>
                    <a:prstClr val="black"/>
                  </a:solidFill>
                </a:rPr>
                <a:t>Çarpıntı </a:t>
              </a:r>
              <a:endParaRPr lang="en-US" sz="2400" dirty="0">
                <a:solidFill>
                  <a:prstClr val="black"/>
                </a:solidFill>
              </a:endParaRPr>
            </a:p>
            <a:p>
              <a:pPr marL="449263" indent="-449263">
                <a:lnSpc>
                  <a:spcPct val="150000"/>
                </a:lnSpc>
                <a:buFont typeface="Arial" panose="020B0604020202020204" pitchFamily="34" charset="0"/>
                <a:buChar char="•"/>
              </a:pPr>
              <a:r>
                <a:rPr lang="tr-TR" sz="2400" dirty="0">
                  <a:solidFill>
                    <a:prstClr val="black"/>
                  </a:solidFill>
                </a:rPr>
                <a:t>Daha hızlı kalp </a:t>
              </a:r>
              <a:r>
                <a:rPr lang="tr-TR" sz="2400" dirty="0" err="1">
                  <a:solidFill>
                    <a:prstClr val="black"/>
                  </a:solidFill>
                </a:rPr>
                <a:t>atışı</a:t>
              </a:r>
              <a:endParaRPr lang="en-US" sz="2400" dirty="0">
                <a:solidFill>
                  <a:prstClr val="black"/>
                </a:solidFill>
              </a:endParaRPr>
            </a:p>
            <a:p>
              <a:pPr marL="449263" indent="-449263">
                <a:lnSpc>
                  <a:spcPct val="150000"/>
                </a:lnSpc>
                <a:buFont typeface="Arial" panose="020B0604020202020204" pitchFamily="34" charset="0"/>
                <a:buChar char="•"/>
              </a:pPr>
              <a:r>
                <a:rPr lang="tr-TR" sz="2400" dirty="0">
                  <a:solidFill>
                    <a:prstClr val="black"/>
                  </a:solidFill>
                </a:rPr>
                <a:t>Baş </a:t>
              </a:r>
              <a:r>
                <a:rPr lang="tr-TR" sz="2400" dirty="0" err="1">
                  <a:solidFill>
                    <a:prstClr val="black"/>
                  </a:solidFill>
                </a:rPr>
                <a:t>dönmesi</a:t>
              </a:r>
              <a:endParaRPr lang="en-US" sz="2400" dirty="0">
                <a:solidFill>
                  <a:prstClr val="black"/>
                </a:solidFill>
              </a:endParaRPr>
            </a:p>
            <a:p>
              <a:pPr marL="449263" indent="-449263">
                <a:lnSpc>
                  <a:spcPct val="150000"/>
                </a:lnSpc>
                <a:buFont typeface="Arial" panose="020B0604020202020204" pitchFamily="34" charset="0"/>
                <a:buChar char="•"/>
              </a:pPr>
              <a:r>
                <a:rPr lang="tr-TR" sz="2400" dirty="0">
                  <a:solidFill>
                    <a:prstClr val="black"/>
                  </a:solidFill>
                </a:rPr>
                <a:t>Bulantı </a:t>
              </a:r>
              <a:endParaRPr lang="en-US" sz="2400" dirty="0">
                <a:solidFill>
                  <a:prstClr val="black"/>
                </a:solidFill>
              </a:endParaRPr>
            </a:p>
            <a:p>
              <a:pPr marL="449263" indent="-449263">
                <a:lnSpc>
                  <a:spcPct val="150000"/>
                </a:lnSpc>
                <a:buFont typeface="Arial" panose="020B0604020202020204" pitchFamily="34" charset="0"/>
                <a:buChar char="•"/>
              </a:pPr>
              <a:r>
                <a:rPr lang="tr-TR" sz="2400" dirty="0" err="1">
                  <a:solidFill>
                    <a:prstClr val="black"/>
                  </a:solidFill>
                </a:rPr>
                <a:t>Aşırı</a:t>
              </a:r>
              <a:r>
                <a:rPr lang="tr-TR" sz="2400" dirty="0">
                  <a:solidFill>
                    <a:prstClr val="black"/>
                  </a:solidFill>
                </a:rPr>
                <a:t> halsizlik</a:t>
              </a:r>
              <a:endParaRPr lang="en-US" sz="2400" dirty="0">
                <a:solidFill>
                  <a:prstClr val="black"/>
                </a:solidFill>
              </a:endParaRPr>
            </a:p>
            <a:p>
              <a:pPr marL="449263" indent="-449263">
                <a:lnSpc>
                  <a:spcPct val="150000"/>
                </a:lnSpc>
                <a:buFont typeface="Arial" panose="020B0604020202020204" pitchFamily="34" charset="0"/>
                <a:buChar char="•"/>
              </a:pPr>
              <a:r>
                <a:rPr lang="tr-TR" sz="2400" dirty="0">
                  <a:solidFill>
                    <a:prstClr val="black"/>
                  </a:solidFill>
                </a:rPr>
                <a:t>Terleme (Mİ sırasında tipik olarak sempatik deşarja bağlı aşırı terleme olur)</a:t>
              </a:r>
            </a:p>
            <a:p>
              <a:pPr marL="449263" indent="-449263">
                <a:lnSpc>
                  <a:spcPct val="150000"/>
                </a:lnSpc>
                <a:buFont typeface="Arial" panose="020B0604020202020204" pitchFamily="34" charset="0"/>
                <a:buChar char="•"/>
              </a:pPr>
              <a:r>
                <a:rPr lang="tr-TR" sz="2400" dirty="0">
                  <a:solidFill>
                    <a:prstClr val="black"/>
                  </a:solidFill>
                </a:rPr>
                <a:t>İleri durumlarda bilinç kaybı </a:t>
              </a:r>
              <a:r>
                <a:rPr lang="tr-TR" sz="2400" dirty="0" err="1">
                  <a:solidFill>
                    <a:prstClr val="black"/>
                  </a:solidFill>
                </a:rPr>
                <a:t>vb</a:t>
              </a:r>
              <a:r>
                <a:rPr lang="tr-TR" sz="2400" dirty="0">
                  <a:solidFill>
                    <a:prstClr val="black"/>
                  </a:solidFill>
                </a:rPr>
                <a:t> gelişebilir.</a:t>
              </a:r>
              <a:endParaRPr lang="en-US" sz="2400" dirty="0">
                <a:solidFill>
                  <a:prstClr val="black"/>
                </a:solidFill>
              </a:endParaRPr>
            </a:p>
          </p:txBody>
        </p:sp>
      </p:grpSp>
    </p:spTree>
    <p:extLst>
      <p:ext uri="{BB962C8B-B14F-4D97-AF65-F5344CB8AC3E}">
        <p14:creationId xmlns:p14="http://schemas.microsoft.com/office/powerpoint/2010/main" val="322022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Antihipertansif Tedavide Kan Basıncı Hedefleri -2</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up 1"/>
          <p:cNvGrpSpPr/>
          <p:nvPr/>
        </p:nvGrpSpPr>
        <p:grpSpPr>
          <a:xfrm>
            <a:off x="743136" y="1250841"/>
            <a:ext cx="9726229" cy="4441714"/>
            <a:chOff x="743136" y="1250841"/>
            <a:chExt cx="9726229" cy="4441714"/>
          </a:xfrm>
        </p:grpSpPr>
        <p:sp>
          <p:nvSpPr>
            <p:cNvPr id="4" name="Yuvarlatılmış Dikdörtgen 3"/>
            <p:cNvSpPr/>
            <p:nvPr/>
          </p:nvSpPr>
          <p:spPr>
            <a:xfrm>
              <a:off x="743136" y="1250841"/>
              <a:ext cx="9726229" cy="444171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6">
              <a:extLst>
                <a:ext uri="{FF2B5EF4-FFF2-40B4-BE49-F238E27FC236}">
                  <a16:creationId xmlns:a16="http://schemas.microsoft.com/office/drawing/2014/main" id="{1A4F2EBE-7BAF-436D-AFC3-BA30E7A9F760}"/>
                </a:ext>
              </a:extLst>
            </p:cNvPr>
            <p:cNvSpPr txBox="1"/>
            <p:nvPr/>
          </p:nvSpPr>
          <p:spPr>
            <a:xfrm>
              <a:off x="944011" y="1486539"/>
              <a:ext cx="9525354" cy="397031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rPr>
                <a:t>Hedef: &lt; 140/90 </a:t>
              </a:r>
              <a:r>
                <a:rPr kumimoji="0" lang="tr-TR" sz="2400" b="1" i="0" u="none" strike="noStrike" kern="1200" cap="none" spc="0" normalizeH="0" baseline="0" noProof="0" dirty="0" err="1">
                  <a:ln>
                    <a:noFill/>
                  </a:ln>
                  <a:solidFill>
                    <a:srgbClr val="C00000"/>
                  </a:solidFill>
                  <a:effectLst/>
                  <a:uLnTx/>
                  <a:uFillTx/>
                </a:rPr>
                <a:t>mmHg</a:t>
              </a:r>
              <a:endParaRPr kumimoji="0" lang="tr-TR" sz="2400" b="1" i="0" u="none" strike="noStrike" kern="1200" cap="none" spc="0" normalizeH="0" baseline="0" noProof="0" dirty="0">
                <a:ln>
                  <a:noFill/>
                </a:ln>
                <a:solidFill>
                  <a:srgbClr val="C00000"/>
                </a:solidFill>
                <a:effectLst/>
                <a:uLnTx/>
                <a:uFillTx/>
              </a:endParaRPr>
            </a:p>
            <a:p>
              <a:pPr lvl="0">
                <a:lnSpc>
                  <a:spcPct val="150000"/>
                </a:lnSpc>
              </a:pPr>
              <a:r>
                <a:rPr lang="tr-TR" sz="2400" dirty="0">
                  <a:solidFill>
                    <a:schemeClr val="accent2">
                      <a:lumMod val="60000"/>
                      <a:lumOff val="40000"/>
                    </a:schemeClr>
                  </a:solidFill>
                  <a:sym typeface="Wingdings" panose="05000000000000000000" pitchFamily="2" charset="2"/>
                </a:rPr>
                <a:t></a:t>
              </a:r>
              <a:r>
                <a:rPr lang="tr-TR" sz="2400" dirty="0">
                  <a:solidFill>
                    <a:prstClr val="black"/>
                  </a:solidFill>
                  <a:sym typeface="Wingdings" panose="05000000000000000000" pitchFamily="2" charset="2"/>
                </a:rPr>
                <a:t>  </a:t>
              </a:r>
              <a:r>
                <a:rPr lang="tr-TR" sz="2400" dirty="0">
                  <a:solidFill>
                    <a:prstClr val="black"/>
                  </a:solidFill>
                </a:rPr>
                <a:t>Yaşlılarda izole </a:t>
              </a:r>
              <a:r>
                <a:rPr lang="tr-TR" sz="2400" dirty="0" err="1">
                  <a:solidFill>
                    <a:prstClr val="black"/>
                  </a:solidFill>
                </a:rPr>
                <a:t>sistolik</a:t>
              </a:r>
              <a:r>
                <a:rPr lang="tr-TR" sz="2400" dirty="0">
                  <a:solidFill>
                    <a:prstClr val="black"/>
                  </a:solidFill>
                </a:rPr>
                <a:t> hipertansiyonun kontrolü özellikle önemlidir</a:t>
              </a:r>
            </a:p>
            <a:p>
              <a:pPr lvl="0">
                <a:lnSpc>
                  <a:spcPct val="150000"/>
                </a:lnSpc>
              </a:pPr>
              <a:r>
                <a:rPr lang="tr-TR" sz="2400" dirty="0">
                  <a:solidFill>
                    <a:prstClr val="black"/>
                  </a:solidFill>
                </a:rPr>
                <a:t>     (</a:t>
              </a:r>
              <a:r>
                <a:rPr lang="tr-TR" sz="2400" dirty="0" err="1">
                  <a:solidFill>
                    <a:prstClr val="black"/>
                  </a:solidFill>
                </a:rPr>
                <a:t>sistolik</a:t>
              </a:r>
              <a:r>
                <a:rPr lang="tr-TR" sz="2400" dirty="0">
                  <a:solidFill>
                    <a:prstClr val="black"/>
                  </a:solidFill>
                </a:rPr>
                <a:t> KB ≥160 </a:t>
              </a:r>
              <a:r>
                <a:rPr lang="tr-TR" sz="2400" dirty="0" err="1">
                  <a:solidFill>
                    <a:prstClr val="black"/>
                  </a:solidFill>
                </a:rPr>
                <a:t>mmHg</a:t>
              </a:r>
              <a:r>
                <a:rPr lang="tr-TR" sz="2400" dirty="0">
                  <a:solidFill>
                    <a:prstClr val="black"/>
                  </a:solidFill>
                </a:rPr>
                <a:t> ve </a:t>
              </a:r>
              <a:r>
                <a:rPr lang="tr-TR" sz="2400" dirty="0" err="1">
                  <a:solidFill>
                    <a:prstClr val="black"/>
                  </a:solidFill>
                </a:rPr>
                <a:t>diyastolik</a:t>
              </a:r>
              <a:r>
                <a:rPr lang="tr-TR" sz="2400" dirty="0">
                  <a:solidFill>
                    <a:prstClr val="black"/>
                  </a:solidFill>
                </a:rPr>
                <a:t> KB &lt;90 </a:t>
              </a:r>
              <a:r>
                <a:rPr lang="tr-TR" sz="2400" dirty="0" err="1">
                  <a:solidFill>
                    <a:prstClr val="black"/>
                  </a:solidFill>
                </a:rPr>
                <a:t>mmHg</a:t>
              </a:r>
              <a:r>
                <a:rPr lang="tr-TR" sz="2400" dirty="0">
                  <a:solidFill>
                    <a:prstClr val="black"/>
                  </a:solidFill>
                </a:rPr>
                <a:t>). </a:t>
              </a:r>
            </a:p>
            <a:p>
              <a:pPr lvl="0">
                <a:lnSpc>
                  <a:spcPct val="150000"/>
                </a:lnSpc>
              </a:pPr>
              <a:r>
                <a:rPr lang="tr-TR" sz="2400" dirty="0">
                  <a:solidFill>
                    <a:schemeClr val="accent2">
                      <a:lumMod val="60000"/>
                      <a:lumOff val="40000"/>
                    </a:schemeClr>
                  </a:solidFill>
                  <a:sym typeface="Wingdings" panose="05000000000000000000" pitchFamily="2" charset="2"/>
                </a:rPr>
                <a:t></a:t>
              </a:r>
              <a:r>
                <a:rPr lang="tr-TR" sz="2400" dirty="0">
                  <a:solidFill>
                    <a:prstClr val="black"/>
                  </a:solidFill>
                  <a:sym typeface="Wingdings" panose="05000000000000000000" pitchFamily="2" charset="2"/>
                </a:rPr>
                <a:t>  </a:t>
              </a:r>
              <a:r>
                <a:rPr lang="tr-TR" sz="2400" dirty="0">
                  <a:solidFill>
                    <a:prstClr val="black"/>
                  </a:solidFill>
                </a:rPr>
                <a:t>Diyabetik olgularda KB’yi düşürmede hedef </a:t>
              </a:r>
              <a:r>
                <a:rPr lang="tr-TR" sz="2400" dirty="0" err="1">
                  <a:solidFill>
                    <a:prstClr val="black"/>
                  </a:solidFill>
                </a:rPr>
                <a:t>sistolik</a:t>
              </a:r>
              <a:r>
                <a:rPr lang="tr-TR" sz="2400" dirty="0">
                  <a:solidFill>
                    <a:prstClr val="black"/>
                  </a:solidFill>
                </a:rPr>
                <a:t> KB &lt;140 </a:t>
              </a:r>
              <a:r>
                <a:rPr lang="tr-TR" sz="2400" dirty="0" err="1">
                  <a:solidFill>
                    <a:prstClr val="black"/>
                  </a:solidFill>
                </a:rPr>
                <a:t>mmHg</a:t>
              </a:r>
              <a:endParaRPr lang="tr-TR" sz="2400" dirty="0">
                <a:solidFill>
                  <a:prstClr val="black"/>
                </a:solidFill>
              </a:endParaRPr>
            </a:p>
            <a:p>
              <a:pPr lvl="0">
                <a:lnSpc>
                  <a:spcPct val="150000"/>
                </a:lnSpc>
              </a:pPr>
              <a:r>
                <a:rPr lang="tr-TR" sz="2400" dirty="0">
                  <a:solidFill>
                    <a:prstClr val="black"/>
                  </a:solidFill>
                </a:rPr>
                <a:t>      ve </a:t>
              </a:r>
              <a:r>
                <a:rPr lang="tr-TR" sz="2400" dirty="0" err="1">
                  <a:solidFill>
                    <a:prstClr val="black"/>
                  </a:solidFill>
                </a:rPr>
                <a:t>diyastolik</a:t>
              </a:r>
              <a:r>
                <a:rPr lang="tr-TR" sz="2400" dirty="0">
                  <a:solidFill>
                    <a:prstClr val="black"/>
                  </a:solidFill>
                </a:rPr>
                <a:t> KB &lt;90 mm Hg</a:t>
              </a:r>
              <a:r>
                <a:rPr lang="tr-TR" sz="2400" b="1" baseline="30000" dirty="0">
                  <a:solidFill>
                    <a:prstClr val="black"/>
                  </a:solidFill>
                </a:rPr>
                <a:t> </a:t>
              </a:r>
              <a:r>
                <a:rPr lang="tr-TR" sz="2400" dirty="0">
                  <a:solidFill>
                    <a:prstClr val="black"/>
                  </a:solidFill>
                </a:rPr>
                <a:t>olmalıdır. </a:t>
              </a:r>
            </a:p>
            <a:p>
              <a:pPr lvl="0">
                <a:lnSpc>
                  <a:spcPct val="150000"/>
                </a:lnSpc>
              </a:pPr>
              <a:r>
                <a:rPr lang="tr-TR" sz="2400" dirty="0">
                  <a:solidFill>
                    <a:schemeClr val="accent2">
                      <a:lumMod val="60000"/>
                      <a:lumOff val="40000"/>
                    </a:schemeClr>
                  </a:solidFill>
                  <a:sym typeface="Wingdings" panose="05000000000000000000" pitchFamily="2" charset="2"/>
                </a:rPr>
                <a:t></a:t>
              </a:r>
              <a:r>
                <a:rPr lang="tr-TR" sz="2400" dirty="0">
                  <a:solidFill>
                    <a:prstClr val="black"/>
                  </a:solidFill>
                  <a:sym typeface="Wingdings" panose="05000000000000000000" pitchFamily="2" charset="2"/>
                </a:rPr>
                <a:t>  </a:t>
              </a:r>
              <a:r>
                <a:rPr lang="tr-TR" sz="2400" dirty="0">
                  <a:solidFill>
                    <a:prstClr val="black"/>
                  </a:solidFill>
                </a:rPr>
                <a:t>Risk </a:t>
              </a:r>
              <a:r>
                <a:rPr lang="tr-TR" sz="2400" dirty="0" err="1">
                  <a:solidFill>
                    <a:prstClr val="black"/>
                  </a:solidFill>
                </a:rPr>
                <a:t>populasyonu</a:t>
              </a:r>
              <a:r>
                <a:rPr lang="tr-TR" sz="2400" dirty="0">
                  <a:solidFill>
                    <a:prstClr val="black"/>
                  </a:solidFill>
                </a:rPr>
                <a:t> olarak kabul edilen grupta ise KB, hedef organ hasarı yoksa &lt;135/85 </a:t>
              </a:r>
              <a:r>
                <a:rPr lang="tr-TR" sz="2400" dirty="0" err="1">
                  <a:solidFill>
                    <a:prstClr val="black"/>
                  </a:solidFill>
                </a:rPr>
                <a:t>mmHg</a:t>
              </a:r>
              <a:r>
                <a:rPr lang="tr-TR" sz="2400" dirty="0">
                  <a:solidFill>
                    <a:prstClr val="black"/>
                  </a:solidFill>
                </a:rPr>
                <a:t>, hedef organ hasarı varsa &lt;130/80 mm Hg olmalıdır.</a:t>
              </a:r>
              <a:endParaRPr lang="en-US" sz="2400" dirty="0">
                <a:solidFill>
                  <a:prstClr val="black"/>
                </a:solidFill>
              </a:endParaRPr>
            </a:p>
          </p:txBody>
        </p:sp>
      </p:grpSp>
      <p:pic>
        <p:nvPicPr>
          <p:cNvPr id="7" name="Resim 6">
            <a:extLst>
              <a:ext uri="{FF2B5EF4-FFF2-40B4-BE49-F238E27FC236}">
                <a16:creationId xmlns:a16="http://schemas.microsoft.com/office/drawing/2014/main" id="{319867A9-FF14-40EF-8683-B73711FBA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365" y="2061799"/>
            <a:ext cx="967716" cy="2649537"/>
          </a:xfrm>
          <a:prstGeom prst="rect">
            <a:avLst/>
          </a:prstGeom>
          <a:noFill/>
        </p:spPr>
      </p:pic>
    </p:spTree>
    <p:extLst>
      <p:ext uri="{BB962C8B-B14F-4D97-AF65-F5344CB8AC3E}">
        <p14:creationId xmlns:p14="http://schemas.microsoft.com/office/powerpoint/2010/main" val="404286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Yuvarlatılmış Köşeler 9">
            <a:extLst>
              <a:ext uri="{FF2B5EF4-FFF2-40B4-BE49-F238E27FC236}">
                <a16:creationId xmlns:a16="http://schemas.microsoft.com/office/drawing/2014/main" id="{DB07A814-4C25-4813-8A51-2FCE8EAD02F4}"/>
              </a:ext>
            </a:extLst>
          </p:cNvPr>
          <p:cNvSpPr/>
          <p:nvPr/>
        </p:nvSpPr>
        <p:spPr>
          <a:xfrm>
            <a:off x="675044" y="1232900"/>
            <a:ext cx="10492965" cy="4452044"/>
          </a:xfrm>
          <a:prstGeom prst="roundRect">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55600" rtl="0" eaLnBrk="1" fontAlgn="auto" latinLnBrk="0" hangingPunct="1">
              <a:lnSpc>
                <a:spcPct val="150000"/>
              </a:lnSpc>
              <a:spcBef>
                <a:spcPts val="0"/>
              </a:spcBef>
              <a:spcAft>
                <a:spcPts val="0"/>
              </a:spcAft>
              <a:buClr>
                <a:srgbClr val="4BACC6"/>
              </a:buClr>
              <a:buSzTx/>
              <a:buFontTx/>
              <a:buNone/>
              <a:tabLst/>
              <a:defRPr/>
            </a:pPr>
            <a:r>
              <a:rPr kumimoji="0" lang="tr-T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sp>
        <p:nvSpPr>
          <p:cNvPr id="13" name="Dikdörtgen 1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Özet-1</a:t>
            </a:r>
          </a:p>
        </p:txBody>
      </p:sp>
      <p:sp>
        <p:nvSpPr>
          <p:cNvPr id="14" name="Content Placeholder 3"/>
          <p:cNvSpPr>
            <a:spLocks noGrp="1"/>
          </p:cNvSpPr>
          <p:nvPr>
            <p:ph idx="1"/>
          </p:nvPr>
        </p:nvSpPr>
        <p:spPr>
          <a:xfrm>
            <a:off x="1156743" y="1904853"/>
            <a:ext cx="7863967" cy="2934275"/>
          </a:xfrm>
        </p:spPr>
        <p:txBody>
          <a:bodyPr>
            <a:normAutofit/>
          </a:bodyPr>
          <a:lstStyle/>
          <a:p>
            <a:pPr marL="342900" lvl="0" indent="-342900">
              <a:lnSpc>
                <a:spcPct val="150000"/>
              </a:lnSpc>
              <a:spcBef>
                <a:spcPts val="0"/>
              </a:spcBef>
              <a:buFont typeface="Arial" panose="020B0604020202020204" pitchFamily="34" charset="0"/>
              <a:buChar char="•"/>
            </a:pPr>
            <a:r>
              <a:rPr lang="tr-TR" sz="2400" dirty="0"/>
              <a:t>KAH’da ağrının karakteri ve özellikleri, </a:t>
            </a:r>
            <a:endParaRPr lang="en-US" sz="2400" dirty="0"/>
          </a:p>
          <a:p>
            <a:pPr marL="342900" lvl="0" indent="-342900">
              <a:lnSpc>
                <a:spcPct val="150000"/>
              </a:lnSpc>
              <a:spcBef>
                <a:spcPts val="0"/>
              </a:spcBef>
              <a:buFont typeface="Arial" panose="020B0604020202020204" pitchFamily="34" charset="0"/>
              <a:buChar char="•"/>
            </a:pPr>
            <a:r>
              <a:rPr lang="tr-TR" sz="2400" dirty="0"/>
              <a:t>Kadınlarda bulguların ne olduğu ve farklılığı, </a:t>
            </a:r>
            <a:endParaRPr lang="en-US" sz="2400" dirty="0"/>
          </a:p>
          <a:p>
            <a:pPr marL="342900" lvl="0" indent="-342900">
              <a:lnSpc>
                <a:spcPct val="150000"/>
              </a:lnSpc>
              <a:spcBef>
                <a:spcPts val="0"/>
              </a:spcBef>
              <a:buFont typeface="Arial" panose="020B0604020202020204" pitchFamily="34" charset="0"/>
              <a:buChar char="•"/>
            </a:pPr>
            <a:r>
              <a:rPr lang="tr-TR" sz="2400" dirty="0"/>
              <a:t>KAH’da tedavi,</a:t>
            </a:r>
            <a:endParaRPr lang="en-US" sz="2400" dirty="0"/>
          </a:p>
          <a:p>
            <a:pPr marL="342900" lvl="0" indent="-342900">
              <a:lnSpc>
                <a:spcPct val="150000"/>
              </a:lnSpc>
              <a:spcBef>
                <a:spcPts val="0"/>
              </a:spcBef>
              <a:buFont typeface="Arial" panose="020B0604020202020204" pitchFamily="34" charset="0"/>
              <a:buChar char="•"/>
            </a:pPr>
            <a:r>
              <a:rPr lang="tr-TR" sz="2400" dirty="0"/>
              <a:t>Kolesterol düşürücü </a:t>
            </a:r>
            <a:r>
              <a:rPr lang="tr-TR" sz="2400" dirty="0" err="1"/>
              <a:t>statinlerin</a:t>
            </a:r>
            <a:r>
              <a:rPr lang="tr-TR" sz="2400" dirty="0"/>
              <a:t>, KAH tedavisindeki vazgeçilmez rolü,</a:t>
            </a:r>
            <a:endParaRPr lang="en-US" sz="2400" dirty="0"/>
          </a:p>
        </p:txBody>
      </p:sp>
    </p:spTree>
    <p:extLst>
      <p:ext uri="{BB962C8B-B14F-4D97-AF65-F5344CB8AC3E}">
        <p14:creationId xmlns:p14="http://schemas.microsoft.com/office/powerpoint/2010/main" val="35739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500"/>
                                        <p:tgtEl>
                                          <p:spTgt spid="1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wipe(left)">
                                      <p:cBhvr>
                                        <p:cTn id="10" dur="1500"/>
                                        <p:tgtEl>
                                          <p:spTgt spid="1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wipe(left)">
                                      <p:cBhvr>
                                        <p:cTn id="13" dur="1500"/>
                                        <p:tgtEl>
                                          <p:spTgt spid="1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wipe(left)">
                                      <p:cBhvr>
                                        <p:cTn id="16" dur="1500"/>
                                        <p:tgtEl>
                                          <p:spTgt spid="14">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Yuvarlatılmış Köşeler 9">
            <a:extLst>
              <a:ext uri="{FF2B5EF4-FFF2-40B4-BE49-F238E27FC236}">
                <a16:creationId xmlns:a16="http://schemas.microsoft.com/office/drawing/2014/main" id="{DB07A814-4C25-4813-8A51-2FCE8EAD02F4}"/>
              </a:ext>
            </a:extLst>
          </p:cNvPr>
          <p:cNvSpPr/>
          <p:nvPr/>
        </p:nvSpPr>
        <p:spPr>
          <a:xfrm>
            <a:off x="675044" y="1222626"/>
            <a:ext cx="10492965" cy="4452044"/>
          </a:xfrm>
          <a:prstGeom prst="roundRect">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55600" rtl="0" eaLnBrk="1" fontAlgn="auto" latinLnBrk="0" hangingPunct="1">
              <a:lnSpc>
                <a:spcPct val="150000"/>
              </a:lnSpc>
              <a:spcBef>
                <a:spcPts val="0"/>
              </a:spcBef>
              <a:spcAft>
                <a:spcPts val="0"/>
              </a:spcAft>
              <a:buClr>
                <a:srgbClr val="4BACC6"/>
              </a:buClr>
              <a:buSzTx/>
              <a:buFontTx/>
              <a:buNone/>
              <a:tabLst/>
              <a:defRPr/>
            </a:pPr>
            <a:r>
              <a:rPr kumimoji="0" lang="tr-T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p>
        </p:txBody>
      </p:sp>
      <p:sp>
        <p:nvSpPr>
          <p:cNvPr id="13" name="Dikdörtgen 1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Özet-2</a:t>
            </a:r>
          </a:p>
        </p:txBody>
      </p:sp>
      <p:sp>
        <p:nvSpPr>
          <p:cNvPr id="14" name="Content Placeholder 3"/>
          <p:cNvSpPr>
            <a:spLocks noGrp="1"/>
          </p:cNvSpPr>
          <p:nvPr>
            <p:ph idx="1"/>
          </p:nvPr>
        </p:nvSpPr>
        <p:spPr>
          <a:xfrm>
            <a:off x="1105372" y="2007595"/>
            <a:ext cx="9271527" cy="2841807"/>
          </a:xfrm>
        </p:spPr>
        <p:txBody>
          <a:bodyPr>
            <a:normAutofit/>
          </a:bodyPr>
          <a:lstStyle/>
          <a:p>
            <a:pPr marL="342900" lvl="0" indent="-342900">
              <a:lnSpc>
                <a:spcPct val="150000"/>
              </a:lnSpc>
              <a:spcBef>
                <a:spcPts val="0"/>
              </a:spcBef>
              <a:buFont typeface="Arial" panose="020B0604020202020204" pitchFamily="34" charset="0"/>
              <a:buChar char="•"/>
            </a:pPr>
            <a:r>
              <a:rPr lang="tr-TR" sz="2400" dirty="0"/>
              <a:t>Bitkisel ürünlerin asla ilaçların yerini tutamayacağı ve KAH olgularında hekime danışmadan kesinlikle kullanılmaması gerektiği, </a:t>
            </a:r>
            <a:endParaRPr lang="en-US" sz="2400" dirty="0"/>
          </a:p>
          <a:p>
            <a:pPr marL="342900" lvl="0" indent="-342900">
              <a:lnSpc>
                <a:spcPct val="150000"/>
              </a:lnSpc>
              <a:spcBef>
                <a:spcPts val="0"/>
              </a:spcBef>
              <a:buFont typeface="Arial" panose="020B0604020202020204" pitchFamily="34" charset="0"/>
              <a:buChar char="•"/>
            </a:pPr>
            <a:r>
              <a:rPr lang="tr-TR" sz="2400" dirty="0"/>
              <a:t>KAH’da tedavi başarısının kilit noktaları, </a:t>
            </a:r>
            <a:endParaRPr lang="en-US" sz="2400" dirty="0"/>
          </a:p>
          <a:p>
            <a:pPr marL="342900" indent="-342900">
              <a:lnSpc>
                <a:spcPct val="150000"/>
              </a:lnSpc>
              <a:spcBef>
                <a:spcPts val="0"/>
              </a:spcBef>
              <a:buFont typeface="Arial" panose="020B0604020202020204" pitchFamily="34" charset="0"/>
              <a:buChar char="•"/>
            </a:pPr>
            <a:r>
              <a:rPr lang="tr-TR" sz="2400" dirty="0"/>
              <a:t>İzlemde yapılması gerekenler ve sıklıkları</a:t>
            </a:r>
            <a:r>
              <a:rPr lang="en-US" sz="2400" dirty="0"/>
              <a:t> </a:t>
            </a:r>
            <a:r>
              <a:rPr lang="tr-TR" sz="2400" dirty="0"/>
              <a:t>gördünüz.</a:t>
            </a:r>
            <a:endParaRPr lang="en-US" sz="2400" dirty="0"/>
          </a:p>
        </p:txBody>
      </p:sp>
    </p:spTree>
    <p:extLst>
      <p:ext uri="{BB962C8B-B14F-4D97-AF65-F5344CB8AC3E}">
        <p14:creationId xmlns:p14="http://schemas.microsoft.com/office/powerpoint/2010/main" val="125848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500"/>
                                        <p:tgtEl>
                                          <p:spTgt spid="1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wipe(left)">
                                      <p:cBhvr>
                                        <p:cTn id="10" dur="1500"/>
                                        <p:tgtEl>
                                          <p:spTgt spid="1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wipe(left)">
                                      <p:cBhvr>
                                        <p:cTn id="13" dur="1500"/>
                                        <p:tgtEl>
                                          <p:spTgt spid="1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2135189" y="908051"/>
            <a:ext cx="6859587" cy="523220"/>
          </a:xfrm>
          <a:prstGeom prst="rect">
            <a:avLst/>
          </a:prstGeom>
        </p:spPr>
        <p:txBody>
          <a:bodyPr>
            <a:spAutoFit/>
          </a:bodyPr>
          <a:lstStyle/>
          <a:p>
            <a:pPr defTabSz="685800">
              <a:defRPr/>
            </a:pPr>
            <a:r>
              <a:rPr lang="tr-TR" sz="2800" b="1" dirty="0">
                <a:solidFill>
                  <a:prstClr val="black">
                    <a:lumMod val="75000"/>
                    <a:lumOff val="25000"/>
                  </a:prstClr>
                </a:solidFill>
                <a:latin typeface="Calibri" panose="020F0502020204030204"/>
              </a:rPr>
              <a:t>Bölüm Sonu</a:t>
            </a:r>
          </a:p>
        </p:txBody>
      </p:sp>
      <p:grpSp>
        <p:nvGrpSpPr>
          <p:cNvPr id="5" name="Grup 4"/>
          <p:cNvGrpSpPr>
            <a:grpSpLocks/>
          </p:cNvGrpSpPr>
          <p:nvPr/>
        </p:nvGrpSpPr>
        <p:grpSpPr bwMode="auto">
          <a:xfrm>
            <a:off x="988424" y="1842467"/>
            <a:ext cx="9470667" cy="2682875"/>
            <a:chOff x="538883" y="1444511"/>
            <a:chExt cx="12627315" cy="3577155"/>
          </a:xfrm>
        </p:grpSpPr>
        <p:sp>
          <p:nvSpPr>
            <p:cNvPr id="2" name="TextBox 6">
              <a:extLst>
                <a:ext uri="{FF2B5EF4-FFF2-40B4-BE49-F238E27FC236}">
                  <a16:creationId xmlns:a16="http://schemas.microsoft.com/office/drawing/2014/main" id="{1A4F2EBE-7BAF-436D-AFC3-BA30E7A9F760}"/>
                </a:ext>
              </a:extLst>
            </p:cNvPr>
            <p:cNvSpPr txBox="1"/>
            <p:nvPr/>
          </p:nvSpPr>
          <p:spPr>
            <a:xfrm>
              <a:off x="3603174" y="1704111"/>
              <a:ext cx="9563024" cy="3001410"/>
            </a:xfrm>
            <a:prstGeom prst="rect">
              <a:avLst/>
            </a:prstGeom>
            <a:noFill/>
          </p:spPr>
          <p:txBody>
            <a:bodyPr wrap="square">
              <a:spAutoFit/>
            </a:bodyPr>
            <a:lstStyle/>
            <a:p>
              <a:pPr defTabSz="685800">
                <a:lnSpc>
                  <a:spcPct val="150000"/>
                </a:lnSpc>
                <a:defRPr/>
              </a:pPr>
              <a:r>
                <a:rPr lang="tr-TR" altLang="tr-TR" sz="2400" b="1" dirty="0"/>
                <a:t>Birinci Basamakta Çalışan Hekimler İçin Koroner Arter Hastalığı </a:t>
              </a:r>
              <a:r>
                <a:rPr lang="tr-TR" altLang="tr-TR" sz="2400" b="1" dirty="0" smtClean="0"/>
                <a:t>Eğitimi </a:t>
              </a:r>
              <a:r>
                <a:rPr lang="tr-TR" altLang="tr-TR" sz="2400" dirty="0" smtClean="0">
                  <a:solidFill>
                    <a:srgbClr val="404040"/>
                  </a:solidFill>
                </a:rPr>
                <a:t>kapsamında  </a:t>
              </a:r>
              <a:r>
                <a:rPr lang="tr-TR" sz="2400" b="1" dirty="0" smtClean="0">
                  <a:solidFill>
                    <a:srgbClr val="C00000"/>
                  </a:solidFill>
                </a:rPr>
                <a:t>«Koroner Arterde Hastalığında Tanı, Tarama </a:t>
              </a:r>
              <a:r>
                <a:rPr lang="tr-TR" sz="2400" b="1" dirty="0">
                  <a:solidFill>
                    <a:srgbClr val="C00000"/>
                  </a:solidFill>
                </a:rPr>
                <a:t>Yöntemleri ve Tedavi » </a:t>
              </a:r>
              <a:r>
                <a:rPr lang="tr-TR" sz="2400" dirty="0">
                  <a:solidFill>
                    <a:prstClr val="black">
                      <a:lumMod val="75000"/>
                      <a:lumOff val="25000"/>
                    </a:prstClr>
                  </a:solidFill>
                </a:rPr>
                <a:t>dersini tamamladınız.</a:t>
              </a:r>
            </a:p>
          </p:txBody>
        </p:sp>
        <p:pic>
          <p:nvPicPr>
            <p:cNvPr id="63493"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883" y="1444511"/>
              <a:ext cx="2668992" cy="357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4060766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llustration of man and woman showing the location of their hearts"/>
          <p:cNvSpPr>
            <a:spLocks noChangeAspect="1" noChangeArrowheads="1"/>
          </p:cNvSpPr>
          <p:nvPr/>
        </p:nvSpPr>
        <p:spPr bwMode="auto">
          <a:xfrm>
            <a:off x="0" y="-1773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ea typeface="+mn-ea"/>
                <a:cs typeface="+mn-cs"/>
              </a:rPr>
              <a:t>Kadınlarda Koroner Arter Hastalığı Belirtileri-1</a:t>
            </a:r>
            <a:endParaRPr kumimoji="0" lang="tr-TR" sz="2800" b="1" i="0" u="none" strike="noStrike" kern="0" cap="none" spc="0" normalizeH="0" baseline="0" noProof="0" dirty="0">
              <a:ln>
                <a:noFill/>
              </a:ln>
              <a:solidFill>
                <a:prstClr val="black">
                  <a:lumMod val="75000"/>
                  <a:lumOff val="25000"/>
                </a:prstClr>
              </a:solidFill>
              <a:effectLst/>
              <a:uLnTx/>
              <a:uFillTx/>
              <a:ea typeface="+mn-ea"/>
              <a:cs typeface="+mn-cs"/>
            </a:endParaRPr>
          </a:p>
        </p:txBody>
      </p:sp>
      <p:pic>
        <p:nvPicPr>
          <p:cNvPr id="2050" name="Picture 2" descr="coronary artery disease in women ile ilgili görsel sonucu"/>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22385" r="25438"/>
          <a:stretch/>
        </p:blipFill>
        <p:spPr bwMode="auto">
          <a:xfrm>
            <a:off x="8104434" y="1808703"/>
            <a:ext cx="3240155" cy="304464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 3"/>
          <p:cNvGrpSpPr/>
          <p:nvPr/>
        </p:nvGrpSpPr>
        <p:grpSpPr>
          <a:xfrm>
            <a:off x="743137" y="1336431"/>
            <a:ext cx="7185012" cy="4356124"/>
            <a:chOff x="743137" y="1336431"/>
            <a:chExt cx="7185012" cy="4356124"/>
          </a:xfrm>
        </p:grpSpPr>
        <p:sp>
          <p:nvSpPr>
            <p:cNvPr id="2" name="Dikdörtgen 1"/>
            <p:cNvSpPr/>
            <p:nvPr/>
          </p:nvSpPr>
          <p:spPr>
            <a:xfrm>
              <a:off x="743137" y="1336431"/>
              <a:ext cx="7185012" cy="4356124"/>
            </a:xfrm>
            <a:prstGeom prst="rect">
              <a:avLst/>
            </a:prstGeom>
            <a:solidFill>
              <a:srgbClr val="FEF5F0"/>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ikdörtgen 10"/>
            <p:cNvSpPr/>
            <p:nvPr/>
          </p:nvSpPr>
          <p:spPr>
            <a:xfrm>
              <a:off x="919422" y="1529334"/>
              <a:ext cx="7008727" cy="3970318"/>
            </a:xfrm>
            <a:prstGeom prst="rect">
              <a:avLst/>
            </a:prstGeom>
          </p:spPr>
          <p:txBody>
            <a:bodyPr wrap="square">
              <a:spAutoFit/>
            </a:bodyPr>
            <a:lstStyle/>
            <a:p>
              <a:pPr marR="0" lvl="0" defTabSz="914400" eaLnBrk="1" fontAlgn="auto" latinLnBrk="0" hangingPunct="1">
                <a:lnSpc>
                  <a:spcPct val="150000"/>
                </a:lnSpc>
                <a:spcBef>
                  <a:spcPts val="0"/>
                </a:spcBef>
                <a:spcAft>
                  <a:spcPts val="0"/>
                </a:spcAft>
                <a:buClrTx/>
                <a:buSzTx/>
                <a:tabLst/>
                <a:defRPr/>
              </a:pPr>
              <a:r>
                <a:rPr kumimoji="0" lang="tr-TR" sz="2400" b="0" i="0" u="none" strike="noStrike" kern="0" cap="none" spc="0" normalizeH="0" baseline="0" noProof="0" dirty="0">
                  <a:ln>
                    <a:noFill/>
                  </a:ln>
                  <a:solidFill>
                    <a:prstClr val="black"/>
                  </a:solidFill>
                  <a:effectLst/>
                  <a:uLnTx/>
                  <a:uFillTx/>
                </a:rPr>
                <a:t>KAH’da kadınlardaki belirtiler, erkeklerdekinden farklıdır. </a:t>
              </a:r>
            </a:p>
            <a:p>
              <a:pPr marR="0" lvl="0" defTabSz="914400" eaLnBrk="1" fontAlgn="auto" latinLnBrk="0" hangingPunct="1">
                <a:lnSpc>
                  <a:spcPct val="150000"/>
                </a:lnSpc>
                <a:spcBef>
                  <a:spcPts val="0"/>
                </a:spcBef>
                <a:spcAft>
                  <a:spcPts val="0"/>
                </a:spcAft>
                <a:buClrTx/>
                <a:buSzTx/>
                <a:tabLst/>
                <a:defRPr/>
              </a:pPr>
              <a:r>
                <a:rPr kumimoji="0" lang="tr-TR" sz="2400" b="0" i="0" u="none" strike="noStrike" kern="0" cap="none" spc="0" normalizeH="0" baseline="0" noProof="0" dirty="0">
                  <a:ln>
                    <a:noFill/>
                  </a:ln>
                  <a:solidFill>
                    <a:srgbClr val="C00000"/>
                  </a:solidFill>
                  <a:effectLst/>
                  <a:uLnTx/>
                  <a:uFillTx/>
                  <a:sym typeface="Webdings" panose="05030102010509060703" pitchFamily="18" charset="2"/>
                </a:rPr>
                <a:t></a:t>
              </a:r>
              <a:r>
                <a:rPr kumimoji="0" lang="tr-TR" sz="2400" b="0" i="0" u="none" strike="noStrike" kern="0" cap="none" spc="0" normalizeH="0" baseline="0" noProof="0" dirty="0">
                  <a:ln>
                    <a:noFill/>
                  </a:ln>
                  <a:solidFill>
                    <a:prstClr val="black"/>
                  </a:solidFill>
                  <a:effectLst/>
                  <a:uLnTx/>
                  <a:uFillTx/>
                </a:rPr>
                <a:t>Kadınlarda </a:t>
              </a:r>
              <a:r>
                <a:rPr kumimoji="0" lang="tr-TR" sz="2400" b="0" i="0" u="none" strike="noStrike" kern="0" cap="none" spc="0" normalizeH="0" baseline="0" noProof="0" dirty="0" err="1">
                  <a:ln>
                    <a:noFill/>
                  </a:ln>
                  <a:solidFill>
                    <a:prstClr val="black"/>
                  </a:solidFill>
                  <a:effectLst/>
                  <a:uLnTx/>
                  <a:uFillTx/>
                </a:rPr>
                <a:t>atipik</a:t>
              </a:r>
              <a:r>
                <a:rPr kumimoji="0" lang="tr-TR" sz="2400" b="0" i="0" u="none" strike="noStrike" kern="0" cap="none" spc="0" normalizeH="0" baseline="0" noProof="0" dirty="0">
                  <a:ln>
                    <a:noFill/>
                  </a:ln>
                  <a:solidFill>
                    <a:prstClr val="black"/>
                  </a:solidFill>
                  <a:effectLst/>
                  <a:uLnTx/>
                  <a:uFillTx/>
                </a:rPr>
                <a:t> yakınmalar daha sıktır. </a:t>
              </a:r>
            </a:p>
            <a:p>
              <a:pPr marL="542925" marR="0" lvl="1" indent="-271463" defTabSz="91440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tr-TR" sz="2400" b="0" i="0" u="none" strike="noStrike" kern="0" cap="none" spc="0" normalizeH="0" baseline="0" noProof="0" dirty="0" err="1">
                  <a:ln>
                    <a:noFill/>
                  </a:ln>
                  <a:solidFill>
                    <a:prstClr val="black"/>
                  </a:solidFill>
                  <a:effectLst/>
                  <a:uLnTx/>
                  <a:uFillTx/>
                </a:rPr>
                <a:t>Göğüste</a:t>
              </a:r>
              <a:r>
                <a:rPr kumimoji="0" lang="tr-TR" sz="2400" b="0" i="0" u="none" strike="noStrike" kern="0" cap="none" spc="0" normalizeH="0" baseline="0" noProof="0" dirty="0">
                  <a:ln>
                    <a:noFill/>
                  </a:ln>
                  <a:solidFill>
                    <a:prstClr val="black"/>
                  </a:solidFill>
                  <a:effectLst/>
                  <a:uLnTx/>
                  <a:uFillTx/>
                </a:rPr>
                <a:t>, sol kolda veya sırtta </a:t>
              </a:r>
              <a:r>
                <a:rPr kumimoji="0" lang="tr-TR" sz="2400" b="0" i="0" u="none" strike="noStrike" kern="0" cap="none" spc="0" normalizeH="0" baseline="0" noProof="0" dirty="0" err="1">
                  <a:ln>
                    <a:noFill/>
                  </a:ln>
                  <a:solidFill>
                    <a:prstClr val="black"/>
                  </a:solidFill>
                  <a:effectLst/>
                  <a:uLnTx/>
                  <a:uFillTx/>
                </a:rPr>
                <a:t>ağrı</a:t>
              </a:r>
              <a:r>
                <a:rPr kumimoji="0" lang="tr-TR" sz="2400" b="0" i="0" u="none" strike="noStrike" kern="0" cap="none" spc="0" normalizeH="0" baseline="0" noProof="0" dirty="0">
                  <a:ln>
                    <a:noFill/>
                  </a:ln>
                  <a:solidFill>
                    <a:prstClr val="black"/>
                  </a:solidFill>
                  <a:effectLst/>
                  <a:uLnTx/>
                  <a:uFillTx/>
                </a:rPr>
                <a:t> ya da rahatsızlık,</a:t>
              </a:r>
              <a:endParaRPr kumimoji="0" lang="en-US" sz="2400" b="0" i="0" u="none" strike="noStrike" kern="0" cap="none" spc="0" normalizeH="0" baseline="0" noProof="0" dirty="0">
                <a:ln>
                  <a:noFill/>
                </a:ln>
                <a:solidFill>
                  <a:prstClr val="black"/>
                </a:solidFill>
                <a:effectLst/>
                <a:uLnTx/>
                <a:uFillTx/>
              </a:endParaRPr>
            </a:p>
            <a:p>
              <a:pPr marL="542925" marR="0" lvl="1" indent="-271463" defTabSz="91440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tr-TR" sz="2400" b="0" i="0" u="none" strike="noStrike" kern="0" cap="none" spc="0" normalizeH="0" baseline="0" noProof="0" dirty="0" err="1">
                  <a:ln>
                    <a:noFill/>
                  </a:ln>
                  <a:solidFill>
                    <a:prstClr val="black"/>
                  </a:solidFill>
                  <a:effectLst/>
                  <a:uLnTx/>
                  <a:uFillTx/>
                </a:rPr>
                <a:t>Olağandışı</a:t>
              </a:r>
              <a:r>
                <a:rPr kumimoji="0" lang="tr-TR" sz="2400" b="0" i="0" u="none" strike="noStrike" kern="0" cap="none" spc="0" normalizeH="0" baseline="0" noProof="0" dirty="0">
                  <a:ln>
                    <a:noFill/>
                  </a:ln>
                  <a:solidFill>
                    <a:prstClr val="black"/>
                  </a:solidFill>
                  <a:effectLst/>
                  <a:uLnTx/>
                  <a:uFillTx/>
                </a:rPr>
                <a:t> hızda kalp </a:t>
              </a:r>
              <a:r>
                <a:rPr kumimoji="0" lang="tr-TR" sz="2400" b="0" i="0" u="none" strike="noStrike" kern="0" cap="none" spc="0" normalizeH="0" baseline="0" noProof="0" dirty="0" err="1">
                  <a:ln>
                    <a:noFill/>
                  </a:ln>
                  <a:solidFill>
                    <a:prstClr val="black"/>
                  </a:solidFill>
                  <a:effectLst/>
                  <a:uLnTx/>
                  <a:uFillTx/>
                </a:rPr>
                <a:t>atışı</a:t>
              </a:r>
              <a:r>
                <a:rPr kumimoji="0" lang="tr-TR" sz="2400" b="0" i="0" u="none" strike="noStrike" kern="0" cap="none" spc="0" normalizeH="0" baseline="0" noProof="0" dirty="0">
                  <a:ln>
                    <a:noFill/>
                  </a:ln>
                  <a:solidFill>
                    <a:prstClr val="black"/>
                  </a:solidFill>
                  <a:effectLst/>
                  <a:uLnTx/>
                  <a:uFillTx/>
                </a:rPr>
                <a:t> (genellikle çarpıntı hissi)</a:t>
              </a:r>
              <a:endParaRPr kumimoji="0" lang="en-US" sz="2400" b="0" i="0" u="none" strike="noStrike" kern="0" cap="none" spc="0" normalizeH="0" baseline="0" noProof="0" dirty="0">
                <a:ln>
                  <a:noFill/>
                </a:ln>
                <a:solidFill>
                  <a:prstClr val="black"/>
                </a:solidFill>
                <a:effectLst/>
                <a:uLnTx/>
                <a:uFillTx/>
              </a:endParaRPr>
            </a:p>
            <a:p>
              <a:pPr marL="542925" marR="0" lvl="1" indent="-271463" defTabSz="91440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tr-TR" sz="2400" b="0" i="0" u="none" strike="noStrike" kern="0" cap="none" spc="0" normalizeH="0" baseline="0" noProof="0" dirty="0">
                  <a:ln>
                    <a:noFill/>
                  </a:ln>
                  <a:solidFill>
                    <a:prstClr val="black"/>
                  </a:solidFill>
                  <a:effectLst/>
                  <a:uLnTx/>
                  <a:uFillTx/>
                </a:rPr>
                <a:t>Nefes </a:t>
              </a:r>
              <a:r>
                <a:rPr kumimoji="0" lang="tr-TR" sz="2400" b="0" i="0" u="none" strike="noStrike" kern="0" cap="none" spc="0" normalizeH="0" baseline="0" noProof="0" dirty="0" err="1">
                  <a:ln>
                    <a:noFill/>
                  </a:ln>
                  <a:solidFill>
                    <a:prstClr val="black"/>
                  </a:solidFill>
                  <a:effectLst/>
                  <a:uLnTx/>
                  <a:uFillTx/>
                </a:rPr>
                <a:t>darlığı</a:t>
              </a:r>
              <a:endParaRPr kumimoji="0" lang="en-US" sz="2400" b="0" i="0" u="none" strike="noStrike" kern="0" cap="none" spc="0" normalizeH="0" baseline="0" noProof="0" dirty="0">
                <a:ln>
                  <a:noFill/>
                </a:ln>
                <a:solidFill>
                  <a:prstClr val="black"/>
                </a:solidFill>
                <a:effectLst/>
                <a:uLnTx/>
                <a:uFillTx/>
              </a:endParaRPr>
            </a:p>
            <a:p>
              <a:pPr marL="542925" marR="0" lvl="1" indent="-271463" defTabSz="914400" eaLnBrk="1" fontAlgn="auto" latinLnBrk="0" hangingPunct="1">
                <a:lnSpc>
                  <a:spcPct val="150000"/>
                </a:lnSpc>
                <a:spcBef>
                  <a:spcPts val="0"/>
                </a:spcBef>
                <a:spcAft>
                  <a:spcPts val="0"/>
                </a:spcAft>
                <a:buClr>
                  <a:srgbClr val="C00000"/>
                </a:buClr>
                <a:buSzTx/>
                <a:buFont typeface="Arial" panose="020B0604020202020204" pitchFamily="34" charset="0"/>
                <a:buChar char="•"/>
                <a:tabLst/>
                <a:defRPr/>
              </a:pPr>
              <a:r>
                <a:rPr kumimoji="0" lang="tr-TR" sz="2400" b="0" i="0" u="none" strike="noStrike" kern="0" cap="none" spc="0" normalizeH="0" baseline="0" noProof="0" dirty="0">
                  <a:ln>
                    <a:noFill/>
                  </a:ln>
                  <a:solidFill>
                    <a:prstClr val="black"/>
                  </a:solidFill>
                  <a:effectLst/>
                  <a:uLnTx/>
                  <a:uFillTx/>
                </a:rPr>
                <a:t>Bulantı veya yorgunluk vb.</a:t>
              </a:r>
              <a:endParaRPr kumimoji="0" lang="en-US" sz="24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9923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llustration of man and woman showing the location of their hearts"/>
          <p:cNvSpPr>
            <a:spLocks noChangeAspect="1" noChangeArrowheads="1"/>
          </p:cNvSpPr>
          <p:nvPr/>
        </p:nvSpPr>
        <p:spPr bwMode="auto">
          <a:xfrm>
            <a:off x="0" y="-1773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ea typeface="+mn-ea"/>
                <a:cs typeface="+mn-cs"/>
              </a:rPr>
              <a:t>Kadınlarda Koroner Arter Hastalığı Belirtileri-2</a:t>
            </a:r>
            <a:endParaRPr kumimoji="0" lang="tr-TR" sz="2800" b="1" i="0" u="none" strike="noStrike" kern="0" cap="none" spc="0" normalizeH="0" baseline="0" noProof="0" dirty="0">
              <a:ln>
                <a:noFill/>
              </a:ln>
              <a:solidFill>
                <a:prstClr val="black">
                  <a:lumMod val="75000"/>
                  <a:lumOff val="25000"/>
                </a:prstClr>
              </a:solidFill>
              <a:effectLst/>
              <a:uLnTx/>
              <a:uFillTx/>
              <a:ea typeface="+mn-ea"/>
              <a:cs typeface="+mn-cs"/>
            </a:endParaRPr>
          </a:p>
        </p:txBody>
      </p:sp>
      <p:pic>
        <p:nvPicPr>
          <p:cNvPr id="2050" name="Picture 2" descr="coronary artery disease in women ile ilgili görsel sonucu"/>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22385" r="25438"/>
          <a:stretch/>
        </p:blipFill>
        <p:spPr bwMode="auto">
          <a:xfrm>
            <a:off x="8104434" y="1808703"/>
            <a:ext cx="3240155" cy="304464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 3"/>
          <p:cNvGrpSpPr/>
          <p:nvPr/>
        </p:nvGrpSpPr>
        <p:grpSpPr>
          <a:xfrm>
            <a:off x="743137" y="1336431"/>
            <a:ext cx="7185012" cy="4356124"/>
            <a:chOff x="743137" y="1336431"/>
            <a:chExt cx="7185012" cy="4356124"/>
          </a:xfrm>
        </p:grpSpPr>
        <p:sp>
          <p:nvSpPr>
            <p:cNvPr id="2" name="Dikdörtgen 1"/>
            <p:cNvSpPr/>
            <p:nvPr/>
          </p:nvSpPr>
          <p:spPr>
            <a:xfrm>
              <a:off x="743137" y="1336431"/>
              <a:ext cx="7185012" cy="4356124"/>
            </a:xfrm>
            <a:prstGeom prst="rect">
              <a:avLst/>
            </a:prstGeom>
            <a:solidFill>
              <a:srgbClr val="FEF5F0"/>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A4F2EBE-7BAF-436D-AFC3-BA30E7A9F760}"/>
                </a:ext>
              </a:extLst>
            </p:cNvPr>
            <p:cNvSpPr txBox="1"/>
            <p:nvPr/>
          </p:nvSpPr>
          <p:spPr>
            <a:xfrm>
              <a:off x="859249" y="2048284"/>
              <a:ext cx="6721666" cy="2805063"/>
            </a:xfrm>
            <a:prstGeom prst="rect">
              <a:avLst/>
            </a:prstGeom>
            <a:noFill/>
          </p:spPr>
          <p:txBody>
            <a:bodyPr wrap="square" rtlCol="0">
              <a:spAutoFit/>
            </a:bodyPr>
            <a:lstStyle/>
            <a:p>
              <a:pPr lvl="0">
                <a:lnSpc>
                  <a:spcPct val="150000"/>
                </a:lnSpc>
                <a:defRPr/>
              </a:pPr>
              <a:r>
                <a:rPr lang="tr-TR" sz="2400" kern="0" dirty="0">
                  <a:solidFill>
                    <a:srgbClr val="C00000"/>
                  </a:solidFill>
                  <a:sym typeface="Webdings" panose="05030102010509060703" pitchFamily="18" charset="2"/>
                </a:rPr>
                <a:t> </a:t>
              </a:r>
              <a:r>
                <a:rPr kumimoji="0" lang="tr-TR" sz="2400" b="0" i="0" u="none" strike="noStrike" kern="0" cap="none" spc="0" normalizeH="0" baseline="0" noProof="0" dirty="0">
                  <a:ln>
                    <a:noFill/>
                  </a:ln>
                  <a:solidFill>
                    <a:prstClr val="black"/>
                  </a:solidFill>
                  <a:effectLst/>
                  <a:uLnTx/>
                  <a:uFillTx/>
                </a:rPr>
                <a:t>Özellikle genç kadınlarda belirtiler daha </a:t>
              </a:r>
              <a:r>
                <a:rPr kumimoji="0" lang="tr-TR" sz="2400" b="0" i="0" u="none" strike="noStrike" kern="0" cap="none" spc="0" normalizeH="0" baseline="0" noProof="0" dirty="0" err="1">
                  <a:ln>
                    <a:noFill/>
                  </a:ln>
                  <a:solidFill>
                    <a:prstClr val="black"/>
                  </a:solidFill>
                  <a:effectLst/>
                  <a:uLnTx/>
                  <a:uFillTx/>
                </a:rPr>
                <a:t>atipik</a:t>
              </a:r>
              <a:endParaRPr kumimoji="0" lang="tr-TR" sz="2400" b="0" i="0" u="none" strike="noStrike" kern="0" cap="none" spc="0" normalizeH="0" baseline="0" noProof="0" dirty="0">
                <a:ln>
                  <a:noFill/>
                </a:ln>
                <a:solidFill>
                  <a:prstClr val="black"/>
                </a:solidFill>
                <a:effectLst/>
                <a:uLnTx/>
                <a:uFillTx/>
              </a:endParaRPr>
            </a:p>
            <a:p>
              <a:pPr lvl="0">
                <a:lnSpc>
                  <a:spcPct val="150000"/>
                </a:lnSpc>
                <a:defRPr/>
              </a:pPr>
              <a:r>
                <a:rPr kumimoji="0" lang="tr-TR" sz="2400" b="0" i="0" u="none" strike="noStrike" kern="0" cap="none" spc="0" normalizeH="0" baseline="0" noProof="0" dirty="0">
                  <a:ln>
                    <a:noFill/>
                  </a:ln>
                  <a:solidFill>
                    <a:prstClr val="black"/>
                  </a:solidFill>
                  <a:effectLst/>
                  <a:uLnTx/>
                  <a:uFillTx/>
                </a:rPr>
                <a:t>     veya hafif olabilir. Ancak, bu hastalığın daha hafif</a:t>
              </a:r>
            </a:p>
            <a:p>
              <a:pPr lvl="0">
                <a:lnSpc>
                  <a:spcPct val="150000"/>
                </a:lnSpc>
                <a:defRPr/>
              </a:pPr>
              <a:r>
                <a:rPr lang="tr-TR" sz="2400" kern="0" dirty="0">
                  <a:solidFill>
                    <a:prstClr val="black"/>
                  </a:solidFill>
                </a:rPr>
                <a:t>     </a:t>
              </a:r>
              <a:r>
                <a:rPr kumimoji="0" lang="tr-TR" sz="2400" b="0" i="0" u="none" strike="noStrike" kern="0" cap="none" spc="0" normalizeH="0" baseline="0" noProof="0" dirty="0">
                  <a:ln>
                    <a:noFill/>
                  </a:ln>
                  <a:solidFill>
                    <a:prstClr val="black"/>
                  </a:solidFill>
                  <a:effectLst/>
                  <a:uLnTx/>
                  <a:uFillTx/>
                </a:rPr>
                <a:t>olduğu anlamına gelmez.</a:t>
              </a:r>
            </a:p>
            <a:p>
              <a:pPr lvl="0">
                <a:lnSpc>
                  <a:spcPct val="150000"/>
                </a:lnSpc>
                <a:defRPr/>
              </a:pPr>
              <a:r>
                <a:rPr lang="tr-TR" sz="2400" kern="0" dirty="0">
                  <a:solidFill>
                    <a:srgbClr val="C00000"/>
                  </a:solidFill>
                  <a:sym typeface="Webdings" panose="05030102010509060703" pitchFamily="18" charset="2"/>
                </a:rPr>
                <a:t> </a:t>
              </a:r>
              <a:r>
                <a:rPr lang="tr-TR" sz="2400" kern="0" dirty="0">
                  <a:solidFill>
                    <a:prstClr val="black"/>
                  </a:solidFill>
                </a:rPr>
                <a:t>Kadınlarda KAH daha komplikasyonlu ve daha</a:t>
              </a:r>
            </a:p>
            <a:p>
              <a:pPr lvl="0">
                <a:lnSpc>
                  <a:spcPct val="150000"/>
                </a:lnSpc>
                <a:defRPr/>
              </a:pPr>
              <a:r>
                <a:rPr lang="tr-TR" sz="2400" kern="0" dirty="0">
                  <a:solidFill>
                    <a:prstClr val="black"/>
                  </a:solidFill>
                </a:rPr>
                <a:t>     ölümcül seyretmektedir.</a:t>
              </a:r>
              <a:endParaRPr kumimoji="0" lang="tr-TR" sz="24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18171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llustration of man and woman showing the location of their hearts"/>
          <p:cNvSpPr>
            <a:spLocks noChangeAspect="1" noChangeArrowheads="1"/>
          </p:cNvSpPr>
          <p:nvPr/>
        </p:nvSpPr>
        <p:spPr bwMode="auto">
          <a:xfrm>
            <a:off x="0" y="-1773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ea typeface="+mn-ea"/>
                <a:cs typeface="+mn-cs"/>
              </a:rPr>
              <a:t>Kadınlarda Koroner Arter Hastalığı Belirtileri-3</a:t>
            </a:r>
            <a:endParaRPr kumimoji="0" lang="tr-TR" sz="2800" b="1" i="0" u="none" strike="noStrike" kern="0" cap="none" spc="0" normalizeH="0" baseline="0" noProof="0" dirty="0">
              <a:ln>
                <a:noFill/>
              </a:ln>
              <a:solidFill>
                <a:prstClr val="black">
                  <a:lumMod val="75000"/>
                  <a:lumOff val="25000"/>
                </a:prstClr>
              </a:solidFill>
              <a:effectLst/>
              <a:uLnTx/>
              <a:uFillTx/>
              <a:ea typeface="+mn-ea"/>
              <a:cs typeface="+mn-cs"/>
            </a:endParaRPr>
          </a:p>
        </p:txBody>
      </p:sp>
      <p:pic>
        <p:nvPicPr>
          <p:cNvPr id="2050" name="Picture 2" descr="coronary artery disease in women ile ilgili görsel sonucu"/>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22385" r="25438"/>
          <a:stretch/>
        </p:blipFill>
        <p:spPr bwMode="auto">
          <a:xfrm>
            <a:off x="8104434" y="1808703"/>
            <a:ext cx="3240155" cy="304464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 3"/>
          <p:cNvGrpSpPr/>
          <p:nvPr/>
        </p:nvGrpSpPr>
        <p:grpSpPr>
          <a:xfrm>
            <a:off x="743137" y="1336431"/>
            <a:ext cx="7185012" cy="4356124"/>
            <a:chOff x="743137" y="1336431"/>
            <a:chExt cx="7185012" cy="4356124"/>
          </a:xfrm>
        </p:grpSpPr>
        <p:sp>
          <p:nvSpPr>
            <p:cNvPr id="2" name="Dikdörtgen 1"/>
            <p:cNvSpPr/>
            <p:nvPr/>
          </p:nvSpPr>
          <p:spPr>
            <a:xfrm>
              <a:off x="743137" y="1336431"/>
              <a:ext cx="7185012" cy="4356124"/>
            </a:xfrm>
            <a:prstGeom prst="rect">
              <a:avLst/>
            </a:prstGeom>
            <a:solidFill>
              <a:srgbClr val="FEF5F0"/>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A4F2EBE-7BAF-436D-AFC3-BA30E7A9F760}"/>
                </a:ext>
              </a:extLst>
            </p:cNvPr>
            <p:cNvSpPr txBox="1"/>
            <p:nvPr/>
          </p:nvSpPr>
          <p:spPr>
            <a:xfrm>
              <a:off x="859249" y="2048284"/>
              <a:ext cx="6721666" cy="2251065"/>
            </a:xfrm>
            <a:prstGeom prst="rect">
              <a:avLst/>
            </a:prstGeom>
            <a:noFill/>
          </p:spPr>
          <p:txBody>
            <a:bodyPr wrap="square" rtlCol="0">
              <a:spAutoFit/>
            </a:bodyPr>
            <a:lstStyle/>
            <a:p>
              <a:pPr lvl="0">
                <a:lnSpc>
                  <a:spcPct val="150000"/>
                </a:lnSpc>
                <a:defRPr/>
              </a:pPr>
              <a:r>
                <a:rPr lang="tr-TR" sz="2400" kern="0" dirty="0">
                  <a:solidFill>
                    <a:srgbClr val="C00000"/>
                  </a:solidFill>
                  <a:sym typeface="Webdings" panose="05030102010509060703" pitchFamily="18" charset="2"/>
                </a:rPr>
                <a:t> </a:t>
              </a:r>
              <a:r>
                <a:rPr lang="tr-TR" sz="2400" b="1" kern="0" dirty="0">
                  <a:solidFill>
                    <a:prstClr val="black"/>
                  </a:solidFill>
                </a:rPr>
                <a:t>Nedeni; </a:t>
              </a:r>
              <a:r>
                <a:rPr lang="tr-TR" sz="2400" kern="0" dirty="0">
                  <a:solidFill>
                    <a:prstClr val="black"/>
                  </a:solidFill>
                </a:rPr>
                <a:t>müphem belirtilerden dolayı kadının hastaneye başvurusu da hastane de KAH saptanması  ve dolayısı ile tedaviye ulaşması da daha geç olmaktadır. </a:t>
              </a:r>
              <a:endParaRPr kumimoji="0" lang="tr-TR" sz="24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11421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llustration of man and woman showing the location of their hearts"/>
          <p:cNvSpPr>
            <a:spLocks noChangeAspect="1" noChangeArrowheads="1"/>
          </p:cNvSpPr>
          <p:nvPr/>
        </p:nvSpPr>
        <p:spPr bwMode="auto">
          <a:xfrm>
            <a:off x="0" y="-1773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Hastalığında İskemi Bulgular-1 </a:t>
            </a:r>
            <a:endParaRPr lang="tr-TR" sz="2800" b="1" kern="0" dirty="0">
              <a:solidFill>
                <a:prstClr val="black">
                  <a:lumMod val="75000"/>
                  <a:lumOff val="25000"/>
                </a:prstClr>
              </a:solidFill>
            </a:endParaRPr>
          </a:p>
        </p:txBody>
      </p:sp>
      <p:pic>
        <p:nvPicPr>
          <p:cNvPr id="9" name="Picture 3"/>
          <p:cNvPicPr>
            <a:picLocks noChangeAspect="1"/>
          </p:cNvPicPr>
          <p:nvPr/>
        </p:nvPicPr>
        <p:blipFill>
          <a:blip r:embed="rId2"/>
          <a:stretch>
            <a:fillRect/>
          </a:stretch>
        </p:blipFill>
        <p:spPr>
          <a:xfrm>
            <a:off x="8201700" y="1265907"/>
            <a:ext cx="3284274" cy="4341074"/>
          </a:xfrm>
          <a:prstGeom prst="rect">
            <a:avLst/>
          </a:prstGeom>
        </p:spPr>
      </p:pic>
      <p:grpSp>
        <p:nvGrpSpPr>
          <p:cNvPr id="4" name="Grup 3"/>
          <p:cNvGrpSpPr/>
          <p:nvPr/>
        </p:nvGrpSpPr>
        <p:grpSpPr>
          <a:xfrm>
            <a:off x="743137" y="1265907"/>
            <a:ext cx="7185012" cy="4341074"/>
            <a:chOff x="743137" y="1265907"/>
            <a:chExt cx="7185012" cy="4341074"/>
          </a:xfrm>
        </p:grpSpPr>
        <p:sp>
          <p:nvSpPr>
            <p:cNvPr id="2" name="Dikdörtgen 1"/>
            <p:cNvSpPr/>
            <p:nvPr/>
          </p:nvSpPr>
          <p:spPr>
            <a:xfrm>
              <a:off x="743137" y="1265907"/>
              <a:ext cx="7185012" cy="4341074"/>
            </a:xfrm>
            <a:prstGeom prst="rect">
              <a:avLst/>
            </a:prstGeom>
            <a:solidFill>
              <a:srgbClr val="FEF5F0"/>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6">
              <a:extLst>
                <a:ext uri="{FF2B5EF4-FFF2-40B4-BE49-F238E27FC236}">
                  <a16:creationId xmlns:a16="http://schemas.microsoft.com/office/drawing/2014/main" id="{1A4F2EBE-7BAF-436D-AFC3-BA30E7A9F760}"/>
                </a:ext>
              </a:extLst>
            </p:cNvPr>
            <p:cNvSpPr txBox="1"/>
            <p:nvPr/>
          </p:nvSpPr>
          <p:spPr>
            <a:xfrm>
              <a:off x="1075855" y="2310911"/>
              <a:ext cx="6519576" cy="2251065"/>
            </a:xfrm>
            <a:prstGeom prst="rect">
              <a:avLst/>
            </a:prstGeom>
            <a:noFill/>
          </p:spPr>
          <p:txBody>
            <a:bodyPr wrap="square" rtlCol="0">
              <a:spAutoFit/>
            </a:bodyPr>
            <a:lstStyle/>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prstClr val="black"/>
                  </a:solidFill>
                  <a:effectLst/>
                  <a:uLnTx/>
                  <a:uFillTx/>
                </a:rPr>
                <a:t>En  sık olarak </a:t>
              </a:r>
              <a:r>
                <a:rPr kumimoji="0" lang="tr-TR" sz="2400" b="0" i="0" u="none" strike="noStrike" kern="0" cap="none" spc="0" normalizeH="0" baseline="0" noProof="0" dirty="0" err="1">
                  <a:ln>
                    <a:noFill/>
                  </a:ln>
                  <a:solidFill>
                    <a:prstClr val="black"/>
                  </a:solidFill>
                  <a:effectLst/>
                  <a:uLnTx/>
                  <a:uFillTx/>
                </a:rPr>
                <a:t>miyokardial</a:t>
              </a:r>
              <a:r>
                <a:rPr kumimoji="0" lang="tr-TR" sz="2400" b="0" i="0" u="none" strike="noStrike" kern="0" cap="none" spc="0" normalizeH="0" baseline="0" noProof="0" dirty="0">
                  <a:ln>
                    <a:noFill/>
                  </a:ln>
                  <a:solidFill>
                    <a:prstClr val="black"/>
                  </a:solidFill>
                  <a:effectLst/>
                  <a:uLnTx/>
                  <a:uFillTx/>
                </a:rPr>
                <a:t> oksijen ihtiyacının arttığı durumlarda </a:t>
              </a:r>
              <a:r>
                <a:rPr lang="tr-TR" sz="2400" kern="0" dirty="0">
                  <a:solidFill>
                    <a:prstClr val="black"/>
                  </a:solidFill>
                </a:rPr>
                <a:t>e</a:t>
              </a:r>
              <a:r>
                <a:rPr kumimoji="0" lang="tr-TR" sz="2400" b="0" i="0" u="none" strike="noStrike" kern="0" cap="none" spc="0" normalizeH="0" baseline="0" noProof="0" dirty="0" err="1">
                  <a:ln>
                    <a:noFill/>
                  </a:ln>
                  <a:solidFill>
                    <a:prstClr val="black"/>
                  </a:solidFill>
                  <a:effectLst/>
                  <a:uLnTx/>
                  <a:uFillTx/>
                </a:rPr>
                <a:t>for</a:t>
              </a:r>
              <a:r>
                <a:rPr kumimoji="0" lang="tr-TR" sz="2400" b="0" i="0" u="none" strike="noStrike" kern="0" cap="none" spc="0" normalizeH="0" baseline="0" noProof="0" dirty="0">
                  <a:ln>
                    <a:noFill/>
                  </a:ln>
                  <a:solidFill>
                    <a:prstClr val="black"/>
                  </a:solidFill>
                  <a:effectLst/>
                  <a:uLnTx/>
                  <a:uFillTx/>
                </a:rPr>
                <a:t>, yemek sonrası, heyecan veya stres zamanlarında veya </a:t>
              </a:r>
              <a:r>
                <a:rPr kumimoji="0" lang="tr-TR" sz="2400" b="0" i="0" u="none" strike="noStrike" kern="0" cap="none" spc="0" normalizeH="0" baseline="0" noProof="0" dirty="0" err="1">
                  <a:ln>
                    <a:noFill/>
                  </a:ln>
                  <a:solidFill>
                    <a:prstClr val="black"/>
                  </a:solidFill>
                  <a:effectLst/>
                  <a:uLnTx/>
                  <a:uFillTx/>
                </a:rPr>
                <a:t>soğuğa</a:t>
              </a:r>
              <a:r>
                <a:rPr kumimoji="0" lang="tr-TR" sz="2400" b="0" i="0" u="none" strike="noStrike" kern="0" cap="none" spc="0" normalizeH="0" baseline="0" noProof="0" dirty="0">
                  <a:ln>
                    <a:noFill/>
                  </a:ln>
                  <a:solidFill>
                    <a:prstClr val="black"/>
                  </a:solidFill>
                  <a:effectLst/>
                  <a:uLnTx/>
                  <a:uFillTx/>
                </a:rPr>
                <a:t> maruz </a:t>
              </a:r>
              <a:r>
                <a:rPr kumimoji="0" lang="tr-TR" sz="2400" b="0" i="0" u="none" strike="noStrike" kern="0" cap="none" spc="0" normalizeH="0" baseline="0" noProof="0" dirty="0" err="1">
                  <a:ln>
                    <a:noFill/>
                  </a:ln>
                  <a:solidFill>
                    <a:prstClr val="black"/>
                  </a:solidFill>
                  <a:effectLst/>
                  <a:uLnTx/>
                  <a:uFillTx/>
                </a:rPr>
                <a:t>kalındığında</a:t>
              </a:r>
              <a:r>
                <a:rPr kumimoji="0" lang="tr-TR" sz="2400" b="0" i="0" u="none" strike="noStrike" kern="0" cap="none" spc="0" normalizeH="0" baseline="0" noProof="0" dirty="0">
                  <a:ln>
                    <a:noFill/>
                  </a:ln>
                  <a:solidFill>
                    <a:prstClr val="black"/>
                  </a:solidFill>
                  <a:effectLst/>
                  <a:uLnTx/>
                  <a:uFillTx/>
                </a:rPr>
                <a:t> </a:t>
              </a:r>
              <a:r>
                <a:rPr kumimoji="0" lang="tr-TR" sz="2400" b="0" i="0" u="none" strike="noStrike" kern="0" cap="none" spc="0" normalizeH="0" baseline="0" noProof="0" dirty="0" err="1">
                  <a:ln>
                    <a:noFill/>
                  </a:ln>
                  <a:solidFill>
                    <a:prstClr val="black"/>
                  </a:solidFill>
                  <a:effectLst/>
                  <a:uLnTx/>
                  <a:uFillTx/>
                </a:rPr>
                <a:t>görülürler</a:t>
              </a:r>
              <a:r>
                <a:rPr kumimoji="0" lang="tr-TR" sz="2400" b="0" i="0" u="none" strike="noStrike" kern="0" cap="none" spc="0" normalizeH="0" baseline="0" noProof="0" dirty="0">
                  <a:ln>
                    <a:noFill/>
                  </a:ln>
                  <a:solidFill>
                    <a:prstClr val="black"/>
                  </a:solidFill>
                  <a:effectLst/>
                  <a:uLnTx/>
                  <a:uFillTx/>
                </a:rPr>
                <a:t>.</a:t>
              </a:r>
            </a:p>
          </p:txBody>
        </p:sp>
      </p:grpSp>
    </p:spTree>
    <p:extLst>
      <p:ext uri="{BB962C8B-B14F-4D97-AF65-F5344CB8AC3E}">
        <p14:creationId xmlns:p14="http://schemas.microsoft.com/office/powerpoint/2010/main" val="426823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llustration of man and woman showing the location of their hearts"/>
          <p:cNvSpPr>
            <a:spLocks noChangeAspect="1" noChangeArrowheads="1"/>
          </p:cNvSpPr>
          <p:nvPr/>
        </p:nvSpPr>
        <p:spPr bwMode="auto">
          <a:xfrm>
            <a:off x="0" y="-1773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Koroner Arter Hastalığında </a:t>
            </a:r>
            <a:r>
              <a:rPr kumimoji="0" lang="tr-TR" sz="2800" b="1" i="0" u="none" strike="noStrike" kern="1200" cap="none" spc="0" normalizeH="0" baseline="0" noProof="0" dirty="0" err="1">
                <a:ln>
                  <a:noFill/>
                </a:ln>
                <a:solidFill>
                  <a:prstClr val="black"/>
                </a:solidFill>
                <a:effectLst/>
                <a:uLnTx/>
                <a:uFillTx/>
                <a:latin typeface="Calibri"/>
                <a:ea typeface="+mn-ea"/>
                <a:cs typeface="+mn-cs"/>
              </a:rPr>
              <a:t>İskemi</a:t>
            </a:r>
            <a:r>
              <a:rPr kumimoji="0" lang="tr-TR" sz="2800" b="1" i="0" u="none" strike="noStrike" kern="1200" cap="none" spc="0" normalizeH="0" baseline="0" noProof="0" dirty="0">
                <a:ln>
                  <a:noFill/>
                </a:ln>
                <a:solidFill>
                  <a:prstClr val="black"/>
                </a:solidFill>
                <a:effectLst/>
                <a:uLnTx/>
                <a:uFillTx/>
                <a:latin typeface="Calibri"/>
                <a:ea typeface="+mn-ea"/>
                <a:cs typeface="+mn-cs"/>
              </a:rPr>
              <a:t> Bulgular-2 </a:t>
            </a:r>
            <a:endParaRPr kumimoji="0" lang="tr-TR" sz="2800" b="1"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9" name="Picture 3"/>
          <p:cNvPicPr>
            <a:picLocks noChangeAspect="1"/>
          </p:cNvPicPr>
          <p:nvPr/>
        </p:nvPicPr>
        <p:blipFill>
          <a:blip r:embed="rId2"/>
          <a:stretch>
            <a:fillRect/>
          </a:stretch>
        </p:blipFill>
        <p:spPr>
          <a:xfrm>
            <a:off x="8201700" y="1265907"/>
            <a:ext cx="3284274" cy="4341074"/>
          </a:xfrm>
          <a:prstGeom prst="rect">
            <a:avLst/>
          </a:prstGeom>
        </p:spPr>
      </p:pic>
      <p:grpSp>
        <p:nvGrpSpPr>
          <p:cNvPr id="4" name="Grup 3"/>
          <p:cNvGrpSpPr/>
          <p:nvPr/>
        </p:nvGrpSpPr>
        <p:grpSpPr>
          <a:xfrm>
            <a:off x="743137" y="1265907"/>
            <a:ext cx="7185012" cy="4341074"/>
            <a:chOff x="743137" y="1265907"/>
            <a:chExt cx="7185012" cy="4341074"/>
          </a:xfrm>
        </p:grpSpPr>
        <p:sp>
          <p:nvSpPr>
            <p:cNvPr id="2" name="Dikdörtgen 1"/>
            <p:cNvSpPr/>
            <p:nvPr/>
          </p:nvSpPr>
          <p:spPr>
            <a:xfrm>
              <a:off x="743137" y="1265907"/>
              <a:ext cx="7185012" cy="4341074"/>
            </a:xfrm>
            <a:prstGeom prst="rect">
              <a:avLst/>
            </a:prstGeom>
            <a:solidFill>
              <a:srgbClr val="FEF5F0"/>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A4F2EBE-7BAF-436D-AFC3-BA30E7A9F760}"/>
                </a:ext>
              </a:extLst>
            </p:cNvPr>
            <p:cNvSpPr txBox="1"/>
            <p:nvPr/>
          </p:nvSpPr>
          <p:spPr>
            <a:xfrm>
              <a:off x="967562" y="2005283"/>
              <a:ext cx="6419093" cy="2862322"/>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prstClr val="black"/>
                  </a:solidFill>
                  <a:effectLst/>
                  <a:uLnTx/>
                  <a:uFillTx/>
                  <a:latin typeface="Calibri"/>
                  <a:ea typeface="+mn-ea"/>
                  <a:cs typeface="+mn-cs"/>
                </a:rPr>
                <a:t>İskemi dinlenerek veya </a:t>
              </a:r>
              <a:r>
                <a:rPr kumimoji="0" lang="tr-TR" sz="2400" b="0" i="0" u="none" strike="noStrike" kern="0" cap="none" spc="0" normalizeH="0" baseline="0" noProof="0" dirty="0" err="1">
                  <a:ln>
                    <a:noFill/>
                  </a:ln>
                  <a:solidFill>
                    <a:prstClr val="black"/>
                  </a:solidFill>
                  <a:effectLst/>
                  <a:uLnTx/>
                  <a:uFillTx/>
                  <a:latin typeface="Calibri"/>
                  <a:ea typeface="+mn-ea"/>
                  <a:cs typeface="+mn-cs"/>
                </a:rPr>
                <a:t>ilaçlarla</a:t>
              </a:r>
              <a:r>
                <a:rPr kumimoji="0" lang="tr-TR" sz="2400" b="0" i="0" u="none" strike="noStrike" kern="0" cap="none" spc="0" normalizeH="0" baseline="0" noProof="0" dirty="0">
                  <a:ln>
                    <a:noFill/>
                  </a:ln>
                  <a:solidFill>
                    <a:prstClr val="black"/>
                  </a:solidFill>
                  <a:effectLst/>
                  <a:uLnTx/>
                  <a:uFillTx/>
                  <a:latin typeface="Calibri"/>
                  <a:ea typeface="+mn-ea"/>
                  <a:cs typeface="+mn-cs"/>
                </a:rPr>
                <a:t> 10 dakikadan az bir </a:t>
              </a:r>
              <a:r>
                <a:rPr kumimoji="0" lang="tr-TR" sz="2400" b="0" i="0" u="none" strike="noStrike" kern="0" cap="none" spc="0" normalizeH="0" baseline="0" noProof="0" dirty="0" err="1">
                  <a:ln>
                    <a:noFill/>
                  </a:ln>
                  <a:solidFill>
                    <a:prstClr val="black"/>
                  </a:solidFill>
                  <a:effectLst/>
                  <a:uLnTx/>
                  <a:uFillTx/>
                  <a:latin typeface="Calibri"/>
                  <a:ea typeface="+mn-ea"/>
                  <a:cs typeface="+mn-cs"/>
                </a:rPr>
                <a:t>sürede</a:t>
              </a:r>
              <a:r>
                <a:rPr kumimoji="0" lang="tr-TR" sz="2400" b="0" i="0" u="none" strike="noStrike" kern="0" cap="none" spc="0" normalizeH="0" baseline="0" noProof="0" dirty="0">
                  <a:ln>
                    <a:noFill/>
                  </a:ln>
                  <a:solidFill>
                    <a:prstClr val="black"/>
                  </a:solidFill>
                  <a:effectLst/>
                  <a:uLnTx/>
                  <a:uFillTx/>
                  <a:latin typeface="Calibri"/>
                  <a:ea typeface="+mn-ea"/>
                  <a:cs typeface="+mn-cs"/>
                </a:rPr>
                <a:t> </a:t>
              </a:r>
              <a:r>
                <a:rPr kumimoji="0" lang="tr-TR" sz="2400" b="0" i="0" u="none" strike="noStrike" kern="0" cap="none" spc="0" normalizeH="0" baseline="0" noProof="0" dirty="0" err="1">
                  <a:ln>
                    <a:noFill/>
                  </a:ln>
                  <a:solidFill>
                    <a:prstClr val="black"/>
                  </a:solidFill>
                  <a:effectLst/>
                  <a:uLnTx/>
                  <a:uFillTx/>
                  <a:latin typeface="Calibri"/>
                  <a:ea typeface="+mn-ea"/>
                  <a:cs typeface="+mn-cs"/>
                </a:rPr>
                <a:t>iyileştirildiğinde</a:t>
              </a:r>
              <a:r>
                <a:rPr kumimoji="0" lang="tr-TR" sz="2400" b="0" i="0" u="none" strike="noStrike" kern="0" cap="none" spc="0" normalizeH="0" baseline="0" noProof="0" dirty="0">
                  <a:ln>
                    <a:noFill/>
                  </a:ln>
                  <a:solidFill>
                    <a:prstClr val="black"/>
                  </a:solidFill>
                  <a:effectLst/>
                  <a:uLnTx/>
                  <a:uFillTx/>
                  <a:latin typeface="Calibri"/>
                  <a:ea typeface="+mn-ea"/>
                  <a:cs typeface="+mn-cs"/>
                </a:rPr>
                <a:t>, </a:t>
              </a:r>
              <a:r>
                <a:rPr kumimoji="0" lang="tr-TR" sz="2400" b="1" i="0" u="none" strike="noStrike" kern="0" cap="none" spc="0" normalizeH="0" baseline="0" noProof="0" dirty="0">
                  <a:ln>
                    <a:noFill/>
                  </a:ln>
                  <a:solidFill>
                    <a:prstClr val="black"/>
                  </a:solidFill>
                  <a:effectLst/>
                  <a:uLnTx/>
                  <a:uFillTx/>
                  <a:latin typeface="Calibri"/>
                  <a:ea typeface="+mn-ea"/>
                  <a:cs typeface="+mn-cs"/>
                </a:rPr>
                <a:t>stabil </a:t>
              </a:r>
              <a:r>
                <a:rPr kumimoji="0" lang="tr-TR" sz="2400" b="1" i="0" u="none" strike="noStrike" kern="0" cap="none" spc="0" normalizeH="0" baseline="0" noProof="0" dirty="0" err="1">
                  <a:ln>
                    <a:noFill/>
                  </a:ln>
                  <a:solidFill>
                    <a:prstClr val="black"/>
                  </a:solidFill>
                  <a:effectLst/>
                  <a:uLnTx/>
                  <a:uFillTx/>
                  <a:latin typeface="Calibri"/>
                  <a:ea typeface="+mn-ea"/>
                  <a:cs typeface="+mn-cs"/>
                </a:rPr>
                <a:t>anjina</a:t>
              </a:r>
              <a:r>
                <a:rPr kumimoji="0" lang="tr-TR" sz="2400" b="0" i="0" u="none" strike="noStrike" kern="0" cap="none" spc="0" normalizeH="0" baseline="0" noProof="0" dirty="0">
                  <a:ln>
                    <a:noFill/>
                  </a:ln>
                  <a:solidFill>
                    <a:prstClr val="black"/>
                  </a:solidFill>
                  <a:effectLst/>
                  <a:uLnTx/>
                  <a:uFillTx/>
                  <a:latin typeface="Calibri"/>
                  <a:ea typeface="+mn-ea"/>
                  <a:cs typeface="+mn-cs"/>
                </a:rPr>
                <a:t> terimi kullanılmaktadır. </a:t>
              </a:r>
              <a:endParaRPr kumimoji="0" lang="en-US" sz="2400" b="0" i="0" u="none" strike="noStrike" kern="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prstClr val="black"/>
                  </a:solidFill>
                  <a:effectLst/>
                  <a:uLnTx/>
                  <a:uFillTx/>
                  <a:latin typeface="Calibri"/>
                  <a:ea typeface="+mn-ea"/>
                  <a:cs typeface="+mn-cs"/>
                </a:rPr>
                <a:t>İskemi, tamamen sessiz olabilir (diyabet hastalarında veya yaşlılarda).</a:t>
              </a:r>
              <a:endParaRPr kumimoji="0" lang="en-US" sz="2400" b="0"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89718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llustration of man and woman showing the location of their hearts"/>
          <p:cNvSpPr>
            <a:spLocks noChangeAspect="1" noChangeArrowheads="1"/>
          </p:cNvSpPr>
          <p:nvPr/>
        </p:nvSpPr>
        <p:spPr bwMode="auto">
          <a:xfrm>
            <a:off x="0" y="-1773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r>
              <a:rPr lang="en-US" sz="2800" b="1" dirty="0"/>
              <a:t>D</a:t>
            </a:r>
            <a:r>
              <a:rPr lang="tr-TR" sz="2800" b="1" dirty="0" err="1"/>
              <a:t>iyabet</a:t>
            </a:r>
            <a:r>
              <a:rPr lang="tr-TR" sz="2800" b="1" dirty="0"/>
              <a:t> v</a:t>
            </a:r>
            <a:r>
              <a:rPr lang="en-US" sz="2800" b="1" dirty="0"/>
              <a:t>e </a:t>
            </a:r>
            <a:r>
              <a:rPr lang="en-US" sz="2800" b="1" dirty="0" err="1"/>
              <a:t>Sessiz</a:t>
            </a:r>
            <a:r>
              <a:rPr lang="en-US" sz="2800" b="1" dirty="0"/>
              <a:t> </a:t>
            </a:r>
            <a:r>
              <a:rPr lang="tr-TR" sz="2800" b="1" dirty="0"/>
              <a:t>İ</a:t>
            </a:r>
            <a:r>
              <a:rPr lang="en-US" sz="2800" b="1" dirty="0" err="1"/>
              <a:t>skemi</a:t>
            </a:r>
            <a:endParaRPr lang="en-US" sz="2800" dirty="0"/>
          </a:p>
        </p:txBody>
      </p:sp>
      <p:grpSp>
        <p:nvGrpSpPr>
          <p:cNvPr id="4" name="Grup 3"/>
          <p:cNvGrpSpPr/>
          <p:nvPr/>
        </p:nvGrpSpPr>
        <p:grpSpPr>
          <a:xfrm>
            <a:off x="743137" y="1265907"/>
            <a:ext cx="7185012" cy="4341074"/>
            <a:chOff x="743137" y="1265907"/>
            <a:chExt cx="7185012" cy="4341074"/>
          </a:xfrm>
        </p:grpSpPr>
        <p:sp>
          <p:nvSpPr>
            <p:cNvPr id="2" name="Dikdörtgen 1"/>
            <p:cNvSpPr/>
            <p:nvPr/>
          </p:nvSpPr>
          <p:spPr>
            <a:xfrm>
              <a:off x="743137" y="1265907"/>
              <a:ext cx="7185012" cy="4341074"/>
            </a:xfrm>
            <a:prstGeom prst="rect">
              <a:avLst/>
            </a:prstGeom>
            <a:solidFill>
              <a:srgbClr val="FEF5F0"/>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6">
              <a:extLst>
                <a:ext uri="{FF2B5EF4-FFF2-40B4-BE49-F238E27FC236}">
                  <a16:creationId xmlns:a16="http://schemas.microsoft.com/office/drawing/2014/main" id="{1A4F2EBE-7BAF-436D-AFC3-BA30E7A9F760}"/>
                </a:ext>
              </a:extLst>
            </p:cNvPr>
            <p:cNvSpPr txBox="1"/>
            <p:nvPr/>
          </p:nvSpPr>
          <p:spPr>
            <a:xfrm>
              <a:off x="1044314" y="2551749"/>
              <a:ext cx="6582657" cy="1754326"/>
            </a:xfrm>
            <a:prstGeom prst="rect">
              <a:avLst/>
            </a:prstGeom>
            <a:noFill/>
          </p:spPr>
          <p:txBody>
            <a:bodyPr wrap="square" rtlCol="0">
              <a:spAutoFit/>
            </a:bodyPr>
            <a:lstStyle/>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prstClr val="black"/>
                  </a:solidFill>
                  <a:effectLst/>
                  <a:uLnTx/>
                  <a:uFillTx/>
                </a:rPr>
                <a:t>İskemi sırasında ağrı olmayabilir. </a:t>
              </a:r>
            </a:p>
            <a:p>
              <a:pPr marL="342900" marR="0" lvl="0" indent="-34290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0" cap="none" spc="0" normalizeH="0" baseline="0" noProof="0" dirty="0">
                  <a:ln>
                    <a:noFill/>
                  </a:ln>
                  <a:solidFill>
                    <a:prstClr val="black"/>
                  </a:solidFill>
                  <a:effectLst/>
                  <a:uLnTx/>
                  <a:uFillTx/>
                </a:rPr>
                <a:t>Diyabetikler, KAH ve </a:t>
              </a:r>
              <a:r>
                <a:rPr kumimoji="0" lang="tr-TR" sz="2400" b="0" i="0" u="none" strike="noStrike" kern="0" cap="none" spc="0" normalizeH="0" baseline="0" noProof="0" dirty="0" err="1">
                  <a:ln>
                    <a:noFill/>
                  </a:ln>
                  <a:solidFill>
                    <a:prstClr val="black"/>
                  </a:solidFill>
                  <a:effectLst/>
                  <a:uLnTx/>
                  <a:uFillTx/>
                </a:rPr>
                <a:t>iskemi</a:t>
              </a:r>
              <a:r>
                <a:rPr lang="tr-TR" sz="2400" kern="0" dirty="0">
                  <a:solidFill>
                    <a:prstClr val="black"/>
                  </a:solidFill>
                </a:rPr>
                <a:t> </a:t>
              </a:r>
              <a:r>
                <a:rPr kumimoji="0" lang="tr-TR" sz="2400" b="0" i="0" u="none" strike="noStrike" kern="0" cap="none" spc="0" normalizeH="0" baseline="0" noProof="0" dirty="0">
                  <a:ln>
                    <a:noFill/>
                  </a:ln>
                  <a:solidFill>
                    <a:prstClr val="black"/>
                  </a:solidFill>
                  <a:effectLst/>
                  <a:uLnTx/>
                  <a:uFillTx/>
                </a:rPr>
                <a:t>varlığı açısından dikkatle değerlendirilmelidir</a:t>
              </a:r>
              <a:r>
                <a:rPr kumimoji="0" lang="en-US" sz="2400" b="0" i="0" u="none" strike="noStrike" kern="0" cap="none" spc="0" normalizeH="0" baseline="0" noProof="0" dirty="0">
                  <a:ln>
                    <a:noFill/>
                  </a:ln>
                  <a:solidFill>
                    <a:prstClr val="black"/>
                  </a:solidFill>
                  <a:effectLst/>
                  <a:uLnTx/>
                  <a:uFillTx/>
                </a:rPr>
                <a:t> .</a:t>
              </a:r>
            </a:p>
          </p:txBody>
        </p:sp>
      </p:grpSp>
      <p:pic>
        <p:nvPicPr>
          <p:cNvPr id="11" name="Picture 8" descr="Diyabet, Kan, Glikoz, Sınama, Şeker, Insülin, Me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162" y="1250843"/>
            <a:ext cx="3767846" cy="435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39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llustration of man and woman showing the location of their hearts"/>
          <p:cNvSpPr>
            <a:spLocks noChangeAspect="1" noChangeArrowheads="1"/>
          </p:cNvSpPr>
          <p:nvPr/>
        </p:nvSpPr>
        <p:spPr bwMode="auto">
          <a:xfrm>
            <a:off x="0" y="-1773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r>
              <a:rPr lang="en-US" sz="2800" b="1" dirty="0">
                <a:solidFill>
                  <a:prstClr val="black"/>
                </a:solidFill>
              </a:rPr>
              <a:t>Kadın </a:t>
            </a:r>
            <a:r>
              <a:rPr lang="tr-TR" sz="2800" b="1" dirty="0">
                <a:solidFill>
                  <a:prstClr val="black"/>
                </a:solidFill>
              </a:rPr>
              <a:t>v</a:t>
            </a:r>
            <a:r>
              <a:rPr lang="en-US" sz="2800" b="1" dirty="0">
                <a:solidFill>
                  <a:prstClr val="black"/>
                </a:solidFill>
              </a:rPr>
              <a:t>e </a:t>
            </a:r>
            <a:r>
              <a:rPr lang="en-US" sz="2800" b="1" dirty="0" err="1">
                <a:solidFill>
                  <a:prstClr val="black"/>
                </a:solidFill>
              </a:rPr>
              <a:t>Erkeklerde</a:t>
            </a:r>
            <a:r>
              <a:rPr lang="en-US" sz="2800" b="1" dirty="0">
                <a:solidFill>
                  <a:prstClr val="black"/>
                </a:solidFill>
              </a:rPr>
              <a:t> </a:t>
            </a:r>
            <a:r>
              <a:rPr lang="en-US" sz="2800" b="1" dirty="0" err="1">
                <a:solidFill>
                  <a:prstClr val="black"/>
                </a:solidFill>
              </a:rPr>
              <a:t>Kalp</a:t>
            </a:r>
            <a:r>
              <a:rPr lang="en-US" sz="2800" b="1" dirty="0">
                <a:solidFill>
                  <a:prstClr val="black"/>
                </a:solidFill>
              </a:rPr>
              <a:t> </a:t>
            </a:r>
            <a:r>
              <a:rPr lang="en-US" sz="2800" b="1" dirty="0" err="1">
                <a:solidFill>
                  <a:prstClr val="black"/>
                </a:solidFill>
              </a:rPr>
              <a:t>Krizi</a:t>
            </a:r>
            <a:r>
              <a:rPr lang="en-US" sz="2800" b="1" dirty="0">
                <a:solidFill>
                  <a:prstClr val="black"/>
                </a:solidFill>
              </a:rPr>
              <a:t> </a:t>
            </a:r>
            <a:r>
              <a:rPr lang="en-US" sz="2800" b="1" dirty="0" err="1">
                <a:solidFill>
                  <a:prstClr val="black"/>
                </a:solidFill>
              </a:rPr>
              <a:t>Bulgu</a:t>
            </a:r>
            <a:r>
              <a:rPr lang="tr-TR" sz="2800" b="1" dirty="0" err="1">
                <a:solidFill>
                  <a:prstClr val="black"/>
                </a:solidFill>
              </a:rPr>
              <a:t>larının</a:t>
            </a:r>
            <a:r>
              <a:rPr lang="en-US" sz="2800" b="1" dirty="0">
                <a:solidFill>
                  <a:prstClr val="black"/>
                </a:solidFill>
              </a:rPr>
              <a:t> </a:t>
            </a:r>
            <a:r>
              <a:rPr lang="en-US" sz="2800" b="1" dirty="0" err="1">
                <a:solidFill>
                  <a:prstClr val="black"/>
                </a:solidFill>
              </a:rPr>
              <a:t>Dağılımı</a:t>
            </a:r>
            <a:r>
              <a:rPr lang="tr-TR" sz="2800" b="1" dirty="0">
                <a:solidFill>
                  <a:prstClr val="black"/>
                </a:solidFill>
              </a:rPr>
              <a:t>-1</a:t>
            </a:r>
            <a:endParaRPr lang="en-US" sz="2800" b="1" dirty="0">
              <a:solidFill>
                <a:prstClr val="black"/>
              </a:solidFill>
            </a:endParaRPr>
          </a:p>
        </p:txBody>
      </p:sp>
      <p:grpSp>
        <p:nvGrpSpPr>
          <p:cNvPr id="7" name="Grup 6"/>
          <p:cNvGrpSpPr/>
          <p:nvPr/>
        </p:nvGrpSpPr>
        <p:grpSpPr>
          <a:xfrm>
            <a:off x="8360230" y="1001486"/>
            <a:ext cx="3599542" cy="4605495"/>
            <a:chOff x="2780608" y="1181117"/>
            <a:chExt cx="4639557" cy="4414350"/>
          </a:xfrm>
        </p:grpSpPr>
        <p:pic>
          <p:nvPicPr>
            <p:cNvPr id="9" name="Grafik 2" descr="Adam">
              <a:extLst>
                <a:ext uri="{FF2B5EF4-FFF2-40B4-BE49-F238E27FC236}">
                  <a16:creationId xmlns:a16="http://schemas.microsoft.com/office/drawing/2014/main" id="{10671C12-865A-4C9F-B7C9-DCAD5435663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3506" r="25442"/>
            <a:stretch/>
          </p:blipFill>
          <p:spPr>
            <a:xfrm>
              <a:off x="5804458" y="1181117"/>
              <a:ext cx="1615707" cy="4373880"/>
            </a:xfrm>
            <a:prstGeom prst="rect">
              <a:avLst/>
            </a:prstGeom>
          </p:spPr>
        </p:pic>
        <p:pic>
          <p:nvPicPr>
            <p:cNvPr id="12" name="Grafik 4" descr="Kadın">
              <a:extLst>
                <a:ext uri="{FF2B5EF4-FFF2-40B4-BE49-F238E27FC236}">
                  <a16:creationId xmlns:a16="http://schemas.microsoft.com/office/drawing/2014/main" id="{16EDFB35-383E-4D2E-8DF1-57FC4FEAC19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1150" r="24574"/>
            <a:stretch/>
          </p:blipFill>
          <p:spPr>
            <a:xfrm>
              <a:off x="2780608" y="1250841"/>
              <a:ext cx="1700149" cy="4329396"/>
            </a:xfrm>
            <a:prstGeom prst="rect">
              <a:avLst/>
            </a:prstGeom>
          </p:spPr>
        </p:pic>
        <p:sp>
          <p:nvSpPr>
            <p:cNvPr id="13" name="Dikdörtgen 12">
              <a:extLst>
                <a:ext uri="{FF2B5EF4-FFF2-40B4-BE49-F238E27FC236}">
                  <a16:creationId xmlns:a16="http://schemas.microsoft.com/office/drawing/2014/main" id="{918E5D06-7B4A-48B5-A3E8-A193174FF657}"/>
                </a:ext>
              </a:extLst>
            </p:cNvPr>
            <p:cNvSpPr/>
            <p:nvPr/>
          </p:nvSpPr>
          <p:spPr>
            <a:xfrm>
              <a:off x="4377784" y="1660076"/>
              <a:ext cx="1426673" cy="467360"/>
            </a:xfrm>
            <a:prstGeom prst="rect">
              <a:avLst/>
            </a:prstGeom>
            <a:solidFill>
              <a:srgbClr val="FEF5F0"/>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00" dirty="0">
                  <a:solidFill>
                    <a:schemeClr val="tx1"/>
                  </a:solidFill>
                </a:rPr>
                <a:t>Göğüs ağrısı veya rahatsızlığı</a:t>
              </a:r>
            </a:p>
          </p:txBody>
        </p:sp>
        <p:sp>
          <p:nvSpPr>
            <p:cNvPr id="14" name="Yedigen 13">
              <a:extLst>
                <a:ext uri="{FF2B5EF4-FFF2-40B4-BE49-F238E27FC236}">
                  <a16:creationId xmlns:a16="http://schemas.microsoft.com/office/drawing/2014/main" id="{66DC7964-16CF-4086-B307-9EBEFAE47521}"/>
                </a:ext>
              </a:extLst>
            </p:cNvPr>
            <p:cNvSpPr/>
            <p:nvPr/>
          </p:nvSpPr>
          <p:spPr>
            <a:xfrm>
              <a:off x="3577665" y="2438069"/>
              <a:ext cx="213360" cy="191879"/>
            </a:xfrm>
            <a:prstGeom prst="hep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1</a:t>
              </a:r>
            </a:p>
          </p:txBody>
        </p:sp>
        <p:sp>
          <p:nvSpPr>
            <p:cNvPr id="15" name="Yedigen 14">
              <a:extLst>
                <a:ext uri="{FF2B5EF4-FFF2-40B4-BE49-F238E27FC236}">
                  <a16:creationId xmlns:a16="http://schemas.microsoft.com/office/drawing/2014/main" id="{EFA3ACE8-E263-4859-BEDD-FFA02BDD848F}"/>
                </a:ext>
              </a:extLst>
            </p:cNvPr>
            <p:cNvSpPr/>
            <p:nvPr/>
          </p:nvSpPr>
          <p:spPr>
            <a:xfrm>
              <a:off x="3587187" y="1399400"/>
              <a:ext cx="213360" cy="191879"/>
            </a:xfrm>
            <a:prstGeom prst="hep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2</a:t>
              </a:r>
            </a:p>
          </p:txBody>
        </p:sp>
        <p:sp>
          <p:nvSpPr>
            <p:cNvPr id="16" name="Yedigen 15">
              <a:extLst>
                <a:ext uri="{FF2B5EF4-FFF2-40B4-BE49-F238E27FC236}">
                  <a16:creationId xmlns:a16="http://schemas.microsoft.com/office/drawing/2014/main" id="{49B0F6E9-8D1B-4BD1-83DA-63F39A7DEB07}"/>
                </a:ext>
              </a:extLst>
            </p:cNvPr>
            <p:cNvSpPr/>
            <p:nvPr/>
          </p:nvSpPr>
          <p:spPr>
            <a:xfrm>
              <a:off x="4007445" y="2322604"/>
              <a:ext cx="213360" cy="191879"/>
            </a:xfrm>
            <a:prstGeom prst="hep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4</a:t>
              </a:r>
            </a:p>
          </p:txBody>
        </p:sp>
        <p:sp>
          <p:nvSpPr>
            <p:cNvPr id="17" name="Yedigen 16">
              <a:extLst>
                <a:ext uri="{FF2B5EF4-FFF2-40B4-BE49-F238E27FC236}">
                  <a16:creationId xmlns:a16="http://schemas.microsoft.com/office/drawing/2014/main" id="{CC33AB4F-6F8A-4126-B8F5-74A410534167}"/>
                </a:ext>
              </a:extLst>
            </p:cNvPr>
            <p:cNvSpPr/>
            <p:nvPr/>
          </p:nvSpPr>
          <p:spPr>
            <a:xfrm>
              <a:off x="3705948" y="2790482"/>
              <a:ext cx="213360" cy="191879"/>
            </a:xfrm>
            <a:prstGeom prst="hept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5</a:t>
              </a:r>
            </a:p>
          </p:txBody>
        </p:sp>
        <p:sp>
          <p:nvSpPr>
            <p:cNvPr id="18" name="Yedigen 17">
              <a:extLst>
                <a:ext uri="{FF2B5EF4-FFF2-40B4-BE49-F238E27FC236}">
                  <a16:creationId xmlns:a16="http://schemas.microsoft.com/office/drawing/2014/main" id="{49B0F6E9-8D1B-4BD1-83DA-63F39A7DEB07}"/>
                </a:ext>
              </a:extLst>
            </p:cNvPr>
            <p:cNvSpPr/>
            <p:nvPr/>
          </p:nvSpPr>
          <p:spPr>
            <a:xfrm>
              <a:off x="4932020" y="3123101"/>
              <a:ext cx="342372" cy="319758"/>
            </a:xfrm>
            <a:prstGeom prst="hep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3</a:t>
              </a:r>
            </a:p>
          </p:txBody>
        </p:sp>
        <p:sp>
          <p:nvSpPr>
            <p:cNvPr id="19" name="Yedigen 18">
              <a:extLst>
                <a:ext uri="{FF2B5EF4-FFF2-40B4-BE49-F238E27FC236}">
                  <a16:creationId xmlns:a16="http://schemas.microsoft.com/office/drawing/2014/main" id="{49B0F6E9-8D1B-4BD1-83DA-63F39A7DEB07}"/>
                </a:ext>
              </a:extLst>
            </p:cNvPr>
            <p:cNvSpPr/>
            <p:nvPr/>
          </p:nvSpPr>
          <p:spPr>
            <a:xfrm>
              <a:off x="6103632" y="2342996"/>
              <a:ext cx="213360" cy="191879"/>
            </a:xfrm>
            <a:prstGeom prst="hep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4</a:t>
              </a:r>
            </a:p>
          </p:txBody>
        </p:sp>
        <p:sp>
          <p:nvSpPr>
            <p:cNvPr id="20" name="Yedigen 19">
              <a:extLst>
                <a:ext uri="{FF2B5EF4-FFF2-40B4-BE49-F238E27FC236}">
                  <a16:creationId xmlns:a16="http://schemas.microsoft.com/office/drawing/2014/main" id="{CC33AB4F-6F8A-4126-B8F5-74A410534167}"/>
                </a:ext>
              </a:extLst>
            </p:cNvPr>
            <p:cNvSpPr/>
            <p:nvPr/>
          </p:nvSpPr>
          <p:spPr>
            <a:xfrm>
              <a:off x="6368914" y="2694542"/>
              <a:ext cx="213360" cy="191879"/>
            </a:xfrm>
            <a:prstGeom prst="hept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5</a:t>
              </a:r>
            </a:p>
          </p:txBody>
        </p:sp>
        <p:sp>
          <p:nvSpPr>
            <p:cNvPr id="21" name="Yedigen 20">
              <a:extLst>
                <a:ext uri="{FF2B5EF4-FFF2-40B4-BE49-F238E27FC236}">
                  <a16:creationId xmlns:a16="http://schemas.microsoft.com/office/drawing/2014/main" id="{66DC7964-16CF-4086-B307-9EBEFAE47521}"/>
                </a:ext>
              </a:extLst>
            </p:cNvPr>
            <p:cNvSpPr/>
            <p:nvPr/>
          </p:nvSpPr>
          <p:spPr>
            <a:xfrm>
              <a:off x="6575152" y="2438935"/>
              <a:ext cx="213360" cy="191879"/>
            </a:xfrm>
            <a:prstGeom prst="hep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1</a:t>
              </a:r>
            </a:p>
          </p:txBody>
        </p:sp>
        <p:sp>
          <p:nvSpPr>
            <p:cNvPr id="22" name="Yedigen 21">
              <a:extLst>
                <a:ext uri="{FF2B5EF4-FFF2-40B4-BE49-F238E27FC236}">
                  <a16:creationId xmlns:a16="http://schemas.microsoft.com/office/drawing/2014/main" id="{66DC7964-16CF-4086-B307-9EBEFAE47521}"/>
                </a:ext>
              </a:extLst>
            </p:cNvPr>
            <p:cNvSpPr/>
            <p:nvPr/>
          </p:nvSpPr>
          <p:spPr>
            <a:xfrm>
              <a:off x="4876991" y="1258487"/>
              <a:ext cx="340709" cy="303915"/>
            </a:xfrm>
            <a:prstGeom prst="hep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1</a:t>
              </a:r>
            </a:p>
          </p:txBody>
        </p:sp>
        <p:sp>
          <p:nvSpPr>
            <p:cNvPr id="23" name="Dikdörtgen 22">
              <a:extLst>
                <a:ext uri="{FF2B5EF4-FFF2-40B4-BE49-F238E27FC236}">
                  <a16:creationId xmlns:a16="http://schemas.microsoft.com/office/drawing/2014/main" id="{918E5D06-7B4A-48B5-A3E8-A193174FF657}"/>
                </a:ext>
              </a:extLst>
            </p:cNvPr>
            <p:cNvSpPr/>
            <p:nvPr/>
          </p:nvSpPr>
          <p:spPr>
            <a:xfrm>
              <a:off x="4377784" y="2514482"/>
              <a:ext cx="1426675" cy="519419"/>
            </a:xfrm>
            <a:prstGeom prst="rect">
              <a:avLst/>
            </a:prstGeom>
            <a:solidFill>
              <a:srgbClr val="FEF5F0"/>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00" dirty="0">
                  <a:solidFill>
                    <a:schemeClr val="tx1"/>
                  </a:solidFill>
                </a:rPr>
                <a:t>Bulantı, sersemlik hissi veya genellikle veya yorgunluk</a:t>
              </a:r>
            </a:p>
          </p:txBody>
        </p:sp>
        <p:sp>
          <p:nvSpPr>
            <p:cNvPr id="24" name="Yedigen 23">
              <a:extLst>
                <a:ext uri="{FF2B5EF4-FFF2-40B4-BE49-F238E27FC236}">
                  <a16:creationId xmlns:a16="http://schemas.microsoft.com/office/drawing/2014/main" id="{EFA3ACE8-E263-4859-BEDD-FFA02BDD848F}"/>
                </a:ext>
              </a:extLst>
            </p:cNvPr>
            <p:cNvSpPr/>
            <p:nvPr/>
          </p:nvSpPr>
          <p:spPr>
            <a:xfrm>
              <a:off x="4875959" y="2142666"/>
              <a:ext cx="363992" cy="320307"/>
            </a:xfrm>
            <a:prstGeom prst="hep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2</a:t>
              </a:r>
            </a:p>
          </p:txBody>
        </p:sp>
        <p:sp>
          <p:nvSpPr>
            <p:cNvPr id="25" name="Dikdörtgen 24">
              <a:extLst>
                <a:ext uri="{FF2B5EF4-FFF2-40B4-BE49-F238E27FC236}">
                  <a16:creationId xmlns:a16="http://schemas.microsoft.com/office/drawing/2014/main" id="{918E5D06-7B4A-48B5-A3E8-A193174FF657}"/>
                </a:ext>
              </a:extLst>
            </p:cNvPr>
            <p:cNvSpPr/>
            <p:nvPr/>
          </p:nvSpPr>
          <p:spPr>
            <a:xfrm>
              <a:off x="4377784" y="3476440"/>
              <a:ext cx="1408568" cy="467360"/>
            </a:xfrm>
            <a:prstGeom prst="rect">
              <a:avLst/>
            </a:prstGeom>
            <a:solidFill>
              <a:srgbClr val="FEF5F0"/>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00" dirty="0">
                  <a:solidFill>
                    <a:schemeClr val="tx1"/>
                  </a:solidFill>
                </a:rPr>
                <a:t>Çene, boyun veya sırtta ağrı veya rahatsızlık</a:t>
              </a:r>
            </a:p>
          </p:txBody>
        </p:sp>
        <p:sp>
          <p:nvSpPr>
            <p:cNvPr id="26" name="Yedigen 25">
              <a:extLst>
                <a:ext uri="{FF2B5EF4-FFF2-40B4-BE49-F238E27FC236}">
                  <a16:creationId xmlns:a16="http://schemas.microsoft.com/office/drawing/2014/main" id="{49B0F6E9-8D1B-4BD1-83DA-63F39A7DEB07}"/>
                </a:ext>
              </a:extLst>
            </p:cNvPr>
            <p:cNvSpPr/>
            <p:nvPr/>
          </p:nvSpPr>
          <p:spPr>
            <a:xfrm>
              <a:off x="4975028" y="3995310"/>
              <a:ext cx="293229" cy="310531"/>
            </a:xfrm>
            <a:prstGeom prst="hep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4</a:t>
              </a:r>
            </a:p>
          </p:txBody>
        </p:sp>
        <p:sp>
          <p:nvSpPr>
            <p:cNvPr id="27" name="Dikdörtgen 26">
              <a:extLst>
                <a:ext uri="{FF2B5EF4-FFF2-40B4-BE49-F238E27FC236}">
                  <a16:creationId xmlns:a16="http://schemas.microsoft.com/office/drawing/2014/main" id="{918E5D06-7B4A-48B5-A3E8-A193174FF657}"/>
                </a:ext>
              </a:extLst>
            </p:cNvPr>
            <p:cNvSpPr/>
            <p:nvPr/>
          </p:nvSpPr>
          <p:spPr>
            <a:xfrm>
              <a:off x="4377784" y="4355353"/>
              <a:ext cx="1397901" cy="467360"/>
            </a:xfrm>
            <a:prstGeom prst="rect">
              <a:avLst/>
            </a:prstGeom>
            <a:solidFill>
              <a:srgbClr val="FEF5F0"/>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00" dirty="0">
                  <a:solidFill>
                    <a:schemeClr val="tx1"/>
                  </a:solidFill>
                </a:rPr>
                <a:t>Kol veya omuzda ağrı veya rahatsızlık</a:t>
              </a:r>
            </a:p>
          </p:txBody>
        </p:sp>
        <p:sp>
          <p:nvSpPr>
            <p:cNvPr id="28" name="Yedigen 27">
              <a:extLst>
                <a:ext uri="{FF2B5EF4-FFF2-40B4-BE49-F238E27FC236}">
                  <a16:creationId xmlns:a16="http://schemas.microsoft.com/office/drawing/2014/main" id="{CC33AB4F-6F8A-4126-B8F5-74A410534167}"/>
                </a:ext>
              </a:extLst>
            </p:cNvPr>
            <p:cNvSpPr/>
            <p:nvPr/>
          </p:nvSpPr>
          <p:spPr>
            <a:xfrm>
              <a:off x="4936443" y="4872225"/>
              <a:ext cx="303507" cy="288023"/>
            </a:xfrm>
            <a:prstGeom prst="hept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t>5</a:t>
              </a:r>
            </a:p>
          </p:txBody>
        </p:sp>
        <p:sp>
          <p:nvSpPr>
            <p:cNvPr id="29" name="Dikdörtgen 28">
              <a:extLst>
                <a:ext uri="{FF2B5EF4-FFF2-40B4-BE49-F238E27FC236}">
                  <a16:creationId xmlns:a16="http://schemas.microsoft.com/office/drawing/2014/main" id="{918E5D06-7B4A-48B5-A3E8-A193174FF657}"/>
                </a:ext>
              </a:extLst>
            </p:cNvPr>
            <p:cNvSpPr/>
            <p:nvPr/>
          </p:nvSpPr>
          <p:spPr>
            <a:xfrm>
              <a:off x="4377784" y="5209345"/>
              <a:ext cx="1404372" cy="386122"/>
            </a:xfrm>
            <a:prstGeom prst="rect">
              <a:avLst/>
            </a:prstGeom>
            <a:solidFill>
              <a:srgbClr val="FEF5F0"/>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00" dirty="0">
                  <a:solidFill>
                    <a:schemeClr val="tx1"/>
                  </a:solidFill>
                </a:rPr>
                <a:t>Nefes darlığı</a:t>
              </a:r>
            </a:p>
          </p:txBody>
        </p:sp>
      </p:grpSp>
      <p:grpSp>
        <p:nvGrpSpPr>
          <p:cNvPr id="4" name="Grup 3"/>
          <p:cNvGrpSpPr/>
          <p:nvPr/>
        </p:nvGrpSpPr>
        <p:grpSpPr>
          <a:xfrm>
            <a:off x="743137" y="1265907"/>
            <a:ext cx="7185012" cy="4341074"/>
            <a:chOff x="743137" y="1265907"/>
            <a:chExt cx="7185012" cy="4341074"/>
          </a:xfrm>
        </p:grpSpPr>
        <p:sp>
          <p:nvSpPr>
            <p:cNvPr id="2" name="Dikdörtgen 1"/>
            <p:cNvSpPr/>
            <p:nvPr/>
          </p:nvSpPr>
          <p:spPr>
            <a:xfrm>
              <a:off x="743137" y="1265907"/>
              <a:ext cx="7185012" cy="4341074"/>
            </a:xfrm>
            <a:prstGeom prst="rect">
              <a:avLst/>
            </a:prstGeom>
            <a:solidFill>
              <a:srgbClr val="FEF5F0"/>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6">
              <a:extLst>
                <a:ext uri="{FF2B5EF4-FFF2-40B4-BE49-F238E27FC236}">
                  <a16:creationId xmlns:a16="http://schemas.microsoft.com/office/drawing/2014/main" id="{1A4F2EBE-7BAF-436D-AFC3-BA30E7A9F760}"/>
                </a:ext>
              </a:extLst>
            </p:cNvPr>
            <p:cNvSpPr txBox="1"/>
            <p:nvPr/>
          </p:nvSpPr>
          <p:spPr>
            <a:xfrm>
              <a:off x="944036" y="1729978"/>
              <a:ext cx="6585509" cy="3272691"/>
            </a:xfrm>
            <a:prstGeom prst="rect">
              <a:avLst/>
            </a:prstGeom>
            <a:noFill/>
          </p:spPr>
          <p:txBody>
            <a:bodyPr wrap="square" rtlCol="0">
              <a:spAutoFit/>
            </a:bodyPr>
            <a:lstStyle/>
            <a:p>
              <a:pPr lvl="0" algn="just">
                <a:lnSpc>
                  <a:spcPct val="150000"/>
                </a:lnSpc>
                <a:spcAft>
                  <a:spcPts val="800"/>
                </a:spcAft>
                <a:defRPr/>
              </a:pPr>
              <a:r>
                <a:rPr lang="tr-TR" sz="2400" b="1" dirty="0">
                  <a:solidFill>
                    <a:prstClr val="black"/>
                  </a:solidFill>
                  <a:ea typeface="Calibri" panose="020F0502020204030204" pitchFamily="34" charset="0"/>
                  <a:cs typeface="Times New Roman" panose="02020603050405020304" pitchFamily="18" charset="0"/>
                </a:rPr>
                <a:t>Koroner arter hastalığı semptomları özetle;</a:t>
              </a:r>
            </a:p>
            <a:p>
              <a:pPr algn="just">
                <a:lnSpc>
                  <a:spcPct val="150000"/>
                </a:lnSpc>
                <a:spcAft>
                  <a:spcPts val="800"/>
                </a:spcAft>
              </a:pPr>
              <a:r>
                <a:rPr lang="tr-TR" sz="2400" b="1" dirty="0">
                  <a:solidFill>
                    <a:prstClr val="black"/>
                  </a:solidFill>
                  <a:ea typeface="Calibri" panose="020F0502020204030204" pitchFamily="34" charset="0"/>
                  <a:cs typeface="Times New Roman" panose="02020603050405020304" pitchFamily="18" charset="0"/>
                </a:rPr>
                <a:t>Erkeklerde tipik semptomlar;</a:t>
              </a:r>
            </a:p>
            <a:p>
              <a:pPr algn="just">
                <a:lnSpc>
                  <a:spcPct val="150000"/>
                </a:lnSpc>
                <a:spcAft>
                  <a:spcPts val="800"/>
                </a:spcAft>
              </a:pPr>
              <a:r>
                <a:rPr lang="tr-TR" sz="2400" dirty="0">
                  <a:solidFill>
                    <a:srgbClr val="C00000"/>
                  </a:solidFill>
                  <a:ea typeface="Calibri" panose="020F0502020204030204" pitchFamily="34" charset="0"/>
                  <a:cs typeface="Times New Roman" panose="02020603050405020304" pitchFamily="18" charset="0"/>
                  <a:sym typeface="Webdings" panose="05030102010509060703" pitchFamily="18" charset="2"/>
                </a:rPr>
                <a:t></a:t>
              </a:r>
              <a:r>
                <a:rPr lang="tr-TR" sz="2400" dirty="0">
                  <a:ea typeface="Calibri" panose="020F0502020204030204" pitchFamily="34" charset="0"/>
                  <a:cs typeface="Times New Roman" panose="02020603050405020304" pitchFamily="18" charset="0"/>
                  <a:sym typeface="Webdings" panose="05030102010509060703" pitchFamily="18" charset="2"/>
                </a:rPr>
                <a:t>G</a:t>
              </a:r>
              <a:r>
                <a:rPr lang="tr-TR" sz="2400" dirty="0">
                  <a:solidFill>
                    <a:prstClr val="black"/>
                  </a:solidFill>
                  <a:ea typeface="Calibri" panose="020F0502020204030204" pitchFamily="34" charset="0"/>
                  <a:cs typeface="Times New Roman" panose="02020603050405020304" pitchFamily="18" charset="0"/>
                </a:rPr>
                <a:t>öğüs ağrısı, </a:t>
              </a:r>
            </a:p>
            <a:p>
              <a:pPr algn="just">
                <a:lnSpc>
                  <a:spcPct val="150000"/>
                </a:lnSpc>
                <a:spcAft>
                  <a:spcPts val="800"/>
                </a:spcAft>
              </a:pPr>
              <a:r>
                <a:rPr lang="tr-TR" sz="2400" dirty="0">
                  <a:solidFill>
                    <a:srgbClr val="C00000"/>
                  </a:solidFill>
                  <a:ea typeface="Calibri" panose="020F0502020204030204" pitchFamily="34" charset="0"/>
                  <a:cs typeface="Times New Roman" panose="02020603050405020304" pitchFamily="18" charset="0"/>
                  <a:sym typeface="Webdings" panose="05030102010509060703" pitchFamily="18" charset="2"/>
                </a:rPr>
                <a:t> </a:t>
              </a:r>
              <a:r>
                <a:rPr lang="tr-TR" sz="2400" dirty="0">
                  <a:solidFill>
                    <a:prstClr val="black"/>
                  </a:solidFill>
                  <a:ea typeface="Calibri" panose="020F0502020204030204" pitchFamily="34" charset="0"/>
                  <a:cs typeface="Times New Roman" panose="02020603050405020304" pitchFamily="18" charset="0"/>
                  <a:sym typeface="Webdings" panose="05030102010509060703" pitchFamily="18" charset="2"/>
                </a:rPr>
                <a:t>N</a:t>
              </a:r>
              <a:r>
                <a:rPr lang="tr-TR" sz="2400" dirty="0">
                  <a:solidFill>
                    <a:prstClr val="black"/>
                  </a:solidFill>
                  <a:ea typeface="Calibri" panose="020F0502020204030204" pitchFamily="34" charset="0"/>
                  <a:cs typeface="Times New Roman" panose="02020603050405020304" pitchFamily="18" charset="0"/>
                </a:rPr>
                <a:t>efes darlığı</a:t>
              </a:r>
            </a:p>
            <a:p>
              <a:pPr algn="just">
                <a:lnSpc>
                  <a:spcPct val="150000"/>
                </a:lnSpc>
                <a:spcAft>
                  <a:spcPts val="800"/>
                </a:spcAft>
              </a:pPr>
              <a:r>
                <a:rPr lang="tr-TR" sz="2400" dirty="0">
                  <a:solidFill>
                    <a:srgbClr val="C00000"/>
                  </a:solidFill>
                  <a:ea typeface="Calibri" panose="020F0502020204030204" pitchFamily="34" charset="0"/>
                  <a:cs typeface="Times New Roman" panose="02020603050405020304" pitchFamily="18" charset="0"/>
                  <a:sym typeface="Webdings" panose="05030102010509060703" pitchFamily="18" charset="2"/>
                </a:rPr>
                <a:t> </a:t>
              </a:r>
              <a:r>
                <a:rPr lang="tr-TR" sz="2400" dirty="0">
                  <a:solidFill>
                    <a:prstClr val="black"/>
                  </a:solidFill>
                  <a:ea typeface="Calibri" panose="020F0502020204030204" pitchFamily="34" charset="0"/>
                  <a:cs typeface="Times New Roman" panose="02020603050405020304" pitchFamily="18" charset="0"/>
                  <a:sym typeface="Webdings" panose="05030102010509060703" pitchFamily="18" charset="2"/>
                </a:rPr>
                <a:t>K</a:t>
              </a:r>
              <a:r>
                <a:rPr lang="tr-TR" sz="2400" dirty="0">
                  <a:solidFill>
                    <a:prstClr val="black"/>
                  </a:solidFill>
                  <a:ea typeface="Calibri" panose="020F0502020204030204" pitchFamily="34" charset="0"/>
                  <a:cs typeface="Times New Roman" panose="02020603050405020304" pitchFamily="18" charset="0"/>
                </a:rPr>
                <a:t>ol veya omuzda ağrı daha sık görülmektedir.</a:t>
              </a:r>
              <a:endParaRPr lang="tr-TR" sz="2000" dirty="0">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783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llustration of man and woman showing the location of their hearts"/>
          <p:cNvSpPr>
            <a:spLocks noChangeAspect="1" noChangeArrowheads="1"/>
          </p:cNvSpPr>
          <p:nvPr/>
        </p:nvSpPr>
        <p:spPr bwMode="auto">
          <a:xfrm>
            <a:off x="0" y="-1773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Kadın </a:t>
            </a:r>
            <a:r>
              <a:rPr kumimoji="0" lang="tr-TR" sz="2800" b="1" i="0" u="none" strike="noStrike" kern="1200" cap="none" spc="0" normalizeH="0" baseline="0" noProof="0" dirty="0">
                <a:ln>
                  <a:noFill/>
                </a:ln>
                <a:solidFill>
                  <a:prstClr val="black"/>
                </a:solidFill>
                <a:effectLst/>
                <a:uLnTx/>
                <a:uFillTx/>
                <a:latin typeface="Calibri"/>
                <a:ea typeface="+mn-ea"/>
                <a:cs typeface="+mn-cs"/>
              </a:rPr>
              <a:t>v</a:t>
            </a:r>
            <a:r>
              <a:rPr kumimoji="0" lang="en-US" sz="2800" b="1" i="0" u="none" strike="noStrike" kern="1200" cap="none" spc="0" normalizeH="0" baseline="0" noProof="0" dirty="0">
                <a:ln>
                  <a:noFill/>
                </a:ln>
                <a:solidFill>
                  <a:prstClr val="black"/>
                </a:solidFill>
                <a:effectLst/>
                <a:uLnTx/>
                <a:uFillTx/>
                <a:latin typeface="Calibri"/>
                <a:ea typeface="+mn-ea"/>
                <a:cs typeface="+mn-cs"/>
              </a:rPr>
              <a:t>e </a:t>
            </a:r>
            <a:r>
              <a:rPr kumimoji="0" lang="en-US" sz="2800" b="1" i="0" u="none" strike="noStrike" kern="1200" cap="none" spc="0" normalizeH="0" baseline="0" noProof="0" dirty="0" err="1">
                <a:ln>
                  <a:noFill/>
                </a:ln>
                <a:solidFill>
                  <a:prstClr val="black"/>
                </a:solidFill>
                <a:effectLst/>
                <a:uLnTx/>
                <a:uFillTx/>
                <a:latin typeface="Calibri"/>
                <a:ea typeface="+mn-ea"/>
                <a:cs typeface="+mn-cs"/>
              </a:rPr>
              <a:t>Erkeklerde</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a:ea typeface="+mn-ea"/>
                <a:cs typeface="+mn-cs"/>
              </a:rPr>
              <a:t>Kalp</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a:ea typeface="+mn-ea"/>
                <a:cs typeface="+mn-cs"/>
              </a:rPr>
              <a:t>Krizi</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a:ea typeface="+mn-ea"/>
                <a:cs typeface="+mn-cs"/>
              </a:rPr>
              <a:t>Bulgu</a:t>
            </a:r>
            <a:r>
              <a:rPr kumimoji="0" lang="tr-TR" sz="2800" b="1" i="0" u="none" strike="noStrike" kern="1200" cap="none" spc="0" normalizeH="0" baseline="0" noProof="0" dirty="0" err="1">
                <a:ln>
                  <a:noFill/>
                </a:ln>
                <a:solidFill>
                  <a:prstClr val="black"/>
                </a:solidFill>
                <a:effectLst/>
                <a:uLnTx/>
                <a:uFillTx/>
                <a:latin typeface="Calibri"/>
                <a:ea typeface="+mn-ea"/>
                <a:cs typeface="+mn-cs"/>
              </a:rPr>
              <a:t>larının</a:t>
            </a:r>
            <a:r>
              <a:rPr kumimoji="0" lang="en-US" sz="2800" b="1"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err="1">
                <a:ln>
                  <a:noFill/>
                </a:ln>
                <a:solidFill>
                  <a:prstClr val="black"/>
                </a:solidFill>
                <a:effectLst/>
                <a:uLnTx/>
                <a:uFillTx/>
                <a:latin typeface="Calibri"/>
                <a:ea typeface="+mn-ea"/>
                <a:cs typeface="+mn-cs"/>
              </a:rPr>
              <a:t>Dağılımı</a:t>
            </a:r>
            <a:r>
              <a:rPr kumimoji="0" lang="tr-TR" sz="2800" b="1" i="0" u="none" strike="noStrike" kern="1200" cap="none" spc="0" normalizeH="0" baseline="0" noProof="0" dirty="0">
                <a:ln>
                  <a:noFill/>
                </a:ln>
                <a:solidFill>
                  <a:prstClr val="black"/>
                </a:solidFill>
                <a:effectLst/>
                <a:uLnTx/>
                <a:uFillTx/>
                <a:latin typeface="Calibri"/>
                <a:ea typeface="+mn-ea"/>
                <a:cs typeface="+mn-cs"/>
              </a:rPr>
              <a:t>-2</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 name="Grup 6"/>
          <p:cNvGrpSpPr/>
          <p:nvPr/>
        </p:nvGrpSpPr>
        <p:grpSpPr>
          <a:xfrm>
            <a:off x="8360230" y="1001486"/>
            <a:ext cx="3599542" cy="4605495"/>
            <a:chOff x="2780608" y="1181117"/>
            <a:chExt cx="4639557" cy="4414350"/>
          </a:xfrm>
        </p:grpSpPr>
        <p:pic>
          <p:nvPicPr>
            <p:cNvPr id="9" name="Grafik 2" descr="Adam">
              <a:extLst>
                <a:ext uri="{FF2B5EF4-FFF2-40B4-BE49-F238E27FC236}">
                  <a16:creationId xmlns:a16="http://schemas.microsoft.com/office/drawing/2014/main" id="{10671C12-865A-4C9F-B7C9-DCAD5435663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3506" r="25442"/>
            <a:stretch/>
          </p:blipFill>
          <p:spPr>
            <a:xfrm>
              <a:off x="5804458" y="1181117"/>
              <a:ext cx="1615707" cy="4373880"/>
            </a:xfrm>
            <a:prstGeom prst="rect">
              <a:avLst/>
            </a:prstGeom>
          </p:spPr>
        </p:pic>
        <p:pic>
          <p:nvPicPr>
            <p:cNvPr id="12" name="Grafik 4" descr="Kadın">
              <a:extLst>
                <a:ext uri="{FF2B5EF4-FFF2-40B4-BE49-F238E27FC236}">
                  <a16:creationId xmlns:a16="http://schemas.microsoft.com/office/drawing/2014/main" id="{16EDFB35-383E-4D2E-8DF1-57FC4FEAC19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1150" r="24574"/>
            <a:stretch/>
          </p:blipFill>
          <p:spPr>
            <a:xfrm>
              <a:off x="2780608" y="1250841"/>
              <a:ext cx="1700149" cy="4329396"/>
            </a:xfrm>
            <a:prstGeom prst="rect">
              <a:avLst/>
            </a:prstGeom>
          </p:spPr>
        </p:pic>
        <p:sp>
          <p:nvSpPr>
            <p:cNvPr id="13" name="Dikdörtgen 12">
              <a:extLst>
                <a:ext uri="{FF2B5EF4-FFF2-40B4-BE49-F238E27FC236}">
                  <a16:creationId xmlns:a16="http://schemas.microsoft.com/office/drawing/2014/main" id="{918E5D06-7B4A-48B5-A3E8-A193174FF657}"/>
                </a:ext>
              </a:extLst>
            </p:cNvPr>
            <p:cNvSpPr/>
            <p:nvPr/>
          </p:nvSpPr>
          <p:spPr>
            <a:xfrm>
              <a:off x="4377784" y="1660076"/>
              <a:ext cx="1426673" cy="467360"/>
            </a:xfrm>
            <a:prstGeom prst="rect">
              <a:avLst/>
            </a:prstGeom>
            <a:solidFill>
              <a:srgbClr val="FEF5F0"/>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a:ea typeface="+mn-ea"/>
                  <a:cs typeface="+mn-cs"/>
                </a:rPr>
                <a:t>Göğüs ağrısı veya rahatsızlığı</a:t>
              </a:r>
            </a:p>
          </p:txBody>
        </p:sp>
        <p:sp>
          <p:nvSpPr>
            <p:cNvPr id="14" name="Yedigen 13">
              <a:extLst>
                <a:ext uri="{FF2B5EF4-FFF2-40B4-BE49-F238E27FC236}">
                  <a16:creationId xmlns:a16="http://schemas.microsoft.com/office/drawing/2014/main" id="{66DC7964-16CF-4086-B307-9EBEFAE47521}"/>
                </a:ext>
              </a:extLst>
            </p:cNvPr>
            <p:cNvSpPr/>
            <p:nvPr/>
          </p:nvSpPr>
          <p:spPr>
            <a:xfrm>
              <a:off x="3577665" y="2438069"/>
              <a:ext cx="213360" cy="191879"/>
            </a:xfrm>
            <a:prstGeom prst="hep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5" name="Yedigen 14">
              <a:extLst>
                <a:ext uri="{FF2B5EF4-FFF2-40B4-BE49-F238E27FC236}">
                  <a16:creationId xmlns:a16="http://schemas.microsoft.com/office/drawing/2014/main" id="{EFA3ACE8-E263-4859-BEDD-FFA02BDD848F}"/>
                </a:ext>
              </a:extLst>
            </p:cNvPr>
            <p:cNvSpPr/>
            <p:nvPr/>
          </p:nvSpPr>
          <p:spPr>
            <a:xfrm>
              <a:off x="3587187" y="1399400"/>
              <a:ext cx="213360" cy="191879"/>
            </a:xfrm>
            <a:prstGeom prst="hep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6" name="Yedigen 15">
              <a:extLst>
                <a:ext uri="{FF2B5EF4-FFF2-40B4-BE49-F238E27FC236}">
                  <a16:creationId xmlns:a16="http://schemas.microsoft.com/office/drawing/2014/main" id="{49B0F6E9-8D1B-4BD1-83DA-63F39A7DEB07}"/>
                </a:ext>
              </a:extLst>
            </p:cNvPr>
            <p:cNvSpPr/>
            <p:nvPr/>
          </p:nvSpPr>
          <p:spPr>
            <a:xfrm>
              <a:off x="4007445" y="2322604"/>
              <a:ext cx="213360" cy="191879"/>
            </a:xfrm>
            <a:prstGeom prst="hep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17" name="Yedigen 16">
              <a:extLst>
                <a:ext uri="{FF2B5EF4-FFF2-40B4-BE49-F238E27FC236}">
                  <a16:creationId xmlns:a16="http://schemas.microsoft.com/office/drawing/2014/main" id="{CC33AB4F-6F8A-4126-B8F5-74A410534167}"/>
                </a:ext>
              </a:extLst>
            </p:cNvPr>
            <p:cNvSpPr/>
            <p:nvPr/>
          </p:nvSpPr>
          <p:spPr>
            <a:xfrm>
              <a:off x="3705948" y="2790482"/>
              <a:ext cx="213360" cy="191879"/>
            </a:xfrm>
            <a:prstGeom prst="hept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5</a:t>
              </a:r>
            </a:p>
          </p:txBody>
        </p:sp>
        <p:sp>
          <p:nvSpPr>
            <p:cNvPr id="18" name="Yedigen 17">
              <a:extLst>
                <a:ext uri="{FF2B5EF4-FFF2-40B4-BE49-F238E27FC236}">
                  <a16:creationId xmlns:a16="http://schemas.microsoft.com/office/drawing/2014/main" id="{49B0F6E9-8D1B-4BD1-83DA-63F39A7DEB07}"/>
                </a:ext>
              </a:extLst>
            </p:cNvPr>
            <p:cNvSpPr/>
            <p:nvPr/>
          </p:nvSpPr>
          <p:spPr>
            <a:xfrm>
              <a:off x="4932020" y="3123101"/>
              <a:ext cx="342372" cy="319758"/>
            </a:xfrm>
            <a:prstGeom prst="hep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19" name="Yedigen 18">
              <a:extLst>
                <a:ext uri="{FF2B5EF4-FFF2-40B4-BE49-F238E27FC236}">
                  <a16:creationId xmlns:a16="http://schemas.microsoft.com/office/drawing/2014/main" id="{49B0F6E9-8D1B-4BD1-83DA-63F39A7DEB07}"/>
                </a:ext>
              </a:extLst>
            </p:cNvPr>
            <p:cNvSpPr/>
            <p:nvPr/>
          </p:nvSpPr>
          <p:spPr>
            <a:xfrm>
              <a:off x="6103632" y="2342996"/>
              <a:ext cx="213360" cy="191879"/>
            </a:xfrm>
            <a:prstGeom prst="hep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20" name="Yedigen 19">
              <a:extLst>
                <a:ext uri="{FF2B5EF4-FFF2-40B4-BE49-F238E27FC236}">
                  <a16:creationId xmlns:a16="http://schemas.microsoft.com/office/drawing/2014/main" id="{CC33AB4F-6F8A-4126-B8F5-74A410534167}"/>
                </a:ext>
              </a:extLst>
            </p:cNvPr>
            <p:cNvSpPr/>
            <p:nvPr/>
          </p:nvSpPr>
          <p:spPr>
            <a:xfrm>
              <a:off x="6368914" y="2694542"/>
              <a:ext cx="213360" cy="191879"/>
            </a:xfrm>
            <a:prstGeom prst="hept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5</a:t>
              </a:r>
            </a:p>
          </p:txBody>
        </p:sp>
        <p:sp>
          <p:nvSpPr>
            <p:cNvPr id="21" name="Yedigen 20">
              <a:extLst>
                <a:ext uri="{FF2B5EF4-FFF2-40B4-BE49-F238E27FC236}">
                  <a16:creationId xmlns:a16="http://schemas.microsoft.com/office/drawing/2014/main" id="{66DC7964-16CF-4086-B307-9EBEFAE47521}"/>
                </a:ext>
              </a:extLst>
            </p:cNvPr>
            <p:cNvSpPr/>
            <p:nvPr/>
          </p:nvSpPr>
          <p:spPr>
            <a:xfrm>
              <a:off x="6575152" y="2438935"/>
              <a:ext cx="213360" cy="191879"/>
            </a:xfrm>
            <a:prstGeom prst="hep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2" name="Yedigen 21">
              <a:extLst>
                <a:ext uri="{FF2B5EF4-FFF2-40B4-BE49-F238E27FC236}">
                  <a16:creationId xmlns:a16="http://schemas.microsoft.com/office/drawing/2014/main" id="{66DC7964-16CF-4086-B307-9EBEFAE47521}"/>
                </a:ext>
              </a:extLst>
            </p:cNvPr>
            <p:cNvSpPr/>
            <p:nvPr/>
          </p:nvSpPr>
          <p:spPr>
            <a:xfrm>
              <a:off x="4876991" y="1258487"/>
              <a:ext cx="340709" cy="303915"/>
            </a:xfrm>
            <a:prstGeom prst="heptag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23" name="Dikdörtgen 22">
              <a:extLst>
                <a:ext uri="{FF2B5EF4-FFF2-40B4-BE49-F238E27FC236}">
                  <a16:creationId xmlns:a16="http://schemas.microsoft.com/office/drawing/2014/main" id="{918E5D06-7B4A-48B5-A3E8-A193174FF657}"/>
                </a:ext>
              </a:extLst>
            </p:cNvPr>
            <p:cNvSpPr/>
            <p:nvPr/>
          </p:nvSpPr>
          <p:spPr>
            <a:xfrm>
              <a:off x="4377784" y="2514482"/>
              <a:ext cx="1426675" cy="519419"/>
            </a:xfrm>
            <a:prstGeom prst="rect">
              <a:avLst/>
            </a:prstGeom>
            <a:solidFill>
              <a:srgbClr val="FEF5F0"/>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a:ea typeface="+mn-ea"/>
                  <a:cs typeface="+mn-cs"/>
                </a:rPr>
                <a:t>Bulantı, sersemlik hissi veya genellikle veya yorgunluk</a:t>
              </a:r>
            </a:p>
          </p:txBody>
        </p:sp>
        <p:sp>
          <p:nvSpPr>
            <p:cNvPr id="24" name="Yedigen 23">
              <a:extLst>
                <a:ext uri="{FF2B5EF4-FFF2-40B4-BE49-F238E27FC236}">
                  <a16:creationId xmlns:a16="http://schemas.microsoft.com/office/drawing/2014/main" id="{EFA3ACE8-E263-4859-BEDD-FFA02BDD848F}"/>
                </a:ext>
              </a:extLst>
            </p:cNvPr>
            <p:cNvSpPr/>
            <p:nvPr/>
          </p:nvSpPr>
          <p:spPr>
            <a:xfrm>
              <a:off x="4875959" y="2142666"/>
              <a:ext cx="363992" cy="320307"/>
            </a:xfrm>
            <a:prstGeom prst="hep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25" name="Dikdörtgen 24">
              <a:extLst>
                <a:ext uri="{FF2B5EF4-FFF2-40B4-BE49-F238E27FC236}">
                  <a16:creationId xmlns:a16="http://schemas.microsoft.com/office/drawing/2014/main" id="{918E5D06-7B4A-48B5-A3E8-A193174FF657}"/>
                </a:ext>
              </a:extLst>
            </p:cNvPr>
            <p:cNvSpPr/>
            <p:nvPr/>
          </p:nvSpPr>
          <p:spPr>
            <a:xfrm>
              <a:off x="4377784" y="3476440"/>
              <a:ext cx="1408568" cy="467360"/>
            </a:xfrm>
            <a:prstGeom prst="rect">
              <a:avLst/>
            </a:prstGeom>
            <a:solidFill>
              <a:srgbClr val="FEF5F0"/>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a:ea typeface="+mn-ea"/>
                  <a:cs typeface="+mn-cs"/>
                </a:rPr>
                <a:t>Çene, boyun veya sırtta ağrı veya rahatsızlık</a:t>
              </a:r>
            </a:p>
          </p:txBody>
        </p:sp>
        <p:sp>
          <p:nvSpPr>
            <p:cNvPr id="26" name="Yedigen 25">
              <a:extLst>
                <a:ext uri="{FF2B5EF4-FFF2-40B4-BE49-F238E27FC236}">
                  <a16:creationId xmlns:a16="http://schemas.microsoft.com/office/drawing/2014/main" id="{49B0F6E9-8D1B-4BD1-83DA-63F39A7DEB07}"/>
                </a:ext>
              </a:extLst>
            </p:cNvPr>
            <p:cNvSpPr/>
            <p:nvPr/>
          </p:nvSpPr>
          <p:spPr>
            <a:xfrm>
              <a:off x="4975028" y="3995310"/>
              <a:ext cx="293229" cy="310531"/>
            </a:xfrm>
            <a:prstGeom prst="hep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27" name="Dikdörtgen 26">
              <a:extLst>
                <a:ext uri="{FF2B5EF4-FFF2-40B4-BE49-F238E27FC236}">
                  <a16:creationId xmlns:a16="http://schemas.microsoft.com/office/drawing/2014/main" id="{918E5D06-7B4A-48B5-A3E8-A193174FF657}"/>
                </a:ext>
              </a:extLst>
            </p:cNvPr>
            <p:cNvSpPr/>
            <p:nvPr/>
          </p:nvSpPr>
          <p:spPr>
            <a:xfrm>
              <a:off x="4377784" y="4355353"/>
              <a:ext cx="1397901" cy="467360"/>
            </a:xfrm>
            <a:prstGeom prst="rect">
              <a:avLst/>
            </a:prstGeom>
            <a:solidFill>
              <a:srgbClr val="FEF5F0"/>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a:ea typeface="+mn-ea"/>
                  <a:cs typeface="+mn-cs"/>
                </a:rPr>
                <a:t>Kol veya omuzda ağrı veya rahatsızlık</a:t>
              </a:r>
            </a:p>
          </p:txBody>
        </p:sp>
        <p:sp>
          <p:nvSpPr>
            <p:cNvPr id="28" name="Yedigen 27">
              <a:extLst>
                <a:ext uri="{FF2B5EF4-FFF2-40B4-BE49-F238E27FC236}">
                  <a16:creationId xmlns:a16="http://schemas.microsoft.com/office/drawing/2014/main" id="{CC33AB4F-6F8A-4126-B8F5-74A410534167}"/>
                </a:ext>
              </a:extLst>
            </p:cNvPr>
            <p:cNvSpPr/>
            <p:nvPr/>
          </p:nvSpPr>
          <p:spPr>
            <a:xfrm>
              <a:off x="4936443" y="4872225"/>
              <a:ext cx="303507" cy="288023"/>
            </a:xfrm>
            <a:prstGeom prst="hept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white"/>
                  </a:solidFill>
                  <a:effectLst/>
                  <a:uLnTx/>
                  <a:uFillTx/>
                  <a:latin typeface="Calibri"/>
                  <a:ea typeface="+mn-ea"/>
                  <a:cs typeface="+mn-cs"/>
                </a:rPr>
                <a:t>5</a:t>
              </a:r>
            </a:p>
          </p:txBody>
        </p:sp>
        <p:sp>
          <p:nvSpPr>
            <p:cNvPr id="29" name="Dikdörtgen 28">
              <a:extLst>
                <a:ext uri="{FF2B5EF4-FFF2-40B4-BE49-F238E27FC236}">
                  <a16:creationId xmlns:a16="http://schemas.microsoft.com/office/drawing/2014/main" id="{918E5D06-7B4A-48B5-A3E8-A193174FF657}"/>
                </a:ext>
              </a:extLst>
            </p:cNvPr>
            <p:cNvSpPr/>
            <p:nvPr/>
          </p:nvSpPr>
          <p:spPr>
            <a:xfrm>
              <a:off x="4377784" y="5209345"/>
              <a:ext cx="1404372" cy="386122"/>
            </a:xfrm>
            <a:prstGeom prst="rect">
              <a:avLst/>
            </a:prstGeom>
            <a:solidFill>
              <a:srgbClr val="FEF5F0"/>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a:ea typeface="+mn-ea"/>
                  <a:cs typeface="+mn-cs"/>
                </a:rPr>
                <a:t>Nefes darlığı</a:t>
              </a:r>
            </a:p>
          </p:txBody>
        </p:sp>
      </p:grpSp>
      <p:grpSp>
        <p:nvGrpSpPr>
          <p:cNvPr id="4" name="Grup 3"/>
          <p:cNvGrpSpPr/>
          <p:nvPr/>
        </p:nvGrpSpPr>
        <p:grpSpPr>
          <a:xfrm>
            <a:off x="743137" y="1265907"/>
            <a:ext cx="7185012" cy="4341074"/>
            <a:chOff x="743137" y="1265907"/>
            <a:chExt cx="7185012" cy="4341074"/>
          </a:xfrm>
        </p:grpSpPr>
        <p:sp>
          <p:nvSpPr>
            <p:cNvPr id="2" name="Dikdörtgen 1"/>
            <p:cNvSpPr/>
            <p:nvPr/>
          </p:nvSpPr>
          <p:spPr>
            <a:xfrm>
              <a:off x="743137" y="1265907"/>
              <a:ext cx="7185012" cy="4341074"/>
            </a:xfrm>
            <a:prstGeom prst="rect">
              <a:avLst/>
            </a:prstGeom>
            <a:solidFill>
              <a:srgbClr val="FEF5F0"/>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6">
              <a:extLst>
                <a:ext uri="{FF2B5EF4-FFF2-40B4-BE49-F238E27FC236}">
                  <a16:creationId xmlns:a16="http://schemas.microsoft.com/office/drawing/2014/main" id="{1A4F2EBE-7BAF-436D-AFC3-BA30E7A9F760}"/>
                </a:ext>
              </a:extLst>
            </p:cNvPr>
            <p:cNvSpPr txBox="1"/>
            <p:nvPr/>
          </p:nvSpPr>
          <p:spPr>
            <a:xfrm>
              <a:off x="918133" y="1484696"/>
              <a:ext cx="6774730" cy="39292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tr-TR" sz="2400" b="1"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rPr>
                <a:t>Koroner arter hastalığı semptomları özetle</a:t>
              </a:r>
              <a:r>
                <a:rPr kumimoji="0" lang="tr-TR"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tr-TR" sz="2400" b="1"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rPr>
                <a:t>Kadınlarda bunlara ilaveten</a:t>
              </a:r>
              <a:r>
                <a:rPr kumimoji="0" lang="tr-TR"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t>
              </a:r>
            </a:p>
            <a:p>
              <a:pPr lvl="0" algn="just">
                <a:lnSpc>
                  <a:spcPct val="150000"/>
                </a:lnSpc>
                <a:spcAft>
                  <a:spcPts val="800"/>
                </a:spcAft>
              </a:pPr>
              <a:r>
                <a:rPr lang="tr-TR" sz="2400" dirty="0">
                  <a:solidFill>
                    <a:srgbClr val="C00000"/>
                  </a:solidFill>
                  <a:ea typeface="Calibri" panose="020F0502020204030204" pitchFamily="34" charset="0"/>
                  <a:cs typeface="Times New Roman" panose="02020603050405020304" pitchFamily="18" charset="0"/>
                  <a:sym typeface="Webdings" panose="05030102010509060703" pitchFamily="18" charset="2"/>
                </a:rPr>
                <a:t></a:t>
              </a:r>
              <a:r>
                <a:rPr kumimoji="0" lang="tr-TR"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Çene, boyun ve sırt ağrısı, </a:t>
              </a:r>
            </a:p>
            <a:p>
              <a:pPr lvl="0" algn="just">
                <a:lnSpc>
                  <a:spcPct val="150000"/>
                </a:lnSpc>
                <a:spcAft>
                  <a:spcPts val="800"/>
                </a:spcAft>
              </a:pPr>
              <a:r>
                <a:rPr lang="tr-TR" sz="2400" dirty="0">
                  <a:solidFill>
                    <a:srgbClr val="C00000"/>
                  </a:solidFill>
                  <a:ea typeface="Calibri" panose="020F0502020204030204" pitchFamily="34" charset="0"/>
                  <a:cs typeface="Times New Roman" panose="02020603050405020304" pitchFamily="18" charset="0"/>
                  <a:sym typeface="Webdings" panose="05030102010509060703" pitchFamily="18" charset="2"/>
                </a:rPr>
                <a:t></a:t>
              </a:r>
              <a:r>
                <a:rPr lang="tr-TR" sz="2400" dirty="0">
                  <a:ea typeface="Calibri" panose="020F0502020204030204" pitchFamily="34" charset="0"/>
                  <a:cs typeface="Times New Roman" panose="02020603050405020304" pitchFamily="18" charset="0"/>
                  <a:sym typeface="Webdings" panose="05030102010509060703" pitchFamily="18" charset="2"/>
                </a:rPr>
                <a:t>B</a:t>
              </a:r>
              <a:r>
                <a:rPr kumimoji="0" lang="tr-TR"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aş dönmesi </a:t>
              </a:r>
            </a:p>
            <a:p>
              <a:pPr lvl="0">
                <a:lnSpc>
                  <a:spcPct val="150000"/>
                </a:lnSpc>
                <a:spcAft>
                  <a:spcPts val="800"/>
                </a:spcAft>
              </a:pPr>
              <a:r>
                <a:rPr lang="tr-TR" sz="2400" dirty="0">
                  <a:solidFill>
                    <a:srgbClr val="C00000"/>
                  </a:solidFill>
                  <a:ea typeface="Calibri" panose="020F0502020204030204" pitchFamily="34" charset="0"/>
                  <a:cs typeface="Times New Roman" panose="02020603050405020304" pitchFamily="18" charset="0"/>
                  <a:sym typeface="Webdings" panose="05030102010509060703" pitchFamily="18" charset="2"/>
                </a:rPr>
                <a:t></a:t>
              </a:r>
              <a:r>
                <a:rPr lang="tr-TR" sz="2400" dirty="0">
                  <a:ea typeface="Calibri" panose="020F0502020204030204" pitchFamily="34" charset="0"/>
                  <a:cs typeface="Times New Roman" panose="02020603050405020304" pitchFamily="18" charset="0"/>
                  <a:sym typeface="Webdings" panose="05030102010509060703" pitchFamily="18" charset="2"/>
                </a:rPr>
                <a:t>Yor</a:t>
              </a:r>
              <a:r>
                <a:rPr kumimoji="0" lang="tr-TR" sz="24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gunluk</a:t>
              </a:r>
              <a:r>
                <a:rPr kumimoji="0" lang="tr-TR"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gibi </a:t>
              </a:r>
              <a:r>
                <a:rPr kumimoji="0" lang="tr-TR" sz="24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Times New Roman" panose="02020603050405020304" pitchFamily="18" charset="0"/>
                </a:rPr>
                <a:t>atipik</a:t>
              </a:r>
              <a:r>
                <a:rPr kumimoji="0" lang="tr-TR"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semptomlar da </a:t>
              </a:r>
            </a:p>
            <a:p>
              <a:pPr lvl="0">
                <a:lnSpc>
                  <a:spcPct val="150000"/>
                </a:lnSpc>
                <a:spcAft>
                  <a:spcPts val="800"/>
                </a:spcAft>
              </a:pPr>
              <a:r>
                <a:rPr lang="tr-TR" sz="2400" dirty="0">
                  <a:solidFill>
                    <a:prstClr val="black"/>
                  </a:solidFill>
                  <a:latin typeface="Calibri"/>
                  <a:ea typeface="Calibri" panose="020F0502020204030204" pitchFamily="34" charset="0"/>
                  <a:cs typeface="Times New Roman" panose="02020603050405020304" pitchFamily="18" charset="0"/>
                </a:rPr>
                <a:t>     </a:t>
              </a:r>
              <a:r>
                <a:rPr kumimoji="0" lang="tr-TR"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görülebilmektedir.</a:t>
              </a:r>
              <a:endParaRPr kumimoji="0" lang="tr-TR"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2504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84C3C58-A72E-4925-A149-3C788E276C36}"/>
              </a:ext>
            </a:extLst>
          </p:cNvPr>
          <p:cNvSpPr/>
          <p:nvPr/>
        </p:nvSpPr>
        <p:spPr>
          <a:xfrm>
            <a:off x="0" y="1789113"/>
            <a:ext cx="12192000" cy="2879725"/>
          </a:xfrm>
          <a:prstGeom prst="rect">
            <a:avLst/>
          </a:prstGeom>
          <a:solidFill>
            <a:srgbClr val="C00000"/>
          </a:solidFill>
          <a:ln w="31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ikdörtgen 3">
            <a:extLst>
              <a:ext uri="{FF2B5EF4-FFF2-40B4-BE49-F238E27FC236}">
                <a16:creationId xmlns:a16="http://schemas.microsoft.com/office/drawing/2014/main" id="{E033D89F-3E9C-4FEC-AF01-6126F97BEEF4}"/>
              </a:ext>
            </a:extLst>
          </p:cNvPr>
          <p:cNvSpPr/>
          <p:nvPr/>
        </p:nvSpPr>
        <p:spPr>
          <a:xfrm>
            <a:off x="0" y="1906588"/>
            <a:ext cx="12192000" cy="26495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Dikdörtgen 4">
            <a:extLst>
              <a:ext uri="{FF2B5EF4-FFF2-40B4-BE49-F238E27FC236}">
                <a16:creationId xmlns:a16="http://schemas.microsoft.com/office/drawing/2014/main" id="{3239EC90-83C1-46A9-AF53-39310C97D5B6}"/>
              </a:ext>
            </a:extLst>
          </p:cNvPr>
          <p:cNvSpPr/>
          <p:nvPr/>
        </p:nvSpPr>
        <p:spPr>
          <a:xfrm>
            <a:off x="477838" y="2551113"/>
            <a:ext cx="5868987" cy="1200329"/>
          </a:xfrm>
          <a:prstGeom prst="rect">
            <a:avLst/>
          </a:prstGeom>
          <a:ln>
            <a:noFill/>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srgbClr val="C00000"/>
                </a:solidFill>
                <a:effectLst/>
                <a:uLnTx/>
                <a:uFillTx/>
                <a:latin typeface="Calibri"/>
                <a:ea typeface="+mn-ea"/>
                <a:cs typeface="+mn-cs"/>
              </a:rPr>
              <a:t>Koroner Arter Hastalığında Tanı</a:t>
            </a:r>
          </a:p>
        </p:txBody>
      </p:sp>
      <p:pic>
        <p:nvPicPr>
          <p:cNvPr id="6" name="Picture 4" descr="Kalp, Koroner Arter, Koroner Damar, Koronaraterie">
            <a:extLst>
              <a:ext uri="{FF2B5EF4-FFF2-40B4-BE49-F238E27FC236}">
                <a16:creationId xmlns:a16="http://schemas.microsoft.com/office/drawing/2014/main" id="{B530D41E-DD77-402A-B63C-1B4137B3CF8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829937" y="1033510"/>
            <a:ext cx="4143982" cy="5435863"/>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Yıldırım">
            <a:extLst>
              <a:ext uri="{FF2B5EF4-FFF2-40B4-BE49-F238E27FC236}">
                <a16:creationId xmlns:a16="http://schemas.microsoft.com/office/drawing/2014/main" id="{EB8835CD-C68E-47A4-9132-50E6A49C94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208930" y="1203469"/>
            <a:ext cx="2225531" cy="2225531"/>
          </a:xfrm>
          <a:prstGeom prst="rect">
            <a:avLst/>
          </a:prstGeom>
        </p:spPr>
      </p:pic>
    </p:spTree>
    <p:custDataLst>
      <p:tags r:id="rId1"/>
    </p:custDataLst>
    <p:extLst>
      <p:ext uri="{BB962C8B-B14F-4D97-AF65-F5344CB8AC3E}">
        <p14:creationId xmlns:p14="http://schemas.microsoft.com/office/powerpoint/2010/main" val="275810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3914054" y="512466"/>
            <a:ext cx="7430218" cy="5582366"/>
            <a:chOff x="3914054" y="512466"/>
            <a:chExt cx="7430218" cy="5582366"/>
          </a:xfrm>
        </p:grpSpPr>
        <p:sp>
          <p:nvSpPr>
            <p:cNvPr id="3" name="Dikdörtgen 2">
              <a:extLst>
                <a:ext uri="{FF2B5EF4-FFF2-40B4-BE49-F238E27FC236}">
                  <a16:creationId xmlns:a16="http://schemas.microsoft.com/office/drawing/2014/main" id="{9A674231-B60D-48E0-8682-B25E40739994}"/>
                </a:ext>
              </a:extLst>
            </p:cNvPr>
            <p:cNvSpPr/>
            <p:nvPr/>
          </p:nvSpPr>
          <p:spPr>
            <a:xfrm>
              <a:off x="3914054" y="512466"/>
              <a:ext cx="6311125" cy="52322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lumMod val="75000"/>
                      <a:lumOff val="25000"/>
                    </a:prstClr>
                  </a:solidFill>
                  <a:effectLst/>
                  <a:uLnTx/>
                  <a:uFillTx/>
                  <a:ea typeface="+mn-ea"/>
                  <a:cs typeface="+mn-cs"/>
                </a:rPr>
                <a:t>Neler Öğreneceğiz?</a:t>
              </a:r>
            </a:p>
          </p:txBody>
        </p:sp>
        <p:sp>
          <p:nvSpPr>
            <p:cNvPr id="5" name="TextBox 6">
              <a:extLst>
                <a:ext uri="{FF2B5EF4-FFF2-40B4-BE49-F238E27FC236}">
                  <a16:creationId xmlns:a16="http://schemas.microsoft.com/office/drawing/2014/main" id="{0E6821DB-3B53-463C-9E86-40C34E6F857D}"/>
                </a:ext>
              </a:extLst>
            </p:cNvPr>
            <p:cNvSpPr txBox="1"/>
            <p:nvPr/>
          </p:nvSpPr>
          <p:spPr>
            <a:xfrm>
              <a:off x="3914054" y="1016519"/>
              <a:ext cx="7430218" cy="5078313"/>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
                  <a:srgbClr val="FF0000"/>
                </a:buClr>
                <a:buSzTx/>
                <a:buFontTx/>
                <a:buNone/>
                <a:tabLst/>
                <a:defRPr/>
              </a:pPr>
              <a:r>
                <a:rPr kumimoji="0" lang="tr-TR" sz="2400" b="1" i="0" u="none" strike="noStrike" kern="1200" cap="none" spc="0" normalizeH="0" baseline="0" noProof="0" dirty="0">
                  <a:ln>
                    <a:noFill/>
                  </a:ln>
                  <a:solidFill>
                    <a:srgbClr val="C00000"/>
                  </a:solidFill>
                  <a:effectLst/>
                  <a:uLnTx/>
                  <a:uFillTx/>
                </a:rPr>
                <a:t>Bu eğitimde;</a:t>
              </a:r>
            </a:p>
            <a:p>
              <a:pPr marL="285750" lvl="0" indent="-285750" defTabSz="457200">
                <a:lnSpc>
                  <a:spcPct val="150000"/>
                </a:lnSpc>
                <a:buClr>
                  <a:srgbClr val="C00000"/>
                </a:buClr>
                <a:buFont typeface="Arial" panose="020B0604020202020204" pitchFamily="34" charset="0"/>
                <a:buChar char="•"/>
                <a:defRPr/>
              </a:pPr>
              <a:r>
                <a:rPr lang="tr-TR" sz="2400" dirty="0">
                  <a:solidFill>
                    <a:prstClr val="black"/>
                  </a:solidFill>
                </a:rPr>
                <a:t>Koroner arter hastalığında semptomlar </a:t>
              </a:r>
            </a:p>
            <a:p>
              <a:pPr marL="285750" lvl="0" indent="-285750" defTabSz="457200">
                <a:lnSpc>
                  <a:spcPct val="150000"/>
                </a:lnSpc>
                <a:buClr>
                  <a:srgbClr val="C00000"/>
                </a:buClr>
                <a:buFont typeface="Arial" panose="020B0604020202020204" pitchFamily="34" charset="0"/>
                <a:buChar char="•"/>
                <a:defRPr/>
              </a:pPr>
              <a:r>
                <a:rPr lang="tr-TR" sz="2400" dirty="0"/>
                <a:t>Koroner arter hastalığında tanı</a:t>
              </a:r>
              <a:endParaRPr lang="tr-TR" sz="2400" dirty="0">
                <a:solidFill>
                  <a:prstClr val="black"/>
                </a:solidFill>
              </a:endParaRPr>
            </a:p>
            <a:p>
              <a:pPr marL="285750" lvl="0" indent="-285750" defTabSz="457200">
                <a:lnSpc>
                  <a:spcPct val="150000"/>
                </a:lnSpc>
                <a:buClr>
                  <a:srgbClr val="C00000"/>
                </a:buClr>
                <a:buFont typeface="Arial" panose="020B0604020202020204" pitchFamily="34" charset="0"/>
                <a:buChar char="•"/>
                <a:defRPr/>
              </a:pPr>
              <a:r>
                <a:rPr lang="tr-TR" sz="2400" dirty="0">
                  <a:solidFill>
                    <a:prstClr val="black"/>
                  </a:solidFill>
                </a:rPr>
                <a:t>Koroner arter hastalığında tedavi</a:t>
              </a:r>
            </a:p>
            <a:p>
              <a:pPr marL="285750" lvl="0" indent="-285750" defTabSz="457200">
                <a:lnSpc>
                  <a:spcPct val="150000"/>
                </a:lnSpc>
                <a:buClr>
                  <a:srgbClr val="C00000"/>
                </a:buClr>
                <a:buFont typeface="Arial" panose="020B0604020202020204" pitchFamily="34" charset="0"/>
                <a:buChar char="•"/>
                <a:defRPr/>
              </a:pPr>
              <a:r>
                <a:rPr lang="tr-TR" sz="2400" dirty="0">
                  <a:solidFill>
                    <a:prstClr val="black"/>
                  </a:solidFill>
                </a:rPr>
                <a:t>Koroner arter hastalığında yaşam tarzı değişiklikleri</a:t>
              </a:r>
            </a:p>
            <a:p>
              <a:pPr marL="285750" lvl="0" indent="-285750" defTabSz="457200">
                <a:lnSpc>
                  <a:spcPct val="150000"/>
                </a:lnSpc>
                <a:buClr>
                  <a:srgbClr val="C00000"/>
                </a:buClr>
                <a:buFont typeface="Arial" panose="020B0604020202020204" pitchFamily="34" charset="0"/>
                <a:buChar char="•"/>
                <a:defRPr/>
              </a:pPr>
              <a:r>
                <a:rPr lang="tr-TR" sz="2400" dirty="0">
                  <a:solidFill>
                    <a:prstClr val="black"/>
                  </a:solidFill>
                </a:rPr>
                <a:t>Koroner arter hastalığında girişimsel işlemler</a:t>
              </a:r>
            </a:p>
            <a:p>
              <a:pPr marL="285750" lvl="0" indent="-285750" defTabSz="457200">
                <a:lnSpc>
                  <a:spcPct val="150000"/>
                </a:lnSpc>
                <a:buClr>
                  <a:srgbClr val="C00000"/>
                </a:buClr>
                <a:buFont typeface="Arial" panose="020B0604020202020204" pitchFamily="34" charset="0"/>
                <a:buChar char="•"/>
                <a:defRPr/>
              </a:pPr>
              <a:r>
                <a:rPr lang="tr-TR" sz="2400" dirty="0">
                  <a:solidFill>
                    <a:prstClr val="black"/>
                  </a:solidFill>
                </a:rPr>
                <a:t>Koroner arter hastalığında farmakolojik tedavi</a:t>
              </a:r>
            </a:p>
            <a:p>
              <a:pPr marL="285750" lvl="0" indent="-285750" defTabSz="457200">
                <a:lnSpc>
                  <a:spcPct val="150000"/>
                </a:lnSpc>
                <a:buClr>
                  <a:srgbClr val="C00000"/>
                </a:buClr>
                <a:buFont typeface="Arial" panose="020B0604020202020204" pitchFamily="34" charset="0"/>
                <a:buChar char="•"/>
                <a:defRPr/>
              </a:pPr>
              <a:r>
                <a:rPr lang="tr-TR" sz="2400" dirty="0">
                  <a:solidFill>
                    <a:prstClr val="black"/>
                  </a:solidFill>
                </a:rPr>
                <a:t>Koroner arter hastalığında başarı hedefleri </a:t>
              </a:r>
            </a:p>
            <a:p>
              <a:pPr lvl="0" defTabSz="457200">
                <a:lnSpc>
                  <a:spcPct val="150000"/>
                </a:lnSpc>
                <a:buClr>
                  <a:srgbClr val="C00000"/>
                </a:buClr>
                <a:defRPr/>
              </a:pPr>
              <a:r>
                <a:rPr kumimoji="0" lang="tr-TR" sz="2400" b="1" i="0" u="none" strike="noStrike" kern="1200" cap="none" spc="0" normalizeH="0" baseline="0" noProof="0" dirty="0">
                  <a:ln>
                    <a:noFill/>
                  </a:ln>
                  <a:solidFill>
                    <a:srgbClr val="C00000"/>
                  </a:solidFill>
                  <a:effectLst/>
                  <a:uLnTx/>
                  <a:uFillTx/>
                </a:rPr>
                <a:t>hakkında bilgi sahibi olacaksınız.</a:t>
              </a:r>
            </a:p>
          </p:txBody>
        </p:sp>
      </p:grpSp>
      <p:pic>
        <p:nvPicPr>
          <p:cNvPr id="7" name="Resim 6">
            <a:extLst>
              <a:ext uri="{FF2B5EF4-FFF2-40B4-BE49-F238E27FC236}">
                <a16:creationId xmlns:a16="http://schemas.microsoft.com/office/drawing/2014/main" id="{9B66F1CC-766C-4E64-9739-74C0BD36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38" y="774076"/>
            <a:ext cx="3314700" cy="3219450"/>
          </a:xfrm>
          <a:prstGeom prst="rect">
            <a:avLst/>
          </a:prstGeom>
        </p:spPr>
      </p:pic>
    </p:spTree>
    <p:custDataLst>
      <p:tags r:id="rId1"/>
    </p:custDataLst>
    <p:extLst>
      <p:ext uri="{BB962C8B-B14F-4D97-AF65-F5344CB8AC3E}">
        <p14:creationId xmlns:p14="http://schemas.microsoft.com/office/powerpoint/2010/main" val="1341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rPr>
              <a:t>Koroner Arter Hastalığı Tanısı -1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11268" name="Picture 4" descr="malpraktis-yanlis-teshis-teda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959" y="1290108"/>
            <a:ext cx="4433462" cy="444992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 1"/>
          <p:cNvGrpSpPr/>
          <p:nvPr/>
        </p:nvGrpSpPr>
        <p:grpSpPr>
          <a:xfrm>
            <a:off x="752222" y="1124108"/>
            <a:ext cx="6237737" cy="4615920"/>
            <a:chOff x="752222" y="1124108"/>
            <a:chExt cx="6237737" cy="4615920"/>
          </a:xfrm>
        </p:grpSpPr>
        <p:sp>
          <p:nvSpPr>
            <p:cNvPr id="12" name="TextBox 6">
              <a:extLst>
                <a:ext uri="{FF2B5EF4-FFF2-40B4-BE49-F238E27FC236}">
                  <a16:creationId xmlns:a16="http://schemas.microsoft.com/office/drawing/2014/main" id="{2E678A21-C2F3-47EC-BFF0-41267B037778}"/>
                </a:ext>
              </a:extLst>
            </p:cNvPr>
            <p:cNvSpPr txBox="1"/>
            <p:nvPr/>
          </p:nvSpPr>
          <p:spPr>
            <a:xfrm>
              <a:off x="752222" y="1280418"/>
              <a:ext cx="6127690" cy="4459610"/>
            </a:xfrm>
            <a:prstGeom prst="rect">
              <a:avLst/>
            </a:prstGeom>
            <a:noFill/>
            <a:ln w="38100">
              <a:solidFill>
                <a:schemeClr val="accent2">
                  <a:lumMod val="75000"/>
                </a:schemeClr>
              </a:solidFill>
              <a:prstDash val="solid"/>
            </a:ln>
          </p:spPr>
          <p:txBody>
            <a:bodyPr wrap="square" lIns="288000" tIns="288000" rIns="288000" bIns="288000" rtlCol="0">
              <a:spAutoFit/>
            </a:bodyPr>
            <a:lstStyle/>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p:txBody>
        </p:sp>
        <p:sp>
          <p:nvSpPr>
            <p:cNvPr id="5" name="Patlama 1 4"/>
            <p:cNvSpPr/>
            <p:nvPr/>
          </p:nvSpPr>
          <p:spPr>
            <a:xfrm>
              <a:off x="6397312" y="1124108"/>
              <a:ext cx="592647" cy="653193"/>
            </a:xfrm>
            <a:prstGeom prst="irregularSeal1">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6">
              <a:extLst>
                <a:ext uri="{FF2B5EF4-FFF2-40B4-BE49-F238E27FC236}">
                  <a16:creationId xmlns:a16="http://schemas.microsoft.com/office/drawing/2014/main" id="{1A4F2EBE-7BAF-436D-AFC3-BA30E7A9F760}"/>
                </a:ext>
              </a:extLst>
            </p:cNvPr>
            <p:cNvSpPr txBox="1"/>
            <p:nvPr/>
          </p:nvSpPr>
          <p:spPr>
            <a:xfrm>
              <a:off x="1006639" y="2038508"/>
              <a:ext cx="5460836" cy="2456057"/>
            </a:xfrm>
            <a:prstGeom prst="rect">
              <a:avLst/>
            </a:prstGeom>
            <a:noFill/>
          </p:spPr>
          <p:txBody>
            <a:bodyPr wrap="square" rtlCol="0">
              <a:spAutoFit/>
            </a:bodyPr>
            <a:lstStyle/>
            <a:p>
              <a:pPr marL="342900" lvl="0" indent="-342900">
                <a:lnSpc>
                  <a:spcPct val="160000"/>
                </a:lnSpc>
                <a:buClr>
                  <a:srgbClr val="C00000"/>
                </a:buClr>
                <a:buFont typeface="Arial" panose="020B0604020202020204" pitchFamily="34" charset="0"/>
                <a:buChar char="•"/>
                <a:defRPr/>
              </a:pPr>
              <a:r>
                <a:rPr lang="tr-TR" sz="2400" kern="0" dirty="0">
                  <a:solidFill>
                    <a:prstClr val="black"/>
                  </a:solidFill>
                </a:rPr>
                <a:t>Hastadaki belirtiler </a:t>
              </a:r>
            </a:p>
            <a:p>
              <a:pPr marL="342900" lvl="0" indent="-342900">
                <a:lnSpc>
                  <a:spcPct val="160000"/>
                </a:lnSpc>
                <a:buClr>
                  <a:srgbClr val="C00000"/>
                </a:buClr>
                <a:buFont typeface="Arial" panose="020B0604020202020204" pitchFamily="34" charset="0"/>
                <a:buChar char="•"/>
                <a:defRPr/>
              </a:pPr>
              <a:r>
                <a:rPr lang="tr-TR" sz="2400" kern="0" dirty="0">
                  <a:solidFill>
                    <a:prstClr val="black"/>
                  </a:solidFill>
                </a:rPr>
                <a:t>Hastanın özgeçmişi</a:t>
              </a:r>
            </a:p>
            <a:p>
              <a:pPr marL="342900" lvl="0" indent="-342900">
                <a:lnSpc>
                  <a:spcPct val="160000"/>
                </a:lnSpc>
                <a:buClr>
                  <a:srgbClr val="C00000"/>
                </a:buClr>
                <a:buFont typeface="Arial" panose="020B0604020202020204" pitchFamily="34" charset="0"/>
                <a:buChar char="•"/>
                <a:defRPr/>
              </a:pPr>
              <a:r>
                <a:rPr lang="tr-TR" sz="2400" kern="0" dirty="0">
                  <a:solidFill>
                    <a:prstClr val="black"/>
                  </a:solidFill>
                </a:rPr>
                <a:t>Risk </a:t>
              </a:r>
              <a:r>
                <a:rPr lang="tr-TR" sz="2400" kern="0" dirty="0" err="1">
                  <a:solidFill>
                    <a:prstClr val="black"/>
                  </a:solidFill>
                </a:rPr>
                <a:t>faktö</a:t>
              </a:r>
              <a:r>
                <a:rPr lang="tr-TR" sz="2400" kern="0" dirty="0" err="1" smtClean="0">
                  <a:solidFill>
                    <a:prstClr val="black"/>
                  </a:solidFill>
                </a:rPr>
                <a:t>rlerinin</a:t>
              </a:r>
              <a:r>
                <a:rPr lang="tr-TR" sz="2400" kern="0" dirty="0" smtClean="0">
                  <a:solidFill>
                    <a:prstClr val="black"/>
                  </a:solidFill>
                </a:rPr>
                <a:t> değerlendirilmesi</a:t>
              </a:r>
              <a:endParaRPr lang="tr-TR" sz="2400" kern="0" dirty="0">
                <a:solidFill>
                  <a:prstClr val="black"/>
                </a:solidFill>
              </a:endParaRPr>
            </a:p>
            <a:p>
              <a:pPr marL="342900" lvl="0" indent="-342900">
                <a:lnSpc>
                  <a:spcPct val="160000"/>
                </a:lnSpc>
                <a:buClr>
                  <a:srgbClr val="C00000"/>
                </a:buClr>
                <a:buFont typeface="Arial" panose="020B0604020202020204" pitchFamily="34" charset="0"/>
                <a:buChar char="•"/>
                <a:defRPr/>
              </a:pPr>
              <a:r>
                <a:rPr lang="tr-TR" sz="2400" kern="0" dirty="0">
                  <a:solidFill>
                    <a:prstClr val="black"/>
                  </a:solidFill>
                </a:rPr>
                <a:t>Fizik muayene </a:t>
              </a:r>
            </a:p>
          </p:txBody>
        </p:sp>
      </p:grpSp>
    </p:spTree>
    <p:extLst>
      <p:ext uri="{BB962C8B-B14F-4D97-AF65-F5344CB8AC3E}">
        <p14:creationId xmlns:p14="http://schemas.microsoft.com/office/powerpoint/2010/main" val="5999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rPr>
              <a:t>Koroner Arter Hastalığı Tanısı -2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11268" name="Picture 4" descr="malpraktis-yanlis-teshis-teda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959" y="1290108"/>
            <a:ext cx="4433462" cy="44499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6">
            <a:extLst>
              <a:ext uri="{FF2B5EF4-FFF2-40B4-BE49-F238E27FC236}">
                <a16:creationId xmlns:a16="http://schemas.microsoft.com/office/drawing/2014/main" id="{2E678A21-C2F3-47EC-BFF0-41267B037778}"/>
              </a:ext>
            </a:extLst>
          </p:cNvPr>
          <p:cNvSpPr txBox="1"/>
          <p:nvPr/>
        </p:nvSpPr>
        <p:spPr>
          <a:xfrm>
            <a:off x="752222" y="1280418"/>
            <a:ext cx="6127690" cy="4459610"/>
          </a:xfrm>
          <a:prstGeom prst="rect">
            <a:avLst/>
          </a:prstGeom>
          <a:noFill/>
          <a:ln w="38100">
            <a:solidFill>
              <a:schemeClr val="accent2">
                <a:lumMod val="75000"/>
              </a:schemeClr>
            </a:solidFill>
            <a:prstDash val="solid"/>
          </a:ln>
        </p:spPr>
        <p:txBody>
          <a:bodyPr wrap="square" lIns="288000" tIns="288000" rIns="288000" bIns="288000" rtlCol="0">
            <a:spAutoFit/>
          </a:bodyPr>
          <a:lstStyle/>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p:txBody>
      </p:sp>
      <p:sp>
        <p:nvSpPr>
          <p:cNvPr id="5" name="Patlama 1 4"/>
          <p:cNvSpPr/>
          <p:nvPr/>
        </p:nvSpPr>
        <p:spPr>
          <a:xfrm>
            <a:off x="6397312" y="1124108"/>
            <a:ext cx="592647" cy="653193"/>
          </a:xfrm>
          <a:prstGeom prst="irregularSeal1">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A4F2EBE-7BAF-436D-AFC3-BA30E7A9F760}"/>
              </a:ext>
            </a:extLst>
          </p:cNvPr>
          <p:cNvSpPr txBox="1"/>
          <p:nvPr/>
        </p:nvSpPr>
        <p:spPr>
          <a:xfrm>
            <a:off x="1006639" y="2038508"/>
            <a:ext cx="5460836" cy="2936188"/>
          </a:xfrm>
          <a:prstGeom prst="rect">
            <a:avLst/>
          </a:prstGeom>
          <a:noFill/>
        </p:spPr>
        <p:txBody>
          <a:bodyPr wrap="square" rtlCol="0">
            <a:spAutoFit/>
          </a:bodyPr>
          <a:lstStyle/>
          <a:p>
            <a:pPr marL="0" marR="0" lvl="0" indent="0" defTabSz="914400" eaLnBrk="1" fontAlgn="auto" latinLnBrk="0" hangingPunct="1">
              <a:lnSpc>
                <a:spcPct val="160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C00000"/>
                </a:solidFill>
                <a:effectLst/>
                <a:uLnTx/>
                <a:uFillTx/>
              </a:rPr>
              <a:t>KAH’da tanı tetkikleri: </a:t>
            </a:r>
          </a:p>
          <a:p>
            <a:pPr marL="0" marR="0" lvl="0" indent="0" defTabSz="914400" eaLnBrk="1" fontAlgn="auto" latinLnBrk="0" hangingPunct="1">
              <a:lnSpc>
                <a:spcPct val="160000"/>
              </a:lnSpc>
              <a:spcBef>
                <a:spcPts val="0"/>
              </a:spcBef>
              <a:spcAft>
                <a:spcPts val="0"/>
              </a:spcAft>
              <a:buClrTx/>
              <a:buSzTx/>
              <a:buFontTx/>
              <a:buNone/>
              <a:tabLst/>
              <a:defRPr/>
            </a:pPr>
            <a:r>
              <a:rPr kumimoji="0" lang="tr-TR" sz="2400" b="0" i="0" u="none" strike="noStrike" kern="0" cap="none" spc="0" normalizeH="0" baseline="0" noProof="0" dirty="0">
                <a:ln>
                  <a:noFill/>
                </a:ln>
                <a:solidFill>
                  <a:prstClr val="black"/>
                </a:solidFill>
                <a:effectLst/>
                <a:uLnTx/>
                <a:uFillTx/>
              </a:rPr>
              <a:t>Biyokimyasal analizler</a:t>
            </a:r>
          </a:p>
          <a:p>
            <a:pPr marL="618300" marR="0" lvl="1" indent="-342900" defTabSz="914400" eaLnBrk="1" fontAlgn="auto" latinLnBrk="0" hangingPunct="1">
              <a:lnSpc>
                <a:spcPct val="150000"/>
              </a:lnSpc>
              <a:spcBef>
                <a:spcPts val="0"/>
              </a:spcBef>
              <a:spcAft>
                <a:spcPts val="0"/>
              </a:spcAft>
              <a:buClr>
                <a:srgbClr val="C00000"/>
              </a:buClr>
              <a:buSzTx/>
              <a:buFont typeface="Wingdings" panose="05000000000000000000" pitchFamily="2" charset="2"/>
              <a:buChar char="Ø"/>
              <a:tabLst/>
              <a:defRPr/>
            </a:pPr>
            <a:r>
              <a:rPr kumimoji="0" lang="tr-TR" sz="2400" b="0" i="0" u="none" strike="noStrike" kern="0" cap="none" spc="0" normalizeH="0" baseline="0" noProof="0" dirty="0">
                <a:ln>
                  <a:noFill/>
                </a:ln>
                <a:solidFill>
                  <a:prstClr val="black"/>
                </a:solidFill>
                <a:effectLst/>
                <a:uLnTx/>
                <a:uFillTx/>
              </a:rPr>
              <a:t>Elektrokardiyogram (EKG) </a:t>
            </a:r>
          </a:p>
          <a:p>
            <a:pPr marL="618300" marR="0" lvl="1" indent="-342900" defTabSz="914400" eaLnBrk="1" fontAlgn="auto" latinLnBrk="0" hangingPunct="1">
              <a:lnSpc>
                <a:spcPct val="150000"/>
              </a:lnSpc>
              <a:spcBef>
                <a:spcPts val="0"/>
              </a:spcBef>
              <a:spcAft>
                <a:spcPts val="0"/>
              </a:spcAft>
              <a:buClr>
                <a:srgbClr val="C00000"/>
              </a:buClr>
              <a:buSzTx/>
              <a:buFont typeface="Wingdings" panose="05000000000000000000" pitchFamily="2" charset="2"/>
              <a:buChar char="Ø"/>
              <a:tabLst/>
              <a:defRPr/>
            </a:pPr>
            <a:r>
              <a:rPr kumimoji="0" lang="tr-TR" sz="2400" b="0" i="0" u="none" strike="noStrike" kern="0" cap="none" spc="0" normalizeH="0" baseline="0" noProof="0" dirty="0">
                <a:ln>
                  <a:noFill/>
                </a:ln>
                <a:solidFill>
                  <a:prstClr val="black"/>
                </a:solidFill>
                <a:effectLst/>
                <a:uLnTx/>
                <a:uFillTx/>
              </a:rPr>
              <a:t>Egzersiz Stres Testleri (Efor Testi, </a:t>
            </a:r>
            <a:r>
              <a:rPr kumimoji="0" lang="tr-TR" sz="2400" b="0" i="0" u="none" strike="noStrike" kern="0" cap="none" spc="0" normalizeH="0" baseline="0" noProof="0" dirty="0" err="1">
                <a:ln>
                  <a:noFill/>
                </a:ln>
                <a:solidFill>
                  <a:prstClr val="black"/>
                </a:solidFill>
                <a:effectLst/>
                <a:uLnTx/>
                <a:uFillTx/>
              </a:rPr>
              <a:t>Stress</a:t>
            </a:r>
            <a:r>
              <a:rPr kumimoji="0" lang="tr-TR" sz="2400" b="0" i="0" u="none" strike="noStrike" kern="0" cap="none" spc="0" normalizeH="0" baseline="0" noProof="0" dirty="0">
                <a:ln>
                  <a:noFill/>
                </a:ln>
                <a:solidFill>
                  <a:prstClr val="black"/>
                </a:solidFill>
                <a:effectLst/>
                <a:uLnTx/>
                <a:uFillTx/>
              </a:rPr>
              <a:t> Eko, </a:t>
            </a:r>
            <a:r>
              <a:rPr kumimoji="0" lang="tr-TR" sz="2400" b="0" i="0" u="none" strike="noStrike" kern="0" cap="none" spc="0" normalizeH="0" baseline="0" noProof="0" dirty="0" err="1">
                <a:ln>
                  <a:noFill/>
                </a:ln>
                <a:solidFill>
                  <a:prstClr val="black"/>
                </a:solidFill>
                <a:effectLst/>
                <a:uLnTx/>
                <a:uFillTx/>
              </a:rPr>
              <a:t>Mps</a:t>
            </a:r>
            <a:r>
              <a:rPr kumimoji="0" lang="tr-TR" sz="2400" b="0" i="0" u="none" strike="noStrike" kern="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85149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panose="020F0502020204030204"/>
                <a:ea typeface="+mn-ea"/>
                <a:cs typeface="+mn-cs"/>
              </a:rPr>
              <a:t>Koroner Arter Hastalığı Tanısı -3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11268" name="Picture 4" descr="malpraktis-yanlis-teshis-teda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9959" y="1290108"/>
            <a:ext cx="4433462" cy="44499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6">
            <a:extLst>
              <a:ext uri="{FF2B5EF4-FFF2-40B4-BE49-F238E27FC236}">
                <a16:creationId xmlns:a16="http://schemas.microsoft.com/office/drawing/2014/main" id="{2E678A21-C2F3-47EC-BFF0-41267B037778}"/>
              </a:ext>
            </a:extLst>
          </p:cNvPr>
          <p:cNvSpPr txBox="1"/>
          <p:nvPr/>
        </p:nvSpPr>
        <p:spPr>
          <a:xfrm>
            <a:off x="752222" y="1280418"/>
            <a:ext cx="6127690" cy="4459610"/>
          </a:xfrm>
          <a:prstGeom prst="rect">
            <a:avLst/>
          </a:prstGeom>
          <a:noFill/>
          <a:ln w="38100">
            <a:solidFill>
              <a:schemeClr val="accent2">
                <a:lumMod val="75000"/>
              </a:schemeClr>
            </a:solidFill>
            <a:prstDash val="solid"/>
          </a:ln>
        </p:spPr>
        <p:txBody>
          <a:bodyPr wrap="square" lIns="288000" tIns="288000" rIns="288000" bIns="288000" rtlCol="0">
            <a:spAutoFit/>
          </a:bodyPr>
          <a:lstStyle/>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p:txBody>
      </p:sp>
      <p:sp>
        <p:nvSpPr>
          <p:cNvPr id="5" name="Patlama 1 4"/>
          <p:cNvSpPr/>
          <p:nvPr/>
        </p:nvSpPr>
        <p:spPr>
          <a:xfrm>
            <a:off x="6397312" y="1124108"/>
            <a:ext cx="592647" cy="653193"/>
          </a:xfrm>
          <a:prstGeom prst="irregularSeal1">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A4F2EBE-7BAF-436D-AFC3-BA30E7A9F760}"/>
              </a:ext>
            </a:extLst>
          </p:cNvPr>
          <p:cNvSpPr txBox="1"/>
          <p:nvPr/>
        </p:nvSpPr>
        <p:spPr>
          <a:xfrm>
            <a:off x="936476" y="1280418"/>
            <a:ext cx="5460836" cy="4540923"/>
          </a:xfrm>
          <a:prstGeom prst="rect">
            <a:avLst/>
          </a:prstGeom>
          <a:noFill/>
        </p:spPr>
        <p:txBody>
          <a:bodyPr wrap="square" rtlCol="0">
            <a:spAutoFit/>
          </a:bodyPr>
          <a:lstStyle/>
          <a:p>
            <a:pPr lvl="0">
              <a:lnSpc>
                <a:spcPct val="150000"/>
              </a:lnSpc>
              <a:defRPr/>
            </a:pPr>
            <a:r>
              <a:rPr lang="tr-TR" sz="2400" b="1" kern="0" dirty="0">
                <a:solidFill>
                  <a:srgbClr val="C00000"/>
                </a:solidFill>
              </a:rPr>
              <a:t>KAH’da tanı tetkikleri: </a:t>
            </a:r>
          </a:p>
          <a:p>
            <a:pPr lvl="0">
              <a:lnSpc>
                <a:spcPct val="150000"/>
              </a:lnSpc>
              <a:defRPr/>
            </a:pPr>
            <a:r>
              <a:rPr lang="tr-TR" sz="2400" kern="0" dirty="0">
                <a:solidFill>
                  <a:prstClr val="black"/>
                </a:solidFill>
              </a:rPr>
              <a:t>Biyokimyasal analizler</a:t>
            </a:r>
          </a:p>
          <a:p>
            <a:pPr marL="618300" lvl="1" indent="-342900">
              <a:lnSpc>
                <a:spcPct val="150000"/>
              </a:lnSpc>
              <a:buClr>
                <a:srgbClr val="C00000"/>
              </a:buClr>
              <a:buFont typeface="Wingdings" panose="05000000000000000000" pitchFamily="2" charset="2"/>
              <a:buChar char="Ø"/>
              <a:defRPr/>
            </a:pPr>
            <a:r>
              <a:rPr lang="tr-TR" sz="2400" kern="0" dirty="0">
                <a:solidFill>
                  <a:prstClr val="black"/>
                </a:solidFill>
              </a:rPr>
              <a:t>Koroner Anjiyografi gibi tanı testleri gerekebilir. </a:t>
            </a:r>
          </a:p>
          <a:p>
            <a:pPr marL="618300" lvl="1" indent="-342900">
              <a:lnSpc>
                <a:spcPct val="150000"/>
              </a:lnSpc>
              <a:buClr>
                <a:srgbClr val="C00000"/>
              </a:buClr>
              <a:buFont typeface="Wingdings" panose="05000000000000000000" pitchFamily="2" charset="2"/>
              <a:buChar char="Ø"/>
              <a:defRPr/>
            </a:pPr>
            <a:r>
              <a:rPr lang="tr-TR" sz="2400" kern="0" dirty="0">
                <a:solidFill>
                  <a:prstClr val="black"/>
                </a:solidFill>
              </a:rPr>
              <a:t>Koroner BT bazı durumlarda gerekebilir </a:t>
            </a:r>
          </a:p>
          <a:p>
            <a:pPr marL="618300" lvl="1" indent="-342900">
              <a:lnSpc>
                <a:spcPct val="150000"/>
              </a:lnSpc>
              <a:buClr>
                <a:srgbClr val="C00000"/>
              </a:buClr>
              <a:buFont typeface="Wingdings" panose="05000000000000000000" pitchFamily="2" charset="2"/>
              <a:buChar char="Ø"/>
              <a:defRPr/>
            </a:pPr>
            <a:r>
              <a:rPr lang="tr-TR" sz="2400" kern="0" dirty="0">
                <a:solidFill>
                  <a:prstClr val="black"/>
                </a:solidFill>
              </a:rPr>
              <a:t>Bilgisayarlı tomografi (BT) de tanı için kullanılmaktadır.</a:t>
            </a:r>
            <a:endParaRPr lang="en-US" sz="2400" kern="0" dirty="0">
              <a:solidFill>
                <a:prstClr val="black"/>
              </a:solidFill>
            </a:endParaRPr>
          </a:p>
        </p:txBody>
      </p:sp>
    </p:spTree>
    <p:extLst>
      <p:ext uri="{BB962C8B-B14F-4D97-AF65-F5344CB8AC3E}">
        <p14:creationId xmlns:p14="http://schemas.microsoft.com/office/powerpoint/2010/main" val="183639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ikdörtgen 15">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Birinci Basamakta Koroner Arter Hastalığı Tanısı</a:t>
            </a:r>
            <a:endParaRPr lang="tr-TR" sz="2800" b="1" strike="sngStrike" dirty="0">
              <a:solidFill>
                <a:srgbClr val="FF0000"/>
              </a:solidFill>
            </a:endParaRPr>
          </a:p>
        </p:txBody>
      </p:sp>
      <p:sp>
        <p:nvSpPr>
          <p:cNvPr id="12" name="TextBox 6">
            <a:extLst>
              <a:ext uri="{FF2B5EF4-FFF2-40B4-BE49-F238E27FC236}">
                <a16:creationId xmlns:a16="http://schemas.microsoft.com/office/drawing/2014/main" id="{2E678A21-C2F3-47EC-BFF0-41267B037778}"/>
              </a:ext>
            </a:extLst>
          </p:cNvPr>
          <p:cNvSpPr txBox="1"/>
          <p:nvPr/>
        </p:nvSpPr>
        <p:spPr>
          <a:xfrm>
            <a:off x="752222" y="1280418"/>
            <a:ext cx="6127690" cy="4459610"/>
          </a:xfrm>
          <a:prstGeom prst="rect">
            <a:avLst/>
          </a:prstGeom>
          <a:noFill/>
          <a:ln w="38100">
            <a:solidFill>
              <a:schemeClr val="accent2">
                <a:lumMod val="75000"/>
              </a:schemeClr>
            </a:solidFill>
            <a:prstDash val="solid"/>
          </a:ln>
        </p:spPr>
        <p:txBody>
          <a:bodyPr wrap="square" lIns="288000" tIns="288000" rIns="288000" bIns="288000" rtlCol="0">
            <a:spAutoFit/>
          </a:bodyPr>
          <a:lstStyle/>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a:p>
            <a:pPr marL="0" marR="0" lvl="0" indent="0" algn="ctr" defTabSz="355600" rtl="0" eaLnBrk="1" fontAlgn="auto" latinLnBrk="0" hangingPunct="1">
              <a:lnSpc>
                <a:spcPct val="150000"/>
              </a:lnSpc>
              <a:spcBef>
                <a:spcPts val="0"/>
              </a:spcBef>
              <a:spcAft>
                <a:spcPts val="0"/>
              </a:spcAft>
              <a:buClr>
                <a:srgbClr val="D60000"/>
              </a:buClr>
              <a:buSzPct val="120000"/>
              <a:buFontTx/>
              <a:buNone/>
              <a:tabLst/>
              <a:defRPr/>
            </a:pPr>
            <a:endParaRPr kumimoji="0" lang="tr-TR" sz="2400" b="0" i="0" u="none" strike="noStrike" kern="0" cap="none" spc="0" normalizeH="0" baseline="0" noProof="0" dirty="0">
              <a:ln>
                <a:noFill/>
              </a:ln>
              <a:solidFill>
                <a:srgbClr val="E7E6E6">
                  <a:lumMod val="10000"/>
                </a:srgbClr>
              </a:solidFill>
              <a:effectLst/>
              <a:uLnTx/>
              <a:uFillTx/>
              <a:latin typeface="Calibri" panose="020F0502020204030204"/>
              <a:ea typeface="+mn-ea"/>
              <a:cs typeface="+mn-cs"/>
            </a:endParaRPr>
          </a:p>
        </p:txBody>
      </p:sp>
      <p:sp>
        <p:nvSpPr>
          <p:cNvPr id="5" name="Patlama 1 4"/>
          <p:cNvSpPr/>
          <p:nvPr/>
        </p:nvSpPr>
        <p:spPr>
          <a:xfrm>
            <a:off x="6397312" y="1124108"/>
            <a:ext cx="592647" cy="653193"/>
          </a:xfrm>
          <a:prstGeom prst="irregularSeal1">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Doktor, Simgesi, Doktor Simgesi, Sağlık Işçisi, Hast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648" y="1280418"/>
            <a:ext cx="4485152" cy="44596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a:extLst>
              <a:ext uri="{FF2B5EF4-FFF2-40B4-BE49-F238E27FC236}">
                <a16:creationId xmlns:a16="http://schemas.microsoft.com/office/drawing/2014/main" id="{1A4F2EBE-7BAF-436D-AFC3-BA30E7A9F760}"/>
              </a:ext>
            </a:extLst>
          </p:cNvPr>
          <p:cNvSpPr txBox="1"/>
          <p:nvPr/>
        </p:nvSpPr>
        <p:spPr>
          <a:xfrm>
            <a:off x="1006154" y="2032895"/>
            <a:ext cx="5619826" cy="2954655"/>
          </a:xfrm>
          <a:prstGeom prst="rect">
            <a:avLst/>
          </a:prstGeom>
          <a:noFill/>
        </p:spPr>
        <p:txBody>
          <a:bodyPr wrap="square" rtlCol="0">
            <a:spAutoFit/>
          </a:bodyPr>
          <a:lstStyle/>
          <a:p>
            <a:pPr marL="228600" marR="0" lvl="0" indent="-457200" defTabSz="914400" eaLnBrk="1" fontAlgn="auto" latinLnBrk="0" hangingPunct="1">
              <a:lnSpc>
                <a:spcPct val="150000"/>
              </a:lnSpc>
              <a:spcBef>
                <a:spcPts val="0"/>
              </a:spcBef>
              <a:spcAft>
                <a:spcPts val="0"/>
              </a:spcAft>
              <a:buClr>
                <a:srgbClr val="C00000"/>
              </a:buClr>
              <a:buSzTx/>
              <a:buFont typeface="Wingdings" panose="05000000000000000000" pitchFamily="2" charset="2"/>
              <a:buChar char="Ø"/>
              <a:tabLst/>
              <a:defRPr/>
            </a:pPr>
            <a:r>
              <a:rPr kumimoji="0" lang="tr-TR" sz="2400" b="0" i="0" u="none" strike="noStrike" kern="0" cap="none" spc="0" normalizeH="0" baseline="0" noProof="0" dirty="0">
                <a:ln>
                  <a:noFill/>
                </a:ln>
                <a:solidFill>
                  <a:prstClr val="black"/>
                </a:solidFill>
                <a:effectLst/>
                <a:uLnTx/>
                <a:uFillTx/>
              </a:rPr>
              <a:t>Hastanın  </a:t>
            </a:r>
            <a:r>
              <a:rPr kumimoji="0" lang="tr-TR" sz="2400" b="0" i="0" u="none" strike="noStrike" kern="0" cap="none" spc="0" normalizeH="0" baseline="0" noProof="0" dirty="0" err="1">
                <a:ln>
                  <a:noFill/>
                </a:ln>
                <a:solidFill>
                  <a:prstClr val="black"/>
                </a:solidFill>
                <a:effectLst/>
                <a:uLnTx/>
                <a:uFillTx/>
              </a:rPr>
              <a:t>anamnezi</a:t>
            </a:r>
            <a:r>
              <a:rPr kumimoji="0" lang="tr-TR" sz="2400" b="0" i="0" u="none" strike="noStrike" kern="0" cap="none" spc="0" normalizeH="0" baseline="0" noProof="0" dirty="0">
                <a:ln>
                  <a:noFill/>
                </a:ln>
                <a:solidFill>
                  <a:prstClr val="black"/>
                </a:solidFill>
                <a:effectLst/>
                <a:uLnTx/>
                <a:uFillTx/>
              </a:rPr>
              <a:t>, </a:t>
            </a:r>
          </a:p>
          <a:p>
            <a:pPr marL="228600" marR="0" lvl="0" indent="-457200" defTabSz="914400" eaLnBrk="1" fontAlgn="auto" latinLnBrk="0" hangingPunct="1">
              <a:lnSpc>
                <a:spcPct val="150000"/>
              </a:lnSpc>
              <a:spcBef>
                <a:spcPts val="0"/>
              </a:spcBef>
              <a:spcAft>
                <a:spcPts val="0"/>
              </a:spcAft>
              <a:buClr>
                <a:srgbClr val="C00000"/>
              </a:buClr>
              <a:buSzTx/>
              <a:buFont typeface="Wingdings" panose="05000000000000000000" pitchFamily="2" charset="2"/>
              <a:buChar char="Ø"/>
              <a:tabLst/>
              <a:defRPr/>
            </a:pPr>
            <a:r>
              <a:rPr kumimoji="0" lang="tr-TR" sz="2400" b="0" i="0" u="none" strike="noStrike" kern="0" cap="none" spc="0" normalizeH="0" baseline="0" noProof="0" dirty="0">
                <a:ln>
                  <a:noFill/>
                </a:ln>
                <a:solidFill>
                  <a:prstClr val="black"/>
                </a:solidFill>
                <a:effectLst/>
                <a:uLnTx/>
                <a:uFillTx/>
              </a:rPr>
              <a:t>EKG bulguları </a:t>
            </a:r>
          </a:p>
          <a:p>
            <a:pPr marL="228600" marR="0" lvl="0" indent="-457200" defTabSz="914400" eaLnBrk="1" fontAlgn="auto" latinLnBrk="0" hangingPunct="1">
              <a:lnSpc>
                <a:spcPct val="150000"/>
              </a:lnSpc>
              <a:spcBef>
                <a:spcPts val="0"/>
              </a:spcBef>
              <a:spcAft>
                <a:spcPts val="0"/>
              </a:spcAft>
              <a:buClr>
                <a:srgbClr val="C00000"/>
              </a:buClr>
              <a:buSzTx/>
              <a:buFont typeface="Wingdings" panose="05000000000000000000" pitchFamily="2" charset="2"/>
              <a:buChar char="Ø"/>
              <a:tabLst/>
              <a:defRPr/>
            </a:pPr>
            <a:r>
              <a:rPr kumimoji="0" lang="tr-TR" sz="2400" b="0" i="0" u="none" strike="noStrike" kern="0" cap="none" spc="0" normalizeH="0" baseline="0" noProof="0" dirty="0">
                <a:ln>
                  <a:noFill/>
                </a:ln>
                <a:solidFill>
                  <a:prstClr val="black"/>
                </a:solidFill>
                <a:effectLst/>
                <a:uLnTx/>
                <a:uFillTx/>
              </a:rPr>
              <a:t>Risk  faktörleri değerlendirilerek ön  tanı</a:t>
            </a:r>
          </a:p>
          <a:p>
            <a:pPr marR="0" lvl="0" defTabSz="914400" eaLnBrk="1" fontAlgn="auto" latinLnBrk="0" hangingPunct="1">
              <a:lnSpc>
                <a:spcPct val="150000"/>
              </a:lnSpc>
              <a:spcBef>
                <a:spcPts val="0"/>
              </a:spcBef>
              <a:spcAft>
                <a:spcPts val="0"/>
              </a:spcAft>
              <a:buClr>
                <a:srgbClr val="C00000"/>
              </a:buClr>
              <a:buSzTx/>
              <a:tabLst/>
              <a:defRPr/>
            </a:pPr>
            <a:r>
              <a:rPr lang="tr-TR" sz="2400" kern="0" dirty="0">
                <a:solidFill>
                  <a:prstClr val="black"/>
                </a:solidFill>
              </a:rPr>
              <a:t>    </a:t>
            </a:r>
            <a:r>
              <a:rPr kumimoji="0" lang="tr-TR" sz="2400" b="0" i="0" u="none" strike="noStrike" kern="0" cap="none" spc="0" normalizeH="0" baseline="0" noProof="0" dirty="0">
                <a:ln>
                  <a:noFill/>
                </a:ln>
                <a:solidFill>
                  <a:prstClr val="black"/>
                </a:solidFill>
                <a:effectLst/>
                <a:uLnTx/>
                <a:uFillTx/>
              </a:rPr>
              <a:t>  düşünülmeli ve esas tanı için hasta </a:t>
            </a:r>
          </a:p>
          <a:p>
            <a:pPr marR="0" lvl="0" defTabSz="914400" eaLnBrk="1" fontAlgn="auto" latinLnBrk="0" hangingPunct="1">
              <a:lnSpc>
                <a:spcPct val="150000"/>
              </a:lnSpc>
              <a:spcBef>
                <a:spcPts val="0"/>
              </a:spcBef>
              <a:spcAft>
                <a:spcPts val="0"/>
              </a:spcAft>
              <a:buClr>
                <a:srgbClr val="C00000"/>
              </a:buClr>
              <a:buSzTx/>
              <a:tabLst/>
              <a:defRPr/>
            </a:pPr>
            <a:r>
              <a:rPr lang="tr-TR" sz="2400" kern="0" dirty="0">
                <a:solidFill>
                  <a:prstClr val="black"/>
                </a:solidFill>
              </a:rPr>
              <a:t>     </a:t>
            </a:r>
            <a:r>
              <a:rPr kumimoji="0" lang="tr-TR" sz="2400" b="0" i="0" u="none" strike="noStrike" kern="0" cap="none" spc="0" normalizeH="0" baseline="0" noProof="0" dirty="0">
                <a:ln>
                  <a:noFill/>
                </a:ln>
                <a:solidFill>
                  <a:prstClr val="black"/>
                </a:solidFill>
                <a:effectLst/>
                <a:uLnTx/>
                <a:uFillTx/>
              </a:rPr>
              <a:t> kardiyoloji uzmanına sevk edilmelidir</a:t>
            </a:r>
            <a:r>
              <a:rPr kumimoji="0" lang="tr-TR" sz="2800" b="0" i="0" u="none" strike="noStrike" kern="0" cap="none" spc="0" normalizeH="0" baseline="0" noProof="0" dirty="0">
                <a:ln>
                  <a:noFill/>
                </a:ln>
                <a:solidFill>
                  <a:prstClr val="black"/>
                </a:solidFill>
                <a:effectLst/>
                <a:uLnTx/>
                <a:uFillTx/>
              </a:rPr>
              <a:t>. </a:t>
            </a:r>
            <a:r>
              <a:rPr kumimoji="0" lang="tr-TR" sz="2400" b="0" i="0" u="none" strike="noStrike" kern="0" cap="none" spc="0" normalizeH="0" baseline="0" noProof="0" dirty="0">
                <a:ln>
                  <a:noFill/>
                </a:ln>
                <a:solidFill>
                  <a:prstClr val="black">
                    <a:lumMod val="75000"/>
                    <a:lumOff val="25000"/>
                  </a:prstClr>
                </a:solidFill>
                <a:effectLst/>
                <a:uLnTx/>
                <a:uFillTx/>
              </a:rPr>
              <a:t> </a:t>
            </a:r>
            <a:endParaRPr kumimoji="0" lang="en-US" sz="2400" b="0" i="0" u="none" strike="noStrike" kern="0" cap="none" spc="0" normalizeH="0" baseline="0" noProof="0" dirty="0">
              <a:ln>
                <a:noFill/>
              </a:ln>
              <a:solidFill>
                <a:prstClr val="black">
                  <a:lumMod val="75000"/>
                  <a:lumOff val="25000"/>
                </a:prstClr>
              </a:solidFill>
              <a:effectLst/>
              <a:uLnTx/>
              <a:uFillTx/>
            </a:endParaRPr>
          </a:p>
        </p:txBody>
      </p:sp>
    </p:spTree>
    <p:extLst>
      <p:ext uri="{BB962C8B-B14F-4D97-AF65-F5344CB8AC3E}">
        <p14:creationId xmlns:p14="http://schemas.microsoft.com/office/powerpoint/2010/main" val="347837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84C3C58-A72E-4925-A149-3C788E276C36}"/>
              </a:ext>
            </a:extLst>
          </p:cNvPr>
          <p:cNvSpPr/>
          <p:nvPr/>
        </p:nvSpPr>
        <p:spPr>
          <a:xfrm>
            <a:off x="0" y="1789113"/>
            <a:ext cx="12192000" cy="2879725"/>
          </a:xfrm>
          <a:prstGeom prst="rect">
            <a:avLst/>
          </a:prstGeom>
          <a:solidFill>
            <a:srgbClr val="C00000"/>
          </a:solidFill>
          <a:ln w="31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ikdörtgen 3">
            <a:extLst>
              <a:ext uri="{FF2B5EF4-FFF2-40B4-BE49-F238E27FC236}">
                <a16:creationId xmlns:a16="http://schemas.microsoft.com/office/drawing/2014/main" id="{E033D89F-3E9C-4FEC-AF01-6126F97BEEF4}"/>
              </a:ext>
            </a:extLst>
          </p:cNvPr>
          <p:cNvSpPr/>
          <p:nvPr/>
        </p:nvSpPr>
        <p:spPr>
          <a:xfrm>
            <a:off x="0" y="1906588"/>
            <a:ext cx="12192000" cy="26495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Dikdörtgen 4">
            <a:extLst>
              <a:ext uri="{FF2B5EF4-FFF2-40B4-BE49-F238E27FC236}">
                <a16:creationId xmlns:a16="http://schemas.microsoft.com/office/drawing/2014/main" id="{3239EC90-83C1-46A9-AF53-39310C97D5B6}"/>
              </a:ext>
            </a:extLst>
          </p:cNvPr>
          <p:cNvSpPr/>
          <p:nvPr/>
        </p:nvSpPr>
        <p:spPr>
          <a:xfrm>
            <a:off x="477838" y="2551113"/>
            <a:ext cx="5868987" cy="1200329"/>
          </a:xfrm>
          <a:prstGeom prst="rect">
            <a:avLst/>
          </a:prstGeom>
          <a:ln>
            <a:noFill/>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srgbClr val="C00000"/>
                </a:solidFill>
                <a:effectLst/>
                <a:uLnTx/>
                <a:uFillTx/>
                <a:latin typeface="Calibri"/>
                <a:ea typeface="+mn-ea"/>
                <a:cs typeface="+mn-cs"/>
              </a:rPr>
              <a:t>Koroner Arter Hastalığında Tedavi</a:t>
            </a:r>
          </a:p>
        </p:txBody>
      </p:sp>
      <p:pic>
        <p:nvPicPr>
          <p:cNvPr id="14344" name="Picture 8" descr="https://hsgm.saglik.gov.tr/depo/birimler/kronik-hastaliklar-engelli-db/banner/kalp_damar_hastaliklar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8748" y="1927720"/>
            <a:ext cx="4643252" cy="26284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3819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Koroner Arter Hastalığı Tedavisi- 1</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2" name="Grup 1"/>
          <p:cNvGrpSpPr/>
          <p:nvPr/>
        </p:nvGrpSpPr>
        <p:grpSpPr>
          <a:xfrm>
            <a:off x="776240" y="1990504"/>
            <a:ext cx="3466817" cy="3896043"/>
            <a:chOff x="776240" y="1990504"/>
            <a:chExt cx="3466817" cy="3896043"/>
          </a:xfrm>
        </p:grpSpPr>
        <p:pic>
          <p:nvPicPr>
            <p:cNvPr id="6" name="Resim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776240" y="1990504"/>
              <a:ext cx="3466817" cy="3896043"/>
            </a:xfrm>
            <a:prstGeom prst="rect">
              <a:avLst/>
            </a:prstGeom>
          </p:spPr>
        </p:pic>
        <p:sp>
          <p:nvSpPr>
            <p:cNvPr id="7" name="Dikdörtgen 6"/>
            <p:cNvSpPr/>
            <p:nvPr/>
          </p:nvSpPr>
          <p:spPr>
            <a:xfrm>
              <a:off x="1321528" y="3101362"/>
              <a:ext cx="2283743" cy="1200329"/>
            </a:xfrm>
            <a:prstGeom prst="rect">
              <a:avLst/>
            </a:prstGeom>
          </p:spPr>
          <p:txBody>
            <a:bodyPr wrap="square">
              <a:spAutoFit/>
            </a:bodyPr>
            <a:lstStyle/>
            <a:p>
              <a:pPr marL="342900" marR="0" lvl="0" indent="-342900" algn="l" defTabSz="355600" rtl="0" eaLnBrk="1" fontAlgn="auto" latinLnBrk="0" hangingPunct="1">
                <a:lnSpc>
                  <a:spcPct val="150000"/>
                </a:lnSpc>
                <a:spcBef>
                  <a:spcPts val="0"/>
                </a:spcBef>
                <a:spcAft>
                  <a:spcPts val="0"/>
                </a:spcAft>
                <a:buClr>
                  <a:srgbClr val="FFC000"/>
                </a:buClr>
                <a:buSzPct val="100000"/>
                <a:buFont typeface="Arial" panose="020B0604020202020204" pitchFamily="34" charset="0"/>
                <a:buChar char="•"/>
                <a:tabLst/>
                <a:defRPr/>
              </a:pPr>
              <a:r>
                <a:rPr kumimoji="0" lang="tr-TR" sz="2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Semptomları azaltmak</a:t>
              </a:r>
              <a:endParaRPr kumimoji="0" lang="tr-TR" sz="2400" b="0"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endParaRPr>
            </a:p>
          </p:txBody>
        </p:sp>
      </p:grpSp>
      <p:sp>
        <p:nvSpPr>
          <p:cNvPr id="14" name="Dikdörtgen 13">
            <a:extLst>
              <a:ext uri="{FF2B5EF4-FFF2-40B4-BE49-F238E27FC236}">
                <a16:creationId xmlns:a16="http://schemas.microsoft.com/office/drawing/2014/main" id="{9A674231-B60D-48E0-8682-B25E40739994}"/>
              </a:ext>
            </a:extLst>
          </p:cNvPr>
          <p:cNvSpPr/>
          <p:nvPr/>
        </p:nvSpPr>
        <p:spPr>
          <a:xfrm>
            <a:off x="722654" y="1207149"/>
            <a:ext cx="9146369" cy="589072"/>
          </a:xfrm>
          <a:prstGeom prst="rect">
            <a:avLst/>
          </a:prstGeom>
        </p:spPr>
        <p:txBody>
          <a:bodyPr wrap="square">
            <a:spAutoFit/>
          </a:bodyPr>
          <a:lstStyle/>
          <a:p>
            <a:pPr lvl="0">
              <a:lnSpc>
                <a:spcPct val="150000"/>
              </a:lnSpc>
              <a:defRPr/>
            </a:pPr>
            <a:r>
              <a:rPr lang="tr-TR" sz="2400" b="1" dirty="0">
                <a:solidFill>
                  <a:srgbClr val="C00000"/>
                </a:solidFill>
              </a:rPr>
              <a:t>Koroner Tedavisinde Amaç </a:t>
            </a:r>
          </a:p>
        </p:txBody>
      </p:sp>
      <p:grpSp>
        <p:nvGrpSpPr>
          <p:cNvPr id="4" name="Grup 3"/>
          <p:cNvGrpSpPr/>
          <p:nvPr/>
        </p:nvGrpSpPr>
        <p:grpSpPr>
          <a:xfrm>
            <a:off x="3907407" y="1990503"/>
            <a:ext cx="3466817" cy="3896043"/>
            <a:chOff x="3907407" y="1990503"/>
            <a:chExt cx="3466817" cy="3896043"/>
          </a:xfrm>
        </p:grpSpPr>
        <p:pic>
          <p:nvPicPr>
            <p:cNvPr id="15" name="Resim 1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3907407" y="1990503"/>
              <a:ext cx="3466817" cy="3896043"/>
            </a:xfrm>
            <a:prstGeom prst="rect">
              <a:avLst/>
            </a:prstGeom>
          </p:spPr>
        </p:pic>
        <p:sp>
          <p:nvSpPr>
            <p:cNvPr id="17" name="Dikdörtgen 16"/>
            <p:cNvSpPr/>
            <p:nvPr/>
          </p:nvSpPr>
          <p:spPr>
            <a:xfrm>
              <a:off x="4751287" y="3124499"/>
              <a:ext cx="2031744" cy="1143070"/>
            </a:xfrm>
            <a:prstGeom prst="rect">
              <a:avLst/>
            </a:prstGeom>
          </p:spPr>
          <p:txBody>
            <a:bodyPr wrap="square">
              <a:spAutoFit/>
            </a:bodyPr>
            <a:lstStyle/>
            <a:p>
              <a:pPr marL="342900" marR="0" lvl="0" indent="-342900" algn="l" defTabSz="355600" rtl="0" eaLnBrk="1" fontAlgn="auto" latinLnBrk="0" hangingPunct="1">
                <a:lnSpc>
                  <a:spcPct val="150000"/>
                </a:lnSpc>
                <a:spcBef>
                  <a:spcPts val="0"/>
                </a:spcBef>
                <a:spcAft>
                  <a:spcPts val="0"/>
                </a:spcAft>
                <a:buClr>
                  <a:srgbClr val="FFC000"/>
                </a:buClr>
                <a:buSzPct val="100000"/>
                <a:buFont typeface="Arial" panose="020B0604020202020204" pitchFamily="34" charset="0"/>
                <a:buChar char="•"/>
                <a:tabLst/>
                <a:defRPr/>
              </a:pPr>
              <a:r>
                <a:rPr kumimoji="0" lang="tr-TR" sz="2400" b="1" i="0" u="none" strike="noStrike" kern="1200" cap="none" spc="0" normalizeH="0" baseline="0" noProof="0" dirty="0" err="1">
                  <a:ln>
                    <a:noFill/>
                  </a:ln>
                  <a:solidFill>
                    <a:srgbClr val="E7E6E6">
                      <a:lumMod val="10000"/>
                    </a:srgbClr>
                  </a:solidFill>
                  <a:effectLst/>
                  <a:uLnTx/>
                  <a:uFillTx/>
                  <a:latin typeface="Calibri" panose="020F0502020204030204"/>
                  <a:ea typeface="+mn-ea"/>
                  <a:cs typeface="+mn-cs"/>
                </a:rPr>
                <a:t>Prognozu</a:t>
              </a:r>
              <a:r>
                <a:rPr kumimoji="0" lang="tr-TR" sz="2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 iyileştirmek</a:t>
              </a:r>
              <a:endParaRPr kumimoji="0" lang="tr-TR" sz="2400" b="0"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endParaRPr>
            </a:p>
          </p:txBody>
        </p:sp>
      </p:grpSp>
      <p:grpSp>
        <p:nvGrpSpPr>
          <p:cNvPr id="5" name="Grup 4"/>
          <p:cNvGrpSpPr/>
          <p:nvPr/>
        </p:nvGrpSpPr>
        <p:grpSpPr>
          <a:xfrm>
            <a:off x="7808411" y="1990502"/>
            <a:ext cx="3466817" cy="3896043"/>
            <a:chOff x="7808411" y="1990502"/>
            <a:chExt cx="3466817" cy="3896043"/>
          </a:xfrm>
        </p:grpSpPr>
        <p:pic>
          <p:nvPicPr>
            <p:cNvPr id="16" name="Resim 1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7808411" y="1990502"/>
              <a:ext cx="3466817" cy="3896043"/>
            </a:xfrm>
            <a:prstGeom prst="rect">
              <a:avLst/>
            </a:prstGeom>
          </p:spPr>
        </p:pic>
        <p:sp>
          <p:nvSpPr>
            <p:cNvPr id="18" name="Dikdörtgen 17"/>
            <p:cNvSpPr/>
            <p:nvPr/>
          </p:nvSpPr>
          <p:spPr>
            <a:xfrm>
              <a:off x="8343472" y="3129992"/>
              <a:ext cx="2864760" cy="1200329"/>
            </a:xfrm>
            <a:prstGeom prst="rect">
              <a:avLst/>
            </a:prstGeom>
          </p:spPr>
          <p:txBody>
            <a:bodyPr wrap="square">
              <a:spAutoFit/>
            </a:bodyPr>
            <a:lstStyle/>
            <a:p>
              <a:pPr marL="342900" marR="0" lvl="0" indent="-342900" algn="l" defTabSz="355600" rtl="0" eaLnBrk="1" fontAlgn="auto" latinLnBrk="0" hangingPunct="1">
                <a:lnSpc>
                  <a:spcPct val="150000"/>
                </a:lnSpc>
                <a:spcBef>
                  <a:spcPts val="0"/>
                </a:spcBef>
                <a:spcAft>
                  <a:spcPts val="0"/>
                </a:spcAft>
                <a:buClr>
                  <a:srgbClr val="FFC000"/>
                </a:buClr>
                <a:buSzPct val="100000"/>
                <a:buFont typeface="Arial" panose="020B0604020202020204" pitchFamily="34" charset="0"/>
                <a:buChar char="•"/>
                <a:tabLst/>
                <a:defRPr/>
              </a:pPr>
              <a:r>
                <a:rPr kumimoji="0" lang="tr-TR" sz="2400" b="1"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t>Komplikasyonları önlemek</a:t>
              </a:r>
              <a:endParaRPr kumimoji="0" lang="tr-TR" sz="2400" b="0" i="0" u="none" strike="noStrike" kern="1200" cap="none" spc="0" normalizeH="0" baseline="0" noProof="0" dirty="0">
                <a:ln>
                  <a:noFill/>
                </a:ln>
                <a:solidFill>
                  <a:srgbClr val="E7E6E6">
                    <a:lumMod val="10000"/>
                  </a:srgb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1100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500"/>
                                        <p:tgtEl>
                                          <p:spTgt spid="4"/>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43991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Koroner Arter Hastalığı Tedavisi-2</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18" name="Grup 17"/>
          <p:cNvGrpSpPr/>
          <p:nvPr/>
        </p:nvGrpSpPr>
        <p:grpSpPr>
          <a:xfrm>
            <a:off x="675044" y="1291771"/>
            <a:ext cx="10379271" cy="4333680"/>
            <a:chOff x="675044" y="1291771"/>
            <a:chExt cx="10379271" cy="4333680"/>
          </a:xfrm>
        </p:grpSpPr>
        <p:grpSp>
          <p:nvGrpSpPr>
            <p:cNvPr id="7" name="Grup 6"/>
            <p:cNvGrpSpPr/>
            <p:nvPr/>
          </p:nvGrpSpPr>
          <p:grpSpPr>
            <a:xfrm>
              <a:off x="675044" y="2069960"/>
              <a:ext cx="2390509" cy="3555491"/>
              <a:chOff x="985736" y="2589994"/>
              <a:chExt cx="4824919" cy="3326860"/>
            </a:xfrm>
          </p:grpSpPr>
          <p:sp>
            <p:nvSpPr>
              <p:cNvPr id="8" name="Dikdörtgen 7"/>
              <p:cNvSpPr/>
              <p:nvPr/>
            </p:nvSpPr>
            <p:spPr>
              <a:xfrm>
                <a:off x="985736" y="2589994"/>
                <a:ext cx="4824919" cy="3326860"/>
              </a:xfrm>
              <a:prstGeom prst="rect">
                <a:avLst/>
              </a:prstGeom>
              <a:solidFill>
                <a:srgbClr val="F6E3DA"/>
              </a:solidFill>
              <a:ln>
                <a:solidFill>
                  <a:schemeClr val="bg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Dikdörtgen 8"/>
              <p:cNvSpPr/>
              <p:nvPr/>
            </p:nvSpPr>
            <p:spPr>
              <a:xfrm>
                <a:off x="985736" y="3808821"/>
                <a:ext cx="4600198" cy="777561"/>
              </a:xfrm>
              <a:prstGeom prst="rect">
                <a:avLst/>
              </a:prstGeom>
            </p:spPr>
            <p:txBody>
              <a:bodyPr wrap="square">
                <a:spAutoFit/>
              </a:bodyPr>
              <a:lstStyle/>
              <a:p>
                <a:pPr lvl="0" algn="ctr">
                  <a:defRPr/>
                </a:pPr>
                <a:r>
                  <a:rPr lang="tr-TR" sz="2400" b="1" dirty="0">
                    <a:solidFill>
                      <a:srgbClr val="C00000"/>
                    </a:solidFill>
                  </a:rPr>
                  <a:t>Yaşam tarzı değişikliği</a:t>
                </a:r>
              </a:p>
            </p:txBody>
          </p:sp>
        </p:grpSp>
        <p:grpSp>
          <p:nvGrpSpPr>
            <p:cNvPr id="6" name="Grup 5"/>
            <p:cNvGrpSpPr/>
            <p:nvPr/>
          </p:nvGrpSpPr>
          <p:grpSpPr>
            <a:xfrm>
              <a:off x="3229000" y="2069959"/>
              <a:ext cx="2390509" cy="3555491"/>
              <a:chOff x="3229000" y="2069959"/>
              <a:chExt cx="2390509" cy="3555491"/>
            </a:xfrm>
          </p:grpSpPr>
          <p:sp>
            <p:nvSpPr>
              <p:cNvPr id="10" name="Dikdörtgen 9"/>
              <p:cNvSpPr/>
              <p:nvPr/>
            </p:nvSpPr>
            <p:spPr>
              <a:xfrm>
                <a:off x="3229000" y="2069959"/>
                <a:ext cx="2390509" cy="3555491"/>
              </a:xfrm>
              <a:prstGeom prst="rect">
                <a:avLst/>
              </a:prstGeom>
              <a:solidFill>
                <a:srgbClr val="F6E3DA"/>
              </a:solidFill>
              <a:ln>
                <a:solidFill>
                  <a:schemeClr val="bg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Dikdörtgen 10"/>
              <p:cNvSpPr/>
              <p:nvPr/>
            </p:nvSpPr>
            <p:spPr>
              <a:xfrm>
                <a:off x="3229000" y="3372548"/>
                <a:ext cx="2279171" cy="1200329"/>
              </a:xfrm>
              <a:prstGeom prst="rect">
                <a:avLst/>
              </a:prstGeom>
            </p:spPr>
            <p:txBody>
              <a:bodyPr wrap="square">
                <a:spAutoFit/>
              </a:bodyPr>
              <a:lstStyle/>
              <a:p>
                <a:pPr lvl="0" algn="ctr">
                  <a:defRPr/>
                </a:pPr>
                <a:r>
                  <a:rPr lang="sv-SE" sz="2400" b="1" dirty="0">
                    <a:solidFill>
                      <a:srgbClr val="C00000"/>
                    </a:solidFill>
                  </a:rPr>
                  <a:t>KAH risk faktörlerinin kontrolu</a:t>
                </a:r>
                <a:endParaRPr lang="tr-TR" sz="2400" b="1" dirty="0">
                  <a:solidFill>
                    <a:srgbClr val="C00000"/>
                  </a:solidFill>
                </a:endParaRPr>
              </a:p>
            </p:txBody>
          </p:sp>
        </p:grpSp>
        <p:grpSp>
          <p:nvGrpSpPr>
            <p:cNvPr id="17" name="Grup 16"/>
            <p:cNvGrpSpPr/>
            <p:nvPr/>
          </p:nvGrpSpPr>
          <p:grpSpPr>
            <a:xfrm>
              <a:off x="8500359" y="2069957"/>
              <a:ext cx="2553956" cy="3555491"/>
              <a:chOff x="8500359" y="2069957"/>
              <a:chExt cx="2553956" cy="3555491"/>
            </a:xfrm>
          </p:grpSpPr>
          <p:sp>
            <p:nvSpPr>
              <p:cNvPr id="14" name="Dikdörtgen 13"/>
              <p:cNvSpPr/>
              <p:nvPr/>
            </p:nvSpPr>
            <p:spPr>
              <a:xfrm>
                <a:off x="8500359" y="2069957"/>
                <a:ext cx="2390509" cy="3555491"/>
              </a:xfrm>
              <a:prstGeom prst="rect">
                <a:avLst/>
              </a:prstGeom>
              <a:solidFill>
                <a:srgbClr val="F6E3DA"/>
              </a:solidFill>
              <a:ln>
                <a:solidFill>
                  <a:schemeClr val="bg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Dikdörtgen 14"/>
              <p:cNvSpPr/>
              <p:nvPr/>
            </p:nvSpPr>
            <p:spPr>
              <a:xfrm>
                <a:off x="8775144" y="3293704"/>
                <a:ext cx="2279171" cy="424732"/>
              </a:xfrm>
              <a:prstGeom prst="rect">
                <a:avLst/>
              </a:prstGeom>
            </p:spPr>
            <p:txBody>
              <a:bodyPr wrap="square">
                <a:spAutoFit/>
              </a:bodyPr>
              <a:lstStyle/>
              <a:p>
                <a:pPr lvl="0">
                  <a:lnSpc>
                    <a:spcPct val="90000"/>
                  </a:lnSpc>
                  <a:spcBef>
                    <a:spcPts val="1000"/>
                  </a:spcBef>
                </a:pPr>
                <a:r>
                  <a:rPr lang="tr-TR" sz="2400" b="1" dirty="0">
                    <a:solidFill>
                      <a:srgbClr val="C00000"/>
                    </a:solidFill>
                  </a:rPr>
                  <a:t>Hasta eğitimi</a:t>
                </a:r>
              </a:p>
            </p:txBody>
          </p:sp>
        </p:grpSp>
        <p:grpSp>
          <p:nvGrpSpPr>
            <p:cNvPr id="12" name="Grup 11"/>
            <p:cNvGrpSpPr/>
            <p:nvPr/>
          </p:nvGrpSpPr>
          <p:grpSpPr>
            <a:xfrm>
              <a:off x="5782956" y="2069958"/>
              <a:ext cx="2390509" cy="3555491"/>
              <a:chOff x="5782956" y="2069958"/>
              <a:chExt cx="2390509" cy="3555491"/>
            </a:xfrm>
          </p:grpSpPr>
          <p:sp>
            <p:nvSpPr>
              <p:cNvPr id="13" name="Dikdörtgen 12"/>
              <p:cNvSpPr/>
              <p:nvPr/>
            </p:nvSpPr>
            <p:spPr>
              <a:xfrm>
                <a:off x="5782956" y="2069958"/>
                <a:ext cx="2390509" cy="3555491"/>
              </a:xfrm>
              <a:prstGeom prst="rect">
                <a:avLst/>
              </a:prstGeom>
              <a:solidFill>
                <a:srgbClr val="F6E3DA"/>
              </a:solidFill>
              <a:ln>
                <a:solidFill>
                  <a:schemeClr val="bg1"/>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endParaRPr lang="en-US" sz="2400" dirty="0">
                  <a:solidFill>
                    <a:prstClr val="black"/>
                  </a:solidFill>
                </a:endParaRPr>
              </a:p>
            </p:txBody>
          </p:sp>
          <p:sp>
            <p:nvSpPr>
              <p:cNvPr id="16" name="Dikdörtgen 15"/>
              <p:cNvSpPr/>
              <p:nvPr/>
            </p:nvSpPr>
            <p:spPr>
              <a:xfrm>
                <a:off x="5782956" y="3293704"/>
                <a:ext cx="2279171" cy="1569660"/>
              </a:xfrm>
              <a:prstGeom prst="rect">
                <a:avLst/>
              </a:prstGeom>
            </p:spPr>
            <p:txBody>
              <a:bodyPr wrap="square">
                <a:spAutoFit/>
              </a:bodyPr>
              <a:lstStyle/>
              <a:p>
                <a:pPr lvl="0" algn="ctr">
                  <a:defRPr/>
                </a:pPr>
                <a:r>
                  <a:rPr lang="sv-SE" sz="2400" b="1" dirty="0">
                    <a:solidFill>
                      <a:srgbClr val="C00000"/>
                    </a:solidFill>
                  </a:rPr>
                  <a:t>Kanıta dayalı farmakolojik ve girişimsel tedaviler</a:t>
                </a:r>
              </a:p>
            </p:txBody>
          </p:sp>
        </p:grpSp>
        <p:sp>
          <p:nvSpPr>
            <p:cNvPr id="2" name="Dikdörtgen 1"/>
            <p:cNvSpPr/>
            <p:nvPr/>
          </p:nvSpPr>
          <p:spPr>
            <a:xfrm>
              <a:off x="675044" y="1291771"/>
              <a:ext cx="10215824" cy="6588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defRPr/>
              </a:pPr>
              <a:r>
                <a:rPr lang="tr-TR" sz="2400" dirty="0">
                  <a:solidFill>
                    <a:prstClr val="black"/>
                  </a:solidFill>
                </a:rPr>
                <a:t>Koroner Arter Hastalığının Tedavisinde 4 Ana Unsur vardır.</a:t>
              </a:r>
            </a:p>
          </p:txBody>
        </p:sp>
      </p:grpSp>
    </p:spTree>
    <p:extLst>
      <p:ext uri="{BB962C8B-B14F-4D97-AF65-F5344CB8AC3E}">
        <p14:creationId xmlns:p14="http://schemas.microsoft.com/office/powerpoint/2010/main" val="389615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 Tedavisi-3 </a:t>
            </a:r>
            <a:endParaRPr lang="tr-TR" sz="2800" b="1" dirty="0">
              <a:solidFill>
                <a:prstClr val="black">
                  <a:lumMod val="75000"/>
                  <a:lumOff val="25000"/>
                </a:prstClr>
              </a:solidFill>
            </a:endParaRPr>
          </a:p>
        </p:txBody>
      </p:sp>
      <p:sp>
        <p:nvSpPr>
          <p:cNvPr id="11" name="Yuvarlatılmış Dikdörtgen 10"/>
          <p:cNvSpPr/>
          <p:nvPr/>
        </p:nvSpPr>
        <p:spPr>
          <a:xfrm>
            <a:off x="754951" y="1245996"/>
            <a:ext cx="10539395" cy="4350936"/>
          </a:xfrm>
          <a:prstGeom prst="roundRect">
            <a:avLst/>
          </a:prstGeom>
          <a:solidFill>
            <a:sysClr val="window" lastClr="FFFFFF"/>
          </a:solidFill>
          <a:ln w="57150" cap="flat" cmpd="sng" algn="ctr">
            <a:solidFill>
              <a:schemeClr val="accent2">
                <a:lumMod val="75000"/>
              </a:scheme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grpSp>
        <p:nvGrpSpPr>
          <p:cNvPr id="2" name="Grup 1"/>
          <p:cNvGrpSpPr/>
          <p:nvPr/>
        </p:nvGrpSpPr>
        <p:grpSpPr>
          <a:xfrm>
            <a:off x="1142051" y="1371424"/>
            <a:ext cx="9765193" cy="4005392"/>
            <a:chOff x="1142051" y="1371424"/>
            <a:chExt cx="9765193" cy="4005392"/>
          </a:xfrm>
        </p:grpSpPr>
        <p:sp>
          <p:nvSpPr>
            <p:cNvPr id="15" name="TextBox 6">
              <a:extLst>
                <a:ext uri="{FF2B5EF4-FFF2-40B4-BE49-F238E27FC236}">
                  <a16:creationId xmlns:a16="http://schemas.microsoft.com/office/drawing/2014/main" id="{1A4F2EBE-7BAF-436D-AFC3-BA30E7A9F760}"/>
                </a:ext>
              </a:extLst>
            </p:cNvPr>
            <p:cNvSpPr txBox="1"/>
            <p:nvPr/>
          </p:nvSpPr>
          <p:spPr>
            <a:xfrm>
              <a:off x="1142051" y="1371424"/>
              <a:ext cx="9765193" cy="2805063"/>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tr-TR" sz="2400" b="1" i="0" u="none" strike="noStrike" kern="0" cap="none" spc="0" normalizeH="0" baseline="0" noProof="0" dirty="0">
                  <a:ln>
                    <a:noFill/>
                  </a:ln>
                  <a:solidFill>
                    <a:prstClr val="black"/>
                  </a:solidFill>
                  <a:effectLst/>
                  <a:uLnTx/>
                  <a:uFillTx/>
                </a:rPr>
                <a:t>Tedavi planı;</a:t>
              </a:r>
            </a:p>
            <a:p>
              <a:pPr marL="342900" marR="0" lvl="0" indent="-342900" defTabSz="914400" eaLnBrk="1" fontAlgn="auto" latinLnBrk="0" hangingPunct="1">
                <a:lnSpc>
                  <a:spcPct val="150000"/>
                </a:lnSpc>
                <a:spcBef>
                  <a:spcPts val="0"/>
                </a:spcBef>
                <a:spcAft>
                  <a:spcPts val="0"/>
                </a:spcAft>
                <a:buClr>
                  <a:schemeClr val="accent2">
                    <a:lumMod val="60000"/>
                    <a:lumOff val="40000"/>
                  </a:schemeClr>
                </a:buClr>
                <a:buSzTx/>
                <a:buFont typeface="Wingdings" panose="05000000000000000000" pitchFamily="2" charset="2"/>
                <a:buChar char="ü"/>
                <a:tabLst/>
                <a:defRPr/>
              </a:pPr>
              <a:r>
                <a:rPr kumimoji="0" lang="tr-TR" sz="2400" b="0" i="0" u="none" strike="noStrike" kern="0" cap="none" spc="0" normalizeH="0" baseline="0" noProof="0" dirty="0">
                  <a:ln>
                    <a:noFill/>
                  </a:ln>
                  <a:solidFill>
                    <a:prstClr val="black"/>
                  </a:solidFill>
                  <a:effectLst/>
                  <a:uLnTx/>
                  <a:uFillTx/>
                </a:rPr>
                <a:t>Risk </a:t>
              </a:r>
              <a:r>
                <a:rPr kumimoji="0" lang="tr-TR" sz="2400" b="0" i="0" u="none" strike="noStrike" kern="0" cap="none" spc="0" normalizeH="0" baseline="0" noProof="0" dirty="0" err="1">
                  <a:ln>
                    <a:noFill/>
                  </a:ln>
                  <a:solidFill>
                    <a:prstClr val="black"/>
                  </a:solidFill>
                  <a:effectLst/>
                  <a:uLnTx/>
                  <a:uFillTx/>
                </a:rPr>
                <a:t>faktörlerini</a:t>
              </a:r>
              <a:r>
                <a:rPr kumimoji="0" lang="tr-TR" sz="2400" b="0" i="0" u="none" strike="noStrike" kern="0" cap="none" spc="0" normalizeH="0" baseline="0" noProof="0" dirty="0">
                  <a:ln>
                    <a:noFill/>
                  </a:ln>
                  <a:solidFill>
                    <a:prstClr val="black"/>
                  </a:solidFill>
                  <a:effectLst/>
                  <a:uLnTx/>
                  <a:uFillTx/>
                </a:rPr>
                <a:t> azaltmayı,</a:t>
              </a:r>
            </a:p>
            <a:p>
              <a:pPr marL="342900" marR="0" lvl="0" indent="-342900" defTabSz="914400" eaLnBrk="1" fontAlgn="auto" latinLnBrk="0" hangingPunct="1">
                <a:lnSpc>
                  <a:spcPct val="150000"/>
                </a:lnSpc>
                <a:spcBef>
                  <a:spcPts val="0"/>
                </a:spcBef>
                <a:spcAft>
                  <a:spcPts val="0"/>
                </a:spcAft>
                <a:buClr>
                  <a:schemeClr val="accent2">
                    <a:lumMod val="60000"/>
                    <a:lumOff val="40000"/>
                  </a:schemeClr>
                </a:buClr>
                <a:buSzTx/>
                <a:buFont typeface="Wingdings" panose="05000000000000000000" pitchFamily="2" charset="2"/>
                <a:buChar char="ü"/>
                <a:tabLst/>
                <a:defRPr/>
              </a:pPr>
              <a:r>
                <a:rPr kumimoji="0" lang="tr-TR" sz="2400" b="0" i="0" u="none" strike="noStrike" kern="0" cap="none" spc="0" normalizeH="0" baseline="0" noProof="0" dirty="0">
                  <a:ln>
                    <a:noFill/>
                  </a:ln>
                  <a:solidFill>
                    <a:prstClr val="black"/>
                  </a:solidFill>
                  <a:effectLst/>
                  <a:uLnTx/>
                  <a:uFillTx/>
                </a:rPr>
                <a:t>Hastanın reçete edilen </a:t>
              </a:r>
              <a:r>
                <a:rPr kumimoji="0" lang="tr-TR" sz="2400" b="0" i="0" u="none" strike="noStrike" kern="0" cap="none" spc="0" normalizeH="0" baseline="0" noProof="0" dirty="0" err="1">
                  <a:ln>
                    <a:noFill/>
                  </a:ln>
                  <a:solidFill>
                    <a:prstClr val="black"/>
                  </a:solidFill>
                  <a:effectLst/>
                  <a:uLnTx/>
                  <a:uFillTx/>
                </a:rPr>
                <a:t>ilaçlarını</a:t>
              </a:r>
              <a:r>
                <a:rPr kumimoji="0" lang="tr-TR" sz="2400" b="0" i="0" u="none" strike="noStrike" kern="0" cap="none" spc="0" normalizeH="0" baseline="0" noProof="0" dirty="0">
                  <a:ln>
                    <a:noFill/>
                  </a:ln>
                  <a:solidFill>
                    <a:prstClr val="black"/>
                  </a:solidFill>
                  <a:effectLst/>
                  <a:uLnTx/>
                  <a:uFillTx/>
                </a:rPr>
                <a:t> düzenli </a:t>
              </a:r>
              <a:r>
                <a:rPr kumimoji="0" lang="tr-TR" sz="2400" b="0" i="0" u="none" strike="noStrike" kern="0" cap="none" spc="0" normalizeH="0" baseline="0" noProof="0" dirty="0" err="1">
                  <a:ln>
                    <a:noFill/>
                  </a:ln>
                  <a:solidFill>
                    <a:prstClr val="black"/>
                  </a:solidFill>
                  <a:effectLst/>
                  <a:uLnTx/>
                  <a:uFillTx/>
                </a:rPr>
                <a:t>şekilde</a:t>
              </a:r>
              <a:r>
                <a:rPr kumimoji="0" lang="tr-TR" sz="2400" b="0" i="0" u="none" strike="noStrike" kern="0" cap="none" spc="0" normalizeH="0" baseline="0" noProof="0" dirty="0">
                  <a:ln>
                    <a:noFill/>
                  </a:ln>
                  <a:solidFill>
                    <a:prstClr val="black"/>
                  </a:solidFill>
                  <a:effectLst/>
                  <a:uLnTx/>
                  <a:uFillTx/>
                </a:rPr>
                <a:t> almasını, </a:t>
              </a:r>
            </a:p>
            <a:p>
              <a:pPr marL="342900" marR="0" lvl="0" indent="-342900" defTabSz="914400" eaLnBrk="1" fontAlgn="auto" latinLnBrk="0" hangingPunct="1">
                <a:lnSpc>
                  <a:spcPct val="150000"/>
                </a:lnSpc>
                <a:spcBef>
                  <a:spcPts val="0"/>
                </a:spcBef>
                <a:spcAft>
                  <a:spcPts val="0"/>
                </a:spcAft>
                <a:buClr>
                  <a:schemeClr val="accent2">
                    <a:lumMod val="60000"/>
                    <a:lumOff val="40000"/>
                  </a:schemeClr>
                </a:buClr>
                <a:buSzTx/>
                <a:buFont typeface="Wingdings" panose="05000000000000000000" pitchFamily="2" charset="2"/>
                <a:buChar char="ü"/>
                <a:tabLst/>
                <a:defRPr/>
              </a:pPr>
              <a:r>
                <a:rPr kumimoji="0" lang="tr-TR" sz="2400" b="0" i="0" u="none" strike="noStrike" kern="0" cap="none" spc="0" normalizeH="0" baseline="0" noProof="0" dirty="0">
                  <a:ln>
                    <a:noFill/>
                  </a:ln>
                  <a:solidFill>
                    <a:prstClr val="black"/>
                  </a:solidFill>
                  <a:effectLst/>
                  <a:uLnTx/>
                  <a:uFillTx/>
                </a:rPr>
                <a:t>Olası </a:t>
              </a:r>
              <a:r>
                <a:rPr kumimoji="0" lang="tr-TR" sz="2400" b="0" i="0" u="none" strike="noStrike" kern="0" cap="none" spc="0" normalizeH="0" baseline="0" noProof="0" dirty="0" err="1">
                  <a:ln>
                    <a:noFill/>
                  </a:ln>
                  <a:solidFill>
                    <a:prstClr val="black"/>
                  </a:solidFill>
                  <a:effectLst/>
                  <a:uLnTx/>
                  <a:uFillTx/>
                </a:rPr>
                <a:t>invazif</a:t>
              </a:r>
              <a:r>
                <a:rPr kumimoji="0" lang="tr-TR" sz="2400" b="0" i="0" u="none" strike="noStrike" kern="0" cap="none" spc="0" normalizeH="0" baseline="0" noProof="0" dirty="0">
                  <a:ln>
                    <a:noFill/>
                  </a:ln>
                  <a:solidFill>
                    <a:prstClr val="black"/>
                  </a:solidFill>
                  <a:effectLst/>
                  <a:uLnTx/>
                  <a:uFillTx/>
                </a:rPr>
                <a:t> ve/veya cerrahi </a:t>
              </a:r>
              <a:r>
                <a:rPr kumimoji="0" lang="tr-TR" sz="2400" b="0" i="0" u="none" strike="noStrike" kern="0" cap="none" spc="0" normalizeH="0" baseline="0" noProof="0" dirty="0" err="1">
                  <a:ln>
                    <a:noFill/>
                  </a:ln>
                  <a:solidFill>
                    <a:prstClr val="black"/>
                  </a:solidFill>
                  <a:effectLst/>
                  <a:uLnTx/>
                  <a:uFillTx/>
                </a:rPr>
                <a:t>işlemleri</a:t>
              </a:r>
              <a:r>
                <a:rPr lang="tr-TR" sz="2400" kern="0" dirty="0">
                  <a:solidFill>
                    <a:prstClr val="black"/>
                  </a:solidFill>
                </a:rPr>
                <a:t>,</a:t>
              </a:r>
              <a:r>
                <a:rPr kumimoji="0" lang="tr-TR" sz="2400" b="0" i="0" u="none" strike="noStrike" kern="0" cap="none" spc="0" normalizeH="0" baseline="0" noProof="0" dirty="0">
                  <a:ln>
                    <a:noFill/>
                  </a:ln>
                  <a:solidFill>
                    <a:prstClr val="black"/>
                  </a:solidFill>
                  <a:effectLst/>
                  <a:uLnTx/>
                  <a:uFillTx/>
                </a:rPr>
                <a:t> </a:t>
              </a:r>
            </a:p>
            <a:p>
              <a:pPr marL="342900" marR="0" lvl="0" indent="-342900" defTabSz="914400" eaLnBrk="1" fontAlgn="auto" latinLnBrk="0" hangingPunct="1">
                <a:lnSpc>
                  <a:spcPct val="150000"/>
                </a:lnSpc>
                <a:spcBef>
                  <a:spcPts val="0"/>
                </a:spcBef>
                <a:spcAft>
                  <a:spcPts val="0"/>
                </a:spcAft>
                <a:buClr>
                  <a:schemeClr val="accent2">
                    <a:lumMod val="60000"/>
                    <a:lumOff val="40000"/>
                  </a:schemeClr>
                </a:buClr>
                <a:buSzTx/>
                <a:buFont typeface="Wingdings" panose="05000000000000000000" pitchFamily="2" charset="2"/>
                <a:buChar char="ü"/>
                <a:tabLst/>
                <a:defRPr/>
              </a:pPr>
              <a:r>
                <a:rPr kumimoji="0" lang="tr-TR" sz="2400" b="0" i="0" u="none" strike="noStrike" kern="0" cap="none" spc="0" normalizeH="0" baseline="0" noProof="0" dirty="0" err="1">
                  <a:ln>
                    <a:noFill/>
                  </a:ln>
                  <a:solidFill>
                    <a:prstClr val="black"/>
                  </a:solidFill>
                  <a:effectLst/>
                  <a:uLnTx/>
                  <a:uFillTx/>
                </a:rPr>
                <a:t>Düzenli</a:t>
              </a:r>
              <a:r>
                <a:rPr kumimoji="0" lang="tr-TR" sz="2400" b="0" i="0" u="none" strike="noStrike" kern="0" cap="none" spc="0" normalizeH="0" baseline="0" noProof="0" dirty="0">
                  <a:ln>
                    <a:noFill/>
                  </a:ln>
                  <a:solidFill>
                    <a:prstClr val="black"/>
                  </a:solidFill>
                  <a:effectLst/>
                  <a:uLnTx/>
                  <a:uFillTx/>
                </a:rPr>
                <a:t> takibi </a:t>
              </a:r>
              <a:r>
                <a:rPr kumimoji="0" lang="tr-TR" sz="2400" b="0" i="0" u="none" strike="noStrike" kern="0" cap="none" spc="0" normalizeH="0" baseline="0" noProof="0" dirty="0" err="1">
                  <a:ln>
                    <a:noFill/>
                  </a:ln>
                  <a:solidFill>
                    <a:prstClr val="black"/>
                  </a:solidFill>
                  <a:effectLst/>
                  <a:uLnTx/>
                  <a:uFillTx/>
                </a:rPr>
                <a:t>içerir</a:t>
              </a:r>
              <a:r>
                <a:rPr kumimoji="0" lang="tr-TR" sz="2400" b="0" i="0" u="none" strike="noStrike" kern="0" cap="none" spc="0" normalizeH="0" baseline="0" noProof="0" dirty="0">
                  <a:ln>
                    <a:noFill/>
                  </a:ln>
                  <a:solidFill>
                    <a:prstClr val="black"/>
                  </a:solidFill>
                  <a:effectLst/>
                  <a:uLnTx/>
                  <a:uFillTx/>
                </a:rPr>
                <a:t>. </a:t>
              </a:r>
            </a:p>
          </p:txBody>
        </p:sp>
        <p:sp>
          <p:nvSpPr>
            <p:cNvPr id="5" name="TextBox 6">
              <a:extLst>
                <a:ext uri="{FF2B5EF4-FFF2-40B4-BE49-F238E27FC236}">
                  <a16:creationId xmlns:a16="http://schemas.microsoft.com/office/drawing/2014/main" id="{1A4F2EBE-7BAF-436D-AFC3-BA30E7A9F760}"/>
                </a:ext>
              </a:extLst>
            </p:cNvPr>
            <p:cNvSpPr txBox="1"/>
            <p:nvPr/>
          </p:nvSpPr>
          <p:spPr>
            <a:xfrm>
              <a:off x="1187510" y="4176487"/>
              <a:ext cx="9719734" cy="1200329"/>
            </a:xfrm>
            <a:prstGeom prst="rect">
              <a:avLst/>
            </a:prstGeom>
            <a:solidFill>
              <a:srgbClr val="FEF5F0"/>
            </a:solidFill>
            <a:ln>
              <a:solidFill>
                <a:schemeClr val="accent2">
                  <a:lumMod val="75000"/>
                </a:schemeClr>
              </a:solidFill>
            </a:ln>
          </p:spPr>
          <p:txBody>
            <a:bodyPr wrap="square" rtlCol="0">
              <a:spAutoFit/>
            </a:bodyPr>
            <a:lstStyle/>
            <a:p>
              <a:pPr lvl="0">
                <a:lnSpc>
                  <a:spcPct val="150000"/>
                </a:lnSpc>
                <a:defRPr/>
              </a:pPr>
              <a:r>
                <a:rPr lang="tr-TR" sz="2400" kern="0" dirty="0">
                  <a:solidFill>
                    <a:prstClr val="black"/>
                  </a:solidFill>
                </a:rPr>
                <a:t>Tedavi planı yapılması gerek birincil, gerekse ikincil korunmada bir KV olay geçirme riskini azaltmak </a:t>
              </a:r>
              <a:r>
                <a:rPr lang="tr-TR" sz="2400" kern="0" dirty="0" err="1">
                  <a:solidFill>
                    <a:prstClr val="black"/>
                  </a:solidFill>
                </a:rPr>
                <a:t>için</a:t>
              </a:r>
              <a:r>
                <a:rPr lang="tr-TR" sz="2400" kern="0" dirty="0">
                  <a:solidFill>
                    <a:prstClr val="black"/>
                  </a:solidFill>
                </a:rPr>
                <a:t> son derece </a:t>
              </a:r>
              <a:r>
                <a:rPr lang="tr-TR" sz="2400" kern="0" dirty="0" err="1">
                  <a:solidFill>
                    <a:prstClr val="black"/>
                  </a:solidFill>
                </a:rPr>
                <a:t>önemlidir</a:t>
              </a:r>
              <a:r>
                <a:rPr lang="tr-TR" sz="2400" kern="0" dirty="0">
                  <a:solidFill>
                    <a:prstClr val="black"/>
                  </a:solidFill>
                </a:rPr>
                <a:t>.</a:t>
              </a:r>
              <a:endParaRPr lang="en-US" sz="2400" kern="0" dirty="0">
                <a:solidFill>
                  <a:prstClr val="black"/>
                </a:solidFill>
              </a:endParaRPr>
            </a:p>
          </p:txBody>
        </p:sp>
      </p:grpSp>
    </p:spTree>
    <p:extLst>
      <p:ext uri="{BB962C8B-B14F-4D97-AF65-F5344CB8AC3E}">
        <p14:creationId xmlns:p14="http://schemas.microsoft.com/office/powerpoint/2010/main" val="14491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84C3C58-A72E-4925-A149-3C788E276C36}"/>
              </a:ext>
            </a:extLst>
          </p:cNvPr>
          <p:cNvSpPr/>
          <p:nvPr/>
        </p:nvSpPr>
        <p:spPr>
          <a:xfrm>
            <a:off x="0" y="1789113"/>
            <a:ext cx="12192000" cy="2879725"/>
          </a:xfrm>
          <a:prstGeom prst="rect">
            <a:avLst/>
          </a:prstGeom>
          <a:solidFill>
            <a:srgbClr val="C00000"/>
          </a:solidFill>
          <a:ln w="31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ikdörtgen 3">
            <a:extLst>
              <a:ext uri="{FF2B5EF4-FFF2-40B4-BE49-F238E27FC236}">
                <a16:creationId xmlns:a16="http://schemas.microsoft.com/office/drawing/2014/main" id="{E033D89F-3E9C-4FEC-AF01-6126F97BEEF4}"/>
              </a:ext>
            </a:extLst>
          </p:cNvPr>
          <p:cNvSpPr/>
          <p:nvPr/>
        </p:nvSpPr>
        <p:spPr>
          <a:xfrm>
            <a:off x="0" y="1906588"/>
            <a:ext cx="12192000" cy="26495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Resim 5"/>
          <p:cNvPicPr>
            <a:picLocks noChangeAspect="1"/>
          </p:cNvPicPr>
          <p:nvPr/>
        </p:nvPicPr>
        <p:blipFill rotWithShape="1">
          <a:blip r:embed="rId3"/>
          <a:srcRect l="8066"/>
          <a:stretch/>
        </p:blipFill>
        <p:spPr>
          <a:xfrm>
            <a:off x="8139165" y="1906588"/>
            <a:ext cx="4052835" cy="2656122"/>
          </a:xfrm>
          <a:prstGeom prst="rect">
            <a:avLst/>
          </a:prstGeom>
        </p:spPr>
      </p:pic>
      <p:grpSp>
        <p:nvGrpSpPr>
          <p:cNvPr id="2" name="Grup 1"/>
          <p:cNvGrpSpPr/>
          <p:nvPr/>
        </p:nvGrpSpPr>
        <p:grpSpPr>
          <a:xfrm>
            <a:off x="678805" y="2522506"/>
            <a:ext cx="5999616" cy="1873763"/>
            <a:chOff x="678805" y="2522506"/>
            <a:chExt cx="5999616" cy="1873763"/>
          </a:xfrm>
        </p:grpSpPr>
        <p:sp>
          <p:nvSpPr>
            <p:cNvPr id="5" name="Dikdörtgen 4">
              <a:extLst>
                <a:ext uri="{FF2B5EF4-FFF2-40B4-BE49-F238E27FC236}">
                  <a16:creationId xmlns:a16="http://schemas.microsoft.com/office/drawing/2014/main" id="{3239EC90-83C1-46A9-AF53-39310C97D5B6}"/>
                </a:ext>
              </a:extLst>
            </p:cNvPr>
            <p:cNvSpPr/>
            <p:nvPr/>
          </p:nvSpPr>
          <p:spPr>
            <a:xfrm>
              <a:off x="678805" y="2522506"/>
              <a:ext cx="5868987" cy="1200329"/>
            </a:xfrm>
            <a:prstGeom prst="rect">
              <a:avLst/>
            </a:prstGeom>
            <a:ln>
              <a:noFill/>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srgbClr val="C00000"/>
                  </a:solidFill>
                  <a:effectLst/>
                  <a:uLnTx/>
                  <a:uFillTx/>
                  <a:latin typeface="Calibri"/>
                  <a:ea typeface="+mn-ea"/>
                  <a:cs typeface="+mn-cs"/>
                </a:rPr>
                <a:t>Koroner Arter Hastalığında Tedavi</a:t>
              </a:r>
            </a:p>
          </p:txBody>
        </p:sp>
        <p:sp>
          <p:nvSpPr>
            <p:cNvPr id="9" name="Metin Yer Tutucusu 2">
              <a:extLst>
                <a:ext uri="{FF2B5EF4-FFF2-40B4-BE49-F238E27FC236}">
                  <a16:creationId xmlns:a16="http://schemas.microsoft.com/office/drawing/2014/main" id="{4AA1EAA1-BC03-4C34-BF87-98B45B24A19B}"/>
                </a:ext>
              </a:extLst>
            </p:cNvPr>
            <p:cNvSpPr txBox="1">
              <a:spLocks/>
            </p:cNvSpPr>
            <p:nvPr/>
          </p:nvSpPr>
          <p:spPr bwMode="auto">
            <a:xfrm>
              <a:off x="944101" y="3882691"/>
              <a:ext cx="5734320" cy="513578"/>
            </a:xfrm>
            <a:prstGeom prst="rect">
              <a:avLst/>
            </a:prstGeom>
            <a:noFill/>
            <a:ln w="25400">
              <a:no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rgbClr val="00B0F0"/>
                  </a:solidFill>
                  <a:effectLst/>
                  <a:uLnTx/>
                  <a:uFillTx/>
                  <a:latin typeface="Calibri"/>
                  <a:ea typeface="+mn-ea"/>
                  <a:cs typeface="+mn-cs"/>
                </a:rPr>
                <a:t>Yaşam tarzı Değişiklikleri </a:t>
              </a:r>
              <a:endParaRPr kumimoji="0" lang="en-US" sz="2800" b="1" i="0" u="none" strike="noStrike" kern="1200" cap="none" spc="0" normalizeH="0" baseline="0" noProof="0" dirty="0">
                <a:ln>
                  <a:noFill/>
                </a:ln>
                <a:solidFill>
                  <a:srgbClr val="00B0F0"/>
                </a:solidFill>
                <a:effectLst/>
                <a:uLnTx/>
                <a:uFillTx/>
                <a:latin typeface="Calibri"/>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tr-TR" sz="2800" b="0" i="0" u="none" strike="noStrike" kern="1200" cap="none" spc="0" normalizeH="0" baseline="0" noProof="0" dirty="0">
                <a:ln>
                  <a:noFill/>
                </a:ln>
                <a:solidFill>
                  <a:prstClr val="black"/>
                </a:solidFill>
                <a:effectLst/>
                <a:uLnTx/>
                <a:uFillTx/>
                <a:latin typeface="Calibri"/>
                <a:ea typeface="+mn-ea"/>
                <a:cs typeface="+mn-cs"/>
              </a:endParaRPr>
            </a:p>
          </p:txBody>
        </p:sp>
      </p:grpSp>
    </p:spTree>
    <p:custDataLst>
      <p:tags r:id="rId1"/>
    </p:custDataLst>
    <p:extLst>
      <p:ext uri="{BB962C8B-B14F-4D97-AF65-F5344CB8AC3E}">
        <p14:creationId xmlns:p14="http://schemas.microsoft.com/office/powerpoint/2010/main" val="194513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Partnership – The Defeat-NCD Partnership"/>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18839" y="1110081"/>
            <a:ext cx="4008038" cy="469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9">
            <a:extLst>
              <a:ext uri="{FF2B5EF4-FFF2-40B4-BE49-F238E27FC236}">
                <a16:creationId xmlns:a16="http://schemas.microsoft.com/office/drawing/2014/main" id="{2832B5A6-7441-41D8-B3A7-122CAF6D50A2}"/>
              </a:ext>
            </a:extLst>
          </p:cNvPr>
          <p:cNvSpPr/>
          <p:nvPr/>
        </p:nvSpPr>
        <p:spPr bwMode="auto">
          <a:xfrm>
            <a:off x="675044" y="1268412"/>
            <a:ext cx="10647952" cy="4324991"/>
          </a:xfrm>
          <a:prstGeom prst="roundRect">
            <a:avLst/>
          </a:prstGeom>
          <a:solidFill>
            <a:srgbClr val="FFFFFF">
              <a:alpha val="80000"/>
            </a:srgbClr>
          </a:solidFill>
          <a:ln w="19050">
            <a:solidFill>
              <a:schemeClr val="accent2">
                <a:lumMod val="75000"/>
              </a:scheme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Risk </a:t>
            </a:r>
            <a:r>
              <a:rPr lang="tr-TR" sz="2800" b="1" dirty="0" err="1">
                <a:solidFill>
                  <a:prstClr val="black"/>
                </a:solidFill>
              </a:rPr>
              <a:t>Faktörlerı̇nı̇n</a:t>
            </a:r>
            <a:r>
              <a:rPr lang="tr-TR" sz="2800" b="1" dirty="0">
                <a:solidFill>
                  <a:prstClr val="black"/>
                </a:solidFill>
              </a:rPr>
              <a:t> Azaltılması ve Yaşam Tarzı Değişikliği-1</a:t>
            </a:r>
            <a:endParaRPr lang="tr-TR" sz="2800" b="1" dirty="0">
              <a:solidFill>
                <a:prstClr val="black">
                  <a:lumMod val="75000"/>
                  <a:lumOff val="25000"/>
                </a:prstClr>
              </a:solidFill>
            </a:endParaRPr>
          </a:p>
        </p:txBody>
      </p:sp>
      <p:grpSp>
        <p:nvGrpSpPr>
          <p:cNvPr id="3" name="Grup 2"/>
          <p:cNvGrpSpPr/>
          <p:nvPr/>
        </p:nvGrpSpPr>
        <p:grpSpPr>
          <a:xfrm>
            <a:off x="1094136" y="1633301"/>
            <a:ext cx="9426488" cy="3416320"/>
            <a:chOff x="1094136" y="1445748"/>
            <a:chExt cx="9426488" cy="3416320"/>
          </a:xfrm>
        </p:grpSpPr>
        <p:sp>
          <p:nvSpPr>
            <p:cNvPr id="7" name="TextBox 6">
              <a:extLst>
                <a:ext uri="{FF2B5EF4-FFF2-40B4-BE49-F238E27FC236}">
                  <a16:creationId xmlns:a16="http://schemas.microsoft.com/office/drawing/2014/main" id="{1A4F2EBE-7BAF-436D-AFC3-BA30E7A9F760}"/>
                </a:ext>
              </a:extLst>
            </p:cNvPr>
            <p:cNvSpPr txBox="1"/>
            <p:nvPr/>
          </p:nvSpPr>
          <p:spPr>
            <a:xfrm>
              <a:off x="1094136" y="1445748"/>
              <a:ext cx="9426488" cy="3416320"/>
            </a:xfrm>
            <a:prstGeom prst="rect">
              <a:avLst/>
            </a:prstGeom>
            <a:noFill/>
          </p:spPr>
          <p:txBody>
            <a:bodyPr wrap="square" rtlCol="0">
              <a:spAutoFit/>
            </a:bodyPr>
            <a:lstStyle/>
            <a:p>
              <a:pPr lvl="0">
                <a:lnSpc>
                  <a:spcPct val="150000"/>
                </a:lnSpc>
              </a:pPr>
              <a:r>
                <a:rPr lang="tr-TR" sz="2400" dirty="0">
                  <a:solidFill>
                    <a:prstClr val="black"/>
                  </a:solidFill>
                </a:rPr>
                <a:t>     Risk </a:t>
              </a:r>
              <a:r>
                <a:rPr lang="tr-TR" sz="2400" dirty="0" err="1">
                  <a:solidFill>
                    <a:prstClr val="black"/>
                  </a:solidFill>
                </a:rPr>
                <a:t>faktörlerini</a:t>
              </a:r>
              <a:r>
                <a:rPr lang="tr-TR" sz="2400" dirty="0">
                  <a:solidFill>
                    <a:prstClr val="black"/>
                  </a:solidFill>
                </a:rPr>
                <a:t> azaltmak için </a:t>
              </a:r>
              <a:r>
                <a:rPr lang="tr-TR" sz="2400" dirty="0" err="1">
                  <a:solidFill>
                    <a:prstClr val="black"/>
                  </a:solidFill>
                </a:rPr>
                <a:t>yaşam</a:t>
              </a:r>
              <a:r>
                <a:rPr lang="tr-TR" sz="2400" dirty="0">
                  <a:solidFill>
                    <a:prstClr val="black"/>
                  </a:solidFill>
                </a:rPr>
                <a:t> tarzında kalıcı </a:t>
              </a:r>
              <a:r>
                <a:rPr lang="tr-TR" sz="2400" dirty="0" err="1">
                  <a:solidFill>
                    <a:prstClr val="black"/>
                  </a:solidFill>
                </a:rPr>
                <a:t>değişiklikler</a:t>
              </a:r>
              <a:endParaRPr lang="tr-TR" sz="2400" dirty="0">
                <a:solidFill>
                  <a:prstClr val="black"/>
                </a:solidFill>
              </a:endParaRPr>
            </a:p>
            <a:p>
              <a:pPr lvl="0">
                <a:lnSpc>
                  <a:spcPct val="150000"/>
                </a:lnSpc>
              </a:pPr>
              <a:r>
                <a:rPr lang="tr-TR" sz="2400" dirty="0">
                  <a:solidFill>
                    <a:prstClr val="black"/>
                  </a:solidFill>
                </a:rPr>
                <a:t>     yapmayı gerektirir. </a:t>
              </a:r>
            </a:p>
            <a:p>
              <a:pPr lvl="0">
                <a:lnSpc>
                  <a:spcPct val="150000"/>
                </a:lnSpc>
              </a:pPr>
              <a:r>
                <a:rPr lang="tr-TR" sz="2400" dirty="0">
                  <a:solidFill>
                    <a:prstClr val="black"/>
                  </a:solidFill>
                </a:rPr>
                <a:t>     Hekim ve yardımcı sağlık personeli bu </a:t>
              </a:r>
              <a:r>
                <a:rPr lang="tr-TR" sz="2400" dirty="0" err="1">
                  <a:solidFill>
                    <a:prstClr val="black"/>
                  </a:solidFill>
                </a:rPr>
                <a:t>değişikliklerin</a:t>
              </a:r>
              <a:r>
                <a:rPr lang="tr-TR" sz="2400" dirty="0">
                  <a:solidFill>
                    <a:prstClr val="black"/>
                  </a:solidFill>
                </a:rPr>
                <a:t> yapılmasında ve</a:t>
              </a:r>
            </a:p>
            <a:p>
              <a:pPr lvl="0">
                <a:lnSpc>
                  <a:spcPct val="150000"/>
                </a:lnSpc>
              </a:pPr>
              <a:r>
                <a:rPr lang="tr-TR" sz="2400" dirty="0">
                  <a:solidFill>
                    <a:prstClr val="black"/>
                  </a:solidFill>
                </a:rPr>
                <a:t>     kalıcı olmasında hastanın en büyük rehberi ve eğitmenidir. </a:t>
              </a:r>
            </a:p>
            <a:p>
              <a:pPr lvl="0">
                <a:lnSpc>
                  <a:spcPct val="150000"/>
                </a:lnSpc>
              </a:pPr>
              <a:r>
                <a:rPr lang="tr-TR" sz="2400" dirty="0">
                  <a:solidFill>
                    <a:prstClr val="black"/>
                  </a:solidFill>
                </a:rPr>
                <a:t>     Yapılan her değişiklik kalp ve damar hastalıklarını (KDH) riskini belirgin</a:t>
              </a:r>
            </a:p>
            <a:p>
              <a:pPr lvl="0">
                <a:lnSpc>
                  <a:spcPct val="150000"/>
                </a:lnSpc>
              </a:pPr>
              <a:r>
                <a:rPr lang="tr-TR" sz="2400" dirty="0">
                  <a:solidFill>
                    <a:prstClr val="black"/>
                  </a:solidFill>
                </a:rPr>
                <a:t>      şekilde azaltmaktadır. </a:t>
              </a:r>
            </a:p>
          </p:txBody>
        </p:sp>
        <p:pic>
          <p:nvPicPr>
            <p:cNvPr id="10" name="Picture 2" descr="The Partnership – The Defeat-NCD Partnership"/>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17833" y="2805901"/>
              <a:ext cx="270065" cy="31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The Partnership – The Defeat-NCD Partnership"/>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17832" y="1710293"/>
              <a:ext cx="248687" cy="29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The Partnership – The Defeat-NCD Partnership"/>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17833" y="3904180"/>
              <a:ext cx="270065" cy="31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09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6698" y="601663"/>
            <a:ext cx="7782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Tablo 2"/>
          <p:cNvGraphicFramePr>
            <a:graphicFrameLocks noGrp="1"/>
          </p:cNvGraphicFramePr>
          <p:nvPr>
            <p:extLst>
              <p:ext uri="{D42A27DB-BD31-4B8C-83A1-F6EECF244321}">
                <p14:modId xmlns:p14="http://schemas.microsoft.com/office/powerpoint/2010/main" val="1001651619"/>
              </p:ext>
            </p:extLst>
          </p:nvPr>
        </p:nvGraphicFramePr>
        <p:xfrm>
          <a:off x="797441" y="1225497"/>
          <a:ext cx="10430539" cy="4516190"/>
        </p:xfrm>
        <a:graphic>
          <a:graphicData uri="http://schemas.openxmlformats.org/drawingml/2006/table">
            <a:tbl>
              <a:tblPr firstRow="1" bandRow="1">
                <a:tableStyleId>{5C22544A-7EE6-4342-B048-85BDC9FD1C3A}</a:tableStyleId>
              </a:tblPr>
              <a:tblGrid>
                <a:gridCol w="10430539">
                  <a:extLst>
                    <a:ext uri="{9D8B030D-6E8A-4147-A177-3AD203B41FA5}">
                      <a16:colId xmlns:a16="http://schemas.microsoft.com/office/drawing/2014/main" val="3738242868"/>
                    </a:ext>
                  </a:extLst>
                </a:gridCol>
              </a:tblGrid>
              <a:tr h="4516190">
                <a:tc>
                  <a:txBody>
                    <a:bodyPr/>
                    <a:lstStyle/>
                    <a:p>
                      <a:endParaRPr lang="tr-TR"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EF5F0"/>
                    </a:solidFill>
                  </a:tcPr>
                </a:tc>
                <a:extLst>
                  <a:ext uri="{0D108BD9-81ED-4DB2-BD59-A6C34878D82A}">
                    <a16:rowId xmlns:a16="http://schemas.microsoft.com/office/drawing/2014/main" val="2006043221"/>
                  </a:ext>
                </a:extLst>
              </a:tr>
            </a:tbl>
          </a:graphicData>
        </a:graphic>
      </p:graphicFrame>
      <p:sp>
        <p:nvSpPr>
          <p:cNvPr id="8" name="Metin kutusu 7"/>
          <p:cNvSpPr txBox="1"/>
          <p:nvPr/>
        </p:nvSpPr>
        <p:spPr>
          <a:xfrm>
            <a:off x="986084" y="1176364"/>
            <a:ext cx="8582313" cy="4524315"/>
          </a:xfrm>
          <a:prstGeom prst="rect">
            <a:avLst/>
          </a:prstGeom>
          <a:noFill/>
          <a:ln>
            <a:noFill/>
          </a:ln>
        </p:spPr>
        <p:txBody>
          <a:bodyPr wrap="square" rtlCol="0">
            <a:spAutoFit/>
          </a:bodyPr>
          <a:lstStyle/>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ASA		: </a:t>
            </a:r>
            <a:r>
              <a:rPr lang="tr-TR" sz="2400" dirty="0" err="1">
                <a:solidFill>
                  <a:prstClr val="black"/>
                </a:solidFill>
                <a:ea typeface="ＭＳ Ｐゴシック" panose="020B0600070205080204" pitchFamily="34" charset="-128"/>
              </a:rPr>
              <a:t>Asitilsalisilik</a:t>
            </a:r>
            <a:r>
              <a:rPr lang="tr-TR" sz="2400" dirty="0">
                <a:solidFill>
                  <a:prstClr val="black"/>
                </a:solidFill>
                <a:ea typeface="ＭＳ Ｐゴシック" panose="020B0600070205080204" pitchFamily="34" charset="-128"/>
              </a:rPr>
              <a:t> asit</a:t>
            </a: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BT		: Bilgisayarlı tomografi </a:t>
            </a: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CPK		: Serum </a:t>
            </a:r>
            <a:r>
              <a:rPr lang="tr-TR" sz="2400" dirty="0" err="1">
                <a:solidFill>
                  <a:prstClr val="black"/>
                </a:solidFill>
                <a:ea typeface="ＭＳ Ｐゴシック" panose="020B0600070205080204" pitchFamily="34" charset="-128"/>
              </a:rPr>
              <a:t>kreatinin</a:t>
            </a:r>
            <a:r>
              <a:rPr lang="tr-TR" sz="2400" dirty="0">
                <a:solidFill>
                  <a:prstClr val="black"/>
                </a:solidFill>
                <a:ea typeface="ＭＳ Ｐゴシック" panose="020B0600070205080204" pitchFamily="34" charset="-128"/>
              </a:rPr>
              <a:t> </a:t>
            </a:r>
            <a:r>
              <a:rPr lang="tr-TR" sz="2400" dirty="0" err="1">
                <a:solidFill>
                  <a:prstClr val="black"/>
                </a:solidFill>
                <a:ea typeface="ＭＳ Ｐゴシック" panose="020B0600070205080204" pitchFamily="34" charset="-128"/>
              </a:rPr>
              <a:t>fosfokinaz</a:t>
            </a:r>
            <a:r>
              <a:rPr lang="tr-TR" sz="2400" dirty="0">
                <a:solidFill>
                  <a:prstClr val="black"/>
                </a:solidFill>
                <a:ea typeface="ＭＳ Ｐゴシック" panose="020B0600070205080204" pitchFamily="34" charset="-128"/>
              </a:rPr>
              <a:t> </a:t>
            </a: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DAPT		: Dual </a:t>
            </a:r>
            <a:r>
              <a:rPr lang="tr-TR" sz="2400" dirty="0" err="1">
                <a:solidFill>
                  <a:prstClr val="black"/>
                </a:solidFill>
                <a:ea typeface="ＭＳ Ｐゴシック" panose="020B0600070205080204" pitchFamily="34" charset="-128"/>
              </a:rPr>
              <a:t>antiplatelit</a:t>
            </a:r>
            <a:r>
              <a:rPr lang="tr-TR" sz="2400" dirty="0">
                <a:solidFill>
                  <a:prstClr val="black"/>
                </a:solidFill>
                <a:ea typeface="ＭＳ Ｐゴシック" panose="020B0600070205080204" pitchFamily="34" charset="-128"/>
              </a:rPr>
              <a:t> tedavi</a:t>
            </a: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EKG		: Elektrokardiyogram</a:t>
            </a: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GİS		: </a:t>
            </a:r>
            <a:r>
              <a:rPr lang="tr-TR" sz="2400" dirty="0" err="1" smtClean="0">
                <a:solidFill>
                  <a:prstClr val="black"/>
                </a:solidFill>
                <a:ea typeface="ＭＳ Ｐゴシック" panose="020B0600070205080204" pitchFamily="34" charset="-128"/>
              </a:rPr>
              <a:t>Gastrointestinal</a:t>
            </a:r>
            <a:r>
              <a:rPr lang="tr-TR" sz="2400" dirty="0" smtClean="0">
                <a:solidFill>
                  <a:prstClr val="black"/>
                </a:solidFill>
                <a:ea typeface="ＭＳ Ｐゴシック" panose="020B0600070205080204" pitchFamily="34" charset="-128"/>
              </a:rPr>
              <a:t> </a:t>
            </a:r>
            <a:r>
              <a:rPr lang="tr-TR" sz="2400" dirty="0">
                <a:solidFill>
                  <a:prstClr val="black"/>
                </a:solidFill>
                <a:ea typeface="ＭＳ Ｐゴシック" panose="020B0600070205080204" pitchFamily="34" charset="-128"/>
              </a:rPr>
              <a:t>sistem</a:t>
            </a: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KAH		: Koroner arter hastalığı</a:t>
            </a:r>
          </a:p>
          <a:p>
            <a:pPr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KABG		: Koroner arter bypass </a:t>
            </a:r>
            <a:r>
              <a:rPr lang="tr-TR" sz="2400" dirty="0" err="1">
                <a:solidFill>
                  <a:prstClr val="black"/>
                </a:solidFill>
                <a:ea typeface="ＭＳ Ｐゴシック" panose="020B0600070205080204" pitchFamily="34" charset="-128"/>
              </a:rPr>
              <a:t>greftleme</a:t>
            </a:r>
            <a:endParaRPr lang="tr-TR" sz="2400" dirty="0">
              <a:solidFill>
                <a:prstClr val="black"/>
              </a:solidFill>
              <a:ea typeface="ＭＳ Ｐゴシック" panose="020B0600070205080204" pitchFamily="34" charset="-128"/>
            </a:endParaRPr>
          </a:p>
        </p:txBody>
      </p:sp>
      <p:sp>
        <p:nvSpPr>
          <p:cNvPr id="10" name="Dikdörtgen 9">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algn="just" defTabSz="457200">
              <a:defRPr/>
            </a:pPr>
            <a:r>
              <a:rPr lang="tr-TR" altLang="tr-TR" sz="2800" b="1" dirty="0">
                <a:solidFill>
                  <a:prstClr val="black">
                    <a:lumMod val="75000"/>
                    <a:lumOff val="25000"/>
                  </a:prstClr>
                </a:solidFill>
              </a:rPr>
              <a:t>Kısaltmalar-1</a:t>
            </a:r>
          </a:p>
        </p:txBody>
      </p:sp>
    </p:spTree>
    <p:extLst>
      <p:ext uri="{BB962C8B-B14F-4D97-AF65-F5344CB8AC3E}">
        <p14:creationId xmlns:p14="http://schemas.microsoft.com/office/powerpoint/2010/main" val="31555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Partnership – The Defeat-NCD Partnership"/>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318839" y="1110081"/>
            <a:ext cx="4008038" cy="469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9">
            <a:extLst>
              <a:ext uri="{FF2B5EF4-FFF2-40B4-BE49-F238E27FC236}">
                <a16:creationId xmlns:a16="http://schemas.microsoft.com/office/drawing/2014/main" id="{2832B5A6-7441-41D8-B3A7-122CAF6D50A2}"/>
              </a:ext>
            </a:extLst>
          </p:cNvPr>
          <p:cNvSpPr/>
          <p:nvPr/>
        </p:nvSpPr>
        <p:spPr bwMode="auto">
          <a:xfrm>
            <a:off x="675044" y="1268412"/>
            <a:ext cx="10647952" cy="4324991"/>
          </a:xfrm>
          <a:prstGeom prst="roundRect">
            <a:avLst/>
          </a:prstGeom>
          <a:solidFill>
            <a:srgbClr val="FFFFFF">
              <a:alpha val="80000"/>
            </a:srgbClr>
          </a:solidFill>
          <a:ln w="19050">
            <a:solidFill>
              <a:schemeClr val="accent2">
                <a:lumMod val="75000"/>
              </a:schemeClr>
            </a:solidFill>
            <a:prstDash val="sysDash"/>
          </a:ln>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Risk </a:t>
            </a:r>
            <a:r>
              <a:rPr kumimoji="0" lang="tr-TR" sz="2800" b="1" i="0" u="none" strike="noStrike" kern="1200" cap="none" spc="0" normalizeH="0" baseline="0" noProof="0" dirty="0" err="1">
                <a:ln>
                  <a:noFill/>
                </a:ln>
                <a:solidFill>
                  <a:prstClr val="black"/>
                </a:solidFill>
                <a:effectLst/>
                <a:uLnTx/>
                <a:uFillTx/>
                <a:latin typeface="Calibri"/>
                <a:ea typeface="+mn-ea"/>
                <a:cs typeface="+mn-cs"/>
              </a:rPr>
              <a:t>Faktörlerı̇nı̇n</a:t>
            </a:r>
            <a:r>
              <a:rPr kumimoji="0" lang="tr-TR" sz="2800" b="1" i="0" u="none" strike="noStrike" kern="1200" cap="none" spc="0" normalizeH="0" baseline="0" noProof="0" dirty="0">
                <a:ln>
                  <a:noFill/>
                </a:ln>
                <a:solidFill>
                  <a:prstClr val="black"/>
                </a:solidFill>
                <a:effectLst/>
                <a:uLnTx/>
                <a:uFillTx/>
                <a:latin typeface="Calibri"/>
                <a:ea typeface="+mn-ea"/>
                <a:cs typeface="+mn-cs"/>
              </a:rPr>
              <a:t> Azaltılması ve Yaşam Tarzı Değişikliği-2</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2" name="Grup 1"/>
          <p:cNvGrpSpPr/>
          <p:nvPr/>
        </p:nvGrpSpPr>
        <p:grpSpPr>
          <a:xfrm>
            <a:off x="1137050" y="1830345"/>
            <a:ext cx="9426520" cy="3046988"/>
            <a:chOff x="1117800" y="1628215"/>
            <a:chExt cx="9426520" cy="3046988"/>
          </a:xfrm>
        </p:grpSpPr>
        <p:sp>
          <p:nvSpPr>
            <p:cNvPr id="7" name="TextBox 6">
              <a:extLst>
                <a:ext uri="{FF2B5EF4-FFF2-40B4-BE49-F238E27FC236}">
                  <a16:creationId xmlns:a16="http://schemas.microsoft.com/office/drawing/2014/main" id="{1A4F2EBE-7BAF-436D-AFC3-BA30E7A9F760}"/>
                </a:ext>
              </a:extLst>
            </p:cNvPr>
            <p:cNvSpPr txBox="1"/>
            <p:nvPr/>
          </p:nvSpPr>
          <p:spPr>
            <a:xfrm>
              <a:off x="1117832" y="1628215"/>
              <a:ext cx="9426488" cy="3046988"/>
            </a:xfrm>
            <a:prstGeom prst="rect">
              <a:avLst/>
            </a:prstGeom>
            <a:noFill/>
          </p:spPr>
          <p:txBody>
            <a:bodyPr wrap="square" rtlCol="0">
              <a:spAutoFit/>
            </a:bodyPr>
            <a:lstStyle/>
            <a:p>
              <a:pPr lvl="0">
                <a:lnSpc>
                  <a:spcPct val="160000"/>
                </a:lnSpc>
              </a:pPr>
              <a:r>
                <a:rPr kumimoji="0" lang="tr-TR" sz="2400" b="0" i="0" u="none" strike="noStrike" kern="1200" cap="none" spc="0" normalizeH="0" baseline="0" noProof="0" dirty="0">
                  <a:ln>
                    <a:noFill/>
                  </a:ln>
                  <a:solidFill>
                    <a:prstClr val="black"/>
                  </a:solidFill>
                  <a:effectLst/>
                  <a:uLnTx/>
                  <a:uFillTx/>
                  <a:latin typeface="Calibri"/>
                  <a:ea typeface="+mn-ea"/>
                  <a:cs typeface="+mn-cs"/>
                </a:rPr>
                <a:t>     </a:t>
              </a:r>
              <a:r>
                <a:rPr lang="tr-TR" sz="2400" dirty="0">
                  <a:solidFill>
                    <a:prstClr val="black"/>
                  </a:solidFill>
                </a:rPr>
                <a:t>Risk faktörlerine yönelik tedavi ömür boyu olmalıdır ve yaşam tarzına</a:t>
              </a:r>
            </a:p>
            <a:p>
              <a:pPr lvl="0">
                <a:lnSpc>
                  <a:spcPct val="160000"/>
                </a:lnSpc>
              </a:pPr>
              <a:r>
                <a:rPr lang="tr-TR" sz="2400" dirty="0">
                  <a:solidFill>
                    <a:prstClr val="black"/>
                  </a:solidFill>
                </a:rPr>
                <a:t>     etki etmeli, onu değiştirmelidir. </a:t>
              </a:r>
            </a:p>
            <a:p>
              <a:pPr lvl="0">
                <a:lnSpc>
                  <a:spcPct val="160000"/>
                </a:lnSpc>
              </a:pPr>
              <a:r>
                <a:rPr lang="tr-TR" sz="2400" dirty="0">
                  <a:solidFill>
                    <a:prstClr val="black"/>
                  </a:solidFill>
                </a:rPr>
                <a:t>     Kısa süreli yaşam tarzı değişikliğinin bile </a:t>
              </a:r>
              <a:r>
                <a:rPr lang="tr-TR" sz="2400" b="1" dirty="0">
                  <a:solidFill>
                    <a:prstClr val="black"/>
                  </a:solidFill>
                </a:rPr>
                <a:t>6 ayda </a:t>
              </a:r>
              <a:r>
                <a:rPr lang="tr-TR" sz="2400" dirty="0">
                  <a:solidFill>
                    <a:prstClr val="black"/>
                  </a:solidFill>
                </a:rPr>
                <a:t>hastanın KDH üzerine</a:t>
              </a:r>
            </a:p>
            <a:p>
              <a:pPr lvl="0">
                <a:lnSpc>
                  <a:spcPct val="160000"/>
                </a:lnSpc>
              </a:pPr>
              <a:r>
                <a:rPr lang="tr-TR" sz="2400" dirty="0">
                  <a:solidFill>
                    <a:prstClr val="black"/>
                  </a:solidFill>
                </a:rPr>
                <a:t>     etkisi olsa da uzun vadede yarar sağlamak için ömür boyu olması </a:t>
              </a:r>
            </a:p>
            <a:p>
              <a:pPr lvl="0">
                <a:lnSpc>
                  <a:spcPct val="160000"/>
                </a:lnSpc>
              </a:pPr>
              <a:r>
                <a:rPr lang="tr-TR" sz="2400" dirty="0">
                  <a:solidFill>
                    <a:prstClr val="black"/>
                  </a:solidFill>
                </a:rPr>
                <a:t>     gerekmektedir. </a:t>
              </a:r>
              <a:r>
                <a:rPr kumimoji="0" lang="tr-TR" sz="2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0" name="Picture 2" descr="The Partnership – The Defeat-NCD Partnership"/>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17800" y="3094173"/>
              <a:ext cx="270065" cy="31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The Partnership – The Defeat-NCD Partnership"/>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17832" y="1897846"/>
              <a:ext cx="248687" cy="29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9297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84C3C58-A72E-4925-A149-3C788E276C36}"/>
              </a:ext>
            </a:extLst>
          </p:cNvPr>
          <p:cNvSpPr/>
          <p:nvPr/>
        </p:nvSpPr>
        <p:spPr>
          <a:xfrm>
            <a:off x="0" y="1789113"/>
            <a:ext cx="12192000" cy="2879725"/>
          </a:xfrm>
          <a:prstGeom prst="rect">
            <a:avLst/>
          </a:prstGeom>
          <a:solidFill>
            <a:srgbClr val="C00000"/>
          </a:solidFill>
          <a:ln w="31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ikdörtgen 3">
            <a:extLst>
              <a:ext uri="{FF2B5EF4-FFF2-40B4-BE49-F238E27FC236}">
                <a16:creationId xmlns:a16="http://schemas.microsoft.com/office/drawing/2014/main" id="{E033D89F-3E9C-4FEC-AF01-6126F97BEEF4}"/>
              </a:ext>
            </a:extLst>
          </p:cNvPr>
          <p:cNvSpPr/>
          <p:nvPr/>
        </p:nvSpPr>
        <p:spPr>
          <a:xfrm>
            <a:off x="0" y="1906588"/>
            <a:ext cx="12192000" cy="26495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up 5"/>
          <p:cNvGrpSpPr/>
          <p:nvPr/>
        </p:nvGrpSpPr>
        <p:grpSpPr>
          <a:xfrm>
            <a:off x="721836" y="2522506"/>
            <a:ext cx="5868987" cy="1873763"/>
            <a:chOff x="721836" y="2522506"/>
            <a:chExt cx="5868987" cy="1873763"/>
          </a:xfrm>
        </p:grpSpPr>
        <p:sp>
          <p:nvSpPr>
            <p:cNvPr id="5" name="Dikdörtgen 4">
              <a:extLst>
                <a:ext uri="{FF2B5EF4-FFF2-40B4-BE49-F238E27FC236}">
                  <a16:creationId xmlns:a16="http://schemas.microsoft.com/office/drawing/2014/main" id="{3239EC90-83C1-46A9-AF53-39310C97D5B6}"/>
                </a:ext>
              </a:extLst>
            </p:cNvPr>
            <p:cNvSpPr/>
            <p:nvPr/>
          </p:nvSpPr>
          <p:spPr>
            <a:xfrm>
              <a:off x="721836" y="2522506"/>
              <a:ext cx="5868987" cy="1200329"/>
            </a:xfrm>
            <a:prstGeom prst="rect">
              <a:avLst/>
            </a:prstGeom>
            <a:ln>
              <a:noFill/>
            </a:ln>
          </p:spPr>
          <p:txBody>
            <a:bodyPr>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srgbClr val="C00000"/>
                  </a:solidFill>
                  <a:effectLst/>
                  <a:uLnTx/>
                  <a:uFillTx/>
                  <a:latin typeface="Calibri"/>
                  <a:ea typeface="+mn-ea"/>
                  <a:cs typeface="+mn-cs"/>
                </a:rPr>
                <a:t>Koroner Arter Hastalığında Tedavi</a:t>
              </a:r>
            </a:p>
          </p:txBody>
        </p:sp>
        <p:sp>
          <p:nvSpPr>
            <p:cNvPr id="9" name="Metin Yer Tutucusu 2">
              <a:extLst>
                <a:ext uri="{FF2B5EF4-FFF2-40B4-BE49-F238E27FC236}">
                  <a16:creationId xmlns:a16="http://schemas.microsoft.com/office/drawing/2014/main" id="{4AA1EAA1-BC03-4C34-BF87-98B45B24A19B}"/>
                </a:ext>
              </a:extLst>
            </p:cNvPr>
            <p:cNvSpPr txBox="1">
              <a:spLocks/>
            </p:cNvSpPr>
            <p:nvPr/>
          </p:nvSpPr>
          <p:spPr bwMode="auto">
            <a:xfrm>
              <a:off x="721836" y="3882691"/>
              <a:ext cx="5734320" cy="513578"/>
            </a:xfrm>
            <a:prstGeom prst="rect">
              <a:avLst/>
            </a:prstGeom>
            <a:noFill/>
            <a:ln w="25400">
              <a:no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rgbClr val="00B0F0"/>
                  </a:solidFill>
                  <a:effectLst/>
                  <a:uLnTx/>
                  <a:uFillTx/>
                  <a:latin typeface="Calibri"/>
                  <a:ea typeface="+mn-ea"/>
                  <a:cs typeface="+mn-cs"/>
                </a:rPr>
                <a:t>Girişimsel İşlemler</a:t>
              </a:r>
              <a:endParaRPr kumimoji="0" lang="en-US" sz="2800" b="1" i="0" u="none" strike="noStrike" kern="1200" cap="none" spc="0" normalizeH="0" baseline="0" noProof="0" dirty="0">
                <a:ln>
                  <a:noFill/>
                </a:ln>
                <a:solidFill>
                  <a:srgbClr val="00B0F0"/>
                </a:solidFill>
                <a:effectLst/>
                <a:uLnTx/>
                <a:uFillTx/>
                <a:latin typeface="Calibri"/>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tr-TR" sz="2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2" name="Resim 1"/>
          <p:cNvPicPr>
            <a:picLocks noChangeAspect="1"/>
          </p:cNvPicPr>
          <p:nvPr/>
        </p:nvPicPr>
        <p:blipFill rotWithShape="1">
          <a:blip r:embed="rId3" cstate="print">
            <a:extLst>
              <a:ext uri="{28A0092B-C50C-407E-A947-70E740481C1C}">
                <a14:useLocalDpi xmlns:a14="http://schemas.microsoft.com/office/drawing/2010/main" val="0"/>
              </a:ext>
            </a:extLst>
          </a:blip>
          <a:srcRect l="2110" t="2198" r="1520" b="38378"/>
          <a:stretch/>
        </p:blipFill>
        <p:spPr>
          <a:xfrm>
            <a:off x="8213505" y="1904206"/>
            <a:ext cx="3978495" cy="2649537"/>
          </a:xfrm>
          <a:prstGeom prst="rect">
            <a:avLst/>
          </a:prstGeom>
        </p:spPr>
      </p:pic>
    </p:spTree>
    <p:custDataLst>
      <p:tags r:id="rId1"/>
    </p:custDataLst>
    <p:extLst>
      <p:ext uri="{BB962C8B-B14F-4D97-AF65-F5344CB8AC3E}">
        <p14:creationId xmlns:p14="http://schemas.microsoft.com/office/powerpoint/2010/main" val="237872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770020" y="1275236"/>
            <a:ext cx="10561824" cy="4424700"/>
            <a:chOff x="770020" y="1275236"/>
            <a:chExt cx="10561824" cy="4424700"/>
          </a:xfrm>
        </p:grpSpPr>
        <p:grpSp>
          <p:nvGrpSpPr>
            <p:cNvPr id="3" name="Grup 2"/>
            <p:cNvGrpSpPr/>
            <p:nvPr/>
          </p:nvGrpSpPr>
          <p:grpSpPr>
            <a:xfrm>
              <a:off x="770021" y="1888031"/>
              <a:ext cx="4972752" cy="3811905"/>
              <a:chOff x="770021" y="1888031"/>
              <a:chExt cx="4972752" cy="3811905"/>
            </a:xfrm>
          </p:grpSpPr>
          <p:sp>
            <p:nvSpPr>
              <p:cNvPr id="16" name="Dikdörtgen 15">
                <a:extLst>
                  <a:ext uri="{FF2B5EF4-FFF2-40B4-BE49-F238E27FC236}">
                    <a16:creationId xmlns:a16="http://schemas.microsoft.com/office/drawing/2014/main" id="{17F4DF7C-CC97-47F8-9124-0FB0FB015A9D}"/>
                  </a:ext>
                </a:extLst>
              </p:cNvPr>
              <p:cNvSpPr/>
              <p:nvPr/>
            </p:nvSpPr>
            <p:spPr bwMode="auto">
              <a:xfrm>
                <a:off x="770021" y="1888031"/>
                <a:ext cx="4972752" cy="3811905"/>
              </a:xfrm>
              <a:prstGeom prst="rect">
                <a:avLst/>
              </a:prstGeom>
              <a:solidFill>
                <a:srgbClr val="FEF5F0"/>
              </a:solidFill>
              <a:ln w="3175">
                <a:solidFill>
                  <a:schemeClr val="accent2">
                    <a:lumMod val="75000"/>
                  </a:schemeClr>
                </a:solidFill>
                <a:prstDash val="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6"/>
              <p:cNvSpPr txBox="1">
                <a:spLocks noChangeArrowheads="1"/>
              </p:cNvSpPr>
              <p:nvPr/>
            </p:nvSpPr>
            <p:spPr bwMode="auto">
              <a:xfrm>
                <a:off x="924447" y="2697632"/>
                <a:ext cx="47026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marL="180975" lvl="1" indent="0" algn="ctr">
                  <a:lnSpc>
                    <a:spcPct val="150000"/>
                  </a:lnSpc>
                </a:pPr>
                <a:r>
                  <a:rPr lang="tr-TR" sz="2400" b="1" dirty="0">
                    <a:solidFill>
                      <a:srgbClr val="C00000"/>
                    </a:solidFill>
                    <a:latin typeface="Calibri" panose="020F0502020204030204"/>
                    <a:ea typeface="+mn-ea"/>
                  </a:rPr>
                  <a:t>Perkütan Koroner Balon </a:t>
                </a:r>
              </a:p>
              <a:p>
                <a:pPr marL="180975" lvl="1" indent="0" algn="ctr">
                  <a:lnSpc>
                    <a:spcPct val="150000"/>
                  </a:lnSpc>
                </a:pPr>
                <a:r>
                  <a:rPr lang="tr-TR" sz="2400" b="1" dirty="0" err="1">
                    <a:solidFill>
                      <a:srgbClr val="C00000"/>
                    </a:solidFill>
                    <a:latin typeface="Calibri" panose="020F0502020204030204"/>
                    <a:ea typeface="+mn-ea"/>
                  </a:rPr>
                  <a:t>Anjiyoplasti</a:t>
                </a:r>
                <a:r>
                  <a:rPr lang="tr-TR" sz="2400" b="1" dirty="0">
                    <a:solidFill>
                      <a:srgbClr val="C00000"/>
                    </a:solidFill>
                    <a:latin typeface="Calibri" panose="020F0502020204030204"/>
                    <a:ea typeface="+mn-ea"/>
                  </a:rPr>
                  <a:t> (PTKA) ve </a:t>
                </a:r>
                <a:r>
                  <a:rPr lang="tr-TR" sz="2400" b="1" dirty="0" err="1">
                    <a:solidFill>
                      <a:srgbClr val="C00000"/>
                    </a:solidFill>
                    <a:latin typeface="Calibri" panose="020F0502020204030204"/>
                    <a:ea typeface="+mn-ea"/>
                  </a:rPr>
                  <a:t>stent</a:t>
                </a:r>
                <a:r>
                  <a:rPr lang="tr-TR" sz="2400" b="1" dirty="0">
                    <a:solidFill>
                      <a:srgbClr val="C00000"/>
                    </a:solidFill>
                    <a:latin typeface="Calibri" panose="020F0502020204030204"/>
                    <a:ea typeface="+mn-ea"/>
                  </a:rPr>
                  <a:t> </a:t>
                </a:r>
                <a:r>
                  <a:rPr lang="tr-TR" sz="2400" b="1" dirty="0" err="1">
                    <a:solidFill>
                      <a:srgbClr val="C00000"/>
                    </a:solidFill>
                    <a:latin typeface="Calibri" panose="020F0502020204030204"/>
                    <a:ea typeface="+mn-ea"/>
                  </a:rPr>
                  <a:t>implantasyonu</a:t>
                </a:r>
                <a:endParaRPr lang="tr-TR" sz="2400" b="1" dirty="0">
                  <a:solidFill>
                    <a:srgbClr val="C00000"/>
                  </a:solidFill>
                  <a:latin typeface="Calibri" panose="020F0502020204030204"/>
                  <a:ea typeface="+mn-ea"/>
                </a:endParaRPr>
              </a:p>
            </p:txBody>
          </p:sp>
        </p:grpSp>
        <p:grpSp>
          <p:nvGrpSpPr>
            <p:cNvPr id="2" name="Grup 1"/>
            <p:cNvGrpSpPr/>
            <p:nvPr/>
          </p:nvGrpSpPr>
          <p:grpSpPr>
            <a:xfrm>
              <a:off x="770020" y="1275236"/>
              <a:ext cx="10561823" cy="487717"/>
              <a:chOff x="770020" y="1275236"/>
              <a:chExt cx="10561823" cy="487717"/>
            </a:xfrm>
          </p:grpSpPr>
          <p:sp>
            <p:nvSpPr>
              <p:cNvPr id="25" name="Evre Dağılımı">
                <a:extLst>
                  <a:ext uri="{FF2B5EF4-FFF2-40B4-BE49-F238E27FC236}">
                    <a16:creationId xmlns:a16="http://schemas.microsoft.com/office/drawing/2014/main" id="{ACAD5A1D-6277-48F3-9015-FA1DAF9DEB50}"/>
                  </a:ext>
                </a:extLst>
              </p:cNvPr>
              <p:cNvSpPr txBox="1">
                <a:spLocks/>
              </p:cNvSpPr>
              <p:nvPr/>
            </p:nvSpPr>
            <p:spPr bwMode="auto">
              <a:xfrm>
                <a:off x="770020" y="1275236"/>
                <a:ext cx="10561823" cy="487717"/>
              </a:xfrm>
              <a:prstGeom prst="rect">
                <a:avLst/>
              </a:prstGeom>
              <a:solidFill>
                <a:schemeClr val="accent2">
                  <a:lumMod val="40000"/>
                  <a:lumOff val="60000"/>
                </a:schemeClr>
              </a:solidFill>
              <a:ln w="6350" cap="flat" cmpd="sng" algn="ctr">
                <a:solidFill>
                  <a:sysClr val="window" lastClr="FFFFFF"/>
                </a:solidFill>
                <a:prstDash val="solid"/>
                <a:miter lim="800000"/>
              </a:ln>
              <a:effectLst/>
              <a:scene3d>
                <a:camera prst="orthographicFront"/>
                <a:lightRig rig="threePt" dir="t"/>
              </a:scene3d>
              <a:sp3d>
                <a:bevelT w="139700" prst="cross"/>
              </a:sp3d>
            </p:spPr>
            <p:txBody>
              <a:bodyPr rtlCol="0" anchor="ctr"/>
              <a:lstStyle>
                <a:defPPr>
                  <a:defRPr lang="tr-TR"/>
                </a:defPPr>
                <a:lvl1pPr lvl="0" algn="ctr" defTabSz="372524" fontAlgn="base" hangingPunct="0">
                  <a:lnSpc>
                    <a:spcPct val="150000"/>
                  </a:lnSpc>
                  <a:spcBef>
                    <a:spcPct val="0"/>
                  </a:spcBef>
                  <a:spcAft>
                    <a:spcPct val="0"/>
                  </a:spcAft>
                  <a:defRPr sz="3500" b="1" kern="0">
                    <a:solidFill>
                      <a:schemeClr val="tx1">
                        <a:lumMod val="95000"/>
                        <a:lumOff val="5000"/>
                      </a:schemeClr>
                    </a:solidFill>
                    <a:latin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lgn="just" defTabSz="914400" fontAlgn="auto" hangingPunct="1">
                  <a:spcBef>
                    <a:spcPts val="0"/>
                  </a:spcBef>
                  <a:spcAft>
                    <a:spcPts val="0"/>
                  </a:spcAft>
                </a:pPr>
                <a:endParaRPr lang="tr-TR" sz="2400" kern="1200" dirty="0">
                  <a:solidFill>
                    <a:srgbClr val="C00000"/>
                  </a:solidFill>
                  <a:latin typeface="Calibri" panose="020F0502020204030204"/>
                  <a:cs typeface="+mn-cs"/>
                </a:endParaRPr>
              </a:p>
            </p:txBody>
          </p:sp>
          <p:sp>
            <p:nvSpPr>
              <p:cNvPr id="12" name="Dikdörtgen 11">
                <a:extLst>
                  <a:ext uri="{FF2B5EF4-FFF2-40B4-BE49-F238E27FC236}">
                    <a16:creationId xmlns:a16="http://schemas.microsoft.com/office/drawing/2014/main" id="{9A674231-B60D-48E0-8682-B25E40739994}"/>
                  </a:ext>
                </a:extLst>
              </p:cNvPr>
              <p:cNvSpPr/>
              <p:nvPr/>
            </p:nvSpPr>
            <p:spPr>
              <a:xfrm>
                <a:off x="3085039" y="1275236"/>
                <a:ext cx="7715329" cy="461665"/>
              </a:xfrm>
              <a:prstGeom prst="rect">
                <a:avLst/>
              </a:prstGeom>
            </p:spPr>
            <p:txBody>
              <a:bodyPr wrap="square">
                <a:spAutoFit/>
              </a:bodyPr>
              <a:lstStyle/>
              <a:p>
                <a:pPr lvl="0" algn="just"/>
                <a:r>
                  <a:rPr lang="tr-TR" sz="2400" b="1" dirty="0">
                    <a:solidFill>
                      <a:srgbClr val="C00000"/>
                    </a:solidFill>
                  </a:rPr>
                  <a:t>KAH tedavisinde yaygın uygulanan girişimler</a:t>
                </a:r>
              </a:p>
            </p:txBody>
          </p:sp>
        </p:grpSp>
        <p:grpSp>
          <p:nvGrpSpPr>
            <p:cNvPr id="4" name="Grup 3"/>
            <p:cNvGrpSpPr/>
            <p:nvPr/>
          </p:nvGrpSpPr>
          <p:grpSpPr>
            <a:xfrm>
              <a:off x="6002813" y="1928191"/>
              <a:ext cx="5329031" cy="3771745"/>
              <a:chOff x="6002813" y="1928191"/>
              <a:chExt cx="5329031" cy="3771745"/>
            </a:xfrm>
          </p:grpSpPr>
          <p:sp>
            <p:nvSpPr>
              <p:cNvPr id="18" name="Dikdörtgen 17">
                <a:extLst>
                  <a:ext uri="{FF2B5EF4-FFF2-40B4-BE49-F238E27FC236}">
                    <a16:creationId xmlns:a16="http://schemas.microsoft.com/office/drawing/2014/main" id="{17F4DF7C-CC97-47F8-9124-0FB0FB015A9D}"/>
                  </a:ext>
                </a:extLst>
              </p:cNvPr>
              <p:cNvSpPr/>
              <p:nvPr/>
            </p:nvSpPr>
            <p:spPr bwMode="auto">
              <a:xfrm>
                <a:off x="6002813" y="1928191"/>
                <a:ext cx="5329031" cy="3771745"/>
              </a:xfrm>
              <a:prstGeom prst="rect">
                <a:avLst/>
              </a:prstGeom>
              <a:solidFill>
                <a:srgbClr val="FEF5F0"/>
              </a:solidFill>
              <a:ln w="3175">
                <a:solidFill>
                  <a:schemeClr val="accent2">
                    <a:lumMod val="75000"/>
                  </a:schemeClr>
                </a:solidFill>
                <a:prstDash val="dash"/>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Dikdörtgen 12">
                <a:extLst>
                  <a:ext uri="{FF2B5EF4-FFF2-40B4-BE49-F238E27FC236}">
                    <a16:creationId xmlns:a16="http://schemas.microsoft.com/office/drawing/2014/main" id="{9A674231-B60D-48E0-8682-B25E40739994}"/>
                  </a:ext>
                </a:extLst>
              </p:cNvPr>
              <p:cNvSpPr/>
              <p:nvPr/>
            </p:nvSpPr>
            <p:spPr>
              <a:xfrm>
                <a:off x="6590109" y="2940005"/>
                <a:ext cx="4210259" cy="1143070"/>
              </a:xfrm>
              <a:prstGeom prst="rect">
                <a:avLst/>
              </a:prstGeom>
            </p:spPr>
            <p:txBody>
              <a:bodyPr wrap="square">
                <a:spAutoFit/>
              </a:bodyPr>
              <a:lstStyle/>
              <a:p>
                <a:pPr marL="180975" marR="0" lvl="1" algn="ctr" fontAlgn="auto">
                  <a:lnSpc>
                    <a:spcPct val="150000"/>
                  </a:lnSpc>
                  <a:spcBef>
                    <a:spcPts val="0"/>
                  </a:spcBef>
                  <a:spcAft>
                    <a:spcPts val="0"/>
                  </a:spcAft>
                  <a:buClrTx/>
                  <a:buSzTx/>
                  <a:buFontTx/>
                  <a:buNone/>
                  <a:tabLst/>
                  <a:defRPr/>
                </a:pPr>
                <a:r>
                  <a:rPr lang="tr-TR" sz="2400" b="1" dirty="0">
                    <a:solidFill>
                      <a:srgbClr val="C00000"/>
                    </a:solidFill>
                    <a:latin typeface="Calibri" panose="020F0502020204030204"/>
                  </a:rPr>
                  <a:t>Koroner Arter Bypass </a:t>
                </a:r>
                <a:r>
                  <a:rPr lang="tr-TR" sz="2400" b="1" dirty="0" err="1">
                    <a:solidFill>
                      <a:srgbClr val="C00000"/>
                    </a:solidFill>
                    <a:latin typeface="Calibri" panose="020F0502020204030204"/>
                  </a:rPr>
                  <a:t>Greftleme</a:t>
                </a:r>
                <a:r>
                  <a:rPr lang="tr-TR" sz="2400" b="1" dirty="0">
                    <a:solidFill>
                      <a:srgbClr val="C00000"/>
                    </a:solidFill>
                    <a:latin typeface="Calibri" panose="020F0502020204030204"/>
                  </a:rPr>
                  <a:t> (KABG)</a:t>
                </a:r>
              </a:p>
            </p:txBody>
          </p:sp>
        </p:grpSp>
      </p:grpSp>
      <p:sp>
        <p:nvSpPr>
          <p:cNvPr id="14" name="Dikdörtgen 13">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Hastalığında Girişimsel Tedavi</a:t>
            </a:r>
            <a:endParaRPr lang="tr-TR" sz="2800" b="1" kern="0" dirty="0">
              <a:solidFill>
                <a:prstClr val="black">
                  <a:lumMod val="75000"/>
                  <a:lumOff val="25000"/>
                </a:prstClr>
              </a:solidFill>
            </a:endParaRPr>
          </a:p>
        </p:txBody>
      </p:sp>
    </p:spTree>
    <p:extLst>
      <p:ext uri="{BB962C8B-B14F-4D97-AF65-F5344CB8AC3E}">
        <p14:creationId xmlns:p14="http://schemas.microsoft.com/office/powerpoint/2010/main" val="42323485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p:cNvPicPr>
          <p:nvPr/>
        </p:nvPicPr>
        <p:blipFill>
          <a:blip r:embed="rId3"/>
          <a:stretch>
            <a:fillRect/>
          </a:stretch>
        </p:blipFill>
        <p:spPr>
          <a:xfrm>
            <a:off x="8193534" y="2252032"/>
            <a:ext cx="3115994" cy="2823587"/>
          </a:xfrm>
          <a:prstGeom prst="rect">
            <a:avLst/>
          </a:prstGeom>
        </p:spPr>
      </p:pic>
      <p:grpSp>
        <p:nvGrpSpPr>
          <p:cNvPr id="3" name="Grup 2"/>
          <p:cNvGrpSpPr/>
          <p:nvPr/>
        </p:nvGrpSpPr>
        <p:grpSpPr>
          <a:xfrm>
            <a:off x="779646" y="1703673"/>
            <a:ext cx="7078996" cy="3920306"/>
            <a:chOff x="779646" y="1703673"/>
            <a:chExt cx="7078996" cy="3920306"/>
          </a:xfrm>
        </p:grpSpPr>
        <p:sp>
          <p:nvSpPr>
            <p:cNvPr id="2" name="Dikdörtgen 1"/>
            <p:cNvSpPr/>
            <p:nvPr/>
          </p:nvSpPr>
          <p:spPr>
            <a:xfrm>
              <a:off x="779646" y="1703673"/>
              <a:ext cx="7078996" cy="3920306"/>
            </a:xfrm>
            <a:prstGeom prst="rect">
              <a:avLst/>
            </a:prstGeom>
            <a:solidFill>
              <a:srgbClr val="FEF5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Content Placeholder 2"/>
            <p:cNvSpPr txBox="1">
              <a:spLocks/>
            </p:cNvSpPr>
            <p:nvPr/>
          </p:nvSpPr>
          <p:spPr>
            <a:xfrm>
              <a:off x="779646" y="2499047"/>
              <a:ext cx="6747310" cy="23295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80975" marR="0" lvl="1"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tr-TR" sz="2300" b="1" i="0" u="none" strike="noStrike" kern="1200" cap="none" spc="0" normalizeH="0" baseline="0" noProof="0" dirty="0">
                  <a:ln>
                    <a:noFill/>
                  </a:ln>
                  <a:solidFill>
                    <a:srgbClr val="C00000"/>
                  </a:solidFill>
                  <a:effectLst/>
                  <a:uLnTx/>
                  <a:uFillTx/>
                  <a:latin typeface="Calibri" panose="020F0502020204030204"/>
                  <a:ea typeface="+mn-ea"/>
                  <a:cs typeface="+mn-cs"/>
                  <a:sym typeface="Wingdings" panose="05000000000000000000" pitchFamily="2" charset="2"/>
                </a:rPr>
                <a:t> </a:t>
              </a: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Lokal anestezi eşliğinde genellikle </a:t>
              </a:r>
              <a:r>
                <a:rPr kumimoji="0" lang="tr-TR" sz="2400" b="0" i="0" u="none" strike="noStrike" kern="1200" cap="none" spc="0" normalizeH="0" baseline="0" noProof="0" dirty="0" err="1">
                  <a:ln>
                    <a:noFill/>
                  </a:ln>
                  <a:solidFill>
                    <a:prstClr val="black"/>
                  </a:solidFill>
                  <a:effectLst/>
                  <a:uLnTx/>
                  <a:uFillTx/>
                  <a:latin typeface="Calibri" panose="020F0502020204030204"/>
                  <a:ea typeface="+mn-ea"/>
                  <a:cs typeface="+mn-cs"/>
                </a:rPr>
                <a:t>femoral</a:t>
              </a: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 arterden daha az sıklıkla </a:t>
              </a:r>
              <a:r>
                <a:rPr kumimoji="0" lang="tr-TR" sz="2400" b="0" i="0" u="none" strike="noStrike" kern="1200" cap="none" spc="0" normalizeH="0" baseline="0" noProof="0" dirty="0" err="1">
                  <a:ln>
                    <a:noFill/>
                  </a:ln>
                  <a:solidFill>
                    <a:prstClr val="black"/>
                  </a:solidFill>
                  <a:effectLst/>
                  <a:uLnTx/>
                  <a:uFillTx/>
                  <a:latin typeface="Calibri" panose="020F0502020204030204"/>
                  <a:ea typeface="+mn-ea"/>
                  <a:cs typeface="+mn-cs"/>
                </a:rPr>
                <a:t>radyal</a:t>
              </a: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 veya </a:t>
              </a:r>
              <a:r>
                <a:rPr kumimoji="0" lang="tr-TR" sz="2400" b="0" i="0" u="none" strike="noStrike" kern="1200" cap="none" spc="0" normalizeH="0" baseline="0" noProof="0" dirty="0" err="1">
                  <a:ln>
                    <a:noFill/>
                  </a:ln>
                  <a:solidFill>
                    <a:prstClr val="black"/>
                  </a:solidFill>
                  <a:effectLst/>
                  <a:uLnTx/>
                  <a:uFillTx/>
                  <a:latin typeface="Calibri" panose="020F0502020204030204"/>
                  <a:ea typeface="+mn-ea"/>
                  <a:cs typeface="+mn-cs"/>
                </a:rPr>
                <a:t>brakiyal</a:t>
              </a:r>
              <a:r>
                <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rPr>
                <a:t> arterlerden kesi yapmadan sadece ponksiyon ile girilerek yapılan işlemlerdir. </a:t>
              </a:r>
            </a:p>
          </p:txBody>
        </p:sp>
        <p:sp>
          <p:nvSpPr>
            <p:cNvPr id="14" name="Freeform: Shape 2">
              <a:extLst>
                <a:ext uri="{FF2B5EF4-FFF2-40B4-BE49-F238E27FC236}">
                  <a16:creationId xmlns:a16="http://schemas.microsoft.com/office/drawing/2014/main" id="{9FB6D0D7-AFE6-4E70-A544-834E594FE137}"/>
                </a:ext>
              </a:extLst>
            </p:cNvPr>
            <p:cNvSpPr/>
            <p:nvPr/>
          </p:nvSpPr>
          <p:spPr>
            <a:xfrm>
              <a:off x="1082862" y="1876828"/>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7" name="Freeform: Shape 2">
              <a:extLst>
                <a:ext uri="{FF2B5EF4-FFF2-40B4-BE49-F238E27FC236}">
                  <a16:creationId xmlns:a16="http://schemas.microsoft.com/office/drawing/2014/main" id="{9FB6D0D7-AFE6-4E70-A544-834E594FE137}"/>
                </a:ext>
              </a:extLst>
            </p:cNvPr>
            <p:cNvSpPr/>
            <p:nvPr/>
          </p:nvSpPr>
          <p:spPr>
            <a:xfrm rot="10800000">
              <a:off x="7266162" y="5096438"/>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grpSp>
      <p:sp>
        <p:nvSpPr>
          <p:cNvPr id="18" name="Dikdörtgen 17">
            <a:extLst>
              <a:ext uri="{FF2B5EF4-FFF2-40B4-BE49-F238E27FC236}">
                <a16:creationId xmlns:a16="http://schemas.microsoft.com/office/drawing/2014/main" id="{9A674231-B60D-48E0-8682-B25E40739994}"/>
              </a:ext>
            </a:extLst>
          </p:cNvPr>
          <p:cNvSpPr/>
          <p:nvPr/>
        </p:nvSpPr>
        <p:spPr>
          <a:xfrm>
            <a:off x="675044" y="600888"/>
            <a:ext cx="9146369" cy="954107"/>
          </a:xfrm>
          <a:prstGeom prst="rect">
            <a:avLst/>
          </a:prstGeom>
        </p:spPr>
        <p:txBody>
          <a:bodyPr wrap="square">
            <a:spAutoFit/>
          </a:bodyPr>
          <a:lstStyle/>
          <a:p>
            <a:pPr lvl="0">
              <a:defRPr/>
            </a:pPr>
            <a:r>
              <a:rPr lang="tr-TR" sz="2800" b="1" kern="0" dirty="0">
                <a:solidFill>
                  <a:prstClr val="black">
                    <a:lumMod val="75000"/>
                    <a:lumOff val="25000"/>
                  </a:prstClr>
                </a:solidFill>
              </a:rPr>
              <a:t>Perkütan Koroner Balon </a:t>
            </a:r>
            <a:r>
              <a:rPr lang="tr-TR" sz="2800" b="1" kern="0" dirty="0" err="1">
                <a:solidFill>
                  <a:prstClr val="black">
                    <a:lumMod val="75000"/>
                    <a:lumOff val="25000"/>
                  </a:prstClr>
                </a:solidFill>
              </a:rPr>
              <a:t>Anjiyoplasti</a:t>
            </a:r>
            <a:r>
              <a:rPr lang="tr-TR" sz="2800" b="1" kern="0" dirty="0">
                <a:solidFill>
                  <a:prstClr val="black">
                    <a:lumMod val="75000"/>
                    <a:lumOff val="25000"/>
                  </a:prstClr>
                </a:solidFill>
              </a:rPr>
              <a:t> (PTKA) ve Stent İmplantasyonu-1</a:t>
            </a:r>
          </a:p>
        </p:txBody>
      </p:sp>
    </p:spTree>
    <p:extLst>
      <p:ext uri="{BB962C8B-B14F-4D97-AF65-F5344CB8AC3E}">
        <p14:creationId xmlns:p14="http://schemas.microsoft.com/office/powerpoint/2010/main" val="242764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9646" y="1703673"/>
            <a:ext cx="7078996" cy="3920306"/>
          </a:xfrm>
          <a:prstGeom prst="rect">
            <a:avLst/>
          </a:prstGeom>
          <a:solidFill>
            <a:srgbClr val="FEF5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4"/>
          <p:cNvPicPr>
            <a:picLocks noChangeAspect="1"/>
          </p:cNvPicPr>
          <p:nvPr/>
        </p:nvPicPr>
        <p:blipFill>
          <a:blip r:embed="rId3"/>
          <a:stretch>
            <a:fillRect/>
          </a:stretch>
        </p:blipFill>
        <p:spPr>
          <a:xfrm>
            <a:off x="8193534" y="2252032"/>
            <a:ext cx="3115994" cy="2823587"/>
          </a:xfrm>
          <a:prstGeom prst="rect">
            <a:avLst/>
          </a:prstGeom>
        </p:spPr>
      </p:pic>
      <p:sp>
        <p:nvSpPr>
          <p:cNvPr id="14" name="Freeform: Shape 2">
            <a:extLst>
              <a:ext uri="{FF2B5EF4-FFF2-40B4-BE49-F238E27FC236}">
                <a16:creationId xmlns:a16="http://schemas.microsoft.com/office/drawing/2014/main" id="{9FB6D0D7-AFE6-4E70-A544-834E594FE137}"/>
              </a:ext>
            </a:extLst>
          </p:cNvPr>
          <p:cNvSpPr/>
          <p:nvPr/>
        </p:nvSpPr>
        <p:spPr>
          <a:xfrm>
            <a:off x="1082862" y="1876828"/>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7" name="Freeform: Shape 2">
            <a:extLst>
              <a:ext uri="{FF2B5EF4-FFF2-40B4-BE49-F238E27FC236}">
                <a16:creationId xmlns:a16="http://schemas.microsoft.com/office/drawing/2014/main" id="{9FB6D0D7-AFE6-4E70-A544-834E594FE137}"/>
              </a:ext>
            </a:extLst>
          </p:cNvPr>
          <p:cNvSpPr/>
          <p:nvPr/>
        </p:nvSpPr>
        <p:spPr>
          <a:xfrm rot="10800000">
            <a:off x="7266162" y="5096438"/>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8" name="Dikdörtgen 17">
            <a:extLst>
              <a:ext uri="{FF2B5EF4-FFF2-40B4-BE49-F238E27FC236}">
                <a16:creationId xmlns:a16="http://schemas.microsoft.com/office/drawing/2014/main" id="{9A674231-B60D-48E0-8682-B25E40739994}"/>
              </a:ext>
            </a:extLst>
          </p:cNvPr>
          <p:cNvSpPr/>
          <p:nvPr/>
        </p:nvSpPr>
        <p:spPr>
          <a:xfrm>
            <a:off x="675044" y="600888"/>
            <a:ext cx="914636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Perkütan Koroner Balon </a:t>
            </a:r>
            <a:r>
              <a:rPr kumimoji="0" lang="tr-TR" sz="2800" b="1" i="0" u="none" strike="noStrike" kern="0" cap="none" spc="0" normalizeH="0" baseline="0" noProof="0" dirty="0" err="1">
                <a:ln>
                  <a:noFill/>
                </a:ln>
                <a:solidFill>
                  <a:prstClr val="black">
                    <a:lumMod val="75000"/>
                    <a:lumOff val="25000"/>
                  </a:prstClr>
                </a:solidFill>
                <a:effectLst/>
                <a:uLnTx/>
                <a:uFillTx/>
                <a:latin typeface="Calibri" panose="020F0502020204030204"/>
                <a:ea typeface="+mn-ea"/>
                <a:cs typeface="+mn-cs"/>
              </a:rPr>
              <a:t>Anjiyoplasti</a:t>
            </a: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(PTKA) ve </a:t>
            </a:r>
            <a:r>
              <a:rPr kumimoji="0" lang="tr-TR" sz="2800" b="1" i="0" u="none" strike="noStrike" kern="0" cap="none" spc="0" normalizeH="0" baseline="0" noProof="0" dirty="0" err="1">
                <a:ln>
                  <a:noFill/>
                </a:ln>
                <a:solidFill>
                  <a:prstClr val="black">
                    <a:lumMod val="75000"/>
                    <a:lumOff val="25000"/>
                  </a:prstClr>
                </a:solidFill>
                <a:effectLst/>
                <a:uLnTx/>
                <a:uFillTx/>
                <a:latin typeface="Calibri" panose="020F0502020204030204"/>
                <a:ea typeface="+mn-ea"/>
                <a:cs typeface="+mn-cs"/>
              </a:rPr>
              <a:t>Stent</a:t>
            </a: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İmplantasyonu-2</a:t>
            </a:r>
          </a:p>
        </p:txBody>
      </p:sp>
      <p:sp>
        <p:nvSpPr>
          <p:cNvPr id="8" name="Content Placeholder 2"/>
          <p:cNvSpPr txBox="1">
            <a:spLocks/>
          </p:cNvSpPr>
          <p:nvPr/>
        </p:nvSpPr>
        <p:spPr>
          <a:xfrm>
            <a:off x="967151" y="2343645"/>
            <a:ext cx="6703986" cy="2924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just">
              <a:lnSpc>
                <a:spcPct val="150000"/>
              </a:lnSpc>
              <a:spcBef>
                <a:spcPts val="0"/>
              </a:spcBef>
            </a:pPr>
            <a:r>
              <a:rPr lang="tr-TR" b="1" dirty="0">
                <a:solidFill>
                  <a:srgbClr val="C00000"/>
                </a:solidFill>
                <a:sym typeface="Wingdings" panose="05000000000000000000" pitchFamily="2" charset="2"/>
              </a:rPr>
              <a:t> </a:t>
            </a:r>
            <a:r>
              <a:rPr lang="tr-TR" dirty="0">
                <a:solidFill>
                  <a:prstClr val="black"/>
                </a:solidFill>
              </a:rPr>
              <a:t>İşlem tipi, hedef damarın genişliği ve lezyonun tipi  (uzunluğu, kalsifikasyon derecesi vb.) gibi faktörler göz önünde bulundurularak belirlenir. </a:t>
            </a:r>
          </a:p>
          <a:p>
            <a:pPr lvl="0" algn="just">
              <a:lnSpc>
                <a:spcPct val="150000"/>
              </a:lnSpc>
              <a:spcBef>
                <a:spcPts val="0"/>
              </a:spcBef>
            </a:pPr>
            <a:r>
              <a:rPr lang="tr-TR" b="1" dirty="0">
                <a:solidFill>
                  <a:srgbClr val="C00000"/>
                </a:solidFill>
                <a:sym typeface="Wingdings" panose="05000000000000000000" pitchFamily="2" charset="2"/>
              </a:rPr>
              <a:t> </a:t>
            </a:r>
            <a:r>
              <a:rPr lang="tr-TR" dirty="0">
                <a:solidFill>
                  <a:prstClr val="black"/>
                </a:solidFill>
              </a:rPr>
              <a:t>İşlem sonrası genellikle hasta bir gece yatırılıp taburcu edilir. </a:t>
            </a:r>
          </a:p>
        </p:txBody>
      </p:sp>
    </p:spTree>
    <p:extLst>
      <p:ext uri="{BB962C8B-B14F-4D97-AF65-F5344CB8AC3E}">
        <p14:creationId xmlns:p14="http://schemas.microsoft.com/office/powerpoint/2010/main" val="268483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9646" y="1703673"/>
            <a:ext cx="7078996" cy="3920306"/>
          </a:xfrm>
          <a:prstGeom prst="rect">
            <a:avLst/>
          </a:prstGeom>
          <a:solidFill>
            <a:srgbClr val="FEF5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4"/>
          <p:cNvPicPr>
            <a:picLocks noChangeAspect="1"/>
          </p:cNvPicPr>
          <p:nvPr/>
        </p:nvPicPr>
        <p:blipFill>
          <a:blip r:embed="rId3"/>
          <a:stretch>
            <a:fillRect/>
          </a:stretch>
        </p:blipFill>
        <p:spPr>
          <a:xfrm>
            <a:off x="8193534" y="2252032"/>
            <a:ext cx="3115994" cy="2823587"/>
          </a:xfrm>
          <a:prstGeom prst="rect">
            <a:avLst/>
          </a:prstGeom>
        </p:spPr>
      </p:pic>
      <p:sp>
        <p:nvSpPr>
          <p:cNvPr id="14" name="Freeform: Shape 2">
            <a:extLst>
              <a:ext uri="{FF2B5EF4-FFF2-40B4-BE49-F238E27FC236}">
                <a16:creationId xmlns:a16="http://schemas.microsoft.com/office/drawing/2014/main" id="{9FB6D0D7-AFE6-4E70-A544-834E594FE137}"/>
              </a:ext>
            </a:extLst>
          </p:cNvPr>
          <p:cNvSpPr/>
          <p:nvPr/>
        </p:nvSpPr>
        <p:spPr>
          <a:xfrm>
            <a:off x="1082862" y="1876828"/>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7" name="Freeform: Shape 2">
            <a:extLst>
              <a:ext uri="{FF2B5EF4-FFF2-40B4-BE49-F238E27FC236}">
                <a16:creationId xmlns:a16="http://schemas.microsoft.com/office/drawing/2014/main" id="{9FB6D0D7-AFE6-4E70-A544-834E594FE137}"/>
              </a:ext>
            </a:extLst>
          </p:cNvPr>
          <p:cNvSpPr/>
          <p:nvPr/>
        </p:nvSpPr>
        <p:spPr>
          <a:xfrm rot="10800000">
            <a:off x="7266162" y="5096438"/>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8" name="Dikdörtgen 17">
            <a:extLst>
              <a:ext uri="{FF2B5EF4-FFF2-40B4-BE49-F238E27FC236}">
                <a16:creationId xmlns:a16="http://schemas.microsoft.com/office/drawing/2014/main" id="{9A674231-B60D-48E0-8682-B25E40739994}"/>
              </a:ext>
            </a:extLst>
          </p:cNvPr>
          <p:cNvSpPr/>
          <p:nvPr/>
        </p:nvSpPr>
        <p:spPr>
          <a:xfrm>
            <a:off x="675044" y="600888"/>
            <a:ext cx="914636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Perkütan Koroner Balon </a:t>
            </a:r>
            <a:r>
              <a:rPr kumimoji="0" lang="tr-TR" sz="2800" b="1" i="0" u="none" strike="noStrike" kern="0" cap="none" spc="0" normalizeH="0" baseline="0" noProof="0" dirty="0" err="1">
                <a:ln>
                  <a:noFill/>
                </a:ln>
                <a:solidFill>
                  <a:prstClr val="black">
                    <a:lumMod val="75000"/>
                    <a:lumOff val="25000"/>
                  </a:prstClr>
                </a:solidFill>
                <a:effectLst/>
                <a:uLnTx/>
                <a:uFillTx/>
                <a:latin typeface="Calibri" panose="020F0502020204030204"/>
                <a:ea typeface="+mn-ea"/>
                <a:cs typeface="+mn-cs"/>
              </a:rPr>
              <a:t>Anjiyoplasti</a:t>
            </a: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(PTKA) ve </a:t>
            </a:r>
            <a:r>
              <a:rPr kumimoji="0" lang="tr-TR" sz="2800" b="1" i="0" u="none" strike="noStrike" kern="0" cap="none" spc="0" normalizeH="0" baseline="0" noProof="0" dirty="0" err="1">
                <a:ln>
                  <a:noFill/>
                </a:ln>
                <a:solidFill>
                  <a:prstClr val="black">
                    <a:lumMod val="75000"/>
                    <a:lumOff val="25000"/>
                  </a:prstClr>
                </a:solidFill>
                <a:effectLst/>
                <a:uLnTx/>
                <a:uFillTx/>
                <a:latin typeface="Calibri" panose="020F0502020204030204"/>
                <a:ea typeface="+mn-ea"/>
                <a:cs typeface="+mn-cs"/>
              </a:rPr>
              <a:t>Stent</a:t>
            </a: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İmplantasyonu-3</a:t>
            </a:r>
          </a:p>
        </p:txBody>
      </p:sp>
      <p:sp>
        <p:nvSpPr>
          <p:cNvPr id="9" name="Content Placeholder 2"/>
          <p:cNvSpPr txBox="1">
            <a:spLocks/>
          </p:cNvSpPr>
          <p:nvPr/>
        </p:nvSpPr>
        <p:spPr>
          <a:xfrm>
            <a:off x="963337" y="2491371"/>
            <a:ext cx="6534743" cy="23449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lnSpc>
                <a:spcPct val="150000"/>
              </a:lnSpc>
              <a:spcBef>
                <a:spcPts val="0"/>
              </a:spcBef>
            </a:pPr>
            <a:r>
              <a:rPr kumimoji="0" lang="tr-TR" sz="2400" b="1" i="0" u="none" strike="noStrike" kern="1200" cap="none" spc="0" normalizeH="0" baseline="0" noProof="0" dirty="0">
                <a:ln>
                  <a:noFill/>
                </a:ln>
                <a:solidFill>
                  <a:srgbClr val="C00000"/>
                </a:solidFill>
                <a:effectLst/>
                <a:uLnTx/>
                <a:uFillTx/>
                <a:latin typeface="Calibri" panose="020F0502020204030204"/>
                <a:ea typeface="+mn-ea"/>
                <a:cs typeface="+mn-cs"/>
                <a:sym typeface="Wingdings" panose="05000000000000000000" pitchFamily="2" charset="2"/>
              </a:rPr>
              <a:t> </a:t>
            </a:r>
            <a:r>
              <a:rPr lang="tr-TR" dirty="0">
                <a:solidFill>
                  <a:prstClr val="black"/>
                </a:solidFill>
              </a:rPr>
              <a:t>Yapılan işlemin başarılı olabilmesi için işlem sonrası anti-</a:t>
            </a:r>
            <a:r>
              <a:rPr lang="tr-TR" dirty="0" err="1">
                <a:solidFill>
                  <a:prstClr val="black"/>
                </a:solidFill>
              </a:rPr>
              <a:t>trombositer</a:t>
            </a:r>
            <a:r>
              <a:rPr lang="tr-TR" dirty="0">
                <a:solidFill>
                  <a:prstClr val="black"/>
                </a:solidFill>
              </a:rPr>
              <a:t> tedaviye hemen erken dönemde başlanması ve </a:t>
            </a:r>
            <a:r>
              <a:rPr lang="tr-TR" dirty="0" err="1">
                <a:solidFill>
                  <a:prstClr val="black"/>
                </a:solidFill>
              </a:rPr>
              <a:t>süregen</a:t>
            </a:r>
            <a:r>
              <a:rPr lang="tr-TR" dirty="0">
                <a:solidFill>
                  <a:prstClr val="black"/>
                </a:solidFill>
              </a:rPr>
              <a:t> kullanılması gerekmektedir.</a:t>
            </a: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7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9646" y="1703673"/>
            <a:ext cx="7078996" cy="3920306"/>
          </a:xfrm>
          <a:prstGeom prst="rect">
            <a:avLst/>
          </a:prstGeom>
          <a:solidFill>
            <a:srgbClr val="FEF5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4"/>
          <p:cNvPicPr>
            <a:picLocks noChangeAspect="1"/>
          </p:cNvPicPr>
          <p:nvPr/>
        </p:nvPicPr>
        <p:blipFill>
          <a:blip r:embed="rId3"/>
          <a:stretch>
            <a:fillRect/>
          </a:stretch>
        </p:blipFill>
        <p:spPr>
          <a:xfrm>
            <a:off x="8193534" y="2252032"/>
            <a:ext cx="3115994" cy="2823587"/>
          </a:xfrm>
          <a:prstGeom prst="rect">
            <a:avLst/>
          </a:prstGeom>
        </p:spPr>
      </p:pic>
      <p:sp>
        <p:nvSpPr>
          <p:cNvPr id="14" name="Freeform: Shape 2">
            <a:extLst>
              <a:ext uri="{FF2B5EF4-FFF2-40B4-BE49-F238E27FC236}">
                <a16:creationId xmlns:a16="http://schemas.microsoft.com/office/drawing/2014/main" id="{9FB6D0D7-AFE6-4E70-A544-834E594FE137}"/>
              </a:ext>
            </a:extLst>
          </p:cNvPr>
          <p:cNvSpPr/>
          <p:nvPr/>
        </p:nvSpPr>
        <p:spPr>
          <a:xfrm>
            <a:off x="1082862" y="1876828"/>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7" name="Freeform: Shape 2">
            <a:extLst>
              <a:ext uri="{FF2B5EF4-FFF2-40B4-BE49-F238E27FC236}">
                <a16:creationId xmlns:a16="http://schemas.microsoft.com/office/drawing/2014/main" id="{9FB6D0D7-AFE6-4E70-A544-834E594FE137}"/>
              </a:ext>
            </a:extLst>
          </p:cNvPr>
          <p:cNvSpPr/>
          <p:nvPr/>
        </p:nvSpPr>
        <p:spPr>
          <a:xfrm rot="10800000">
            <a:off x="7266162" y="5096438"/>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8" name="Dikdörtgen 17">
            <a:extLst>
              <a:ext uri="{FF2B5EF4-FFF2-40B4-BE49-F238E27FC236}">
                <a16:creationId xmlns:a16="http://schemas.microsoft.com/office/drawing/2014/main" id="{9A674231-B60D-48E0-8682-B25E40739994}"/>
              </a:ext>
            </a:extLst>
          </p:cNvPr>
          <p:cNvSpPr/>
          <p:nvPr/>
        </p:nvSpPr>
        <p:spPr>
          <a:xfrm>
            <a:off x="675044" y="600888"/>
            <a:ext cx="914636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Perkütan Koroner Balon </a:t>
            </a:r>
            <a:r>
              <a:rPr kumimoji="0" lang="tr-TR" sz="2800" b="1" i="0" u="none" strike="noStrike" kern="0" cap="none" spc="0" normalizeH="0" baseline="0" noProof="0" dirty="0" err="1">
                <a:ln>
                  <a:noFill/>
                </a:ln>
                <a:solidFill>
                  <a:prstClr val="black">
                    <a:lumMod val="75000"/>
                    <a:lumOff val="25000"/>
                  </a:prstClr>
                </a:solidFill>
                <a:effectLst/>
                <a:uLnTx/>
                <a:uFillTx/>
                <a:latin typeface="Calibri" panose="020F0502020204030204"/>
                <a:ea typeface="+mn-ea"/>
                <a:cs typeface="+mn-cs"/>
              </a:rPr>
              <a:t>Anjiyoplasti</a:t>
            </a: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(PTKA) ve </a:t>
            </a:r>
            <a:r>
              <a:rPr kumimoji="0" lang="tr-TR" sz="2800" b="1" i="0" u="none" strike="noStrike" kern="0" cap="none" spc="0" normalizeH="0" baseline="0" noProof="0" dirty="0" err="1">
                <a:ln>
                  <a:noFill/>
                </a:ln>
                <a:solidFill>
                  <a:prstClr val="black">
                    <a:lumMod val="75000"/>
                    <a:lumOff val="25000"/>
                  </a:prstClr>
                </a:solidFill>
                <a:effectLst/>
                <a:uLnTx/>
                <a:uFillTx/>
                <a:latin typeface="Calibri" panose="020F0502020204030204"/>
                <a:ea typeface="+mn-ea"/>
                <a:cs typeface="+mn-cs"/>
              </a:rPr>
              <a:t>Stent</a:t>
            </a: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İmplantasyonu-4</a:t>
            </a:r>
          </a:p>
        </p:txBody>
      </p:sp>
      <p:sp>
        <p:nvSpPr>
          <p:cNvPr id="8" name="Content Placeholder 2"/>
          <p:cNvSpPr txBox="1">
            <a:spLocks/>
          </p:cNvSpPr>
          <p:nvPr/>
        </p:nvSpPr>
        <p:spPr>
          <a:xfrm>
            <a:off x="900590" y="2499346"/>
            <a:ext cx="6606025" cy="244841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just">
              <a:lnSpc>
                <a:spcPct val="150000"/>
              </a:lnSpc>
              <a:spcBef>
                <a:spcPts val="0"/>
              </a:spcBef>
              <a:defRPr/>
            </a:pPr>
            <a:r>
              <a:rPr lang="tr-TR" b="1" dirty="0">
                <a:solidFill>
                  <a:srgbClr val="C00000"/>
                </a:solidFill>
                <a:sym typeface="Wingdings" panose="05000000000000000000" pitchFamily="2" charset="2"/>
              </a:rPr>
              <a:t> </a:t>
            </a:r>
            <a:r>
              <a:rPr lang="tr-TR" dirty="0">
                <a:solidFill>
                  <a:prstClr val="black"/>
                </a:solidFill>
              </a:rPr>
              <a:t>Stent </a:t>
            </a:r>
            <a:r>
              <a:rPr lang="tr-TR" dirty="0" err="1">
                <a:solidFill>
                  <a:prstClr val="black"/>
                </a:solidFill>
              </a:rPr>
              <a:t>restenozunu</a:t>
            </a:r>
            <a:r>
              <a:rPr lang="tr-TR" dirty="0">
                <a:solidFill>
                  <a:prstClr val="black"/>
                </a:solidFill>
              </a:rPr>
              <a:t> önlemek için mutlaka </a:t>
            </a:r>
            <a:r>
              <a:rPr lang="tr-TR" dirty="0" err="1">
                <a:solidFill>
                  <a:prstClr val="black"/>
                </a:solidFill>
              </a:rPr>
              <a:t>klopidogrel</a:t>
            </a:r>
            <a:r>
              <a:rPr lang="tr-TR" dirty="0">
                <a:solidFill>
                  <a:prstClr val="black"/>
                </a:solidFill>
              </a:rPr>
              <a:t> veya türevleri kullanılmalıdır. Aspirin tek başına </a:t>
            </a:r>
            <a:r>
              <a:rPr lang="tr-TR" dirty="0" err="1">
                <a:solidFill>
                  <a:prstClr val="black"/>
                </a:solidFill>
              </a:rPr>
              <a:t>stentlerin</a:t>
            </a:r>
            <a:r>
              <a:rPr lang="tr-TR" dirty="0">
                <a:solidFill>
                  <a:prstClr val="black"/>
                </a:solidFill>
              </a:rPr>
              <a:t> tıkanmasını önlemeye yeterli değildir.</a:t>
            </a:r>
            <a:endParaRPr lang="en-US" dirty="0">
              <a:solidFill>
                <a:prstClr val="black"/>
              </a:solidFill>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þ"/>
              <a:tabLst/>
              <a:defRPr/>
            </a:pP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tr-T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6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9646" y="1309036"/>
            <a:ext cx="7078996" cy="4314943"/>
          </a:xfrm>
          <a:prstGeom prst="rect">
            <a:avLst/>
          </a:prstGeom>
          <a:solidFill>
            <a:srgbClr val="FEF5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2">
            <a:extLst>
              <a:ext uri="{FF2B5EF4-FFF2-40B4-BE49-F238E27FC236}">
                <a16:creationId xmlns:a16="http://schemas.microsoft.com/office/drawing/2014/main" id="{9FB6D0D7-AFE6-4E70-A544-834E594FE137}"/>
              </a:ext>
            </a:extLst>
          </p:cNvPr>
          <p:cNvSpPr/>
          <p:nvPr/>
        </p:nvSpPr>
        <p:spPr>
          <a:xfrm>
            <a:off x="967359" y="1424441"/>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7" name="Freeform: Shape 2">
            <a:extLst>
              <a:ext uri="{FF2B5EF4-FFF2-40B4-BE49-F238E27FC236}">
                <a16:creationId xmlns:a16="http://schemas.microsoft.com/office/drawing/2014/main" id="{9FB6D0D7-AFE6-4E70-A544-834E594FE137}"/>
              </a:ext>
            </a:extLst>
          </p:cNvPr>
          <p:cNvSpPr/>
          <p:nvPr/>
        </p:nvSpPr>
        <p:spPr>
          <a:xfrm rot="10800000">
            <a:off x="7266162" y="5096438"/>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8" name="Dikdörtgen 1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kern="0" dirty="0">
                <a:solidFill>
                  <a:prstClr val="black">
                    <a:lumMod val="75000"/>
                    <a:lumOff val="25000"/>
                  </a:prstClr>
                </a:solidFill>
              </a:rPr>
              <a:t>Koroner Arter Bypass </a:t>
            </a:r>
            <a:r>
              <a:rPr lang="tr-TR" sz="2800" b="1" kern="0" dirty="0" err="1">
                <a:solidFill>
                  <a:prstClr val="black">
                    <a:lumMod val="75000"/>
                    <a:lumOff val="25000"/>
                  </a:prstClr>
                </a:solidFill>
              </a:rPr>
              <a:t>Greftleme</a:t>
            </a:r>
            <a:r>
              <a:rPr lang="tr-TR" sz="2800" b="1" kern="0" dirty="0">
                <a:solidFill>
                  <a:prstClr val="black">
                    <a:lumMod val="75000"/>
                    <a:lumOff val="25000"/>
                  </a:prstClr>
                </a:solidFill>
              </a:rPr>
              <a:t> (KABG)-1</a:t>
            </a:r>
          </a:p>
        </p:txBody>
      </p:sp>
      <p:pic>
        <p:nvPicPr>
          <p:cNvPr id="9" name="Picture 3"/>
          <p:cNvPicPr>
            <a:picLocks noChangeAspect="1"/>
          </p:cNvPicPr>
          <p:nvPr/>
        </p:nvPicPr>
        <p:blipFill>
          <a:blip r:embed="rId3"/>
          <a:stretch>
            <a:fillRect/>
          </a:stretch>
        </p:blipFill>
        <p:spPr>
          <a:xfrm>
            <a:off x="8089223" y="1309037"/>
            <a:ext cx="3133834" cy="4281720"/>
          </a:xfrm>
          <a:prstGeom prst="rect">
            <a:avLst/>
          </a:prstGeom>
        </p:spPr>
      </p:pic>
      <p:sp>
        <p:nvSpPr>
          <p:cNvPr id="11" name="Content Placeholder 2"/>
          <p:cNvSpPr txBox="1">
            <a:spLocks/>
          </p:cNvSpPr>
          <p:nvPr/>
        </p:nvSpPr>
        <p:spPr>
          <a:xfrm>
            <a:off x="967359" y="1977821"/>
            <a:ext cx="6684725" cy="31601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nSpc>
                <a:spcPct val="150000"/>
              </a:lnSpc>
              <a:spcBef>
                <a:spcPts val="0"/>
              </a:spcBef>
            </a:pPr>
            <a:r>
              <a:rPr lang="tr-TR" dirty="0">
                <a:solidFill>
                  <a:prstClr val="black"/>
                </a:solidFill>
              </a:rPr>
              <a:t>Miyokardiyal </a:t>
            </a:r>
            <a:r>
              <a:rPr lang="tr-TR" dirty="0" err="1">
                <a:solidFill>
                  <a:prstClr val="black"/>
                </a:solidFill>
              </a:rPr>
              <a:t>perfüzyonu</a:t>
            </a:r>
            <a:r>
              <a:rPr lang="tr-TR" dirty="0">
                <a:solidFill>
                  <a:prstClr val="black"/>
                </a:solidFill>
              </a:rPr>
              <a:t> yeniden </a:t>
            </a:r>
            <a:r>
              <a:rPr lang="tr-TR" dirty="0" err="1">
                <a:solidFill>
                  <a:prstClr val="black"/>
                </a:solidFill>
              </a:rPr>
              <a:t>sağlamak</a:t>
            </a:r>
            <a:r>
              <a:rPr lang="tr-TR" dirty="0">
                <a:solidFill>
                  <a:prstClr val="black"/>
                </a:solidFill>
              </a:rPr>
              <a:t> </a:t>
            </a:r>
            <a:r>
              <a:rPr lang="tr-TR" dirty="0" err="1">
                <a:solidFill>
                  <a:prstClr val="black"/>
                </a:solidFill>
              </a:rPr>
              <a:t>için</a:t>
            </a:r>
            <a:r>
              <a:rPr lang="tr-TR" dirty="0">
                <a:solidFill>
                  <a:prstClr val="black"/>
                </a:solidFill>
              </a:rPr>
              <a:t> bir damar </a:t>
            </a:r>
            <a:r>
              <a:rPr lang="tr-TR" dirty="0" err="1">
                <a:solidFill>
                  <a:prstClr val="black"/>
                </a:solidFill>
              </a:rPr>
              <a:t>grefti</a:t>
            </a:r>
            <a:r>
              <a:rPr lang="tr-TR" dirty="0">
                <a:solidFill>
                  <a:prstClr val="black"/>
                </a:solidFill>
              </a:rPr>
              <a:t> ile bir veya daha fazla </a:t>
            </a:r>
            <a:r>
              <a:rPr lang="tr-TR" dirty="0" err="1">
                <a:solidFill>
                  <a:prstClr val="black"/>
                </a:solidFill>
              </a:rPr>
              <a:t>tıkanmıs</a:t>
            </a:r>
            <a:r>
              <a:rPr lang="tr-TR" dirty="0">
                <a:solidFill>
                  <a:prstClr val="black"/>
                </a:solidFill>
              </a:rPr>
              <a:t>̧ koroner artere bypass yapılır. </a:t>
            </a:r>
          </a:p>
          <a:p>
            <a:pPr marL="342900" lvl="0" indent="-342900">
              <a:lnSpc>
                <a:spcPct val="150000"/>
              </a:lnSpc>
              <a:spcBef>
                <a:spcPts val="0"/>
              </a:spcBef>
              <a:buClr>
                <a:schemeClr val="accent2">
                  <a:lumMod val="75000"/>
                </a:schemeClr>
              </a:buClr>
              <a:buFont typeface="Arial" panose="020B0604020202020204" pitchFamily="34" charset="0"/>
              <a:buChar char="•"/>
            </a:pPr>
            <a:r>
              <a:rPr lang="tr-TR" dirty="0">
                <a:solidFill>
                  <a:prstClr val="black"/>
                </a:solidFill>
              </a:rPr>
              <a:t>Bu </a:t>
            </a:r>
            <a:r>
              <a:rPr lang="tr-TR" dirty="0" err="1">
                <a:solidFill>
                  <a:prstClr val="black"/>
                </a:solidFill>
              </a:rPr>
              <a:t>greftler</a:t>
            </a:r>
            <a:r>
              <a:rPr lang="tr-TR" dirty="0">
                <a:solidFill>
                  <a:prstClr val="black"/>
                </a:solidFill>
              </a:rPr>
              <a:t> için </a:t>
            </a:r>
            <a:r>
              <a:rPr lang="tr-TR" dirty="0" err="1">
                <a:solidFill>
                  <a:prstClr val="black"/>
                </a:solidFill>
              </a:rPr>
              <a:t>safen</a:t>
            </a:r>
            <a:r>
              <a:rPr lang="tr-TR" dirty="0">
                <a:solidFill>
                  <a:prstClr val="black"/>
                </a:solidFill>
              </a:rPr>
              <a:t> </a:t>
            </a:r>
            <a:r>
              <a:rPr lang="tr-TR" dirty="0" err="1">
                <a:solidFill>
                  <a:prstClr val="black"/>
                </a:solidFill>
              </a:rPr>
              <a:t>venler</a:t>
            </a:r>
            <a:r>
              <a:rPr lang="tr-TR" dirty="0">
                <a:solidFill>
                  <a:prstClr val="black"/>
                </a:solidFill>
              </a:rPr>
              <a:t> veya </a:t>
            </a:r>
            <a:r>
              <a:rPr lang="tr-TR" dirty="0" err="1">
                <a:solidFill>
                  <a:prstClr val="black"/>
                </a:solidFill>
              </a:rPr>
              <a:t>mamariyen</a:t>
            </a:r>
            <a:r>
              <a:rPr lang="tr-TR" dirty="0">
                <a:solidFill>
                  <a:prstClr val="black"/>
                </a:solidFill>
              </a:rPr>
              <a:t>, </a:t>
            </a:r>
            <a:r>
              <a:rPr lang="tr-TR" dirty="0" err="1">
                <a:solidFill>
                  <a:prstClr val="black"/>
                </a:solidFill>
              </a:rPr>
              <a:t>radyal</a:t>
            </a:r>
            <a:r>
              <a:rPr lang="tr-TR" dirty="0">
                <a:solidFill>
                  <a:prstClr val="black"/>
                </a:solidFill>
              </a:rPr>
              <a:t> </a:t>
            </a:r>
            <a:r>
              <a:rPr lang="tr-TR" dirty="0" err="1">
                <a:solidFill>
                  <a:prstClr val="black"/>
                </a:solidFill>
              </a:rPr>
              <a:t>vb</a:t>
            </a:r>
            <a:r>
              <a:rPr lang="tr-TR" dirty="0">
                <a:solidFill>
                  <a:prstClr val="black"/>
                </a:solidFill>
              </a:rPr>
              <a:t> arterler kullanılmaktadır. </a:t>
            </a:r>
          </a:p>
        </p:txBody>
      </p:sp>
    </p:spTree>
    <p:extLst>
      <p:ext uri="{BB962C8B-B14F-4D97-AF65-F5344CB8AC3E}">
        <p14:creationId xmlns:p14="http://schemas.microsoft.com/office/powerpoint/2010/main" val="396253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9646" y="1309036"/>
            <a:ext cx="7078996" cy="4314943"/>
          </a:xfrm>
          <a:prstGeom prst="rect">
            <a:avLst/>
          </a:prstGeom>
          <a:solidFill>
            <a:srgbClr val="FEF5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2">
            <a:extLst>
              <a:ext uri="{FF2B5EF4-FFF2-40B4-BE49-F238E27FC236}">
                <a16:creationId xmlns:a16="http://schemas.microsoft.com/office/drawing/2014/main" id="{9FB6D0D7-AFE6-4E70-A544-834E594FE137}"/>
              </a:ext>
            </a:extLst>
          </p:cNvPr>
          <p:cNvSpPr/>
          <p:nvPr/>
        </p:nvSpPr>
        <p:spPr>
          <a:xfrm>
            <a:off x="967359" y="1424441"/>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7" name="Freeform: Shape 2">
            <a:extLst>
              <a:ext uri="{FF2B5EF4-FFF2-40B4-BE49-F238E27FC236}">
                <a16:creationId xmlns:a16="http://schemas.microsoft.com/office/drawing/2014/main" id="{9FB6D0D7-AFE6-4E70-A544-834E594FE137}"/>
              </a:ext>
            </a:extLst>
          </p:cNvPr>
          <p:cNvSpPr/>
          <p:nvPr/>
        </p:nvSpPr>
        <p:spPr>
          <a:xfrm rot="10800000">
            <a:off x="7266162" y="5096438"/>
            <a:ext cx="480907" cy="351693"/>
          </a:xfrm>
          <a:custGeom>
            <a:avLst/>
            <a:gdLst>
              <a:gd name="connsiteX0" fmla="*/ 278634 w 304444"/>
              <a:gd name="connsiteY0" fmla="*/ 0 h 281568"/>
              <a:gd name="connsiteX1" fmla="*/ 304444 w 304444"/>
              <a:gd name="connsiteY1" fmla="*/ 41062 h 281568"/>
              <a:gd name="connsiteX2" fmla="*/ 256930 w 304444"/>
              <a:gd name="connsiteY2" fmla="*/ 81244 h 281568"/>
              <a:gd name="connsiteX3" fmla="*/ 239918 w 304444"/>
              <a:gd name="connsiteY3" fmla="*/ 158969 h 281568"/>
              <a:gd name="connsiteX4" fmla="*/ 295059 w 304444"/>
              <a:gd name="connsiteY4" fmla="*/ 158969 h 281568"/>
              <a:gd name="connsiteX5" fmla="*/ 295059 w 304444"/>
              <a:gd name="connsiteY5" fmla="*/ 281568 h 281568"/>
              <a:gd name="connsiteX6" fmla="*/ 181845 w 304444"/>
              <a:gd name="connsiteY6" fmla="*/ 281568 h 281568"/>
              <a:gd name="connsiteX7" fmla="*/ 181845 w 304444"/>
              <a:gd name="connsiteY7" fmla="*/ 184778 h 281568"/>
              <a:gd name="connsiteX8" fmla="*/ 200616 w 304444"/>
              <a:gd name="connsiteY8" fmla="*/ 70979 h 281568"/>
              <a:gd name="connsiteX9" fmla="*/ 278634 w 304444"/>
              <a:gd name="connsiteY9" fmla="*/ 0 h 281568"/>
              <a:gd name="connsiteX10" fmla="*/ 96789 w 304444"/>
              <a:gd name="connsiteY10" fmla="*/ 0 h 281568"/>
              <a:gd name="connsiteX11" fmla="*/ 122599 w 304444"/>
              <a:gd name="connsiteY11" fmla="*/ 41062 h 281568"/>
              <a:gd name="connsiteX12" fmla="*/ 75084 w 304444"/>
              <a:gd name="connsiteY12" fmla="*/ 81244 h 281568"/>
              <a:gd name="connsiteX13" fmla="*/ 58073 w 304444"/>
              <a:gd name="connsiteY13" fmla="*/ 158969 h 281568"/>
              <a:gd name="connsiteX14" fmla="*/ 113213 w 304444"/>
              <a:gd name="connsiteY14" fmla="*/ 158969 h 281568"/>
              <a:gd name="connsiteX15" fmla="*/ 113213 w 304444"/>
              <a:gd name="connsiteY15" fmla="*/ 281568 h 281568"/>
              <a:gd name="connsiteX16" fmla="*/ 0 w 304444"/>
              <a:gd name="connsiteY16" fmla="*/ 281568 h 281568"/>
              <a:gd name="connsiteX17" fmla="*/ 0 w 304444"/>
              <a:gd name="connsiteY17" fmla="*/ 184778 h 281568"/>
              <a:gd name="connsiteX18" fmla="*/ 18772 w 304444"/>
              <a:gd name="connsiteY18" fmla="*/ 70979 h 281568"/>
              <a:gd name="connsiteX19" fmla="*/ 96789 w 304444"/>
              <a:gd name="connsiteY19" fmla="*/ 0 h 2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4444" h="281568">
                <a:moveTo>
                  <a:pt x="278634" y="0"/>
                </a:moveTo>
                <a:lnTo>
                  <a:pt x="304444" y="41062"/>
                </a:lnTo>
                <a:cubicBezTo>
                  <a:pt x="282936" y="50057"/>
                  <a:pt x="267098" y="63450"/>
                  <a:pt x="256930" y="81244"/>
                </a:cubicBezTo>
                <a:cubicBezTo>
                  <a:pt x="246762" y="99037"/>
                  <a:pt x="241092" y="124946"/>
                  <a:pt x="239918" y="158969"/>
                </a:cubicBezTo>
                <a:lnTo>
                  <a:pt x="295059" y="158969"/>
                </a:lnTo>
                <a:lnTo>
                  <a:pt x="295059" y="281568"/>
                </a:lnTo>
                <a:lnTo>
                  <a:pt x="181845" y="281568"/>
                </a:lnTo>
                <a:lnTo>
                  <a:pt x="181845" y="184778"/>
                </a:lnTo>
                <a:cubicBezTo>
                  <a:pt x="181845" y="132376"/>
                  <a:pt x="188102" y="94443"/>
                  <a:pt x="200616" y="70979"/>
                </a:cubicBezTo>
                <a:cubicBezTo>
                  <a:pt x="217041" y="39693"/>
                  <a:pt x="243047" y="16034"/>
                  <a:pt x="278634" y="0"/>
                </a:cubicBezTo>
                <a:close/>
                <a:moveTo>
                  <a:pt x="96789" y="0"/>
                </a:moveTo>
                <a:lnTo>
                  <a:pt x="122599" y="41062"/>
                </a:lnTo>
                <a:cubicBezTo>
                  <a:pt x="101090" y="50057"/>
                  <a:pt x="85252" y="63450"/>
                  <a:pt x="75084" y="81244"/>
                </a:cubicBezTo>
                <a:cubicBezTo>
                  <a:pt x="64916" y="99037"/>
                  <a:pt x="59246" y="124946"/>
                  <a:pt x="58073" y="158969"/>
                </a:cubicBezTo>
                <a:lnTo>
                  <a:pt x="113213" y="158969"/>
                </a:lnTo>
                <a:lnTo>
                  <a:pt x="113213" y="281568"/>
                </a:lnTo>
                <a:lnTo>
                  <a:pt x="0" y="281568"/>
                </a:lnTo>
                <a:lnTo>
                  <a:pt x="0" y="184778"/>
                </a:lnTo>
                <a:cubicBezTo>
                  <a:pt x="0" y="132376"/>
                  <a:pt x="6257" y="94443"/>
                  <a:pt x="18772" y="70979"/>
                </a:cubicBezTo>
                <a:cubicBezTo>
                  <a:pt x="35196" y="39693"/>
                  <a:pt x="61202" y="16034"/>
                  <a:pt x="96789" y="0"/>
                </a:cubicBezTo>
                <a:close/>
              </a:path>
            </a:pathLst>
          </a:custGeom>
          <a:solidFill>
            <a:schemeClr val="accent2"/>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8" name="Dikdörtgen 1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Koroner Arter Bypass </a:t>
            </a:r>
            <a:r>
              <a:rPr kumimoji="0" lang="tr-TR" sz="2800" b="1" i="0" u="none" strike="noStrike" kern="0" cap="none" spc="0" normalizeH="0" baseline="0" noProof="0" dirty="0" err="1">
                <a:ln>
                  <a:noFill/>
                </a:ln>
                <a:solidFill>
                  <a:prstClr val="black">
                    <a:lumMod val="75000"/>
                    <a:lumOff val="25000"/>
                  </a:prstClr>
                </a:solidFill>
                <a:effectLst/>
                <a:uLnTx/>
                <a:uFillTx/>
                <a:latin typeface="Calibri" panose="020F0502020204030204"/>
                <a:ea typeface="+mn-ea"/>
                <a:cs typeface="+mn-cs"/>
              </a:rPr>
              <a:t>Greftleme</a:t>
            </a: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 (KABG)-2</a:t>
            </a:r>
          </a:p>
        </p:txBody>
      </p:sp>
      <p:pic>
        <p:nvPicPr>
          <p:cNvPr id="9" name="Picture 3"/>
          <p:cNvPicPr>
            <a:picLocks noChangeAspect="1"/>
          </p:cNvPicPr>
          <p:nvPr/>
        </p:nvPicPr>
        <p:blipFill>
          <a:blip r:embed="rId3"/>
          <a:stretch>
            <a:fillRect/>
          </a:stretch>
        </p:blipFill>
        <p:spPr>
          <a:xfrm>
            <a:off x="8089223" y="1309037"/>
            <a:ext cx="3133834" cy="4281720"/>
          </a:xfrm>
          <a:prstGeom prst="rect">
            <a:avLst/>
          </a:prstGeom>
        </p:spPr>
      </p:pic>
      <p:sp>
        <p:nvSpPr>
          <p:cNvPr id="8" name="Content Placeholder 2"/>
          <p:cNvSpPr txBox="1">
            <a:spLocks/>
          </p:cNvSpPr>
          <p:nvPr/>
        </p:nvSpPr>
        <p:spPr>
          <a:xfrm>
            <a:off x="967359" y="2160221"/>
            <a:ext cx="6545735" cy="26125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lvl="0" indent="-342900">
              <a:lnSpc>
                <a:spcPct val="150000"/>
              </a:lnSpc>
              <a:spcBef>
                <a:spcPts val="0"/>
              </a:spcBef>
              <a:buClr>
                <a:srgbClr val="C00000"/>
              </a:buClr>
              <a:buFont typeface="Arial" panose="020B0604020202020204" pitchFamily="34" charset="0"/>
              <a:buChar char="•"/>
            </a:pPr>
            <a:r>
              <a:rPr lang="tr-TR" dirty="0">
                <a:solidFill>
                  <a:prstClr val="black"/>
                </a:solidFill>
              </a:rPr>
              <a:t>Cerrahi tedavi genel olarak </a:t>
            </a:r>
            <a:r>
              <a:rPr lang="tr-TR" dirty="0" err="1">
                <a:solidFill>
                  <a:prstClr val="black"/>
                </a:solidFill>
              </a:rPr>
              <a:t>stent</a:t>
            </a:r>
            <a:r>
              <a:rPr lang="tr-TR" dirty="0">
                <a:solidFill>
                  <a:prstClr val="black"/>
                </a:solidFill>
              </a:rPr>
              <a:t> </a:t>
            </a:r>
            <a:r>
              <a:rPr lang="tr-TR" dirty="0" err="1">
                <a:solidFill>
                  <a:prstClr val="black"/>
                </a:solidFill>
              </a:rPr>
              <a:t>implantasyonu</a:t>
            </a:r>
            <a:r>
              <a:rPr lang="tr-TR" dirty="0">
                <a:solidFill>
                  <a:prstClr val="black"/>
                </a:solidFill>
              </a:rPr>
              <a:t> için uygun olmayan ve/veya çok damar hastalarında tercih edilmektedir. </a:t>
            </a:r>
          </a:p>
          <a:p>
            <a:pPr marL="342900" lvl="0" indent="-342900">
              <a:lnSpc>
                <a:spcPct val="150000"/>
              </a:lnSpc>
              <a:spcBef>
                <a:spcPts val="0"/>
              </a:spcBef>
              <a:buClr>
                <a:srgbClr val="C00000"/>
              </a:buClr>
              <a:buFont typeface="Arial" panose="020B0604020202020204" pitchFamily="34" charset="0"/>
              <a:buChar char="•"/>
            </a:pPr>
            <a:r>
              <a:rPr lang="tr-TR" dirty="0">
                <a:solidFill>
                  <a:prstClr val="black"/>
                </a:solidFill>
              </a:rPr>
              <a:t>Sonuçları genel olarak çok başarılıdır. </a:t>
            </a:r>
          </a:p>
        </p:txBody>
      </p:sp>
    </p:spTree>
    <p:extLst>
      <p:ext uri="{BB962C8B-B14F-4D97-AF65-F5344CB8AC3E}">
        <p14:creationId xmlns:p14="http://schemas.microsoft.com/office/powerpoint/2010/main" val="101021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9645" y="1309036"/>
            <a:ext cx="10385659" cy="4314943"/>
          </a:xfrm>
          <a:prstGeom prst="rect">
            <a:avLst/>
          </a:prstGeom>
          <a:solidFill>
            <a:srgbClr val="FEF5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Dikdörtgen 1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en-US" sz="2800" b="1" dirty="0" err="1">
                <a:solidFill>
                  <a:prstClr val="black"/>
                </a:solidFill>
              </a:rPr>
              <a:t>Revaskülarizasyon</a:t>
            </a:r>
            <a:r>
              <a:rPr lang="en-US" sz="2800" b="1" dirty="0">
                <a:solidFill>
                  <a:prstClr val="black"/>
                </a:solidFill>
              </a:rPr>
              <a:t> </a:t>
            </a:r>
            <a:r>
              <a:rPr lang="en-US" sz="2800" b="1" dirty="0" err="1">
                <a:solidFill>
                  <a:prstClr val="black"/>
                </a:solidFill>
              </a:rPr>
              <a:t>Sonrası</a:t>
            </a:r>
            <a:r>
              <a:rPr lang="en-US" sz="2800" b="1" dirty="0">
                <a:solidFill>
                  <a:prstClr val="black"/>
                </a:solidFill>
              </a:rPr>
              <a:t> </a:t>
            </a:r>
            <a:r>
              <a:rPr lang="en-US" sz="2800" b="1" dirty="0" err="1">
                <a:solidFill>
                  <a:prstClr val="black"/>
                </a:solidFill>
              </a:rPr>
              <a:t>Hastaya</a:t>
            </a:r>
            <a:r>
              <a:rPr lang="en-US" sz="2800" b="1" dirty="0">
                <a:solidFill>
                  <a:prstClr val="black"/>
                </a:solidFill>
              </a:rPr>
              <a:t> </a:t>
            </a:r>
            <a:r>
              <a:rPr lang="en-US" sz="2800" b="1" dirty="0" err="1">
                <a:solidFill>
                  <a:prstClr val="black"/>
                </a:solidFill>
              </a:rPr>
              <a:t>Verilecek</a:t>
            </a:r>
            <a:r>
              <a:rPr lang="en-US" sz="2800" b="1" dirty="0">
                <a:solidFill>
                  <a:prstClr val="black"/>
                </a:solidFill>
              </a:rPr>
              <a:t> </a:t>
            </a:r>
            <a:r>
              <a:rPr lang="en-US" sz="2800" b="1" dirty="0" err="1">
                <a:solidFill>
                  <a:prstClr val="black"/>
                </a:solidFill>
              </a:rPr>
              <a:t>Mesaj</a:t>
            </a:r>
            <a:endParaRPr lang="tr-TR" sz="2800" b="1" dirty="0">
              <a:solidFill>
                <a:prstClr val="black">
                  <a:lumMod val="75000"/>
                  <a:lumOff val="25000"/>
                </a:prstClr>
              </a:solidFill>
            </a:endParaRPr>
          </a:p>
        </p:txBody>
      </p:sp>
      <p:sp>
        <p:nvSpPr>
          <p:cNvPr id="10" name="Content Placeholder 2"/>
          <p:cNvSpPr txBox="1">
            <a:spLocks/>
          </p:cNvSpPr>
          <p:nvPr/>
        </p:nvSpPr>
        <p:spPr>
          <a:xfrm>
            <a:off x="809658" y="1614306"/>
            <a:ext cx="10268650" cy="36545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lvl="0" indent="-342900">
              <a:lnSpc>
                <a:spcPct val="160000"/>
              </a:lnSpc>
              <a:spcBef>
                <a:spcPts val="0"/>
              </a:spcBef>
              <a:buClr>
                <a:srgbClr val="C00000"/>
              </a:buClr>
              <a:buFont typeface="Wingdings" panose="05000000000000000000" pitchFamily="2" charset="2"/>
              <a:buChar char="è"/>
            </a:pPr>
            <a:r>
              <a:rPr lang="tr-TR" dirty="0">
                <a:solidFill>
                  <a:prstClr val="black"/>
                </a:solidFill>
              </a:rPr>
              <a:t>Ameliyat sonrası takılan köprü damarın yine hastanın kendi damarı yani hastalıklı damar olduğu bu nedenle ameliyat öncesi yaşam tarzına dönülürse ki sigara, beslenme vb. ye dikkat edilmezse bu damarların da hızlıca tıkanacağı’ şeklinde olmalıdır. </a:t>
            </a:r>
          </a:p>
          <a:p>
            <a:pPr marL="342900" lvl="0" indent="-342900">
              <a:lnSpc>
                <a:spcPct val="160000"/>
              </a:lnSpc>
              <a:spcBef>
                <a:spcPts val="0"/>
              </a:spcBef>
              <a:buClr>
                <a:srgbClr val="C00000"/>
              </a:buClr>
              <a:buFont typeface="Wingdings" panose="05000000000000000000" pitchFamily="2" charset="2"/>
              <a:buChar char="è"/>
            </a:pPr>
            <a:r>
              <a:rPr lang="tr-TR" dirty="0">
                <a:solidFill>
                  <a:prstClr val="black"/>
                </a:solidFill>
              </a:rPr>
              <a:t>Burada LDL-kolesterol yüksekliği de </a:t>
            </a:r>
            <a:r>
              <a:rPr lang="tr-TR" dirty="0" err="1">
                <a:solidFill>
                  <a:prstClr val="black"/>
                </a:solidFill>
              </a:rPr>
              <a:t>greft</a:t>
            </a:r>
            <a:r>
              <a:rPr lang="tr-TR" dirty="0">
                <a:solidFill>
                  <a:prstClr val="black"/>
                </a:solidFill>
              </a:rPr>
              <a:t> damarlarının tıkanmasında çok önemlidir, mutlaka düzeyi &lt; 70 mg/</a:t>
            </a:r>
            <a:r>
              <a:rPr lang="tr-TR" dirty="0" err="1">
                <a:solidFill>
                  <a:prstClr val="black"/>
                </a:solidFill>
              </a:rPr>
              <a:t>dL</a:t>
            </a:r>
            <a:r>
              <a:rPr lang="tr-TR" dirty="0">
                <a:solidFill>
                  <a:prstClr val="black"/>
                </a:solidFill>
              </a:rPr>
              <a:t> tutulmalıdır.</a:t>
            </a:r>
            <a:endParaRPr lang="en-US" dirty="0">
              <a:solidFill>
                <a:prstClr val="black"/>
              </a:solidFill>
            </a:endParaRPr>
          </a:p>
          <a:p>
            <a:pPr marL="342900" lvl="0" indent="-342900">
              <a:lnSpc>
                <a:spcPct val="160000"/>
              </a:lnSpc>
              <a:spcBef>
                <a:spcPts val="0"/>
              </a:spcBef>
              <a:buFont typeface="Arial" panose="020B0604020202020204" pitchFamily="34" charset="0"/>
              <a:buChar char="•"/>
            </a:pPr>
            <a:endParaRPr lang="tr-TR" dirty="0">
              <a:solidFill>
                <a:prstClr val="black"/>
              </a:solidFill>
            </a:endParaRPr>
          </a:p>
        </p:txBody>
      </p:sp>
    </p:spTree>
    <p:extLst>
      <p:ext uri="{BB962C8B-B14F-4D97-AF65-F5344CB8AC3E}">
        <p14:creationId xmlns:p14="http://schemas.microsoft.com/office/powerpoint/2010/main" val="18680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46698" y="601663"/>
            <a:ext cx="7782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Tablo 2"/>
          <p:cNvGraphicFramePr>
            <a:graphicFrameLocks noGrp="1"/>
          </p:cNvGraphicFramePr>
          <p:nvPr>
            <p:extLst>
              <p:ext uri="{D42A27DB-BD31-4B8C-83A1-F6EECF244321}">
                <p14:modId xmlns:p14="http://schemas.microsoft.com/office/powerpoint/2010/main" val="3008901559"/>
              </p:ext>
            </p:extLst>
          </p:nvPr>
        </p:nvGraphicFramePr>
        <p:xfrm>
          <a:off x="797441" y="1225497"/>
          <a:ext cx="10430539" cy="4516190"/>
        </p:xfrm>
        <a:graphic>
          <a:graphicData uri="http://schemas.openxmlformats.org/drawingml/2006/table">
            <a:tbl>
              <a:tblPr firstRow="1" bandRow="1">
                <a:tableStyleId>{5C22544A-7EE6-4342-B048-85BDC9FD1C3A}</a:tableStyleId>
              </a:tblPr>
              <a:tblGrid>
                <a:gridCol w="10430539">
                  <a:extLst>
                    <a:ext uri="{9D8B030D-6E8A-4147-A177-3AD203B41FA5}">
                      <a16:colId xmlns:a16="http://schemas.microsoft.com/office/drawing/2014/main" val="3738242868"/>
                    </a:ext>
                  </a:extLst>
                </a:gridCol>
              </a:tblGrid>
              <a:tr h="4516190">
                <a:tc>
                  <a:txBody>
                    <a:bodyPr/>
                    <a:lstStyle/>
                    <a:p>
                      <a:endParaRPr lang="tr-TR"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EF5F0"/>
                    </a:solidFill>
                  </a:tcPr>
                </a:tc>
                <a:extLst>
                  <a:ext uri="{0D108BD9-81ED-4DB2-BD59-A6C34878D82A}">
                    <a16:rowId xmlns:a16="http://schemas.microsoft.com/office/drawing/2014/main" val="2006043221"/>
                  </a:ext>
                </a:extLst>
              </a:tr>
            </a:tbl>
          </a:graphicData>
        </a:graphic>
      </p:graphicFrame>
      <p:sp>
        <p:nvSpPr>
          <p:cNvPr id="10" name="Dikdörtgen 9">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2800" b="1" i="0" u="none" strike="noStrike" kern="1200" cap="none" spc="0" normalizeH="0" baseline="0" noProof="0" dirty="0">
                <a:ln>
                  <a:noFill/>
                </a:ln>
                <a:solidFill>
                  <a:srgbClr val="404040"/>
                </a:solidFill>
                <a:effectLst/>
                <a:uLnTx/>
                <a:uFillTx/>
                <a:ea typeface="ＭＳ Ｐゴシック" panose="020B0600070205080204" pitchFamily="34" charset="-128"/>
                <a:cs typeface="+mn-cs"/>
              </a:rPr>
              <a:t>Kısaltmalar-2</a:t>
            </a:r>
          </a:p>
        </p:txBody>
      </p:sp>
      <p:sp>
        <p:nvSpPr>
          <p:cNvPr id="7" name="Metin kutusu 6"/>
          <p:cNvSpPr txBox="1"/>
          <p:nvPr/>
        </p:nvSpPr>
        <p:spPr>
          <a:xfrm>
            <a:off x="983319" y="1424005"/>
            <a:ext cx="8109912" cy="3913059"/>
          </a:xfrm>
          <a:prstGeom prst="rect">
            <a:avLst/>
          </a:prstGeom>
          <a:noFill/>
        </p:spPr>
        <p:txBody>
          <a:bodyPr wrap="none" rtlCol="0">
            <a:spAutoFit/>
          </a:bodyPr>
          <a:lstStyle/>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KCFT		: Karaciğer fonksiyon testleri</a:t>
            </a: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KDH		: Kalp ve damar hastalıkları </a:t>
            </a: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KKB		: Kalsiyum kanal </a:t>
            </a:r>
            <a:r>
              <a:rPr lang="tr-TR" sz="2400" dirty="0" err="1">
                <a:solidFill>
                  <a:prstClr val="black"/>
                </a:solidFill>
                <a:ea typeface="ＭＳ Ｐゴシック" panose="020B0600070205080204" pitchFamily="34" charset="-128"/>
              </a:rPr>
              <a:t>blokerleri</a:t>
            </a:r>
            <a:r>
              <a:rPr lang="tr-TR" sz="2400" dirty="0">
                <a:solidFill>
                  <a:prstClr val="black"/>
                </a:solidFill>
                <a:ea typeface="ＭＳ Ｐゴシック" panose="020B0600070205080204" pitchFamily="34" charset="-128"/>
              </a:rPr>
              <a:t> </a:t>
            </a: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KVH		: Kardiyovasküler hastalıklar</a:t>
            </a: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Mİ		: Miyokart </a:t>
            </a:r>
            <a:r>
              <a:rPr lang="tr-TR" sz="2400" dirty="0" err="1">
                <a:solidFill>
                  <a:prstClr val="black"/>
                </a:solidFill>
                <a:ea typeface="ＭＳ Ｐゴシック" panose="020B0600070205080204" pitchFamily="34" charset="-128"/>
              </a:rPr>
              <a:t>İnfaktüsü</a:t>
            </a:r>
            <a:endParaRPr lang="tr-TR" sz="2400" dirty="0">
              <a:solidFill>
                <a:prstClr val="black"/>
              </a:solidFill>
              <a:ea typeface="ＭＳ Ｐゴシック" panose="020B0600070205080204" pitchFamily="34" charset="-128"/>
            </a:endParaRP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PTKA 		: </a:t>
            </a:r>
            <a:r>
              <a:rPr lang="tr-TR" sz="2400" dirty="0" err="1">
                <a:solidFill>
                  <a:prstClr val="black"/>
                </a:solidFill>
                <a:ea typeface="ＭＳ Ｐゴシック" panose="020B0600070205080204" pitchFamily="34" charset="-128"/>
              </a:rPr>
              <a:t>Perkütan</a:t>
            </a:r>
            <a:r>
              <a:rPr lang="tr-TR" sz="2400" dirty="0">
                <a:solidFill>
                  <a:prstClr val="black"/>
                </a:solidFill>
                <a:ea typeface="ＭＳ Ｐゴシック" panose="020B0600070205080204" pitchFamily="34" charset="-128"/>
              </a:rPr>
              <a:t> koroner balon </a:t>
            </a:r>
            <a:r>
              <a:rPr lang="tr-TR" sz="2400" dirty="0" err="1">
                <a:solidFill>
                  <a:prstClr val="black"/>
                </a:solidFill>
                <a:ea typeface="ＭＳ Ｐゴシック" panose="020B0600070205080204" pitchFamily="34" charset="-128"/>
              </a:rPr>
              <a:t>anjiyoplasti</a:t>
            </a:r>
            <a:r>
              <a:rPr lang="tr-TR" sz="2400" dirty="0">
                <a:solidFill>
                  <a:prstClr val="black"/>
                </a:solidFill>
                <a:ea typeface="ＭＳ Ｐゴシック" panose="020B0600070205080204" pitchFamily="34" charset="-128"/>
              </a:rPr>
              <a:t> </a:t>
            </a:r>
          </a:p>
          <a:p>
            <a:pPr lvl="0" eaLnBrk="0" fontAlgn="base" hangingPunct="0">
              <a:lnSpc>
                <a:spcPct val="150000"/>
              </a:lnSpc>
              <a:spcBef>
                <a:spcPct val="0"/>
              </a:spcBef>
              <a:spcAft>
                <a:spcPct val="0"/>
              </a:spcAft>
              <a:defRPr/>
            </a:pPr>
            <a:r>
              <a:rPr lang="tr-TR" sz="2400" dirty="0">
                <a:solidFill>
                  <a:prstClr val="black"/>
                </a:solidFill>
                <a:ea typeface="ＭＳ Ｐゴシック" panose="020B0600070205080204" pitchFamily="34" charset="-128"/>
              </a:rPr>
              <a:t>RAS		: Renin-</a:t>
            </a:r>
            <a:r>
              <a:rPr lang="tr-TR" sz="2400" dirty="0" err="1">
                <a:solidFill>
                  <a:prstClr val="black"/>
                </a:solidFill>
                <a:ea typeface="ＭＳ Ｐゴシック" panose="020B0600070205080204" pitchFamily="34" charset="-128"/>
              </a:rPr>
              <a:t>anjiyotensin</a:t>
            </a:r>
            <a:r>
              <a:rPr lang="tr-TR" sz="2400" dirty="0">
                <a:solidFill>
                  <a:prstClr val="black"/>
                </a:solidFill>
                <a:ea typeface="ＭＳ Ｐゴシック" panose="020B0600070205080204" pitchFamily="34" charset="-128"/>
              </a:rPr>
              <a:t>-</a:t>
            </a:r>
            <a:r>
              <a:rPr lang="tr-TR" sz="2400" dirty="0" err="1">
                <a:solidFill>
                  <a:prstClr val="black"/>
                </a:solidFill>
                <a:ea typeface="ＭＳ Ｐゴシック" panose="020B0600070205080204" pitchFamily="34" charset="-128"/>
              </a:rPr>
              <a:t>aldosteron</a:t>
            </a:r>
            <a:r>
              <a:rPr lang="tr-TR" sz="2400" dirty="0">
                <a:solidFill>
                  <a:prstClr val="black"/>
                </a:solidFill>
                <a:ea typeface="ＭＳ Ｐゴシック" panose="020B0600070205080204" pitchFamily="34" charset="-128"/>
              </a:rPr>
              <a:t> sistem </a:t>
            </a:r>
            <a:r>
              <a:rPr lang="tr-TR" sz="2400" dirty="0" err="1">
                <a:solidFill>
                  <a:prstClr val="black"/>
                </a:solidFill>
                <a:ea typeface="ＭＳ Ｐゴシック" panose="020B0600070205080204" pitchFamily="34" charset="-128"/>
              </a:rPr>
              <a:t>blokerleri</a:t>
            </a:r>
            <a:endParaRPr lang="tr-TR" dirty="0"/>
          </a:p>
        </p:txBody>
      </p:sp>
    </p:spTree>
    <p:extLst>
      <p:ext uri="{BB962C8B-B14F-4D97-AF65-F5344CB8AC3E}">
        <p14:creationId xmlns:p14="http://schemas.microsoft.com/office/powerpoint/2010/main" val="338032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84C3C58-A72E-4925-A149-3C788E276C36}"/>
              </a:ext>
            </a:extLst>
          </p:cNvPr>
          <p:cNvSpPr/>
          <p:nvPr/>
        </p:nvSpPr>
        <p:spPr>
          <a:xfrm>
            <a:off x="0" y="1789113"/>
            <a:ext cx="12192000" cy="2879725"/>
          </a:xfrm>
          <a:prstGeom prst="rect">
            <a:avLst/>
          </a:prstGeom>
          <a:solidFill>
            <a:srgbClr val="C00000"/>
          </a:solidFill>
          <a:ln w="31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ikdörtgen 3">
            <a:extLst>
              <a:ext uri="{FF2B5EF4-FFF2-40B4-BE49-F238E27FC236}">
                <a16:creationId xmlns:a16="http://schemas.microsoft.com/office/drawing/2014/main" id="{E033D89F-3E9C-4FEC-AF01-6126F97BEEF4}"/>
              </a:ext>
            </a:extLst>
          </p:cNvPr>
          <p:cNvSpPr/>
          <p:nvPr/>
        </p:nvSpPr>
        <p:spPr>
          <a:xfrm>
            <a:off x="0" y="1906588"/>
            <a:ext cx="12192000" cy="26495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 name="Grup 1"/>
          <p:cNvGrpSpPr/>
          <p:nvPr/>
        </p:nvGrpSpPr>
        <p:grpSpPr>
          <a:xfrm>
            <a:off x="678805" y="2522506"/>
            <a:ext cx="5999616" cy="1873763"/>
            <a:chOff x="678805" y="2522506"/>
            <a:chExt cx="5999616" cy="1873763"/>
          </a:xfrm>
        </p:grpSpPr>
        <p:sp>
          <p:nvSpPr>
            <p:cNvPr id="5" name="Dikdörtgen 4">
              <a:extLst>
                <a:ext uri="{FF2B5EF4-FFF2-40B4-BE49-F238E27FC236}">
                  <a16:creationId xmlns:a16="http://schemas.microsoft.com/office/drawing/2014/main" id="{3239EC90-83C1-46A9-AF53-39310C97D5B6}"/>
                </a:ext>
              </a:extLst>
            </p:cNvPr>
            <p:cNvSpPr/>
            <p:nvPr/>
          </p:nvSpPr>
          <p:spPr>
            <a:xfrm>
              <a:off x="678805" y="2522506"/>
              <a:ext cx="5868987" cy="1200329"/>
            </a:xfrm>
            <a:prstGeom prst="rect">
              <a:avLst/>
            </a:prstGeom>
            <a:ln>
              <a:noFill/>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srgbClr val="C00000"/>
                  </a:solidFill>
                  <a:effectLst/>
                  <a:uLnTx/>
                  <a:uFillTx/>
                  <a:latin typeface="Calibri"/>
                  <a:ea typeface="+mn-ea"/>
                  <a:cs typeface="+mn-cs"/>
                </a:rPr>
                <a:t>Koroner Arter Hastalığında Tedavi</a:t>
              </a:r>
            </a:p>
          </p:txBody>
        </p:sp>
        <p:sp>
          <p:nvSpPr>
            <p:cNvPr id="9" name="Metin Yer Tutucusu 2">
              <a:extLst>
                <a:ext uri="{FF2B5EF4-FFF2-40B4-BE49-F238E27FC236}">
                  <a16:creationId xmlns:a16="http://schemas.microsoft.com/office/drawing/2014/main" id="{4AA1EAA1-BC03-4C34-BF87-98B45B24A19B}"/>
                </a:ext>
              </a:extLst>
            </p:cNvPr>
            <p:cNvSpPr txBox="1">
              <a:spLocks/>
            </p:cNvSpPr>
            <p:nvPr/>
          </p:nvSpPr>
          <p:spPr bwMode="auto">
            <a:xfrm>
              <a:off x="944101" y="3882691"/>
              <a:ext cx="5734320" cy="513578"/>
            </a:xfrm>
            <a:prstGeom prst="rect">
              <a:avLst/>
            </a:prstGeom>
            <a:noFill/>
            <a:ln w="25400">
              <a:no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tr-TR" sz="2800" b="1" i="0" u="none" strike="noStrike" kern="1200" cap="none" spc="0" normalizeH="0" baseline="0" noProof="0" dirty="0">
                  <a:ln>
                    <a:noFill/>
                  </a:ln>
                  <a:solidFill>
                    <a:srgbClr val="00B0F0"/>
                  </a:solidFill>
                  <a:effectLst/>
                  <a:uLnTx/>
                  <a:uFillTx/>
                  <a:latin typeface="Calibri"/>
                  <a:ea typeface="+mn-ea"/>
                  <a:cs typeface="+mn-cs"/>
                </a:rPr>
                <a:t>Farmakolojik Tedavi</a:t>
              </a:r>
              <a:endParaRPr kumimoji="0" lang="en-US" sz="2800" b="1" i="0" u="none" strike="noStrike" kern="1200" cap="none" spc="0" normalizeH="0" baseline="0" noProof="0" dirty="0">
                <a:ln>
                  <a:noFill/>
                </a:ln>
                <a:solidFill>
                  <a:srgbClr val="00B0F0"/>
                </a:solidFill>
                <a:effectLst/>
                <a:uLnTx/>
                <a:uFillTx/>
                <a:latin typeface="Calibri"/>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tabLst/>
                <a:defRPr/>
              </a:pPr>
              <a:endParaRPr kumimoji="0" lang="tr-TR" sz="2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2054" name="Picture 6" descr="Tıp, Hapları, Reçete, Sağlık, Ilaç, Eczane, Tedav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2830" y="1906589"/>
            <a:ext cx="5379003" cy="264953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594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ea typeface="+mj-ea"/>
                <a:cs typeface="+mj-cs"/>
              </a:rPr>
              <a:t>Koroner Arter Hastalığında Farmakolojik Tedavi-1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5" name="Grup 4"/>
          <p:cNvGrpSpPr/>
          <p:nvPr/>
        </p:nvGrpSpPr>
        <p:grpSpPr>
          <a:xfrm>
            <a:off x="798896" y="2562330"/>
            <a:ext cx="4737745" cy="3041553"/>
            <a:chOff x="798896" y="2562330"/>
            <a:chExt cx="4737745" cy="3041553"/>
          </a:xfrm>
        </p:grpSpPr>
        <p:sp>
          <p:nvSpPr>
            <p:cNvPr id="4" name="Katlanmış Nesne 3"/>
            <p:cNvSpPr/>
            <p:nvPr/>
          </p:nvSpPr>
          <p:spPr>
            <a:xfrm>
              <a:off x="798896" y="2562330"/>
              <a:ext cx="4737745" cy="3041553"/>
            </a:xfrm>
            <a:prstGeom prst="foldedCorner">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endParaRPr lang="tr-TR" sz="2400" b="1" dirty="0">
                <a:solidFill>
                  <a:prstClr val="black"/>
                </a:solidFill>
              </a:endParaRPr>
            </a:p>
          </p:txBody>
        </p:sp>
        <p:sp>
          <p:nvSpPr>
            <p:cNvPr id="7" name="Metin kutusu 6"/>
            <p:cNvSpPr txBox="1"/>
            <p:nvPr/>
          </p:nvSpPr>
          <p:spPr>
            <a:xfrm>
              <a:off x="1109427" y="3436543"/>
              <a:ext cx="3653244" cy="589072"/>
            </a:xfrm>
            <a:prstGeom prst="rect">
              <a:avLst/>
            </a:prstGeom>
            <a:noFill/>
          </p:spPr>
          <p:txBody>
            <a:bodyPr wrap="none" rtlCol="0">
              <a:spAutoFit/>
            </a:bodyPr>
            <a:lstStyle/>
            <a:p>
              <a:pPr lvl="0" algn="ctr">
                <a:lnSpc>
                  <a:spcPct val="150000"/>
                </a:lnSpc>
                <a:defRPr/>
              </a:pPr>
              <a:r>
                <a:rPr lang="tr-TR" sz="2400" b="1" dirty="0">
                  <a:solidFill>
                    <a:srgbClr val="C00000"/>
                  </a:solidFill>
                </a:rPr>
                <a:t>1. Semptomların düzelmesi</a:t>
              </a:r>
            </a:p>
          </p:txBody>
        </p:sp>
      </p:grpSp>
      <p:grpSp>
        <p:nvGrpSpPr>
          <p:cNvPr id="2" name="Grup 1"/>
          <p:cNvGrpSpPr/>
          <p:nvPr/>
        </p:nvGrpSpPr>
        <p:grpSpPr>
          <a:xfrm>
            <a:off x="798897" y="1335364"/>
            <a:ext cx="10284434" cy="1044575"/>
            <a:chOff x="798897" y="1335364"/>
            <a:chExt cx="10284434" cy="1044575"/>
          </a:xfrm>
        </p:grpSpPr>
        <p:sp>
          <p:nvSpPr>
            <p:cNvPr id="9" name="Dikdörtgen 8">
              <a:extLst>
                <a:ext uri="{FF2B5EF4-FFF2-40B4-BE49-F238E27FC236}">
                  <a16:creationId xmlns:a16="http://schemas.microsoft.com/office/drawing/2014/main" id="{1B957D56-D2BA-4466-8942-5DA0F2748E48}"/>
                </a:ext>
              </a:extLst>
            </p:cNvPr>
            <p:cNvSpPr/>
            <p:nvPr/>
          </p:nvSpPr>
          <p:spPr>
            <a:xfrm>
              <a:off x="798897" y="1335364"/>
              <a:ext cx="10284434" cy="1044575"/>
            </a:xfrm>
            <a:prstGeom prst="rect">
              <a:avLst/>
            </a:prstGeom>
            <a:ln w="25400">
              <a:solidFill>
                <a:srgbClr val="FFBAB7"/>
              </a:solidFill>
              <a:prstDash val="sysDot"/>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tr-TR">
                <a:solidFill>
                  <a:prstClr val="black"/>
                </a:solidFill>
              </a:endParaRPr>
            </a:p>
          </p:txBody>
        </p:sp>
        <p:sp>
          <p:nvSpPr>
            <p:cNvPr id="10" name="Metin kutusu 9"/>
            <p:cNvSpPr txBox="1"/>
            <p:nvPr/>
          </p:nvSpPr>
          <p:spPr>
            <a:xfrm>
              <a:off x="945446" y="1536152"/>
              <a:ext cx="9867481" cy="589072"/>
            </a:xfrm>
            <a:prstGeom prst="rect">
              <a:avLst/>
            </a:prstGeom>
            <a:noFill/>
          </p:spPr>
          <p:txBody>
            <a:bodyPr wrap="square" rtlCol="0">
              <a:spAutoFit/>
            </a:bodyPr>
            <a:lstStyle/>
            <a:p>
              <a:pPr lvl="0">
                <a:lnSpc>
                  <a:spcPct val="150000"/>
                </a:lnSpc>
                <a:defRPr/>
              </a:pPr>
              <a:r>
                <a:rPr lang="tr-TR" sz="2400" dirty="0">
                  <a:solidFill>
                    <a:prstClr val="black"/>
                  </a:solidFill>
                </a:rPr>
                <a:t>Koroner Arter Hastalığında tedavinin 2 farmakolojik hedefi vardır. </a:t>
              </a:r>
            </a:p>
          </p:txBody>
        </p:sp>
      </p:grpSp>
      <p:grpSp>
        <p:nvGrpSpPr>
          <p:cNvPr id="6" name="Grup 5"/>
          <p:cNvGrpSpPr/>
          <p:nvPr/>
        </p:nvGrpSpPr>
        <p:grpSpPr>
          <a:xfrm>
            <a:off x="6345586" y="2562329"/>
            <a:ext cx="4737745" cy="3041553"/>
            <a:chOff x="6345586" y="2562329"/>
            <a:chExt cx="4737745" cy="3041553"/>
          </a:xfrm>
        </p:grpSpPr>
        <p:sp>
          <p:nvSpPr>
            <p:cNvPr id="12" name="Katlanmış Nesne 11"/>
            <p:cNvSpPr/>
            <p:nvPr/>
          </p:nvSpPr>
          <p:spPr>
            <a:xfrm>
              <a:off x="6345586" y="2562329"/>
              <a:ext cx="4737745" cy="3041553"/>
            </a:xfrm>
            <a:prstGeom prst="foldedCorner">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endParaRPr lang="tr-TR" sz="2400" b="1" dirty="0">
                <a:solidFill>
                  <a:prstClr val="black"/>
                </a:solidFill>
              </a:endParaRPr>
            </a:p>
          </p:txBody>
        </p:sp>
        <p:sp>
          <p:nvSpPr>
            <p:cNvPr id="13" name="Metin kutusu 12"/>
            <p:cNvSpPr txBox="1"/>
            <p:nvPr/>
          </p:nvSpPr>
          <p:spPr>
            <a:xfrm>
              <a:off x="6860200" y="3436543"/>
              <a:ext cx="3708516" cy="1143070"/>
            </a:xfrm>
            <a:prstGeom prst="rect">
              <a:avLst/>
            </a:prstGeom>
            <a:noFill/>
          </p:spPr>
          <p:txBody>
            <a:bodyPr wrap="none" rtlCol="0">
              <a:spAutoFit/>
            </a:bodyPr>
            <a:lstStyle/>
            <a:p>
              <a:pPr lvl="0" algn="ctr">
                <a:lnSpc>
                  <a:spcPct val="150000"/>
                </a:lnSpc>
                <a:defRPr/>
              </a:pPr>
              <a:r>
                <a:rPr lang="tr-TR" sz="2400" b="1" dirty="0">
                  <a:solidFill>
                    <a:srgbClr val="C00000"/>
                  </a:solidFill>
                </a:rPr>
                <a:t>2. Kardiyovasküler olayların</a:t>
              </a:r>
            </a:p>
            <a:p>
              <a:pPr lvl="0" algn="ctr">
                <a:lnSpc>
                  <a:spcPct val="150000"/>
                </a:lnSpc>
                <a:defRPr/>
              </a:pPr>
              <a:r>
                <a:rPr lang="tr-TR" sz="2400" b="1" dirty="0">
                  <a:solidFill>
                    <a:srgbClr val="C00000"/>
                  </a:solidFill>
                </a:rPr>
                <a:t> önlenmesi</a:t>
              </a:r>
            </a:p>
          </p:txBody>
        </p:sp>
      </p:grpSp>
    </p:spTree>
    <p:extLst>
      <p:ext uri="{BB962C8B-B14F-4D97-AF65-F5344CB8AC3E}">
        <p14:creationId xmlns:p14="http://schemas.microsoft.com/office/powerpoint/2010/main" val="148479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500"/>
                                        <p:tgtEl>
                                          <p:spTgt spid="5"/>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Koroner Arter Hastalığında Farmakolojik Tedavi -2</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4" name="Katlanmış Nesne 3"/>
          <p:cNvSpPr/>
          <p:nvPr/>
        </p:nvSpPr>
        <p:spPr>
          <a:xfrm>
            <a:off x="780922" y="1241659"/>
            <a:ext cx="10086741" cy="4375370"/>
          </a:xfrm>
          <a:prstGeom prst="foldedCorner">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Metin kutusu 6"/>
          <p:cNvSpPr txBox="1"/>
          <p:nvPr/>
        </p:nvSpPr>
        <p:spPr>
          <a:xfrm>
            <a:off x="1033944" y="2021411"/>
            <a:ext cx="9202255" cy="2285241"/>
          </a:xfrm>
          <a:prstGeom prst="rect">
            <a:avLst/>
          </a:prstGeom>
          <a:noFill/>
        </p:spPr>
        <p:txBody>
          <a:bodyPr wrap="square" rtlCol="0">
            <a:spAutoFit/>
          </a:bodyPr>
          <a:lstStyle/>
          <a:p>
            <a:pPr lvl="0">
              <a:lnSpc>
                <a:spcPct val="150000"/>
              </a:lnSpc>
            </a:pPr>
            <a:r>
              <a:rPr lang="tr-TR" sz="2300" b="1" dirty="0">
                <a:solidFill>
                  <a:prstClr val="black"/>
                </a:solidFill>
              </a:rPr>
              <a:t>Bu tedaviler;</a:t>
            </a:r>
          </a:p>
          <a:p>
            <a:pPr lvl="0" algn="just">
              <a:lnSpc>
                <a:spcPct val="150000"/>
              </a:lnSpc>
            </a:pPr>
            <a:r>
              <a:rPr lang="tr-TR" sz="2300" dirty="0">
                <a:solidFill>
                  <a:srgbClr val="FF0000"/>
                </a:solidFill>
                <a:sym typeface="Webdings" panose="05030102010509060703" pitchFamily="18" charset="2"/>
              </a:rPr>
              <a:t></a:t>
            </a:r>
            <a:r>
              <a:rPr lang="tr-TR" sz="2300" dirty="0">
                <a:solidFill>
                  <a:prstClr val="black"/>
                </a:solidFill>
              </a:rPr>
              <a:t> </a:t>
            </a:r>
            <a:r>
              <a:rPr lang="tr-TR" sz="2400" dirty="0">
                <a:solidFill>
                  <a:prstClr val="black"/>
                </a:solidFill>
              </a:rPr>
              <a:t>İlgili uzman hekimler tarafından başlanmalı</a:t>
            </a:r>
            <a:endParaRPr lang="tr-TR" sz="2400" dirty="0">
              <a:solidFill>
                <a:srgbClr val="C00000"/>
              </a:solidFill>
              <a:sym typeface="Webdings" panose="05030102010509060703" pitchFamily="18" charset="2"/>
            </a:endParaRPr>
          </a:p>
          <a:p>
            <a:pPr lvl="0" algn="just">
              <a:lnSpc>
                <a:spcPct val="150000"/>
              </a:lnSpc>
            </a:pPr>
            <a:r>
              <a:rPr lang="tr-TR" sz="2400" dirty="0">
                <a:solidFill>
                  <a:srgbClr val="FF0000"/>
                </a:solidFill>
                <a:sym typeface="Webdings" panose="05030102010509060703" pitchFamily="18" charset="2"/>
              </a:rPr>
              <a:t></a:t>
            </a:r>
            <a:r>
              <a:rPr lang="tr-TR" sz="2400" dirty="0">
                <a:solidFill>
                  <a:prstClr val="black"/>
                </a:solidFill>
              </a:rPr>
              <a:t> Aile hekimleri tarafından düzenli izlenmeli ve kullanılan ilaçlar, yan</a:t>
            </a:r>
          </a:p>
          <a:p>
            <a:pPr lvl="0" algn="just">
              <a:lnSpc>
                <a:spcPct val="150000"/>
              </a:lnSpc>
            </a:pPr>
            <a:r>
              <a:rPr lang="tr-TR" sz="2400" dirty="0">
                <a:solidFill>
                  <a:prstClr val="black"/>
                </a:solidFill>
              </a:rPr>
              <a:t>     etki ve izlem konusunda hastalar bilgilendirilmelidir. </a:t>
            </a:r>
            <a:endParaRPr lang="en-US" sz="2400" dirty="0">
              <a:solidFill>
                <a:prstClr val="black"/>
              </a:solidFill>
            </a:endParaRPr>
          </a:p>
        </p:txBody>
      </p:sp>
    </p:spTree>
    <p:extLst>
      <p:ext uri="{BB962C8B-B14F-4D97-AF65-F5344CB8AC3E}">
        <p14:creationId xmlns:p14="http://schemas.microsoft.com/office/powerpoint/2010/main" val="19762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525474"/>
            <a:ext cx="10216245"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Koroner Arter Hastalığının Reçetelerinde Yer Alması Gereken Ana İlaçlar-1 </a:t>
            </a:r>
            <a:endParaRPr kumimoji="0" lang="tr-TR"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nvGrpSpPr>
          <p:cNvPr id="5" name="Grup 4"/>
          <p:cNvGrpSpPr/>
          <p:nvPr/>
        </p:nvGrpSpPr>
        <p:grpSpPr>
          <a:xfrm>
            <a:off x="782648" y="1721223"/>
            <a:ext cx="10108641" cy="3813453"/>
            <a:chOff x="782648" y="1343895"/>
            <a:chExt cx="10171730" cy="4190782"/>
          </a:xfrm>
        </p:grpSpPr>
        <p:grpSp>
          <p:nvGrpSpPr>
            <p:cNvPr id="17" name="Grup 16"/>
            <p:cNvGrpSpPr/>
            <p:nvPr/>
          </p:nvGrpSpPr>
          <p:grpSpPr>
            <a:xfrm>
              <a:off x="845736" y="4876912"/>
              <a:ext cx="10108642" cy="657765"/>
              <a:chOff x="945144" y="4917578"/>
              <a:chExt cx="10418824" cy="846244"/>
            </a:xfrm>
          </p:grpSpPr>
          <p:sp>
            <p:nvSpPr>
              <p:cNvPr id="11" name="Serbest Form 10"/>
              <p:cNvSpPr/>
              <p:nvPr/>
            </p:nvSpPr>
            <p:spPr>
              <a:xfrm>
                <a:off x="945144" y="4934733"/>
                <a:ext cx="1824000" cy="829089"/>
              </a:xfrm>
              <a:custGeom>
                <a:avLst/>
                <a:gdLst>
                  <a:gd name="connsiteX0" fmla="*/ 0 w 1824000"/>
                  <a:gd name="connsiteY0" fmla="*/ 0 h 829089"/>
                  <a:gd name="connsiteX1" fmla="*/ 1409456 w 1824000"/>
                  <a:gd name="connsiteY1" fmla="*/ 0 h 829089"/>
                  <a:gd name="connsiteX2" fmla="*/ 1824000 w 1824000"/>
                  <a:gd name="connsiteY2" fmla="*/ 414545 h 829089"/>
                  <a:gd name="connsiteX3" fmla="*/ 1409456 w 1824000"/>
                  <a:gd name="connsiteY3" fmla="*/ 829089 h 829089"/>
                  <a:gd name="connsiteX4" fmla="*/ 0 w 1824000"/>
                  <a:gd name="connsiteY4" fmla="*/ 829089 h 829089"/>
                  <a:gd name="connsiteX5" fmla="*/ 414545 w 1824000"/>
                  <a:gd name="connsiteY5" fmla="*/ 414545 h 829089"/>
                  <a:gd name="connsiteX6" fmla="*/ 0 w 1824000"/>
                  <a:gd name="connsiteY6" fmla="*/ 0 h 82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000" h="829089">
                    <a:moveTo>
                      <a:pt x="0" y="0"/>
                    </a:moveTo>
                    <a:lnTo>
                      <a:pt x="1409456" y="0"/>
                    </a:lnTo>
                    <a:lnTo>
                      <a:pt x="1824000" y="414545"/>
                    </a:lnTo>
                    <a:lnTo>
                      <a:pt x="1409456" y="829089"/>
                    </a:lnTo>
                    <a:lnTo>
                      <a:pt x="0" y="829089"/>
                    </a:lnTo>
                    <a:lnTo>
                      <a:pt x="414545" y="414545"/>
                    </a:lnTo>
                    <a:lnTo>
                      <a:pt x="0" y="0"/>
                    </a:lnTo>
                    <a:close/>
                  </a:path>
                </a:pathLst>
              </a:custGeom>
              <a:solidFill>
                <a:schemeClr val="accent2">
                  <a:lumMod val="40000"/>
                  <a:lumOff val="60000"/>
                </a:schemeClr>
              </a:solidFill>
              <a:ln w="28575">
                <a:solidFill>
                  <a:schemeClr val="accent2">
                    <a:lumMod val="60000"/>
                    <a:lumOff val="40000"/>
                  </a:schemeClr>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39945" tIns="12700" rIns="414544" bIns="12700" numCol="1" spcCol="1270" anchor="ctr" anchorCtr="0">
                <a:noAutofit/>
              </a:bodyPr>
              <a:lstStyle/>
              <a:p>
                <a:pPr lvl="0" algn="ctr" defTabSz="889000">
                  <a:lnSpc>
                    <a:spcPct val="90000"/>
                  </a:lnSpc>
                  <a:spcBef>
                    <a:spcPct val="0"/>
                  </a:spcBef>
                  <a:spcAft>
                    <a:spcPct val="35000"/>
                  </a:spcAft>
                </a:pPr>
                <a:r>
                  <a:rPr lang="tr-TR" sz="2000" b="1" kern="1200" dirty="0"/>
                  <a:t>5.</a:t>
                </a:r>
              </a:p>
            </p:txBody>
          </p:sp>
          <p:sp>
            <p:nvSpPr>
              <p:cNvPr id="12" name="Serbest Form 11"/>
              <p:cNvSpPr/>
              <p:nvPr/>
            </p:nvSpPr>
            <p:spPr>
              <a:xfrm>
                <a:off x="2422982" y="4917578"/>
                <a:ext cx="8940986" cy="826405"/>
              </a:xfrm>
              <a:custGeom>
                <a:avLst/>
                <a:gdLst>
                  <a:gd name="connsiteX0" fmla="*/ 0 w 8940986"/>
                  <a:gd name="connsiteY0" fmla="*/ 0 h 826405"/>
                  <a:gd name="connsiteX1" fmla="*/ 8527784 w 8940986"/>
                  <a:gd name="connsiteY1" fmla="*/ 0 h 826405"/>
                  <a:gd name="connsiteX2" fmla="*/ 8940986 w 8940986"/>
                  <a:gd name="connsiteY2" fmla="*/ 413203 h 826405"/>
                  <a:gd name="connsiteX3" fmla="*/ 8527784 w 8940986"/>
                  <a:gd name="connsiteY3" fmla="*/ 826405 h 826405"/>
                  <a:gd name="connsiteX4" fmla="*/ 0 w 8940986"/>
                  <a:gd name="connsiteY4" fmla="*/ 826405 h 826405"/>
                  <a:gd name="connsiteX5" fmla="*/ 413203 w 8940986"/>
                  <a:gd name="connsiteY5" fmla="*/ 413203 h 826405"/>
                  <a:gd name="connsiteX6" fmla="*/ 0 w 8940986"/>
                  <a:gd name="connsiteY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0986" h="826405">
                    <a:moveTo>
                      <a:pt x="0" y="0"/>
                    </a:moveTo>
                    <a:lnTo>
                      <a:pt x="8527784" y="0"/>
                    </a:lnTo>
                    <a:lnTo>
                      <a:pt x="8940986" y="413203"/>
                    </a:lnTo>
                    <a:lnTo>
                      <a:pt x="8527784" y="826405"/>
                    </a:lnTo>
                    <a:lnTo>
                      <a:pt x="0" y="826405"/>
                    </a:lnTo>
                    <a:lnTo>
                      <a:pt x="413203" y="413203"/>
                    </a:lnTo>
                    <a:lnTo>
                      <a:pt x="0" y="0"/>
                    </a:lnTo>
                    <a:close/>
                  </a:path>
                </a:pathLst>
              </a:custGeom>
              <a:ln w="28575">
                <a:solidFill>
                  <a:schemeClr val="bg1">
                    <a:lumMod val="75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03" tIns="12700" rIns="413202" bIns="12700" numCol="1" spcCol="1270" anchor="ctr" anchorCtr="0">
                <a:noAutofit/>
              </a:bodyPr>
              <a:lstStyle/>
              <a:p>
                <a:pPr lvl="0">
                  <a:lnSpc>
                    <a:spcPct val="150000"/>
                  </a:lnSpc>
                </a:pPr>
                <a:r>
                  <a:rPr lang="tr-TR" sz="2300" dirty="0">
                    <a:solidFill>
                      <a:prstClr val="black"/>
                    </a:solidFill>
                  </a:rPr>
                  <a:t> </a:t>
                </a:r>
                <a:r>
                  <a:rPr lang="tr-TR" sz="2000" dirty="0">
                    <a:solidFill>
                      <a:prstClr val="black"/>
                    </a:solidFill>
                  </a:rPr>
                  <a:t>Statinler  (ömür boyu)</a:t>
                </a:r>
              </a:p>
            </p:txBody>
          </p:sp>
        </p:grpSp>
        <p:grpSp>
          <p:nvGrpSpPr>
            <p:cNvPr id="18" name="Grup 17"/>
            <p:cNvGrpSpPr/>
            <p:nvPr/>
          </p:nvGrpSpPr>
          <p:grpSpPr>
            <a:xfrm>
              <a:off x="845736" y="1343895"/>
              <a:ext cx="10108642" cy="657763"/>
              <a:chOff x="945144" y="4917578"/>
              <a:chExt cx="10418824" cy="846241"/>
            </a:xfrm>
          </p:grpSpPr>
          <p:sp>
            <p:nvSpPr>
              <p:cNvPr id="19" name="Serbest Form 18"/>
              <p:cNvSpPr/>
              <p:nvPr/>
            </p:nvSpPr>
            <p:spPr>
              <a:xfrm>
                <a:off x="945144" y="4934730"/>
                <a:ext cx="1824000" cy="829089"/>
              </a:xfrm>
              <a:custGeom>
                <a:avLst/>
                <a:gdLst>
                  <a:gd name="connsiteX0" fmla="*/ 0 w 1824000"/>
                  <a:gd name="connsiteY0" fmla="*/ 0 h 829089"/>
                  <a:gd name="connsiteX1" fmla="*/ 1409456 w 1824000"/>
                  <a:gd name="connsiteY1" fmla="*/ 0 h 829089"/>
                  <a:gd name="connsiteX2" fmla="*/ 1824000 w 1824000"/>
                  <a:gd name="connsiteY2" fmla="*/ 414545 h 829089"/>
                  <a:gd name="connsiteX3" fmla="*/ 1409456 w 1824000"/>
                  <a:gd name="connsiteY3" fmla="*/ 829089 h 829089"/>
                  <a:gd name="connsiteX4" fmla="*/ 0 w 1824000"/>
                  <a:gd name="connsiteY4" fmla="*/ 829089 h 829089"/>
                  <a:gd name="connsiteX5" fmla="*/ 414545 w 1824000"/>
                  <a:gd name="connsiteY5" fmla="*/ 414545 h 829089"/>
                  <a:gd name="connsiteX6" fmla="*/ 0 w 1824000"/>
                  <a:gd name="connsiteY6" fmla="*/ 0 h 82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000" h="829089">
                    <a:moveTo>
                      <a:pt x="0" y="0"/>
                    </a:moveTo>
                    <a:lnTo>
                      <a:pt x="1409456" y="0"/>
                    </a:lnTo>
                    <a:lnTo>
                      <a:pt x="1824000" y="414545"/>
                    </a:lnTo>
                    <a:lnTo>
                      <a:pt x="1409456" y="829089"/>
                    </a:lnTo>
                    <a:lnTo>
                      <a:pt x="0" y="829089"/>
                    </a:lnTo>
                    <a:lnTo>
                      <a:pt x="414545" y="414545"/>
                    </a:lnTo>
                    <a:lnTo>
                      <a:pt x="0" y="0"/>
                    </a:lnTo>
                    <a:close/>
                  </a:path>
                </a:pathLst>
              </a:custGeom>
              <a:solidFill>
                <a:schemeClr val="accent2">
                  <a:lumMod val="40000"/>
                  <a:lumOff val="60000"/>
                </a:schemeClr>
              </a:solidFill>
              <a:ln w="28575">
                <a:solidFill>
                  <a:schemeClr val="accent2">
                    <a:lumMod val="60000"/>
                    <a:lumOff val="40000"/>
                  </a:schemeClr>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39945" tIns="12700" rIns="414544" bIns="12700" numCol="1" spcCol="1270" anchor="ctr" anchorCtr="0">
                <a:noAutofit/>
              </a:bodyPr>
              <a:lstStyle/>
              <a:p>
                <a:pPr lvl="0" algn="ctr" defTabSz="889000">
                  <a:lnSpc>
                    <a:spcPct val="90000"/>
                  </a:lnSpc>
                  <a:spcBef>
                    <a:spcPct val="0"/>
                  </a:spcBef>
                  <a:spcAft>
                    <a:spcPct val="35000"/>
                  </a:spcAft>
                </a:pPr>
                <a:r>
                  <a:rPr lang="tr-TR" sz="2000" b="1" kern="1200" dirty="0"/>
                  <a:t>1.</a:t>
                </a:r>
              </a:p>
            </p:txBody>
          </p:sp>
          <p:sp>
            <p:nvSpPr>
              <p:cNvPr id="20" name="Serbest Form 19"/>
              <p:cNvSpPr/>
              <p:nvPr/>
            </p:nvSpPr>
            <p:spPr>
              <a:xfrm>
                <a:off x="2422982" y="4917578"/>
                <a:ext cx="8940986" cy="826405"/>
              </a:xfrm>
              <a:custGeom>
                <a:avLst/>
                <a:gdLst>
                  <a:gd name="connsiteX0" fmla="*/ 0 w 8940986"/>
                  <a:gd name="connsiteY0" fmla="*/ 0 h 826405"/>
                  <a:gd name="connsiteX1" fmla="*/ 8527784 w 8940986"/>
                  <a:gd name="connsiteY1" fmla="*/ 0 h 826405"/>
                  <a:gd name="connsiteX2" fmla="*/ 8940986 w 8940986"/>
                  <a:gd name="connsiteY2" fmla="*/ 413203 h 826405"/>
                  <a:gd name="connsiteX3" fmla="*/ 8527784 w 8940986"/>
                  <a:gd name="connsiteY3" fmla="*/ 826405 h 826405"/>
                  <a:gd name="connsiteX4" fmla="*/ 0 w 8940986"/>
                  <a:gd name="connsiteY4" fmla="*/ 826405 h 826405"/>
                  <a:gd name="connsiteX5" fmla="*/ 413203 w 8940986"/>
                  <a:gd name="connsiteY5" fmla="*/ 413203 h 826405"/>
                  <a:gd name="connsiteX6" fmla="*/ 0 w 8940986"/>
                  <a:gd name="connsiteY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0986" h="826405">
                    <a:moveTo>
                      <a:pt x="0" y="0"/>
                    </a:moveTo>
                    <a:lnTo>
                      <a:pt x="8527784" y="0"/>
                    </a:lnTo>
                    <a:lnTo>
                      <a:pt x="8940986" y="413203"/>
                    </a:lnTo>
                    <a:lnTo>
                      <a:pt x="8527784" y="826405"/>
                    </a:lnTo>
                    <a:lnTo>
                      <a:pt x="0" y="826405"/>
                    </a:lnTo>
                    <a:lnTo>
                      <a:pt x="413203" y="413203"/>
                    </a:lnTo>
                    <a:lnTo>
                      <a:pt x="0" y="0"/>
                    </a:lnTo>
                    <a:close/>
                  </a:path>
                </a:pathLst>
              </a:custGeom>
              <a:ln w="28575">
                <a:solidFill>
                  <a:schemeClr val="bg1">
                    <a:lumMod val="75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03" tIns="12700" rIns="413202" bIns="12700" numCol="1" spcCol="1270" anchor="ctr" anchorCtr="0">
                <a:noAutofit/>
              </a:bodyPr>
              <a:lstStyle/>
              <a:p>
                <a:pPr lvl="0" defTabSz="889000">
                  <a:lnSpc>
                    <a:spcPct val="90000"/>
                  </a:lnSpc>
                  <a:spcBef>
                    <a:spcPct val="0"/>
                  </a:spcBef>
                  <a:spcAft>
                    <a:spcPct val="35000"/>
                  </a:spcAft>
                </a:pPr>
                <a:r>
                  <a:rPr lang="tr-TR" sz="2000" dirty="0"/>
                  <a:t>  </a:t>
                </a:r>
                <a:r>
                  <a:rPr lang="tr-TR" sz="2000" dirty="0">
                    <a:solidFill>
                      <a:prstClr val="black"/>
                    </a:solidFill>
                  </a:rPr>
                  <a:t>Antitrombositer  olarak </a:t>
                </a:r>
                <a:r>
                  <a:rPr lang="tr-TR" sz="2000" dirty="0" err="1">
                    <a:solidFill>
                      <a:prstClr val="black"/>
                    </a:solidFill>
                  </a:rPr>
                  <a:t>asetil</a:t>
                </a:r>
                <a:r>
                  <a:rPr lang="tr-TR" sz="2000" dirty="0">
                    <a:solidFill>
                      <a:prstClr val="black"/>
                    </a:solidFill>
                  </a:rPr>
                  <a:t> salisilik asit (75-100 mg dozda ömür boyu)</a:t>
                </a:r>
                <a:endParaRPr lang="tr-TR" sz="2000" kern="1200" dirty="0"/>
              </a:p>
            </p:txBody>
          </p:sp>
        </p:grpSp>
        <p:grpSp>
          <p:nvGrpSpPr>
            <p:cNvPr id="21" name="Grup 20"/>
            <p:cNvGrpSpPr/>
            <p:nvPr/>
          </p:nvGrpSpPr>
          <p:grpSpPr>
            <a:xfrm>
              <a:off x="794095" y="2194379"/>
              <a:ext cx="10108642" cy="657763"/>
              <a:chOff x="945144" y="4917578"/>
              <a:chExt cx="10418824" cy="846241"/>
            </a:xfrm>
          </p:grpSpPr>
          <p:sp>
            <p:nvSpPr>
              <p:cNvPr id="22" name="Serbest Form 21"/>
              <p:cNvSpPr/>
              <p:nvPr/>
            </p:nvSpPr>
            <p:spPr>
              <a:xfrm>
                <a:off x="945144" y="4934730"/>
                <a:ext cx="1824000" cy="829089"/>
              </a:xfrm>
              <a:custGeom>
                <a:avLst/>
                <a:gdLst>
                  <a:gd name="connsiteX0" fmla="*/ 0 w 1824000"/>
                  <a:gd name="connsiteY0" fmla="*/ 0 h 829089"/>
                  <a:gd name="connsiteX1" fmla="*/ 1409456 w 1824000"/>
                  <a:gd name="connsiteY1" fmla="*/ 0 h 829089"/>
                  <a:gd name="connsiteX2" fmla="*/ 1824000 w 1824000"/>
                  <a:gd name="connsiteY2" fmla="*/ 414545 h 829089"/>
                  <a:gd name="connsiteX3" fmla="*/ 1409456 w 1824000"/>
                  <a:gd name="connsiteY3" fmla="*/ 829089 h 829089"/>
                  <a:gd name="connsiteX4" fmla="*/ 0 w 1824000"/>
                  <a:gd name="connsiteY4" fmla="*/ 829089 h 829089"/>
                  <a:gd name="connsiteX5" fmla="*/ 414545 w 1824000"/>
                  <a:gd name="connsiteY5" fmla="*/ 414545 h 829089"/>
                  <a:gd name="connsiteX6" fmla="*/ 0 w 1824000"/>
                  <a:gd name="connsiteY6" fmla="*/ 0 h 82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000" h="829089">
                    <a:moveTo>
                      <a:pt x="0" y="0"/>
                    </a:moveTo>
                    <a:lnTo>
                      <a:pt x="1409456" y="0"/>
                    </a:lnTo>
                    <a:lnTo>
                      <a:pt x="1824000" y="414545"/>
                    </a:lnTo>
                    <a:lnTo>
                      <a:pt x="1409456" y="829089"/>
                    </a:lnTo>
                    <a:lnTo>
                      <a:pt x="0" y="829089"/>
                    </a:lnTo>
                    <a:lnTo>
                      <a:pt x="414545" y="414545"/>
                    </a:lnTo>
                    <a:lnTo>
                      <a:pt x="0" y="0"/>
                    </a:lnTo>
                    <a:close/>
                  </a:path>
                </a:pathLst>
              </a:custGeom>
              <a:solidFill>
                <a:schemeClr val="accent2">
                  <a:lumMod val="40000"/>
                  <a:lumOff val="60000"/>
                </a:schemeClr>
              </a:solidFill>
              <a:ln w="28575">
                <a:solidFill>
                  <a:schemeClr val="accent2">
                    <a:lumMod val="60000"/>
                    <a:lumOff val="40000"/>
                  </a:schemeClr>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39945" tIns="12700" rIns="414544" bIns="12700" numCol="1" spcCol="1270" anchor="ctr" anchorCtr="0">
                <a:noAutofit/>
              </a:bodyPr>
              <a:lstStyle/>
              <a:p>
                <a:pPr lvl="0" algn="ctr" defTabSz="889000">
                  <a:lnSpc>
                    <a:spcPct val="90000"/>
                  </a:lnSpc>
                  <a:spcBef>
                    <a:spcPct val="0"/>
                  </a:spcBef>
                  <a:spcAft>
                    <a:spcPct val="35000"/>
                  </a:spcAft>
                </a:pPr>
                <a:r>
                  <a:rPr lang="tr-TR" sz="2000" b="1" kern="1200" dirty="0"/>
                  <a:t>2.</a:t>
                </a:r>
              </a:p>
            </p:txBody>
          </p:sp>
          <p:sp>
            <p:nvSpPr>
              <p:cNvPr id="23" name="Serbest Form 22"/>
              <p:cNvSpPr/>
              <p:nvPr/>
            </p:nvSpPr>
            <p:spPr>
              <a:xfrm>
                <a:off x="2422982" y="4917578"/>
                <a:ext cx="8940986" cy="826405"/>
              </a:xfrm>
              <a:custGeom>
                <a:avLst/>
                <a:gdLst>
                  <a:gd name="connsiteX0" fmla="*/ 0 w 8940986"/>
                  <a:gd name="connsiteY0" fmla="*/ 0 h 826405"/>
                  <a:gd name="connsiteX1" fmla="*/ 8527784 w 8940986"/>
                  <a:gd name="connsiteY1" fmla="*/ 0 h 826405"/>
                  <a:gd name="connsiteX2" fmla="*/ 8940986 w 8940986"/>
                  <a:gd name="connsiteY2" fmla="*/ 413203 h 826405"/>
                  <a:gd name="connsiteX3" fmla="*/ 8527784 w 8940986"/>
                  <a:gd name="connsiteY3" fmla="*/ 826405 h 826405"/>
                  <a:gd name="connsiteX4" fmla="*/ 0 w 8940986"/>
                  <a:gd name="connsiteY4" fmla="*/ 826405 h 826405"/>
                  <a:gd name="connsiteX5" fmla="*/ 413203 w 8940986"/>
                  <a:gd name="connsiteY5" fmla="*/ 413203 h 826405"/>
                  <a:gd name="connsiteX6" fmla="*/ 0 w 8940986"/>
                  <a:gd name="connsiteY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0986" h="826405">
                    <a:moveTo>
                      <a:pt x="0" y="0"/>
                    </a:moveTo>
                    <a:lnTo>
                      <a:pt x="8527784" y="0"/>
                    </a:lnTo>
                    <a:lnTo>
                      <a:pt x="8940986" y="413203"/>
                    </a:lnTo>
                    <a:lnTo>
                      <a:pt x="8527784" y="826405"/>
                    </a:lnTo>
                    <a:lnTo>
                      <a:pt x="0" y="826405"/>
                    </a:lnTo>
                    <a:lnTo>
                      <a:pt x="413203" y="413203"/>
                    </a:lnTo>
                    <a:lnTo>
                      <a:pt x="0" y="0"/>
                    </a:lnTo>
                    <a:close/>
                  </a:path>
                </a:pathLst>
              </a:custGeom>
              <a:ln w="28575">
                <a:solidFill>
                  <a:schemeClr val="bg1">
                    <a:lumMod val="75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03" tIns="12700" rIns="413202" bIns="12700" numCol="1" spcCol="1270" anchor="ctr" anchorCtr="0">
                <a:noAutofit/>
              </a:bodyPr>
              <a:lstStyle/>
              <a:p>
                <a:pPr lvl="0" defTabSz="889000">
                  <a:lnSpc>
                    <a:spcPct val="90000"/>
                  </a:lnSpc>
                  <a:spcBef>
                    <a:spcPct val="0"/>
                  </a:spcBef>
                  <a:spcAft>
                    <a:spcPct val="35000"/>
                  </a:spcAft>
                </a:pPr>
                <a:r>
                  <a:rPr lang="tr-TR" sz="2000" dirty="0">
                    <a:solidFill>
                      <a:prstClr val="black"/>
                    </a:solidFill>
                  </a:rPr>
                  <a:t>  Klopidogrel ve türevleri (75 mg/gün en az 1 yıl)</a:t>
                </a:r>
                <a:endParaRPr lang="tr-TR" sz="2000" kern="1200" dirty="0"/>
              </a:p>
            </p:txBody>
          </p:sp>
        </p:grpSp>
        <p:grpSp>
          <p:nvGrpSpPr>
            <p:cNvPr id="24" name="Grup 23"/>
            <p:cNvGrpSpPr/>
            <p:nvPr/>
          </p:nvGrpSpPr>
          <p:grpSpPr>
            <a:xfrm>
              <a:off x="782648" y="3073384"/>
              <a:ext cx="10108642" cy="657765"/>
              <a:chOff x="945144" y="4917578"/>
              <a:chExt cx="10418824" cy="846244"/>
            </a:xfrm>
          </p:grpSpPr>
          <p:sp>
            <p:nvSpPr>
              <p:cNvPr id="25" name="Serbest Form 24"/>
              <p:cNvSpPr/>
              <p:nvPr/>
            </p:nvSpPr>
            <p:spPr>
              <a:xfrm>
                <a:off x="945144" y="4934733"/>
                <a:ext cx="1824000" cy="829089"/>
              </a:xfrm>
              <a:custGeom>
                <a:avLst/>
                <a:gdLst>
                  <a:gd name="connsiteX0" fmla="*/ 0 w 1824000"/>
                  <a:gd name="connsiteY0" fmla="*/ 0 h 829089"/>
                  <a:gd name="connsiteX1" fmla="*/ 1409456 w 1824000"/>
                  <a:gd name="connsiteY1" fmla="*/ 0 h 829089"/>
                  <a:gd name="connsiteX2" fmla="*/ 1824000 w 1824000"/>
                  <a:gd name="connsiteY2" fmla="*/ 414545 h 829089"/>
                  <a:gd name="connsiteX3" fmla="*/ 1409456 w 1824000"/>
                  <a:gd name="connsiteY3" fmla="*/ 829089 h 829089"/>
                  <a:gd name="connsiteX4" fmla="*/ 0 w 1824000"/>
                  <a:gd name="connsiteY4" fmla="*/ 829089 h 829089"/>
                  <a:gd name="connsiteX5" fmla="*/ 414545 w 1824000"/>
                  <a:gd name="connsiteY5" fmla="*/ 414545 h 829089"/>
                  <a:gd name="connsiteX6" fmla="*/ 0 w 1824000"/>
                  <a:gd name="connsiteY6" fmla="*/ 0 h 82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000" h="829089">
                    <a:moveTo>
                      <a:pt x="0" y="0"/>
                    </a:moveTo>
                    <a:lnTo>
                      <a:pt x="1409456" y="0"/>
                    </a:lnTo>
                    <a:lnTo>
                      <a:pt x="1824000" y="414545"/>
                    </a:lnTo>
                    <a:lnTo>
                      <a:pt x="1409456" y="829089"/>
                    </a:lnTo>
                    <a:lnTo>
                      <a:pt x="0" y="829089"/>
                    </a:lnTo>
                    <a:lnTo>
                      <a:pt x="414545" y="414545"/>
                    </a:lnTo>
                    <a:lnTo>
                      <a:pt x="0" y="0"/>
                    </a:lnTo>
                    <a:close/>
                  </a:path>
                </a:pathLst>
              </a:custGeom>
              <a:solidFill>
                <a:schemeClr val="accent2">
                  <a:lumMod val="40000"/>
                  <a:lumOff val="60000"/>
                </a:schemeClr>
              </a:solidFill>
              <a:ln w="28575">
                <a:solidFill>
                  <a:schemeClr val="accent2">
                    <a:lumMod val="60000"/>
                    <a:lumOff val="40000"/>
                  </a:schemeClr>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39945" tIns="12700" rIns="414544" bIns="12700" numCol="1" spcCol="1270" anchor="ctr" anchorCtr="0">
                <a:noAutofit/>
              </a:bodyPr>
              <a:lstStyle/>
              <a:p>
                <a:pPr lvl="0" algn="ctr" defTabSz="889000">
                  <a:lnSpc>
                    <a:spcPct val="90000"/>
                  </a:lnSpc>
                  <a:spcBef>
                    <a:spcPct val="0"/>
                  </a:spcBef>
                  <a:spcAft>
                    <a:spcPct val="35000"/>
                  </a:spcAft>
                </a:pPr>
                <a:r>
                  <a:rPr lang="tr-TR" sz="2000" b="1" kern="1200" dirty="0"/>
                  <a:t>3.</a:t>
                </a:r>
              </a:p>
            </p:txBody>
          </p:sp>
          <p:sp>
            <p:nvSpPr>
              <p:cNvPr id="26" name="Serbest Form 25"/>
              <p:cNvSpPr/>
              <p:nvPr/>
            </p:nvSpPr>
            <p:spPr>
              <a:xfrm>
                <a:off x="2422982" y="4917578"/>
                <a:ext cx="8940986" cy="826405"/>
              </a:xfrm>
              <a:custGeom>
                <a:avLst/>
                <a:gdLst>
                  <a:gd name="connsiteX0" fmla="*/ 0 w 8940986"/>
                  <a:gd name="connsiteY0" fmla="*/ 0 h 826405"/>
                  <a:gd name="connsiteX1" fmla="*/ 8527784 w 8940986"/>
                  <a:gd name="connsiteY1" fmla="*/ 0 h 826405"/>
                  <a:gd name="connsiteX2" fmla="*/ 8940986 w 8940986"/>
                  <a:gd name="connsiteY2" fmla="*/ 413203 h 826405"/>
                  <a:gd name="connsiteX3" fmla="*/ 8527784 w 8940986"/>
                  <a:gd name="connsiteY3" fmla="*/ 826405 h 826405"/>
                  <a:gd name="connsiteX4" fmla="*/ 0 w 8940986"/>
                  <a:gd name="connsiteY4" fmla="*/ 826405 h 826405"/>
                  <a:gd name="connsiteX5" fmla="*/ 413203 w 8940986"/>
                  <a:gd name="connsiteY5" fmla="*/ 413203 h 826405"/>
                  <a:gd name="connsiteX6" fmla="*/ 0 w 8940986"/>
                  <a:gd name="connsiteY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0986" h="826405">
                    <a:moveTo>
                      <a:pt x="0" y="0"/>
                    </a:moveTo>
                    <a:lnTo>
                      <a:pt x="8527784" y="0"/>
                    </a:lnTo>
                    <a:lnTo>
                      <a:pt x="8940986" y="413203"/>
                    </a:lnTo>
                    <a:lnTo>
                      <a:pt x="8527784" y="826405"/>
                    </a:lnTo>
                    <a:lnTo>
                      <a:pt x="0" y="826405"/>
                    </a:lnTo>
                    <a:lnTo>
                      <a:pt x="413203" y="413203"/>
                    </a:lnTo>
                    <a:lnTo>
                      <a:pt x="0" y="0"/>
                    </a:lnTo>
                    <a:close/>
                  </a:path>
                </a:pathLst>
              </a:custGeom>
              <a:ln w="28575">
                <a:solidFill>
                  <a:schemeClr val="bg1">
                    <a:lumMod val="75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03" tIns="12700" rIns="413202" bIns="12700" numCol="1" spcCol="1270" anchor="ctr" anchorCtr="0">
                <a:noAutofit/>
              </a:bodyPr>
              <a:lstStyle/>
              <a:p>
                <a:pPr lvl="0" defTabSz="889000">
                  <a:lnSpc>
                    <a:spcPct val="90000"/>
                  </a:lnSpc>
                  <a:spcBef>
                    <a:spcPct val="0"/>
                  </a:spcBef>
                  <a:spcAft>
                    <a:spcPct val="35000"/>
                  </a:spcAft>
                </a:pPr>
                <a:r>
                  <a:rPr lang="tr-TR" sz="2000" kern="1200" dirty="0"/>
                  <a:t>  </a:t>
                </a:r>
                <a:r>
                  <a:rPr lang="tr-TR" sz="2300" dirty="0">
                    <a:solidFill>
                      <a:prstClr val="black"/>
                    </a:solidFill>
                  </a:rPr>
                  <a:t>Beta  </a:t>
                </a:r>
                <a:r>
                  <a:rPr lang="tr-TR" sz="2300" dirty="0" err="1">
                    <a:solidFill>
                      <a:prstClr val="black"/>
                    </a:solidFill>
                  </a:rPr>
                  <a:t>blokerler</a:t>
                </a:r>
                <a:r>
                  <a:rPr lang="tr-TR" sz="2300" dirty="0">
                    <a:solidFill>
                      <a:prstClr val="black"/>
                    </a:solidFill>
                  </a:rPr>
                  <a:t> (özellikle </a:t>
                </a:r>
                <a:r>
                  <a:rPr lang="tr-TR" sz="2300" dirty="0" err="1">
                    <a:solidFill>
                      <a:prstClr val="black"/>
                    </a:solidFill>
                  </a:rPr>
                  <a:t>metoprolol</a:t>
                </a:r>
                <a:r>
                  <a:rPr lang="tr-TR" sz="2300" dirty="0">
                    <a:solidFill>
                      <a:prstClr val="black"/>
                    </a:solidFill>
                  </a:rPr>
                  <a:t>, ömür boyu)</a:t>
                </a:r>
                <a:endParaRPr lang="tr-TR" sz="2000" kern="1200" dirty="0"/>
              </a:p>
            </p:txBody>
          </p:sp>
        </p:grpSp>
        <p:grpSp>
          <p:nvGrpSpPr>
            <p:cNvPr id="27" name="Grup 26"/>
            <p:cNvGrpSpPr/>
            <p:nvPr/>
          </p:nvGrpSpPr>
          <p:grpSpPr>
            <a:xfrm>
              <a:off x="816459" y="3997905"/>
              <a:ext cx="10108642" cy="657765"/>
              <a:chOff x="945144" y="4917578"/>
              <a:chExt cx="10418824" cy="846244"/>
            </a:xfrm>
          </p:grpSpPr>
          <p:sp>
            <p:nvSpPr>
              <p:cNvPr id="28" name="Serbest Form 27"/>
              <p:cNvSpPr/>
              <p:nvPr/>
            </p:nvSpPr>
            <p:spPr>
              <a:xfrm>
                <a:off x="945144" y="4934733"/>
                <a:ext cx="1824000" cy="829089"/>
              </a:xfrm>
              <a:custGeom>
                <a:avLst/>
                <a:gdLst>
                  <a:gd name="connsiteX0" fmla="*/ 0 w 1824000"/>
                  <a:gd name="connsiteY0" fmla="*/ 0 h 829089"/>
                  <a:gd name="connsiteX1" fmla="*/ 1409456 w 1824000"/>
                  <a:gd name="connsiteY1" fmla="*/ 0 h 829089"/>
                  <a:gd name="connsiteX2" fmla="*/ 1824000 w 1824000"/>
                  <a:gd name="connsiteY2" fmla="*/ 414545 h 829089"/>
                  <a:gd name="connsiteX3" fmla="*/ 1409456 w 1824000"/>
                  <a:gd name="connsiteY3" fmla="*/ 829089 h 829089"/>
                  <a:gd name="connsiteX4" fmla="*/ 0 w 1824000"/>
                  <a:gd name="connsiteY4" fmla="*/ 829089 h 829089"/>
                  <a:gd name="connsiteX5" fmla="*/ 414545 w 1824000"/>
                  <a:gd name="connsiteY5" fmla="*/ 414545 h 829089"/>
                  <a:gd name="connsiteX6" fmla="*/ 0 w 1824000"/>
                  <a:gd name="connsiteY6" fmla="*/ 0 h 82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000" h="829089">
                    <a:moveTo>
                      <a:pt x="0" y="0"/>
                    </a:moveTo>
                    <a:lnTo>
                      <a:pt x="1409456" y="0"/>
                    </a:lnTo>
                    <a:lnTo>
                      <a:pt x="1824000" y="414545"/>
                    </a:lnTo>
                    <a:lnTo>
                      <a:pt x="1409456" y="829089"/>
                    </a:lnTo>
                    <a:lnTo>
                      <a:pt x="0" y="829089"/>
                    </a:lnTo>
                    <a:lnTo>
                      <a:pt x="414545" y="414545"/>
                    </a:lnTo>
                    <a:lnTo>
                      <a:pt x="0" y="0"/>
                    </a:lnTo>
                    <a:close/>
                  </a:path>
                </a:pathLst>
              </a:custGeom>
              <a:solidFill>
                <a:schemeClr val="accent2">
                  <a:lumMod val="40000"/>
                  <a:lumOff val="60000"/>
                </a:schemeClr>
              </a:solidFill>
              <a:ln w="28575">
                <a:solidFill>
                  <a:schemeClr val="accent2">
                    <a:lumMod val="60000"/>
                    <a:lumOff val="40000"/>
                  </a:schemeClr>
                </a:solidFill>
              </a:ln>
            </p:spPr>
            <p:style>
              <a:lnRef idx="3">
                <a:scrgbClr r="0" g="0" b="0"/>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39945" tIns="12700" rIns="414544" bIns="12700" numCol="1" spcCol="1270" anchor="ctr" anchorCtr="0">
                <a:noAutofit/>
              </a:bodyPr>
              <a:lstStyle/>
              <a:p>
                <a:pPr lvl="0" algn="ctr" defTabSz="889000">
                  <a:lnSpc>
                    <a:spcPct val="90000"/>
                  </a:lnSpc>
                  <a:spcBef>
                    <a:spcPct val="0"/>
                  </a:spcBef>
                  <a:spcAft>
                    <a:spcPct val="35000"/>
                  </a:spcAft>
                </a:pPr>
                <a:r>
                  <a:rPr lang="tr-TR" sz="2000" b="1" kern="1200" dirty="0"/>
                  <a:t>4.</a:t>
                </a:r>
              </a:p>
            </p:txBody>
          </p:sp>
          <p:sp>
            <p:nvSpPr>
              <p:cNvPr id="29" name="Serbest Form 28"/>
              <p:cNvSpPr/>
              <p:nvPr/>
            </p:nvSpPr>
            <p:spPr>
              <a:xfrm>
                <a:off x="2422982" y="4917578"/>
                <a:ext cx="8940986" cy="826405"/>
              </a:xfrm>
              <a:custGeom>
                <a:avLst/>
                <a:gdLst>
                  <a:gd name="connsiteX0" fmla="*/ 0 w 8940986"/>
                  <a:gd name="connsiteY0" fmla="*/ 0 h 826405"/>
                  <a:gd name="connsiteX1" fmla="*/ 8527784 w 8940986"/>
                  <a:gd name="connsiteY1" fmla="*/ 0 h 826405"/>
                  <a:gd name="connsiteX2" fmla="*/ 8940986 w 8940986"/>
                  <a:gd name="connsiteY2" fmla="*/ 413203 h 826405"/>
                  <a:gd name="connsiteX3" fmla="*/ 8527784 w 8940986"/>
                  <a:gd name="connsiteY3" fmla="*/ 826405 h 826405"/>
                  <a:gd name="connsiteX4" fmla="*/ 0 w 8940986"/>
                  <a:gd name="connsiteY4" fmla="*/ 826405 h 826405"/>
                  <a:gd name="connsiteX5" fmla="*/ 413203 w 8940986"/>
                  <a:gd name="connsiteY5" fmla="*/ 413203 h 826405"/>
                  <a:gd name="connsiteX6" fmla="*/ 0 w 8940986"/>
                  <a:gd name="connsiteY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0986" h="826405">
                    <a:moveTo>
                      <a:pt x="0" y="0"/>
                    </a:moveTo>
                    <a:lnTo>
                      <a:pt x="8527784" y="0"/>
                    </a:lnTo>
                    <a:lnTo>
                      <a:pt x="8940986" y="413203"/>
                    </a:lnTo>
                    <a:lnTo>
                      <a:pt x="8527784" y="826405"/>
                    </a:lnTo>
                    <a:lnTo>
                      <a:pt x="0" y="826405"/>
                    </a:lnTo>
                    <a:lnTo>
                      <a:pt x="413203" y="413203"/>
                    </a:lnTo>
                    <a:lnTo>
                      <a:pt x="0" y="0"/>
                    </a:lnTo>
                    <a:close/>
                  </a:path>
                </a:pathLst>
              </a:custGeom>
              <a:ln w="28575">
                <a:solidFill>
                  <a:schemeClr val="bg1">
                    <a:lumMod val="75000"/>
                  </a:schemeClr>
                </a:solidFill>
              </a:ln>
            </p:spPr>
            <p:style>
              <a:lnRef idx="2">
                <a:scrgbClr r="0" g="0" b="0"/>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03" tIns="12700" rIns="413202" bIns="12700" numCol="1" spcCol="1270" anchor="ctr" anchorCtr="0">
                <a:noAutofit/>
              </a:bodyPr>
              <a:lstStyle/>
              <a:p>
                <a:pPr lvl="0">
                  <a:lnSpc>
                    <a:spcPct val="150000"/>
                  </a:lnSpc>
                </a:pPr>
                <a:r>
                  <a:rPr lang="tr-TR" sz="2000" dirty="0">
                    <a:solidFill>
                      <a:prstClr val="black"/>
                    </a:solidFill>
                  </a:rPr>
                  <a:t>  ACE-İnhibitörleri veya </a:t>
                </a:r>
                <a:r>
                  <a:rPr lang="tr-TR" sz="2000" dirty="0" err="1">
                    <a:solidFill>
                      <a:prstClr val="black"/>
                    </a:solidFill>
                  </a:rPr>
                  <a:t>anjiyotensin</a:t>
                </a:r>
                <a:r>
                  <a:rPr lang="tr-TR" sz="2000" dirty="0">
                    <a:solidFill>
                      <a:prstClr val="black"/>
                    </a:solidFill>
                  </a:rPr>
                  <a:t> reseptör </a:t>
                </a:r>
                <a:r>
                  <a:rPr lang="tr-TR" sz="2000" dirty="0" err="1">
                    <a:solidFill>
                      <a:prstClr val="black"/>
                    </a:solidFill>
                  </a:rPr>
                  <a:t>blokerleri</a:t>
                </a:r>
                <a:r>
                  <a:rPr lang="tr-TR" sz="2000" dirty="0">
                    <a:solidFill>
                      <a:prstClr val="black"/>
                    </a:solidFill>
                  </a:rPr>
                  <a:t> (ARB) (ömür boyu)</a:t>
                </a:r>
              </a:p>
            </p:txBody>
          </p:sp>
        </p:grpSp>
      </p:grpSp>
    </p:spTree>
    <p:extLst>
      <p:ext uri="{BB962C8B-B14F-4D97-AF65-F5344CB8AC3E}">
        <p14:creationId xmlns:p14="http://schemas.microsoft.com/office/powerpoint/2010/main" val="38505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Hastalığında Kullanılan Ana İlaç Grupları</a:t>
            </a:r>
            <a:endParaRPr lang="tr-TR" sz="2800" b="1" dirty="0">
              <a:solidFill>
                <a:prstClr val="black">
                  <a:lumMod val="75000"/>
                  <a:lumOff val="25000"/>
                </a:prstClr>
              </a:solidFill>
            </a:endParaRPr>
          </a:p>
        </p:txBody>
      </p:sp>
      <p:grpSp>
        <p:nvGrpSpPr>
          <p:cNvPr id="16" name="Grup 15"/>
          <p:cNvGrpSpPr/>
          <p:nvPr/>
        </p:nvGrpSpPr>
        <p:grpSpPr>
          <a:xfrm>
            <a:off x="779646" y="1280159"/>
            <a:ext cx="9837018" cy="4346743"/>
            <a:chOff x="675044" y="1231933"/>
            <a:chExt cx="9795338" cy="4394970"/>
          </a:xfrm>
        </p:grpSpPr>
        <p:sp>
          <p:nvSpPr>
            <p:cNvPr id="10" name="Serbest Form 9"/>
            <p:cNvSpPr/>
            <p:nvPr/>
          </p:nvSpPr>
          <p:spPr>
            <a:xfrm>
              <a:off x="3584352" y="2837491"/>
              <a:ext cx="6886030" cy="1294738"/>
            </a:xfrm>
            <a:custGeom>
              <a:avLst/>
              <a:gdLst>
                <a:gd name="connsiteX0" fmla="*/ 215794 w 1294739"/>
                <a:gd name="connsiteY0" fmla="*/ 0 h 6698227"/>
                <a:gd name="connsiteX1" fmla="*/ 1078945 w 1294739"/>
                <a:gd name="connsiteY1" fmla="*/ 0 h 6698227"/>
                <a:gd name="connsiteX2" fmla="*/ 1294739 w 1294739"/>
                <a:gd name="connsiteY2" fmla="*/ 215794 h 6698227"/>
                <a:gd name="connsiteX3" fmla="*/ 1294739 w 1294739"/>
                <a:gd name="connsiteY3" fmla="*/ 6698227 h 6698227"/>
                <a:gd name="connsiteX4" fmla="*/ 1294739 w 1294739"/>
                <a:gd name="connsiteY4" fmla="*/ 6698227 h 6698227"/>
                <a:gd name="connsiteX5" fmla="*/ 0 w 1294739"/>
                <a:gd name="connsiteY5" fmla="*/ 6698227 h 6698227"/>
                <a:gd name="connsiteX6" fmla="*/ 0 w 1294739"/>
                <a:gd name="connsiteY6" fmla="*/ 6698227 h 6698227"/>
                <a:gd name="connsiteX7" fmla="*/ 0 w 1294739"/>
                <a:gd name="connsiteY7" fmla="*/ 215794 h 6698227"/>
                <a:gd name="connsiteX8" fmla="*/ 215794 w 1294739"/>
                <a:gd name="connsiteY8" fmla="*/ 0 h 669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739" h="6698227">
                  <a:moveTo>
                    <a:pt x="1294739" y="1116394"/>
                  </a:moveTo>
                  <a:lnTo>
                    <a:pt x="1294739" y="5581833"/>
                  </a:lnTo>
                  <a:cubicBezTo>
                    <a:pt x="1294739" y="6198400"/>
                    <a:pt x="1276064" y="6698224"/>
                    <a:pt x="1253027" y="6698224"/>
                  </a:cubicBezTo>
                  <a:lnTo>
                    <a:pt x="0" y="6698224"/>
                  </a:lnTo>
                  <a:lnTo>
                    <a:pt x="0" y="6698224"/>
                  </a:lnTo>
                  <a:lnTo>
                    <a:pt x="0" y="3"/>
                  </a:lnTo>
                  <a:lnTo>
                    <a:pt x="0" y="3"/>
                  </a:lnTo>
                  <a:lnTo>
                    <a:pt x="1253027" y="3"/>
                  </a:lnTo>
                  <a:cubicBezTo>
                    <a:pt x="1276064" y="3"/>
                    <a:pt x="1294739" y="499827"/>
                    <a:pt x="1294739" y="1116394"/>
                  </a:cubicBezTo>
                  <a:close/>
                </a:path>
              </a:pathLst>
            </a:custGeom>
          </p:spPr>
          <p:style>
            <a:lnRef idx="2">
              <a:schemeClr val="accent2">
                <a:tint val="40000"/>
                <a:alpha val="90000"/>
                <a:hueOff val="-424613"/>
                <a:satOff val="-37673"/>
                <a:lumOff val="-385"/>
                <a:alphaOff val="0"/>
              </a:schemeClr>
            </a:lnRef>
            <a:fillRef idx="1">
              <a:schemeClr val="accent2">
                <a:tint val="40000"/>
                <a:alpha val="90000"/>
                <a:hueOff val="-424613"/>
                <a:satOff val="-37673"/>
                <a:lumOff val="-385"/>
                <a:alphaOff val="0"/>
              </a:schemeClr>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txBody>
            <a:bodyPr spcFirstLastPara="0" vert="horz" wrap="square" lIns="247650" tIns="187029" rIns="310854" bIns="187029" numCol="1" spcCol="1270" anchor="ctr" anchorCtr="0">
              <a:noAutofit/>
            </a:bodyPr>
            <a:lstStyle/>
            <a:p>
              <a:pPr marL="342900" lvl="1" indent="-342900" algn="l" defTabSz="889000">
                <a:lnSpc>
                  <a:spcPct val="90000"/>
                </a:lnSpc>
                <a:spcBef>
                  <a:spcPct val="0"/>
                </a:spcBef>
                <a:spcAft>
                  <a:spcPct val="15000"/>
                </a:spcAft>
                <a:buFont typeface="Wingdings" panose="05000000000000000000" pitchFamily="2" charset="2"/>
                <a:buChar char="Ø"/>
              </a:pPr>
              <a:r>
                <a:rPr lang="tr-TR" sz="2000" b="0" kern="1200" dirty="0"/>
                <a:t>Antitrombositer ajanlar</a:t>
              </a:r>
            </a:p>
            <a:p>
              <a:pPr marL="342900" lvl="1" indent="-342900" algn="l" defTabSz="889000">
                <a:lnSpc>
                  <a:spcPct val="90000"/>
                </a:lnSpc>
                <a:spcBef>
                  <a:spcPct val="0"/>
                </a:spcBef>
                <a:spcAft>
                  <a:spcPct val="15000"/>
                </a:spcAft>
                <a:buFont typeface="Wingdings" panose="05000000000000000000" pitchFamily="2" charset="2"/>
                <a:buChar char="Ø"/>
              </a:pPr>
              <a:r>
                <a:rPr lang="tr-TR" sz="2000" b="0" kern="1200" dirty="0"/>
                <a:t>Düşük Doz ASA</a:t>
              </a:r>
            </a:p>
            <a:p>
              <a:pPr marL="342900" lvl="1" indent="-342900" algn="l" defTabSz="889000">
                <a:lnSpc>
                  <a:spcPct val="90000"/>
                </a:lnSpc>
                <a:spcBef>
                  <a:spcPct val="0"/>
                </a:spcBef>
                <a:spcAft>
                  <a:spcPct val="15000"/>
                </a:spcAft>
                <a:buFont typeface="Wingdings" panose="05000000000000000000" pitchFamily="2" charset="2"/>
                <a:buChar char="Ø"/>
              </a:pPr>
              <a:r>
                <a:rPr lang="tr-TR" sz="2000" b="0" kern="1200" dirty="0"/>
                <a:t>ASA dışında da çeşitli anti-</a:t>
              </a:r>
              <a:r>
                <a:rPr lang="tr-TR" sz="2000" b="0" kern="1200" dirty="0" err="1"/>
                <a:t>trombositer</a:t>
              </a:r>
              <a:r>
                <a:rPr lang="tr-TR" sz="2000" b="0" kern="1200" dirty="0"/>
                <a:t> ajanlar</a:t>
              </a:r>
            </a:p>
          </p:txBody>
        </p:sp>
        <p:sp>
          <p:nvSpPr>
            <p:cNvPr id="12" name="Serbest Form 11"/>
            <p:cNvSpPr/>
            <p:nvPr/>
          </p:nvSpPr>
          <p:spPr>
            <a:xfrm>
              <a:off x="3667648" y="4416479"/>
              <a:ext cx="6732396" cy="1210424"/>
            </a:xfrm>
            <a:custGeom>
              <a:avLst/>
              <a:gdLst>
                <a:gd name="connsiteX0" fmla="*/ 282742 w 1696416"/>
                <a:gd name="connsiteY0" fmla="*/ 0 h 6698227"/>
                <a:gd name="connsiteX1" fmla="*/ 1413674 w 1696416"/>
                <a:gd name="connsiteY1" fmla="*/ 0 h 6698227"/>
                <a:gd name="connsiteX2" fmla="*/ 1696416 w 1696416"/>
                <a:gd name="connsiteY2" fmla="*/ 282742 h 6698227"/>
                <a:gd name="connsiteX3" fmla="*/ 1696416 w 1696416"/>
                <a:gd name="connsiteY3" fmla="*/ 6698227 h 6698227"/>
                <a:gd name="connsiteX4" fmla="*/ 1696416 w 1696416"/>
                <a:gd name="connsiteY4" fmla="*/ 6698227 h 6698227"/>
                <a:gd name="connsiteX5" fmla="*/ 0 w 1696416"/>
                <a:gd name="connsiteY5" fmla="*/ 6698227 h 6698227"/>
                <a:gd name="connsiteX6" fmla="*/ 0 w 1696416"/>
                <a:gd name="connsiteY6" fmla="*/ 6698227 h 6698227"/>
                <a:gd name="connsiteX7" fmla="*/ 0 w 1696416"/>
                <a:gd name="connsiteY7" fmla="*/ 282742 h 6698227"/>
                <a:gd name="connsiteX8" fmla="*/ 282742 w 1696416"/>
                <a:gd name="connsiteY8" fmla="*/ 0 h 669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416" h="6698227">
                  <a:moveTo>
                    <a:pt x="1696416" y="1116396"/>
                  </a:moveTo>
                  <a:lnTo>
                    <a:pt x="1696416" y="5581831"/>
                  </a:lnTo>
                  <a:cubicBezTo>
                    <a:pt x="1696416" y="6198398"/>
                    <a:pt x="1664356" y="6698225"/>
                    <a:pt x="1624808" y="6698225"/>
                  </a:cubicBezTo>
                  <a:lnTo>
                    <a:pt x="0" y="6698225"/>
                  </a:lnTo>
                  <a:lnTo>
                    <a:pt x="0" y="6698225"/>
                  </a:lnTo>
                  <a:lnTo>
                    <a:pt x="0" y="2"/>
                  </a:lnTo>
                  <a:lnTo>
                    <a:pt x="0" y="2"/>
                  </a:lnTo>
                  <a:lnTo>
                    <a:pt x="1624808" y="2"/>
                  </a:lnTo>
                  <a:cubicBezTo>
                    <a:pt x="1664356" y="2"/>
                    <a:pt x="1696416" y="499829"/>
                    <a:pt x="1696416" y="1116396"/>
                  </a:cubicBezTo>
                  <a:close/>
                </a:path>
              </a:pathLst>
            </a:cu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247651" tIns="206637" rIns="330462" bIns="206638" numCol="1" spcCol="1270" anchor="ctr" anchorCtr="0">
              <a:noAutofit/>
            </a:bodyPr>
            <a:lstStyle/>
            <a:p>
              <a:pPr marL="342900" lvl="1" indent="-342900" algn="l" defTabSz="889000">
                <a:lnSpc>
                  <a:spcPct val="90000"/>
                </a:lnSpc>
                <a:spcBef>
                  <a:spcPct val="0"/>
                </a:spcBef>
                <a:spcAft>
                  <a:spcPct val="15000"/>
                </a:spcAft>
                <a:buFont typeface="Wingdings" panose="05000000000000000000" pitchFamily="2" charset="2"/>
                <a:buChar char="§"/>
              </a:pPr>
              <a:r>
                <a:rPr lang="tr-TR" sz="2000" kern="1200" dirty="0"/>
                <a:t>Renin-</a:t>
              </a:r>
              <a:r>
                <a:rPr lang="tr-TR" sz="2000" kern="1200" dirty="0" err="1"/>
                <a:t>anjiyotensin</a:t>
              </a:r>
              <a:r>
                <a:rPr lang="tr-TR" sz="2000" kern="1200" dirty="0"/>
                <a:t>-</a:t>
              </a:r>
              <a:r>
                <a:rPr lang="tr-TR" sz="2000" kern="1200" dirty="0" err="1"/>
                <a:t>aldosteron</a:t>
              </a:r>
              <a:r>
                <a:rPr lang="tr-TR" sz="2000" kern="1200" dirty="0"/>
                <a:t> sistem </a:t>
              </a:r>
              <a:r>
                <a:rPr lang="tr-TR" sz="2000" kern="1200" dirty="0" err="1"/>
                <a:t>blokerleri</a:t>
              </a:r>
              <a:r>
                <a:rPr lang="tr-TR" sz="2000" kern="1200" dirty="0"/>
                <a:t> (RAS) (ACEI VE ARB)</a:t>
              </a:r>
            </a:p>
            <a:p>
              <a:pPr marL="342900" lvl="1" indent="-342900" algn="l" defTabSz="889000">
                <a:lnSpc>
                  <a:spcPct val="90000"/>
                </a:lnSpc>
                <a:spcBef>
                  <a:spcPct val="0"/>
                </a:spcBef>
                <a:spcAft>
                  <a:spcPct val="15000"/>
                </a:spcAft>
                <a:buFont typeface="Wingdings" panose="05000000000000000000" pitchFamily="2" charset="2"/>
                <a:buChar char="§"/>
              </a:pPr>
              <a:r>
                <a:rPr lang="tr-TR" sz="2000" kern="1200" dirty="0"/>
                <a:t>Statinler</a:t>
              </a:r>
            </a:p>
          </p:txBody>
        </p:sp>
        <p:sp>
          <p:nvSpPr>
            <p:cNvPr id="8" name="Serbest Form 7"/>
            <p:cNvSpPr/>
            <p:nvPr/>
          </p:nvSpPr>
          <p:spPr>
            <a:xfrm>
              <a:off x="3584434" y="1248061"/>
              <a:ext cx="6815609" cy="1210424"/>
            </a:xfrm>
            <a:custGeom>
              <a:avLst/>
              <a:gdLst>
                <a:gd name="connsiteX0" fmla="*/ 209676 w 1258028"/>
                <a:gd name="connsiteY0" fmla="*/ 0 h 6698227"/>
                <a:gd name="connsiteX1" fmla="*/ 1048352 w 1258028"/>
                <a:gd name="connsiteY1" fmla="*/ 0 h 6698227"/>
                <a:gd name="connsiteX2" fmla="*/ 1258028 w 1258028"/>
                <a:gd name="connsiteY2" fmla="*/ 209676 h 6698227"/>
                <a:gd name="connsiteX3" fmla="*/ 1258028 w 1258028"/>
                <a:gd name="connsiteY3" fmla="*/ 6698227 h 6698227"/>
                <a:gd name="connsiteX4" fmla="*/ 1258028 w 1258028"/>
                <a:gd name="connsiteY4" fmla="*/ 6698227 h 6698227"/>
                <a:gd name="connsiteX5" fmla="*/ 0 w 1258028"/>
                <a:gd name="connsiteY5" fmla="*/ 6698227 h 6698227"/>
                <a:gd name="connsiteX6" fmla="*/ 0 w 1258028"/>
                <a:gd name="connsiteY6" fmla="*/ 6698227 h 6698227"/>
                <a:gd name="connsiteX7" fmla="*/ 0 w 1258028"/>
                <a:gd name="connsiteY7" fmla="*/ 209676 h 6698227"/>
                <a:gd name="connsiteX8" fmla="*/ 209676 w 1258028"/>
                <a:gd name="connsiteY8" fmla="*/ 0 h 669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028" h="6698227">
                  <a:moveTo>
                    <a:pt x="1258028" y="1116398"/>
                  </a:moveTo>
                  <a:lnTo>
                    <a:pt x="1258028" y="5581829"/>
                  </a:lnTo>
                  <a:cubicBezTo>
                    <a:pt x="1258028" y="6198398"/>
                    <a:pt x="1240397" y="6698224"/>
                    <a:pt x="1218648" y="6698224"/>
                  </a:cubicBezTo>
                  <a:lnTo>
                    <a:pt x="0" y="6698224"/>
                  </a:lnTo>
                  <a:lnTo>
                    <a:pt x="0" y="6698224"/>
                  </a:lnTo>
                  <a:lnTo>
                    <a:pt x="0" y="3"/>
                  </a:lnTo>
                  <a:lnTo>
                    <a:pt x="0" y="3"/>
                  </a:lnTo>
                  <a:lnTo>
                    <a:pt x="1218648" y="3"/>
                  </a:lnTo>
                  <a:cubicBezTo>
                    <a:pt x="1240397" y="3"/>
                    <a:pt x="1258028" y="499829"/>
                    <a:pt x="1258028" y="1116398"/>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85237" rIns="309062" bIns="185238" numCol="1" spcCol="1270" anchor="ctr" anchorCtr="0">
              <a:noAutofit/>
            </a:bodyPr>
            <a:lstStyle/>
            <a:p>
              <a:pPr marL="228600" lvl="1" indent="-228600" algn="l" defTabSz="889000">
                <a:lnSpc>
                  <a:spcPct val="90000"/>
                </a:lnSpc>
                <a:spcBef>
                  <a:spcPct val="0"/>
                </a:spcBef>
                <a:spcAft>
                  <a:spcPct val="15000"/>
                </a:spcAft>
                <a:buChar char="••"/>
              </a:pPr>
              <a:r>
                <a:rPr lang="tr-TR" sz="2000" kern="1200" dirty="0"/>
                <a:t>Nitratlar</a:t>
              </a:r>
            </a:p>
            <a:p>
              <a:pPr marL="228600" lvl="1" indent="-228600" algn="l" defTabSz="889000">
                <a:lnSpc>
                  <a:spcPct val="90000"/>
                </a:lnSpc>
                <a:spcBef>
                  <a:spcPct val="0"/>
                </a:spcBef>
                <a:spcAft>
                  <a:spcPct val="15000"/>
                </a:spcAft>
                <a:buChar char="••"/>
              </a:pPr>
              <a:r>
                <a:rPr lang="tr-TR" sz="2000" kern="1200" dirty="0"/>
                <a:t>B </a:t>
              </a:r>
              <a:r>
                <a:rPr lang="tr-TR" sz="2000" kern="1200" dirty="0" err="1"/>
                <a:t>blokerler</a:t>
              </a:r>
              <a:endParaRPr lang="tr-TR" sz="2000" kern="1200" dirty="0"/>
            </a:p>
            <a:p>
              <a:pPr marL="228600" lvl="1" indent="-228600" algn="l" defTabSz="889000">
                <a:lnSpc>
                  <a:spcPct val="90000"/>
                </a:lnSpc>
                <a:spcBef>
                  <a:spcPct val="0"/>
                </a:spcBef>
                <a:spcAft>
                  <a:spcPct val="15000"/>
                </a:spcAft>
                <a:buChar char="••"/>
              </a:pPr>
              <a:r>
                <a:rPr lang="tr-TR" sz="2000" kern="1200" dirty="0"/>
                <a:t>Kalsiyum kanal </a:t>
              </a:r>
              <a:r>
                <a:rPr lang="tr-TR" sz="2000" kern="1200" dirty="0" err="1"/>
                <a:t>blokerleri</a:t>
              </a:r>
              <a:endParaRPr lang="tr-TR" sz="2000" kern="1200" dirty="0"/>
            </a:p>
          </p:txBody>
        </p:sp>
        <p:sp>
          <p:nvSpPr>
            <p:cNvPr id="9" name="Serbest Form 8"/>
            <p:cNvSpPr/>
            <p:nvPr/>
          </p:nvSpPr>
          <p:spPr>
            <a:xfrm>
              <a:off x="675127" y="1231933"/>
              <a:ext cx="2909308" cy="1235245"/>
            </a:xfrm>
            <a:custGeom>
              <a:avLst/>
              <a:gdLst>
                <a:gd name="connsiteX0" fmla="*/ 0 w 2909308"/>
                <a:gd name="connsiteY0" fmla="*/ 205878 h 1235245"/>
                <a:gd name="connsiteX1" fmla="*/ 205878 w 2909308"/>
                <a:gd name="connsiteY1" fmla="*/ 0 h 1235245"/>
                <a:gd name="connsiteX2" fmla="*/ 2703430 w 2909308"/>
                <a:gd name="connsiteY2" fmla="*/ 0 h 1235245"/>
                <a:gd name="connsiteX3" fmla="*/ 2909308 w 2909308"/>
                <a:gd name="connsiteY3" fmla="*/ 205878 h 1235245"/>
                <a:gd name="connsiteX4" fmla="*/ 2909308 w 2909308"/>
                <a:gd name="connsiteY4" fmla="*/ 1029367 h 1235245"/>
                <a:gd name="connsiteX5" fmla="*/ 2703430 w 2909308"/>
                <a:gd name="connsiteY5" fmla="*/ 1235245 h 1235245"/>
                <a:gd name="connsiteX6" fmla="*/ 205878 w 2909308"/>
                <a:gd name="connsiteY6" fmla="*/ 1235245 h 1235245"/>
                <a:gd name="connsiteX7" fmla="*/ 0 w 2909308"/>
                <a:gd name="connsiteY7" fmla="*/ 1029367 h 1235245"/>
                <a:gd name="connsiteX8" fmla="*/ 0 w 2909308"/>
                <a:gd name="connsiteY8" fmla="*/ 205878 h 123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9308" h="1235245">
                  <a:moveTo>
                    <a:pt x="0" y="205878"/>
                  </a:moveTo>
                  <a:cubicBezTo>
                    <a:pt x="0" y="92175"/>
                    <a:pt x="92175" y="0"/>
                    <a:pt x="205878" y="0"/>
                  </a:cubicBezTo>
                  <a:lnTo>
                    <a:pt x="2703430" y="0"/>
                  </a:lnTo>
                  <a:cubicBezTo>
                    <a:pt x="2817133" y="0"/>
                    <a:pt x="2909308" y="92175"/>
                    <a:pt x="2909308" y="205878"/>
                  </a:cubicBezTo>
                  <a:lnTo>
                    <a:pt x="2909308" y="1029367"/>
                  </a:lnTo>
                  <a:cubicBezTo>
                    <a:pt x="2909308" y="1143070"/>
                    <a:pt x="2817133" y="1235245"/>
                    <a:pt x="2703430" y="1235245"/>
                  </a:cubicBezTo>
                  <a:lnTo>
                    <a:pt x="205878" y="1235245"/>
                  </a:lnTo>
                  <a:cubicBezTo>
                    <a:pt x="92175" y="1235245"/>
                    <a:pt x="0" y="1143070"/>
                    <a:pt x="0" y="1029367"/>
                  </a:cubicBezTo>
                  <a:lnTo>
                    <a:pt x="0" y="20587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1740" tIns="106020" rIns="151740" bIns="106020" numCol="1" spcCol="1270" anchor="ctr" anchorCtr="0">
              <a:noAutofit/>
            </a:bodyPr>
            <a:lstStyle/>
            <a:p>
              <a:pPr lvl="0" defTabSz="1066800">
                <a:lnSpc>
                  <a:spcPct val="90000"/>
                </a:lnSpc>
                <a:spcBef>
                  <a:spcPct val="0"/>
                </a:spcBef>
                <a:spcAft>
                  <a:spcPct val="35000"/>
                </a:spcAft>
              </a:pPr>
              <a:r>
                <a:rPr lang="tr-TR" sz="2000" kern="1200" dirty="0" err="1"/>
                <a:t>Antiiskemik</a:t>
              </a:r>
              <a:r>
                <a:rPr lang="tr-TR" sz="2000" kern="1200" dirty="0"/>
                <a:t> Ajanlar </a:t>
              </a:r>
              <a:endParaRPr lang="tr-TR" sz="2800" kern="1200" dirty="0"/>
            </a:p>
          </p:txBody>
        </p:sp>
        <p:sp>
          <p:nvSpPr>
            <p:cNvPr id="11" name="Serbest Form 10"/>
            <p:cNvSpPr/>
            <p:nvPr/>
          </p:nvSpPr>
          <p:spPr>
            <a:xfrm>
              <a:off x="675044" y="2837491"/>
              <a:ext cx="2909308" cy="1292579"/>
            </a:xfrm>
            <a:custGeom>
              <a:avLst/>
              <a:gdLst>
                <a:gd name="connsiteX0" fmla="*/ 0 w 2929428"/>
                <a:gd name="connsiteY0" fmla="*/ 218422 h 1310503"/>
                <a:gd name="connsiteX1" fmla="*/ 218422 w 2929428"/>
                <a:gd name="connsiteY1" fmla="*/ 0 h 1310503"/>
                <a:gd name="connsiteX2" fmla="*/ 2711006 w 2929428"/>
                <a:gd name="connsiteY2" fmla="*/ 0 h 1310503"/>
                <a:gd name="connsiteX3" fmla="*/ 2929428 w 2929428"/>
                <a:gd name="connsiteY3" fmla="*/ 218422 h 1310503"/>
                <a:gd name="connsiteX4" fmla="*/ 2929428 w 2929428"/>
                <a:gd name="connsiteY4" fmla="*/ 1092081 h 1310503"/>
                <a:gd name="connsiteX5" fmla="*/ 2711006 w 2929428"/>
                <a:gd name="connsiteY5" fmla="*/ 1310503 h 1310503"/>
                <a:gd name="connsiteX6" fmla="*/ 218422 w 2929428"/>
                <a:gd name="connsiteY6" fmla="*/ 1310503 h 1310503"/>
                <a:gd name="connsiteX7" fmla="*/ 0 w 2929428"/>
                <a:gd name="connsiteY7" fmla="*/ 1092081 h 1310503"/>
                <a:gd name="connsiteX8" fmla="*/ 0 w 2929428"/>
                <a:gd name="connsiteY8" fmla="*/ 218422 h 131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428" h="1310503">
                  <a:moveTo>
                    <a:pt x="0" y="218422"/>
                  </a:moveTo>
                  <a:cubicBezTo>
                    <a:pt x="0" y="97791"/>
                    <a:pt x="97791" y="0"/>
                    <a:pt x="218422" y="0"/>
                  </a:cubicBezTo>
                  <a:lnTo>
                    <a:pt x="2711006" y="0"/>
                  </a:lnTo>
                  <a:cubicBezTo>
                    <a:pt x="2831637" y="0"/>
                    <a:pt x="2929428" y="97791"/>
                    <a:pt x="2929428" y="218422"/>
                  </a:cubicBezTo>
                  <a:lnTo>
                    <a:pt x="2929428" y="1092081"/>
                  </a:lnTo>
                  <a:cubicBezTo>
                    <a:pt x="2929428" y="1212712"/>
                    <a:pt x="2831637" y="1310503"/>
                    <a:pt x="2711006" y="1310503"/>
                  </a:cubicBezTo>
                  <a:lnTo>
                    <a:pt x="218422" y="1310503"/>
                  </a:lnTo>
                  <a:cubicBezTo>
                    <a:pt x="97791" y="1310503"/>
                    <a:pt x="0" y="1212712"/>
                    <a:pt x="0" y="1092081"/>
                  </a:cubicBezTo>
                  <a:lnTo>
                    <a:pt x="0" y="218422"/>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155413" tIns="109693" rIns="155413" bIns="109693" numCol="1" spcCol="1270" anchor="ctr" anchorCtr="0">
              <a:noAutofit/>
            </a:bodyPr>
            <a:lstStyle/>
            <a:p>
              <a:pPr lvl="0" defTabSz="1066800">
                <a:lnSpc>
                  <a:spcPct val="90000"/>
                </a:lnSpc>
                <a:spcBef>
                  <a:spcPct val="0"/>
                </a:spcBef>
                <a:spcAft>
                  <a:spcPct val="35000"/>
                </a:spcAft>
              </a:pPr>
              <a:r>
                <a:rPr lang="tr-TR" sz="2000" kern="1200" dirty="0"/>
                <a:t>Pıhtı oluşumunu önleyen ajanlar</a:t>
              </a:r>
            </a:p>
          </p:txBody>
        </p:sp>
        <p:sp>
          <p:nvSpPr>
            <p:cNvPr id="13" name="Serbest Form 12"/>
            <p:cNvSpPr/>
            <p:nvPr/>
          </p:nvSpPr>
          <p:spPr>
            <a:xfrm>
              <a:off x="675127" y="4382965"/>
              <a:ext cx="2992521" cy="1243938"/>
            </a:xfrm>
            <a:custGeom>
              <a:avLst/>
              <a:gdLst>
                <a:gd name="connsiteX0" fmla="*/ 0 w 3150482"/>
                <a:gd name="connsiteY0" fmla="*/ 353427 h 2120521"/>
                <a:gd name="connsiteX1" fmla="*/ 353427 w 3150482"/>
                <a:gd name="connsiteY1" fmla="*/ 0 h 2120521"/>
                <a:gd name="connsiteX2" fmla="*/ 2797055 w 3150482"/>
                <a:gd name="connsiteY2" fmla="*/ 0 h 2120521"/>
                <a:gd name="connsiteX3" fmla="*/ 3150482 w 3150482"/>
                <a:gd name="connsiteY3" fmla="*/ 353427 h 2120521"/>
                <a:gd name="connsiteX4" fmla="*/ 3150482 w 3150482"/>
                <a:gd name="connsiteY4" fmla="*/ 1767094 h 2120521"/>
                <a:gd name="connsiteX5" fmla="*/ 2797055 w 3150482"/>
                <a:gd name="connsiteY5" fmla="*/ 2120521 h 2120521"/>
                <a:gd name="connsiteX6" fmla="*/ 353427 w 3150482"/>
                <a:gd name="connsiteY6" fmla="*/ 2120521 h 2120521"/>
                <a:gd name="connsiteX7" fmla="*/ 0 w 3150482"/>
                <a:gd name="connsiteY7" fmla="*/ 1767094 h 2120521"/>
                <a:gd name="connsiteX8" fmla="*/ 0 w 3150482"/>
                <a:gd name="connsiteY8" fmla="*/ 353427 h 212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0482" h="2120521">
                  <a:moveTo>
                    <a:pt x="0" y="353427"/>
                  </a:moveTo>
                  <a:cubicBezTo>
                    <a:pt x="0" y="158235"/>
                    <a:pt x="158235" y="0"/>
                    <a:pt x="353427" y="0"/>
                  </a:cubicBezTo>
                  <a:lnTo>
                    <a:pt x="2797055" y="0"/>
                  </a:lnTo>
                  <a:cubicBezTo>
                    <a:pt x="2992247" y="0"/>
                    <a:pt x="3150482" y="158235"/>
                    <a:pt x="3150482" y="353427"/>
                  </a:cubicBezTo>
                  <a:lnTo>
                    <a:pt x="3150482" y="1767094"/>
                  </a:lnTo>
                  <a:cubicBezTo>
                    <a:pt x="3150482" y="1962286"/>
                    <a:pt x="2992247" y="2120521"/>
                    <a:pt x="2797055" y="2120521"/>
                  </a:cubicBezTo>
                  <a:lnTo>
                    <a:pt x="353427" y="2120521"/>
                  </a:lnTo>
                  <a:cubicBezTo>
                    <a:pt x="158235" y="2120521"/>
                    <a:pt x="0" y="1962286"/>
                    <a:pt x="0" y="1767094"/>
                  </a:cubicBezTo>
                  <a:lnTo>
                    <a:pt x="0" y="353427"/>
                  </a:lnTo>
                  <a:close/>
                </a:path>
              </a:pathLst>
            </a:cu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194955" tIns="149235" rIns="194955" bIns="149235" numCol="1" spcCol="1270" anchor="ctr" anchorCtr="0">
              <a:noAutofit/>
            </a:bodyPr>
            <a:lstStyle/>
            <a:p>
              <a:pPr marL="0" lvl="0" indent="0" defTabSz="1066800">
                <a:lnSpc>
                  <a:spcPct val="90000"/>
                </a:lnSpc>
                <a:spcBef>
                  <a:spcPct val="0"/>
                </a:spcBef>
                <a:spcAft>
                  <a:spcPct val="35000"/>
                </a:spcAft>
                <a:buNone/>
              </a:pPr>
              <a:r>
                <a:rPr lang="tr-TR" sz="2000" kern="1200" dirty="0">
                  <a:latin typeface="Calibri"/>
                  <a:ea typeface="+mn-ea"/>
                  <a:cs typeface="+mn-cs"/>
                </a:rPr>
                <a:t>KV Olaylarının Gelişmesini Önlemeye Yönelik İlaçlar</a:t>
              </a:r>
            </a:p>
          </p:txBody>
        </p:sp>
      </p:grpSp>
    </p:spTree>
    <p:extLst>
      <p:ext uri="{BB962C8B-B14F-4D97-AF65-F5344CB8AC3E}">
        <p14:creationId xmlns:p14="http://schemas.microsoft.com/office/powerpoint/2010/main" val="150834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Anti İskemik Ajanlar -1</a:t>
            </a:r>
            <a:endParaRPr lang="tr-TR" sz="2800" b="1" dirty="0">
              <a:solidFill>
                <a:prstClr val="black">
                  <a:lumMod val="75000"/>
                  <a:lumOff val="25000"/>
                </a:prstClr>
              </a:solidFill>
            </a:endParaRPr>
          </a:p>
        </p:txBody>
      </p:sp>
      <p:grpSp>
        <p:nvGrpSpPr>
          <p:cNvPr id="2" name="Grup 1"/>
          <p:cNvGrpSpPr/>
          <p:nvPr/>
        </p:nvGrpSpPr>
        <p:grpSpPr>
          <a:xfrm>
            <a:off x="790547" y="1301022"/>
            <a:ext cx="10086741" cy="4291256"/>
            <a:chOff x="790547" y="1301022"/>
            <a:chExt cx="10086741" cy="4291256"/>
          </a:xfrm>
        </p:grpSpPr>
        <p:sp>
          <p:nvSpPr>
            <p:cNvPr id="4" name="Katlanmış Nesne 3"/>
            <p:cNvSpPr/>
            <p:nvPr/>
          </p:nvSpPr>
          <p:spPr>
            <a:xfrm>
              <a:off x="790547" y="1301022"/>
              <a:ext cx="10086741" cy="4291256"/>
            </a:xfrm>
            <a:prstGeom prst="foldedCorner">
              <a:avLst/>
            </a:prstGeom>
            <a:solidFill>
              <a:srgbClr val="F8D7C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6">
              <a:extLst>
                <a:ext uri="{FF2B5EF4-FFF2-40B4-BE49-F238E27FC236}">
                  <a16:creationId xmlns:a16="http://schemas.microsoft.com/office/drawing/2014/main" id="{1A4F2EBE-7BAF-436D-AFC3-BA30E7A9F760}"/>
                </a:ext>
              </a:extLst>
            </p:cNvPr>
            <p:cNvSpPr txBox="1"/>
            <p:nvPr/>
          </p:nvSpPr>
          <p:spPr>
            <a:xfrm>
              <a:off x="1001829" y="1990103"/>
              <a:ext cx="9267585" cy="2862322"/>
            </a:xfrm>
            <a:prstGeom prst="rect">
              <a:avLst/>
            </a:prstGeom>
            <a:noFill/>
          </p:spPr>
          <p:txBody>
            <a:bodyPr wrap="square" rtlCol="0">
              <a:spAutoFit/>
            </a:bodyPr>
            <a:lstStyle/>
            <a:p>
              <a:pPr marL="342900" lvl="0" indent="-342900" algn="just">
                <a:lnSpc>
                  <a:spcPct val="150000"/>
                </a:lnSpc>
                <a:buFont typeface="Arial" panose="020B0604020202020204" pitchFamily="34" charset="0"/>
                <a:buChar char="•"/>
              </a:pPr>
              <a:r>
                <a:rPr lang="tr-TR" sz="2400" dirty="0">
                  <a:solidFill>
                    <a:prstClr val="black"/>
                  </a:solidFill>
                </a:rPr>
                <a:t>Gerek </a:t>
              </a:r>
              <a:r>
                <a:rPr lang="tr-TR" sz="2400" dirty="0" err="1">
                  <a:solidFill>
                    <a:prstClr val="black"/>
                  </a:solidFill>
                </a:rPr>
                <a:t>vazodilatatör</a:t>
              </a:r>
              <a:r>
                <a:rPr lang="tr-TR" sz="2400" dirty="0">
                  <a:solidFill>
                    <a:prstClr val="black"/>
                  </a:solidFill>
                </a:rPr>
                <a:t> gerekse miyokardın enerji tüketimini azaltıcı etkileri ile </a:t>
              </a:r>
              <a:r>
                <a:rPr lang="tr-TR" sz="2400" dirty="0" err="1">
                  <a:solidFill>
                    <a:prstClr val="black"/>
                  </a:solidFill>
                </a:rPr>
                <a:t>iskemik</a:t>
              </a:r>
              <a:r>
                <a:rPr lang="tr-TR" sz="2400" dirty="0">
                  <a:solidFill>
                    <a:prstClr val="black"/>
                  </a:solidFill>
                </a:rPr>
                <a:t> semptomları azaltırlar. </a:t>
              </a:r>
            </a:p>
            <a:p>
              <a:pPr marL="342900" lvl="0" indent="-342900" algn="just">
                <a:lnSpc>
                  <a:spcPct val="150000"/>
                </a:lnSpc>
                <a:buFont typeface="Arial" panose="020B0604020202020204" pitchFamily="34" charset="0"/>
                <a:buChar char="•"/>
              </a:pPr>
              <a:r>
                <a:rPr lang="tr-TR" sz="2400" dirty="0">
                  <a:solidFill>
                    <a:prstClr val="black"/>
                  </a:solidFill>
                </a:rPr>
                <a:t>İlgili uzman hekimler tarafından başlanmalı ve aile hekimleri tarafından düzenli izlenmeli ve kullanılan ilaçlar, yan etki ve izlem konusunda hastalar bilgilendirilmelidir.</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0105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Anti İskemik Ajanlar -2</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8" name="Grup 7"/>
          <p:cNvGrpSpPr/>
          <p:nvPr/>
        </p:nvGrpSpPr>
        <p:grpSpPr>
          <a:xfrm>
            <a:off x="670242" y="1235123"/>
            <a:ext cx="3278760" cy="4522582"/>
            <a:chOff x="670242" y="1235123"/>
            <a:chExt cx="3278760" cy="4522582"/>
          </a:xfrm>
        </p:grpSpPr>
        <p:grpSp>
          <p:nvGrpSpPr>
            <p:cNvPr id="4" name="Grup 3"/>
            <p:cNvGrpSpPr/>
            <p:nvPr/>
          </p:nvGrpSpPr>
          <p:grpSpPr>
            <a:xfrm>
              <a:off x="731329" y="1235123"/>
              <a:ext cx="3217673" cy="1508074"/>
              <a:chOff x="731329" y="1235123"/>
              <a:chExt cx="3217673" cy="1508074"/>
            </a:xfrm>
          </p:grpSpPr>
          <p:sp>
            <p:nvSpPr>
              <p:cNvPr id="17" name="Dikdörtgen: Yuvarlatılmış Köşeler 10">
                <a:extLst>
                  <a:ext uri="{FF2B5EF4-FFF2-40B4-BE49-F238E27FC236}">
                    <a16:creationId xmlns:a16="http://schemas.microsoft.com/office/drawing/2014/main" id="{48F7ED99-572A-4984-85EF-731D622D7BFC}"/>
                  </a:ext>
                </a:extLst>
              </p:cNvPr>
              <p:cNvSpPr/>
              <p:nvPr/>
            </p:nvSpPr>
            <p:spPr>
              <a:xfrm>
                <a:off x="731329" y="1235123"/>
                <a:ext cx="3217673" cy="1508074"/>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Dikdörtgen: Yuvarlatılmış Köşeler 4">
                <a:extLst>
                  <a:ext uri="{FF2B5EF4-FFF2-40B4-BE49-F238E27FC236}">
                    <a16:creationId xmlns:a16="http://schemas.microsoft.com/office/drawing/2014/main" id="{DC387E18-4692-4568-A277-48EC2D4EA5AF}"/>
                  </a:ext>
                </a:extLst>
              </p:cNvPr>
              <p:cNvSpPr txBox="1"/>
              <p:nvPr/>
            </p:nvSpPr>
            <p:spPr>
              <a:xfrm>
                <a:off x="1039010" y="1382817"/>
                <a:ext cx="2606237" cy="1207968"/>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up 19"/>
            <p:cNvGrpSpPr/>
            <p:nvPr/>
          </p:nvGrpSpPr>
          <p:grpSpPr>
            <a:xfrm>
              <a:off x="731328" y="2754295"/>
              <a:ext cx="3217674" cy="1541694"/>
              <a:chOff x="731328" y="2754295"/>
              <a:chExt cx="3217674" cy="1506189"/>
            </a:xfrm>
          </p:grpSpPr>
          <p:sp>
            <p:nvSpPr>
              <p:cNvPr id="15" name="Dikdörtgen: Yuvarlatılmış Köşeler 8">
                <a:extLst>
                  <a:ext uri="{FF2B5EF4-FFF2-40B4-BE49-F238E27FC236}">
                    <a16:creationId xmlns:a16="http://schemas.microsoft.com/office/drawing/2014/main" id="{DC15419D-3C49-48BE-94D6-78FF7D97FAF0}"/>
                  </a:ext>
                </a:extLst>
              </p:cNvPr>
              <p:cNvSpPr/>
              <p:nvPr/>
            </p:nvSpPr>
            <p:spPr>
              <a:xfrm>
                <a:off x="731328" y="2754295"/>
                <a:ext cx="3217674" cy="1506189"/>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6" name="Dikdörtgen: Yuvarlatılmış Köşeler 6">
                <a:extLst>
                  <a:ext uri="{FF2B5EF4-FFF2-40B4-BE49-F238E27FC236}">
                    <a16:creationId xmlns:a16="http://schemas.microsoft.com/office/drawing/2014/main" id="{96E85F51-33CC-4ABD-BD58-FAF068E49070}"/>
                  </a:ext>
                </a:extLst>
              </p:cNvPr>
              <p:cNvSpPr txBox="1"/>
              <p:nvPr/>
            </p:nvSpPr>
            <p:spPr>
              <a:xfrm>
                <a:off x="778490" y="2847135"/>
                <a:ext cx="3062261" cy="1359136"/>
              </a:xfrm>
              <a:prstGeom prst="rect">
                <a:avLst/>
              </a:prstGeom>
              <a:effectLst>
                <a:outerShdw blurRad="50800" dist="50800" sx="1000" sy="1000" algn="ctr" rotWithShape="0">
                  <a:srgbClr val="000000"/>
                </a:outerShdw>
              </a:effectLst>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5" name="Grup 4"/>
            <p:cNvGrpSpPr/>
            <p:nvPr/>
          </p:nvGrpSpPr>
          <p:grpSpPr>
            <a:xfrm>
              <a:off x="670242" y="4220972"/>
              <a:ext cx="3278759" cy="1536733"/>
              <a:chOff x="670242" y="4220972"/>
              <a:chExt cx="3278759" cy="1536733"/>
            </a:xfrm>
          </p:grpSpPr>
          <p:sp>
            <p:nvSpPr>
              <p:cNvPr id="13" name="Dikdörtgen: Yuvarlatılmış Köşeler 6">
                <a:extLst>
                  <a:ext uri="{FF2B5EF4-FFF2-40B4-BE49-F238E27FC236}">
                    <a16:creationId xmlns:a16="http://schemas.microsoft.com/office/drawing/2014/main" id="{45768B90-EA20-4DF8-82EE-CC94C9D9E90D}"/>
                  </a:ext>
                </a:extLst>
              </p:cNvPr>
              <p:cNvSpPr/>
              <p:nvPr/>
            </p:nvSpPr>
            <p:spPr>
              <a:xfrm>
                <a:off x="670242" y="4220972"/>
                <a:ext cx="3278759" cy="1536733"/>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2EDCC518-D914-4A41-A9D1-097A8024FCA9}"/>
                  </a:ext>
                </a:extLst>
              </p:cNvPr>
              <p:cNvSpPr txBox="1"/>
              <p:nvPr/>
            </p:nvSpPr>
            <p:spPr>
              <a:xfrm>
                <a:off x="750493" y="4299915"/>
                <a:ext cx="3118258" cy="1296980"/>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6" name="Grup 5"/>
          <p:cNvGrpSpPr/>
          <p:nvPr/>
        </p:nvGrpSpPr>
        <p:grpSpPr>
          <a:xfrm>
            <a:off x="4026705" y="1235123"/>
            <a:ext cx="7327931" cy="4361771"/>
            <a:chOff x="4026705" y="1235123"/>
            <a:chExt cx="7327931" cy="4361771"/>
          </a:xfrm>
        </p:grpSpPr>
        <p:sp>
          <p:nvSpPr>
            <p:cNvPr id="11" name="Dikdörtgen: Yuvarlatılmış Üst Köşeler 13">
              <a:extLst>
                <a:ext uri="{FF2B5EF4-FFF2-40B4-BE49-F238E27FC236}">
                  <a16:creationId xmlns:a16="http://schemas.microsoft.com/office/drawing/2014/main" id="{1F1EC2A6-7017-4A2A-AD42-EDCABEFF2AD6}"/>
                </a:ext>
              </a:extLst>
            </p:cNvPr>
            <p:cNvSpPr/>
            <p:nvPr/>
          </p:nvSpPr>
          <p:spPr>
            <a:xfrm rot="5400000">
              <a:off x="5509785" y="-247957"/>
              <a:ext cx="4361771" cy="7327931"/>
            </a:xfrm>
            <a:prstGeom prst="round2SameRect">
              <a:avLst>
                <a:gd name="adj1" fmla="val 16667"/>
                <a:gd name="adj2" fmla="val 1843"/>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 name="Metin kutusu 1"/>
            <p:cNvSpPr txBox="1"/>
            <p:nvPr/>
          </p:nvSpPr>
          <p:spPr>
            <a:xfrm>
              <a:off x="4176432" y="1534762"/>
              <a:ext cx="6757867" cy="3416320"/>
            </a:xfrm>
            <a:prstGeom prst="rect">
              <a:avLst/>
            </a:prstGeom>
            <a:noFill/>
          </p:spPr>
          <p:txBody>
            <a:bodyPr wrap="square" rtlCol="0">
              <a:spAutoFit/>
            </a:bodyPr>
            <a:lstStyle/>
            <a:p>
              <a:pPr lvl="0">
                <a:lnSpc>
                  <a:spcPct val="150000"/>
                </a:lnSpc>
                <a:defRPr/>
              </a:pPr>
              <a:r>
                <a:rPr lang="tr-TR" sz="2400" b="1" dirty="0">
                  <a:solidFill>
                    <a:srgbClr val="C00000"/>
                  </a:solidFill>
                </a:rPr>
                <a:t>Nitratlar</a:t>
              </a:r>
            </a:p>
            <a:p>
              <a:pPr marL="342900" lvl="0" indent="-342900">
                <a:lnSpc>
                  <a:spcPct val="150000"/>
                </a:lnSpc>
                <a:buFont typeface="Arial" panose="020B0604020202020204" pitchFamily="34" charset="0"/>
                <a:buChar char="•"/>
                <a:defRPr/>
              </a:pPr>
              <a:r>
                <a:rPr lang="tr-TR" sz="2400" dirty="0">
                  <a:solidFill>
                    <a:prstClr val="black"/>
                  </a:solidFill>
                </a:rPr>
                <a:t>Aktif </a:t>
              </a:r>
              <a:r>
                <a:rPr lang="tr-TR" sz="2400" dirty="0" err="1">
                  <a:solidFill>
                    <a:prstClr val="black"/>
                  </a:solidFill>
                </a:rPr>
                <a:t>iskemide</a:t>
              </a:r>
              <a:r>
                <a:rPr lang="tr-TR" sz="2400" dirty="0">
                  <a:solidFill>
                    <a:prstClr val="black"/>
                  </a:solidFill>
                </a:rPr>
                <a:t> </a:t>
              </a:r>
              <a:r>
                <a:rPr lang="tr-TR" sz="2400" dirty="0" err="1">
                  <a:solidFill>
                    <a:prstClr val="black"/>
                  </a:solidFill>
                </a:rPr>
                <a:t>anjinal</a:t>
              </a:r>
              <a:r>
                <a:rPr lang="tr-TR" sz="2400" dirty="0">
                  <a:solidFill>
                    <a:prstClr val="black"/>
                  </a:solidFill>
                </a:rPr>
                <a:t> yakınmaları gidermek için reçetelenirler. </a:t>
              </a:r>
              <a:endParaRPr lang="en-US" sz="2400" dirty="0">
                <a:solidFill>
                  <a:prstClr val="black"/>
                </a:solidFill>
              </a:endParaRPr>
            </a:p>
            <a:p>
              <a:pPr marL="342900" lvl="0" indent="-342900">
                <a:lnSpc>
                  <a:spcPct val="150000"/>
                </a:lnSpc>
                <a:buFont typeface="Arial" panose="020B0604020202020204" pitchFamily="34" charset="0"/>
                <a:buChar char="•"/>
                <a:defRPr/>
              </a:pPr>
              <a:r>
                <a:rPr lang="tr-TR" sz="2400" dirty="0">
                  <a:solidFill>
                    <a:prstClr val="black"/>
                  </a:solidFill>
                </a:rPr>
                <a:t>Aktif nitrik oksit </a:t>
              </a:r>
              <a:r>
                <a:rPr lang="tr-TR" sz="2400" dirty="0" err="1">
                  <a:solidFill>
                    <a:prstClr val="black"/>
                  </a:solidFill>
                </a:rPr>
                <a:t>komponenti</a:t>
              </a:r>
              <a:r>
                <a:rPr lang="tr-TR" sz="2400" dirty="0">
                  <a:solidFill>
                    <a:prstClr val="black"/>
                  </a:solidFill>
                </a:rPr>
                <a:t> ile etki ederek ve </a:t>
              </a:r>
              <a:r>
                <a:rPr lang="tr-TR" sz="2400" dirty="0" err="1">
                  <a:solidFill>
                    <a:prstClr val="black"/>
                  </a:solidFill>
                </a:rPr>
                <a:t>ön</a:t>
              </a:r>
              <a:r>
                <a:rPr lang="tr-TR" sz="2400" dirty="0">
                  <a:solidFill>
                    <a:prstClr val="black"/>
                  </a:solidFill>
                </a:rPr>
                <a:t> </a:t>
              </a:r>
              <a:r>
                <a:rPr lang="tr-TR" sz="2400" dirty="0" err="1">
                  <a:solidFill>
                    <a:prstClr val="black"/>
                  </a:solidFill>
                </a:rPr>
                <a:t>yüku</a:t>
              </a:r>
              <a:r>
                <a:rPr lang="tr-TR" sz="2400" dirty="0">
                  <a:solidFill>
                    <a:prstClr val="black"/>
                  </a:solidFill>
                </a:rPr>
                <a:t>̈ azaltarak </a:t>
              </a:r>
              <a:r>
                <a:rPr lang="tr-TR" sz="2400" dirty="0" err="1">
                  <a:solidFill>
                    <a:prstClr val="black"/>
                  </a:solidFill>
                </a:rPr>
                <a:t>arteriyolar</a:t>
              </a:r>
              <a:r>
                <a:rPr lang="tr-TR" sz="2400" dirty="0">
                  <a:solidFill>
                    <a:prstClr val="black"/>
                  </a:solidFill>
                </a:rPr>
                <a:t> ve </a:t>
              </a:r>
              <a:r>
                <a:rPr lang="tr-TR" sz="2400" dirty="0" err="1">
                  <a:solidFill>
                    <a:prstClr val="black"/>
                  </a:solidFill>
                </a:rPr>
                <a:t>venöz</a:t>
              </a:r>
              <a:r>
                <a:rPr lang="tr-TR" sz="2400" dirty="0">
                  <a:solidFill>
                    <a:prstClr val="black"/>
                  </a:solidFill>
                </a:rPr>
                <a:t> </a:t>
              </a:r>
              <a:r>
                <a:rPr lang="tr-TR" sz="2400" dirty="0" err="1">
                  <a:solidFill>
                    <a:prstClr val="black"/>
                  </a:solidFill>
                </a:rPr>
                <a:t>vazodilatasyon</a:t>
              </a:r>
              <a:r>
                <a:rPr lang="tr-TR" sz="2400" dirty="0">
                  <a:solidFill>
                    <a:prstClr val="black"/>
                  </a:solidFill>
                </a:rPr>
                <a:t> yapar ve efor </a:t>
              </a:r>
              <a:r>
                <a:rPr lang="tr-TR" sz="2400" dirty="0" err="1">
                  <a:solidFill>
                    <a:prstClr val="black"/>
                  </a:solidFill>
                </a:rPr>
                <a:t>anjinasının</a:t>
              </a:r>
              <a:r>
                <a:rPr lang="tr-TR" sz="2400" dirty="0">
                  <a:solidFill>
                    <a:prstClr val="black"/>
                  </a:solidFill>
                </a:rPr>
                <a:t> </a:t>
              </a:r>
              <a:r>
                <a:rPr lang="tr-TR" sz="2400" dirty="0" err="1">
                  <a:solidFill>
                    <a:prstClr val="black"/>
                  </a:solidFill>
                </a:rPr>
                <a:t>iyileşmesini</a:t>
              </a:r>
              <a:r>
                <a:rPr lang="tr-TR" sz="2400" dirty="0">
                  <a:solidFill>
                    <a:prstClr val="black"/>
                  </a:solidFill>
                </a:rPr>
                <a:t> </a:t>
              </a:r>
              <a:r>
                <a:rPr lang="tr-TR" sz="2400" dirty="0" err="1">
                  <a:solidFill>
                    <a:prstClr val="black"/>
                  </a:solidFill>
                </a:rPr>
                <a:t>sağlarlar</a:t>
              </a:r>
              <a:r>
                <a:rPr lang="tr-TR" sz="2400" dirty="0">
                  <a:solidFill>
                    <a:prstClr val="black"/>
                  </a:solidFill>
                </a:rPr>
                <a:t>.</a:t>
              </a:r>
              <a:endParaRPr lang="tr-TR" dirty="0"/>
            </a:p>
          </p:txBody>
        </p:sp>
      </p:grpSp>
    </p:spTree>
    <p:extLst>
      <p:ext uri="{BB962C8B-B14F-4D97-AF65-F5344CB8AC3E}">
        <p14:creationId xmlns:p14="http://schemas.microsoft.com/office/powerpoint/2010/main" val="28640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Anti İskemik Ajanlar -3</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5" name="Grup 4"/>
          <p:cNvGrpSpPr/>
          <p:nvPr/>
        </p:nvGrpSpPr>
        <p:grpSpPr>
          <a:xfrm>
            <a:off x="670242" y="1235123"/>
            <a:ext cx="3278760" cy="4522582"/>
            <a:chOff x="670242" y="1235123"/>
            <a:chExt cx="3278760" cy="4522582"/>
          </a:xfrm>
        </p:grpSpPr>
        <p:grpSp>
          <p:nvGrpSpPr>
            <p:cNvPr id="7" name="Grup 6">
              <a:extLst>
                <a:ext uri="{FF2B5EF4-FFF2-40B4-BE49-F238E27FC236}">
                  <a16:creationId xmlns:a16="http://schemas.microsoft.com/office/drawing/2014/main" id="{8CB94B95-B283-430B-AE21-5C6AFB7304F5}"/>
                </a:ext>
              </a:extLst>
            </p:cNvPr>
            <p:cNvGrpSpPr/>
            <p:nvPr/>
          </p:nvGrpSpPr>
          <p:grpSpPr>
            <a:xfrm>
              <a:off x="731329" y="1235123"/>
              <a:ext cx="3217673" cy="1508074"/>
              <a:chOff x="287366" y="2393"/>
              <a:chExt cx="3150482" cy="1579620"/>
            </a:xfrm>
          </p:grpSpPr>
          <p:sp>
            <p:nvSpPr>
              <p:cNvPr id="17" name="Dikdörtgen: Yuvarlatılmış Köşeler 10">
                <a:extLst>
                  <a:ext uri="{FF2B5EF4-FFF2-40B4-BE49-F238E27FC236}">
                    <a16:creationId xmlns:a16="http://schemas.microsoft.com/office/drawing/2014/main" id="{48F7ED99-572A-4984-85EF-731D622D7BFC}"/>
                  </a:ext>
                </a:extLst>
              </p:cNvPr>
              <p:cNvSpPr/>
              <p:nvPr/>
            </p:nvSpPr>
            <p:spPr>
              <a:xfrm>
                <a:off x="287366" y="2393"/>
                <a:ext cx="3150482" cy="1579620"/>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Dikdörtgen: Yuvarlatılmış Köşeler 4">
                <a:extLst>
                  <a:ext uri="{FF2B5EF4-FFF2-40B4-BE49-F238E27FC236}">
                    <a16:creationId xmlns:a16="http://schemas.microsoft.com/office/drawing/2014/main" id="{DC387E18-4692-4568-A277-48EC2D4EA5AF}"/>
                  </a:ext>
                </a:extLst>
              </p:cNvPr>
              <p:cNvSpPr txBox="1"/>
              <p:nvPr/>
            </p:nvSpPr>
            <p:spPr>
              <a:xfrm>
                <a:off x="588622" y="157094"/>
                <a:ext cx="2551814" cy="1265276"/>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tr-TR" sz="2400" kern="1200" dirty="0" err="1"/>
                  <a:t>Antiiskemik</a:t>
                </a:r>
                <a:r>
                  <a:rPr lang="tr-TR" sz="2400" kern="1200" dirty="0"/>
                  <a:t> Ajanlar </a:t>
                </a:r>
                <a:endParaRPr lang="tr-TR" sz="3200" kern="1200" dirty="0"/>
              </a:p>
            </p:txBody>
          </p:sp>
        </p:grpSp>
        <p:grpSp>
          <p:nvGrpSpPr>
            <p:cNvPr id="20" name="Grup 19"/>
            <p:cNvGrpSpPr/>
            <p:nvPr/>
          </p:nvGrpSpPr>
          <p:grpSpPr>
            <a:xfrm>
              <a:off x="731328" y="2754295"/>
              <a:ext cx="3217674" cy="1541694"/>
              <a:chOff x="731328" y="2754295"/>
              <a:chExt cx="3217674" cy="1506189"/>
            </a:xfrm>
          </p:grpSpPr>
          <p:sp>
            <p:nvSpPr>
              <p:cNvPr id="15" name="Dikdörtgen: Yuvarlatılmış Köşeler 8">
                <a:extLst>
                  <a:ext uri="{FF2B5EF4-FFF2-40B4-BE49-F238E27FC236}">
                    <a16:creationId xmlns:a16="http://schemas.microsoft.com/office/drawing/2014/main" id="{DC15419D-3C49-48BE-94D6-78FF7D97FAF0}"/>
                  </a:ext>
                </a:extLst>
              </p:cNvPr>
              <p:cNvSpPr/>
              <p:nvPr/>
            </p:nvSpPr>
            <p:spPr>
              <a:xfrm>
                <a:off x="731328" y="2754295"/>
                <a:ext cx="3217674" cy="1506189"/>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6" name="Dikdörtgen: Yuvarlatılmış Köşeler 6">
                <a:extLst>
                  <a:ext uri="{FF2B5EF4-FFF2-40B4-BE49-F238E27FC236}">
                    <a16:creationId xmlns:a16="http://schemas.microsoft.com/office/drawing/2014/main" id="{96E85F51-33CC-4ABD-BD58-FAF068E49070}"/>
                  </a:ext>
                </a:extLst>
              </p:cNvPr>
              <p:cNvSpPr txBox="1"/>
              <p:nvPr/>
            </p:nvSpPr>
            <p:spPr>
              <a:xfrm>
                <a:off x="778490" y="2847135"/>
                <a:ext cx="3062261" cy="1359136"/>
              </a:xfrm>
              <a:prstGeom prst="rect">
                <a:avLst/>
              </a:prstGeom>
              <a:effectLst>
                <a:outerShdw blurRad="50800" dist="50800" sx="1000" sy="1000" algn="ctr" rotWithShape="0">
                  <a:srgbClr val="000000"/>
                </a:outerShdw>
              </a:effectLst>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tr-TR" sz="2400" kern="1200" dirty="0"/>
                  <a:t>Pıhtı oluşumunu önleyen ajanlar</a:t>
                </a:r>
              </a:p>
            </p:txBody>
          </p:sp>
        </p:grpSp>
        <p:grpSp>
          <p:nvGrpSpPr>
            <p:cNvPr id="2" name="Grup 1"/>
            <p:cNvGrpSpPr/>
            <p:nvPr/>
          </p:nvGrpSpPr>
          <p:grpSpPr>
            <a:xfrm>
              <a:off x="670242" y="4220972"/>
              <a:ext cx="3278759" cy="1536733"/>
              <a:chOff x="670242" y="4220972"/>
              <a:chExt cx="3278759" cy="1536733"/>
            </a:xfrm>
          </p:grpSpPr>
          <p:sp>
            <p:nvSpPr>
              <p:cNvPr id="13" name="Dikdörtgen: Yuvarlatılmış Köşeler 6">
                <a:extLst>
                  <a:ext uri="{FF2B5EF4-FFF2-40B4-BE49-F238E27FC236}">
                    <a16:creationId xmlns:a16="http://schemas.microsoft.com/office/drawing/2014/main" id="{45768B90-EA20-4DF8-82EE-CC94C9D9E90D}"/>
                  </a:ext>
                </a:extLst>
              </p:cNvPr>
              <p:cNvSpPr/>
              <p:nvPr/>
            </p:nvSpPr>
            <p:spPr>
              <a:xfrm>
                <a:off x="670242" y="4220972"/>
                <a:ext cx="3278759" cy="1536733"/>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2EDCC518-D914-4A41-A9D1-097A8024FCA9}"/>
                  </a:ext>
                </a:extLst>
              </p:cNvPr>
              <p:cNvSpPr txBox="1"/>
              <p:nvPr/>
            </p:nvSpPr>
            <p:spPr>
              <a:xfrm>
                <a:off x="750493" y="4299915"/>
                <a:ext cx="3118258" cy="1296980"/>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Calibri"/>
                    <a:ea typeface="+mn-ea"/>
                    <a:cs typeface="+mn-cs"/>
                  </a:rPr>
                  <a:t>KV Olaylarının Gelişmesini Önlemeye Yönelik İlaçlar</a:t>
                </a:r>
              </a:p>
            </p:txBody>
          </p:sp>
        </p:grpSp>
      </p:grpSp>
      <p:grpSp>
        <p:nvGrpSpPr>
          <p:cNvPr id="4" name="Grup 3"/>
          <p:cNvGrpSpPr/>
          <p:nvPr/>
        </p:nvGrpSpPr>
        <p:grpSpPr>
          <a:xfrm>
            <a:off x="4026705" y="1235123"/>
            <a:ext cx="7327931" cy="4361771"/>
            <a:chOff x="4026705" y="1235123"/>
            <a:chExt cx="7327931" cy="4361771"/>
          </a:xfrm>
        </p:grpSpPr>
        <p:sp>
          <p:nvSpPr>
            <p:cNvPr id="11" name="Dikdörtgen: Yuvarlatılmış Üst Köşeler 13">
              <a:extLst>
                <a:ext uri="{FF2B5EF4-FFF2-40B4-BE49-F238E27FC236}">
                  <a16:creationId xmlns:a16="http://schemas.microsoft.com/office/drawing/2014/main" id="{1F1EC2A6-7017-4A2A-AD42-EDCABEFF2AD6}"/>
                </a:ext>
              </a:extLst>
            </p:cNvPr>
            <p:cNvSpPr/>
            <p:nvPr/>
          </p:nvSpPr>
          <p:spPr>
            <a:xfrm rot="5400000">
              <a:off x="5509785" y="-247957"/>
              <a:ext cx="4361771" cy="7327931"/>
            </a:xfrm>
            <a:prstGeom prst="round2SameRect">
              <a:avLst>
                <a:gd name="adj1" fmla="val 16667"/>
                <a:gd name="adj2" fmla="val 1843"/>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9" name="Metin kutusu 18"/>
            <p:cNvSpPr txBox="1"/>
            <p:nvPr/>
          </p:nvSpPr>
          <p:spPr>
            <a:xfrm>
              <a:off x="4148432" y="1986801"/>
              <a:ext cx="6757867" cy="1697068"/>
            </a:xfrm>
            <a:prstGeom prst="rect">
              <a:avLst/>
            </a:prstGeom>
            <a:noFill/>
          </p:spPr>
          <p:txBody>
            <a:bodyPr wrap="square" rtlCol="0">
              <a:spAutoFit/>
            </a:bodyPr>
            <a:lstStyle/>
            <a:p>
              <a:pPr lvl="0">
                <a:lnSpc>
                  <a:spcPct val="150000"/>
                </a:lnSpc>
                <a:defRPr/>
              </a:pPr>
              <a:r>
                <a:rPr lang="tr-TR" sz="2400" b="1" dirty="0">
                  <a:solidFill>
                    <a:srgbClr val="C00000"/>
                  </a:solidFill>
                </a:rPr>
                <a:t>Nitratlar</a:t>
              </a:r>
            </a:p>
            <a:p>
              <a:pPr marL="342900" lvl="0" indent="-342900">
                <a:lnSpc>
                  <a:spcPct val="150000"/>
                </a:lnSpc>
                <a:buFont typeface="Arial" panose="020B0604020202020204" pitchFamily="34" charset="0"/>
                <a:buChar char="•"/>
                <a:defRPr/>
              </a:pPr>
              <a:r>
                <a:rPr lang="tr-TR" sz="2400" dirty="0" err="1">
                  <a:solidFill>
                    <a:prstClr val="black"/>
                  </a:solidFill>
                </a:rPr>
                <a:t>Vazodilatatör</a:t>
              </a:r>
              <a:r>
                <a:rPr lang="tr-TR" sz="2400" dirty="0">
                  <a:solidFill>
                    <a:prstClr val="black"/>
                  </a:solidFill>
                </a:rPr>
                <a:t> etki ile kan basıncını düşürebilirler. </a:t>
              </a:r>
            </a:p>
            <a:p>
              <a:pPr marL="342900" lvl="0" indent="-342900">
                <a:lnSpc>
                  <a:spcPct val="150000"/>
                </a:lnSpc>
                <a:buFont typeface="Arial" panose="020B0604020202020204" pitchFamily="34" charset="0"/>
                <a:buChar char="•"/>
                <a:defRPr/>
              </a:pPr>
              <a:r>
                <a:rPr lang="tr-TR" sz="2400" dirty="0" err="1">
                  <a:solidFill>
                    <a:prstClr val="black"/>
                  </a:solidFill>
                </a:rPr>
                <a:t>Hipotansif</a:t>
              </a:r>
              <a:r>
                <a:rPr lang="tr-TR" sz="2400" dirty="0">
                  <a:solidFill>
                    <a:prstClr val="black"/>
                  </a:solidFill>
                </a:rPr>
                <a:t> hastada dikkatli olmak gerekir.</a:t>
              </a:r>
            </a:p>
          </p:txBody>
        </p:sp>
      </p:grpSp>
    </p:spTree>
    <p:extLst>
      <p:ext uri="{BB962C8B-B14F-4D97-AF65-F5344CB8AC3E}">
        <p14:creationId xmlns:p14="http://schemas.microsoft.com/office/powerpoint/2010/main" val="249592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Anti İskemik Ajanlar</a:t>
            </a:r>
            <a:r>
              <a:rPr kumimoji="0" lang="tr-TR" sz="2800" b="1" i="0" u="none" strike="noStrike" kern="1200" cap="none" spc="0" normalizeH="0" noProof="0" dirty="0">
                <a:ln>
                  <a:noFill/>
                </a:ln>
                <a:solidFill>
                  <a:prstClr val="black"/>
                </a:solidFill>
                <a:effectLst/>
                <a:uLnTx/>
                <a:uFillTx/>
                <a:latin typeface="Calibri"/>
                <a:ea typeface="+mn-ea"/>
                <a:cs typeface="+mn-cs"/>
              </a:rPr>
              <a:t> </a:t>
            </a:r>
            <a:r>
              <a:rPr kumimoji="0" lang="tr-TR" sz="2800" b="1" i="0" u="none" strike="noStrike" kern="1200" cap="none" spc="0" normalizeH="0" baseline="0" noProof="0" dirty="0">
                <a:ln>
                  <a:noFill/>
                </a:ln>
                <a:solidFill>
                  <a:prstClr val="black"/>
                </a:solidFill>
                <a:effectLst/>
                <a:uLnTx/>
                <a:uFillTx/>
                <a:latin typeface="Calibri"/>
                <a:ea typeface="+mn-ea"/>
                <a:cs typeface="+mn-cs"/>
              </a:rPr>
              <a:t>- 4</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670242" y="1235123"/>
            <a:ext cx="3278760" cy="4522582"/>
            <a:chOff x="670242" y="1235123"/>
            <a:chExt cx="3278760" cy="4522582"/>
          </a:xfrm>
        </p:grpSpPr>
        <p:grpSp>
          <p:nvGrpSpPr>
            <p:cNvPr id="7" name="Grup 6">
              <a:extLst>
                <a:ext uri="{FF2B5EF4-FFF2-40B4-BE49-F238E27FC236}">
                  <a16:creationId xmlns:a16="http://schemas.microsoft.com/office/drawing/2014/main" id="{8CB94B95-B283-430B-AE21-5C6AFB7304F5}"/>
                </a:ext>
              </a:extLst>
            </p:cNvPr>
            <p:cNvGrpSpPr/>
            <p:nvPr/>
          </p:nvGrpSpPr>
          <p:grpSpPr>
            <a:xfrm>
              <a:off x="731329" y="1235123"/>
              <a:ext cx="3217673" cy="1508074"/>
              <a:chOff x="287366" y="2393"/>
              <a:chExt cx="3150482" cy="1579620"/>
            </a:xfrm>
          </p:grpSpPr>
          <p:sp>
            <p:nvSpPr>
              <p:cNvPr id="17" name="Dikdörtgen: Yuvarlatılmış Köşeler 10">
                <a:extLst>
                  <a:ext uri="{FF2B5EF4-FFF2-40B4-BE49-F238E27FC236}">
                    <a16:creationId xmlns:a16="http://schemas.microsoft.com/office/drawing/2014/main" id="{48F7ED99-572A-4984-85EF-731D622D7BFC}"/>
                  </a:ext>
                </a:extLst>
              </p:cNvPr>
              <p:cNvSpPr/>
              <p:nvPr/>
            </p:nvSpPr>
            <p:spPr>
              <a:xfrm>
                <a:off x="287366" y="2393"/>
                <a:ext cx="3150482" cy="1579620"/>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Dikdörtgen: Yuvarlatılmış Köşeler 4">
                <a:extLst>
                  <a:ext uri="{FF2B5EF4-FFF2-40B4-BE49-F238E27FC236}">
                    <a16:creationId xmlns:a16="http://schemas.microsoft.com/office/drawing/2014/main" id="{DC387E18-4692-4568-A277-48EC2D4EA5AF}"/>
                  </a:ext>
                </a:extLst>
              </p:cNvPr>
              <p:cNvSpPr txBox="1"/>
              <p:nvPr/>
            </p:nvSpPr>
            <p:spPr>
              <a:xfrm>
                <a:off x="588622" y="157094"/>
                <a:ext cx="2551814" cy="1265276"/>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up 19"/>
            <p:cNvGrpSpPr/>
            <p:nvPr/>
          </p:nvGrpSpPr>
          <p:grpSpPr>
            <a:xfrm>
              <a:off x="731328" y="2754295"/>
              <a:ext cx="3217674" cy="1541694"/>
              <a:chOff x="731328" y="2754295"/>
              <a:chExt cx="3217674" cy="1506189"/>
            </a:xfrm>
          </p:grpSpPr>
          <p:sp>
            <p:nvSpPr>
              <p:cNvPr id="15" name="Dikdörtgen: Yuvarlatılmış Köşeler 8">
                <a:extLst>
                  <a:ext uri="{FF2B5EF4-FFF2-40B4-BE49-F238E27FC236}">
                    <a16:creationId xmlns:a16="http://schemas.microsoft.com/office/drawing/2014/main" id="{DC15419D-3C49-48BE-94D6-78FF7D97FAF0}"/>
                  </a:ext>
                </a:extLst>
              </p:cNvPr>
              <p:cNvSpPr/>
              <p:nvPr/>
            </p:nvSpPr>
            <p:spPr>
              <a:xfrm>
                <a:off x="731328" y="2754295"/>
                <a:ext cx="3217674" cy="1506189"/>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6" name="Dikdörtgen: Yuvarlatılmış Köşeler 6">
                <a:extLst>
                  <a:ext uri="{FF2B5EF4-FFF2-40B4-BE49-F238E27FC236}">
                    <a16:creationId xmlns:a16="http://schemas.microsoft.com/office/drawing/2014/main" id="{96E85F51-33CC-4ABD-BD58-FAF068E49070}"/>
                  </a:ext>
                </a:extLst>
              </p:cNvPr>
              <p:cNvSpPr txBox="1"/>
              <p:nvPr/>
            </p:nvSpPr>
            <p:spPr>
              <a:xfrm>
                <a:off x="778490" y="2847135"/>
                <a:ext cx="3062261" cy="1359136"/>
              </a:xfrm>
              <a:prstGeom prst="rect">
                <a:avLst/>
              </a:prstGeom>
              <a:effectLst>
                <a:outerShdw blurRad="50800" dist="50800" sx="1000" sy="1000" algn="ctr" rotWithShape="0">
                  <a:srgbClr val="000000"/>
                </a:outerShdw>
              </a:effectLst>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670242" y="4220972"/>
              <a:ext cx="3278759" cy="1536733"/>
              <a:chOff x="670242" y="4220972"/>
              <a:chExt cx="3278759" cy="1536733"/>
            </a:xfrm>
          </p:grpSpPr>
          <p:sp>
            <p:nvSpPr>
              <p:cNvPr id="13" name="Dikdörtgen: Yuvarlatılmış Köşeler 6">
                <a:extLst>
                  <a:ext uri="{FF2B5EF4-FFF2-40B4-BE49-F238E27FC236}">
                    <a16:creationId xmlns:a16="http://schemas.microsoft.com/office/drawing/2014/main" id="{45768B90-EA20-4DF8-82EE-CC94C9D9E90D}"/>
                  </a:ext>
                </a:extLst>
              </p:cNvPr>
              <p:cNvSpPr/>
              <p:nvPr/>
            </p:nvSpPr>
            <p:spPr>
              <a:xfrm>
                <a:off x="670242" y="4220972"/>
                <a:ext cx="3278759" cy="1536733"/>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2EDCC518-D914-4A41-A9D1-097A8024FCA9}"/>
                  </a:ext>
                </a:extLst>
              </p:cNvPr>
              <p:cNvSpPr txBox="1"/>
              <p:nvPr/>
            </p:nvSpPr>
            <p:spPr>
              <a:xfrm>
                <a:off x="750493" y="4299915"/>
                <a:ext cx="3118258" cy="1296980"/>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5" name="Grup 4"/>
          <p:cNvGrpSpPr/>
          <p:nvPr/>
        </p:nvGrpSpPr>
        <p:grpSpPr>
          <a:xfrm>
            <a:off x="4026706" y="1235123"/>
            <a:ext cx="7157107" cy="4361771"/>
            <a:chOff x="4026706" y="1235123"/>
            <a:chExt cx="7157107" cy="4361771"/>
          </a:xfrm>
        </p:grpSpPr>
        <p:sp>
          <p:nvSpPr>
            <p:cNvPr id="11" name="Dikdörtgen: Yuvarlatılmış Üst Köşeler 13">
              <a:extLst>
                <a:ext uri="{FF2B5EF4-FFF2-40B4-BE49-F238E27FC236}">
                  <a16:creationId xmlns:a16="http://schemas.microsoft.com/office/drawing/2014/main" id="{1F1EC2A6-7017-4A2A-AD42-EDCABEFF2AD6}"/>
                </a:ext>
              </a:extLst>
            </p:cNvPr>
            <p:cNvSpPr/>
            <p:nvPr/>
          </p:nvSpPr>
          <p:spPr>
            <a:xfrm rot="5400000">
              <a:off x="5424374" y="-162545"/>
              <a:ext cx="4361771" cy="7157107"/>
            </a:xfrm>
            <a:prstGeom prst="round2SameRect">
              <a:avLst>
                <a:gd name="adj1" fmla="val 16667"/>
                <a:gd name="adj2" fmla="val 1843"/>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2" name="Metin kutusu 21"/>
            <p:cNvSpPr txBox="1"/>
            <p:nvPr/>
          </p:nvSpPr>
          <p:spPr>
            <a:xfrm>
              <a:off x="4148432" y="1261106"/>
              <a:ext cx="6757867" cy="3913059"/>
            </a:xfrm>
            <a:prstGeom prst="rect">
              <a:avLst/>
            </a:prstGeom>
            <a:noFill/>
          </p:spPr>
          <p:txBody>
            <a:bodyPr wrap="square" rtlCol="0">
              <a:spAutoFit/>
            </a:bodyPr>
            <a:lstStyle/>
            <a:p>
              <a:pPr lvl="0">
                <a:lnSpc>
                  <a:spcPct val="150000"/>
                </a:lnSpc>
                <a:defRPr/>
              </a:pPr>
              <a:r>
                <a:rPr lang="tr-TR" sz="2400" b="1" dirty="0">
                  <a:solidFill>
                    <a:srgbClr val="C00000"/>
                  </a:solidFill>
                </a:rPr>
                <a:t>Nitratlar</a:t>
              </a:r>
            </a:p>
            <a:p>
              <a:pPr marL="342900" lvl="0" indent="-342900">
                <a:lnSpc>
                  <a:spcPct val="150000"/>
                </a:lnSpc>
                <a:buFont typeface="Arial" panose="020B0604020202020204" pitchFamily="34" charset="0"/>
                <a:buChar char="•"/>
                <a:defRPr/>
              </a:pPr>
              <a:r>
                <a:rPr lang="tr-TR" sz="2400" b="1" dirty="0">
                  <a:solidFill>
                    <a:prstClr val="black"/>
                  </a:solidFill>
                </a:rPr>
                <a:t>Yan etkiler: </a:t>
              </a:r>
              <a:r>
                <a:rPr lang="tr-TR" sz="2400" dirty="0">
                  <a:solidFill>
                    <a:prstClr val="black"/>
                  </a:solidFill>
                </a:rPr>
                <a:t>En sık baş ağrısı görülür, birkaç gün sonra hasta buna alışır ve ağrı geçer.</a:t>
              </a:r>
            </a:p>
            <a:p>
              <a:pPr marL="342900" lvl="0" indent="-342900">
                <a:lnSpc>
                  <a:spcPct val="150000"/>
                </a:lnSpc>
                <a:buFont typeface="Arial" panose="020B0604020202020204" pitchFamily="34" charset="0"/>
                <a:buChar char="•"/>
                <a:defRPr/>
              </a:pPr>
              <a:r>
                <a:rPr lang="tr-TR" sz="2400" dirty="0" err="1">
                  <a:solidFill>
                    <a:prstClr val="black"/>
                  </a:solidFill>
                </a:rPr>
                <a:t>Sildenafil</a:t>
              </a:r>
              <a:r>
                <a:rPr lang="tr-TR" sz="2400" dirty="0">
                  <a:solidFill>
                    <a:prstClr val="black"/>
                  </a:solidFill>
                </a:rPr>
                <a:t> vb. ilaç alan erkeklerde ciddi kan basıncının düşmesine, </a:t>
              </a:r>
              <a:r>
                <a:rPr lang="tr-TR" sz="2400" dirty="0" err="1">
                  <a:solidFill>
                    <a:prstClr val="black"/>
                  </a:solidFill>
                </a:rPr>
                <a:t>senkopa</a:t>
              </a:r>
              <a:r>
                <a:rPr lang="tr-TR" sz="2400" dirty="0">
                  <a:solidFill>
                    <a:prstClr val="black"/>
                  </a:solidFill>
                </a:rPr>
                <a:t> yol açabilirler. Bu nedenle mutlaka hekim kontrolünde kullanılmaları gerektiği hastalara vurgulanmalıdır. </a:t>
              </a:r>
              <a:endParaRPr lang="en-US" sz="2400" dirty="0">
                <a:solidFill>
                  <a:prstClr val="black"/>
                </a:solidFill>
              </a:endParaRPr>
            </a:p>
          </p:txBody>
        </p:sp>
      </p:grpSp>
    </p:spTree>
    <p:extLst>
      <p:ext uri="{BB962C8B-B14F-4D97-AF65-F5344CB8AC3E}">
        <p14:creationId xmlns:p14="http://schemas.microsoft.com/office/powerpoint/2010/main" val="333285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Anti İskemik Ajanlar - 5</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6" name="Grup 5"/>
          <p:cNvGrpSpPr/>
          <p:nvPr/>
        </p:nvGrpSpPr>
        <p:grpSpPr>
          <a:xfrm>
            <a:off x="670242" y="1235123"/>
            <a:ext cx="3278760" cy="4522582"/>
            <a:chOff x="670242" y="1235123"/>
            <a:chExt cx="3278760" cy="4522582"/>
          </a:xfrm>
        </p:grpSpPr>
        <p:grpSp>
          <p:nvGrpSpPr>
            <p:cNvPr id="7" name="Grup 6">
              <a:extLst>
                <a:ext uri="{FF2B5EF4-FFF2-40B4-BE49-F238E27FC236}">
                  <a16:creationId xmlns:a16="http://schemas.microsoft.com/office/drawing/2014/main" id="{8CB94B95-B283-430B-AE21-5C6AFB7304F5}"/>
                </a:ext>
              </a:extLst>
            </p:cNvPr>
            <p:cNvGrpSpPr/>
            <p:nvPr/>
          </p:nvGrpSpPr>
          <p:grpSpPr>
            <a:xfrm>
              <a:off x="731329" y="1235123"/>
              <a:ext cx="3217673" cy="1508074"/>
              <a:chOff x="287366" y="2393"/>
              <a:chExt cx="3150482" cy="1579620"/>
            </a:xfrm>
          </p:grpSpPr>
          <p:sp>
            <p:nvSpPr>
              <p:cNvPr id="17" name="Dikdörtgen: Yuvarlatılmış Köşeler 10">
                <a:extLst>
                  <a:ext uri="{FF2B5EF4-FFF2-40B4-BE49-F238E27FC236}">
                    <a16:creationId xmlns:a16="http://schemas.microsoft.com/office/drawing/2014/main" id="{48F7ED99-572A-4984-85EF-731D622D7BFC}"/>
                  </a:ext>
                </a:extLst>
              </p:cNvPr>
              <p:cNvSpPr/>
              <p:nvPr/>
            </p:nvSpPr>
            <p:spPr>
              <a:xfrm>
                <a:off x="287366" y="2393"/>
                <a:ext cx="3150482" cy="1579620"/>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Dikdörtgen: Yuvarlatılmış Köşeler 4">
                <a:extLst>
                  <a:ext uri="{FF2B5EF4-FFF2-40B4-BE49-F238E27FC236}">
                    <a16:creationId xmlns:a16="http://schemas.microsoft.com/office/drawing/2014/main" id="{DC387E18-4692-4568-A277-48EC2D4EA5AF}"/>
                  </a:ext>
                </a:extLst>
              </p:cNvPr>
              <p:cNvSpPr txBox="1"/>
              <p:nvPr/>
            </p:nvSpPr>
            <p:spPr>
              <a:xfrm>
                <a:off x="588622" y="157094"/>
                <a:ext cx="2551814" cy="1265276"/>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up 19"/>
            <p:cNvGrpSpPr/>
            <p:nvPr/>
          </p:nvGrpSpPr>
          <p:grpSpPr>
            <a:xfrm>
              <a:off x="731328" y="2754295"/>
              <a:ext cx="3217674" cy="1541694"/>
              <a:chOff x="731328" y="2754295"/>
              <a:chExt cx="3217674" cy="1506189"/>
            </a:xfrm>
          </p:grpSpPr>
          <p:sp>
            <p:nvSpPr>
              <p:cNvPr id="15" name="Dikdörtgen: Yuvarlatılmış Köşeler 8">
                <a:extLst>
                  <a:ext uri="{FF2B5EF4-FFF2-40B4-BE49-F238E27FC236}">
                    <a16:creationId xmlns:a16="http://schemas.microsoft.com/office/drawing/2014/main" id="{DC15419D-3C49-48BE-94D6-78FF7D97FAF0}"/>
                  </a:ext>
                </a:extLst>
              </p:cNvPr>
              <p:cNvSpPr/>
              <p:nvPr/>
            </p:nvSpPr>
            <p:spPr>
              <a:xfrm>
                <a:off x="731328" y="2754295"/>
                <a:ext cx="3217674" cy="1506189"/>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6" name="Dikdörtgen: Yuvarlatılmış Köşeler 6">
                <a:extLst>
                  <a:ext uri="{FF2B5EF4-FFF2-40B4-BE49-F238E27FC236}">
                    <a16:creationId xmlns:a16="http://schemas.microsoft.com/office/drawing/2014/main" id="{96E85F51-33CC-4ABD-BD58-FAF068E49070}"/>
                  </a:ext>
                </a:extLst>
              </p:cNvPr>
              <p:cNvSpPr txBox="1"/>
              <p:nvPr/>
            </p:nvSpPr>
            <p:spPr>
              <a:xfrm>
                <a:off x="778490" y="2847135"/>
                <a:ext cx="3062261" cy="1359136"/>
              </a:xfrm>
              <a:prstGeom prst="rect">
                <a:avLst/>
              </a:prstGeom>
              <a:effectLst>
                <a:outerShdw blurRad="50800" dist="50800" sx="1000" sy="1000" algn="ctr" rotWithShape="0">
                  <a:srgbClr val="000000"/>
                </a:outerShdw>
              </a:effectLst>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670242" y="4220972"/>
              <a:ext cx="3278759" cy="1536733"/>
              <a:chOff x="670242" y="4220972"/>
              <a:chExt cx="3278759" cy="1536733"/>
            </a:xfrm>
          </p:grpSpPr>
          <p:sp>
            <p:nvSpPr>
              <p:cNvPr id="13" name="Dikdörtgen: Yuvarlatılmış Köşeler 6">
                <a:extLst>
                  <a:ext uri="{FF2B5EF4-FFF2-40B4-BE49-F238E27FC236}">
                    <a16:creationId xmlns:a16="http://schemas.microsoft.com/office/drawing/2014/main" id="{45768B90-EA20-4DF8-82EE-CC94C9D9E90D}"/>
                  </a:ext>
                </a:extLst>
              </p:cNvPr>
              <p:cNvSpPr/>
              <p:nvPr/>
            </p:nvSpPr>
            <p:spPr>
              <a:xfrm>
                <a:off x="670242" y="4220972"/>
                <a:ext cx="3278759" cy="1536733"/>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2EDCC518-D914-4A41-A9D1-097A8024FCA9}"/>
                  </a:ext>
                </a:extLst>
              </p:cNvPr>
              <p:cNvSpPr txBox="1"/>
              <p:nvPr/>
            </p:nvSpPr>
            <p:spPr>
              <a:xfrm>
                <a:off x="750493" y="4299915"/>
                <a:ext cx="3118258" cy="1296980"/>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8" name="Grup 7"/>
          <p:cNvGrpSpPr/>
          <p:nvPr/>
        </p:nvGrpSpPr>
        <p:grpSpPr>
          <a:xfrm>
            <a:off x="4026706" y="1235123"/>
            <a:ext cx="7157107" cy="4361771"/>
            <a:chOff x="4026706" y="1235123"/>
            <a:chExt cx="7157107" cy="4361771"/>
          </a:xfrm>
        </p:grpSpPr>
        <p:sp>
          <p:nvSpPr>
            <p:cNvPr id="11" name="Dikdörtgen: Yuvarlatılmış Üst Köşeler 13">
              <a:extLst>
                <a:ext uri="{FF2B5EF4-FFF2-40B4-BE49-F238E27FC236}">
                  <a16:creationId xmlns:a16="http://schemas.microsoft.com/office/drawing/2014/main" id="{1F1EC2A6-7017-4A2A-AD42-EDCABEFF2AD6}"/>
                </a:ext>
              </a:extLst>
            </p:cNvPr>
            <p:cNvSpPr/>
            <p:nvPr/>
          </p:nvSpPr>
          <p:spPr>
            <a:xfrm rot="5400000">
              <a:off x="5424374" y="-162545"/>
              <a:ext cx="4361771" cy="7157107"/>
            </a:xfrm>
            <a:prstGeom prst="round2SameRect">
              <a:avLst>
                <a:gd name="adj1" fmla="val 16667"/>
                <a:gd name="adj2" fmla="val 1843"/>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9" name="Metin kutusu 18"/>
            <p:cNvSpPr txBox="1"/>
            <p:nvPr/>
          </p:nvSpPr>
          <p:spPr>
            <a:xfrm>
              <a:off x="4176432" y="1881271"/>
              <a:ext cx="6757867" cy="3192862"/>
            </a:xfrm>
            <a:prstGeom prst="rect">
              <a:avLst/>
            </a:prstGeom>
            <a:noFill/>
          </p:spPr>
          <p:txBody>
            <a:bodyPr wrap="square" rtlCol="0">
              <a:spAutoFit/>
            </a:bodyPr>
            <a:lstStyle/>
            <a:p>
              <a:pPr marL="0" lvl="1" defTabSz="1066800">
                <a:lnSpc>
                  <a:spcPct val="90000"/>
                </a:lnSpc>
                <a:spcBef>
                  <a:spcPct val="0"/>
                </a:spcBef>
                <a:spcAft>
                  <a:spcPct val="15000"/>
                </a:spcAft>
                <a:defRPr/>
              </a:pPr>
              <a:r>
                <a:rPr lang="tr-TR" sz="2400" b="1" dirty="0">
                  <a:solidFill>
                    <a:srgbClr val="C00000"/>
                  </a:solidFill>
                </a:rPr>
                <a:t>Beta-</a:t>
              </a:r>
              <a:r>
                <a:rPr lang="tr-TR" sz="2400" b="1" dirty="0" err="1">
                  <a:solidFill>
                    <a:srgbClr val="C00000"/>
                  </a:solidFill>
                </a:rPr>
                <a:t>blokerler</a:t>
              </a:r>
              <a:r>
                <a:rPr lang="tr-TR" sz="2400" b="1" dirty="0">
                  <a:solidFill>
                    <a:srgbClr val="C00000"/>
                  </a:solidFill>
                </a:rPr>
                <a:t> </a:t>
              </a:r>
            </a:p>
            <a:p>
              <a:pPr marL="342900" lvl="0" indent="-342900">
                <a:lnSpc>
                  <a:spcPct val="150000"/>
                </a:lnSpc>
                <a:buFont typeface="Arial" panose="020B0604020202020204" pitchFamily="34" charset="0"/>
                <a:buChar char="•"/>
                <a:defRPr/>
              </a:pPr>
              <a:r>
                <a:rPr lang="tr-TR" sz="2400" dirty="0">
                  <a:solidFill>
                    <a:prstClr val="black"/>
                  </a:solidFill>
                </a:rPr>
                <a:t>Kalp hızını, </a:t>
              </a:r>
              <a:r>
                <a:rPr lang="tr-TR" sz="2400" dirty="0" err="1">
                  <a:solidFill>
                    <a:prstClr val="black"/>
                  </a:solidFill>
                </a:rPr>
                <a:t>kontraktilite</a:t>
              </a:r>
              <a:r>
                <a:rPr lang="tr-TR" sz="2400" dirty="0">
                  <a:solidFill>
                    <a:prstClr val="black"/>
                  </a:solidFill>
                </a:rPr>
                <a:t>, </a:t>
              </a:r>
              <a:r>
                <a:rPr lang="tr-TR" sz="2400" dirty="0" err="1">
                  <a:solidFill>
                    <a:prstClr val="black"/>
                  </a:solidFill>
                </a:rPr>
                <a:t>atriyoventriküler</a:t>
              </a:r>
              <a:r>
                <a:rPr lang="tr-TR" sz="2400" dirty="0">
                  <a:solidFill>
                    <a:prstClr val="black"/>
                  </a:solidFill>
                </a:rPr>
                <a:t> ileti ve </a:t>
              </a:r>
              <a:r>
                <a:rPr lang="tr-TR" sz="2400" dirty="0" err="1">
                  <a:solidFill>
                    <a:prstClr val="black"/>
                  </a:solidFill>
                </a:rPr>
                <a:t>ektopik</a:t>
              </a:r>
              <a:r>
                <a:rPr lang="tr-TR" sz="2400" dirty="0">
                  <a:solidFill>
                    <a:prstClr val="black"/>
                  </a:solidFill>
                </a:rPr>
                <a:t> aktiviteyi azaltan ajanlardır. </a:t>
              </a:r>
            </a:p>
            <a:p>
              <a:pPr marL="342900" lvl="0" indent="-342900">
                <a:lnSpc>
                  <a:spcPct val="150000"/>
                </a:lnSpc>
                <a:buFont typeface="Arial" panose="020B0604020202020204" pitchFamily="34" charset="0"/>
                <a:buChar char="•"/>
                <a:defRPr/>
              </a:pPr>
              <a:r>
                <a:rPr lang="tr-TR" sz="2400" dirty="0">
                  <a:solidFill>
                    <a:prstClr val="black"/>
                  </a:solidFill>
                </a:rPr>
                <a:t>Ek olarak, diyastol </a:t>
              </a:r>
              <a:r>
                <a:rPr lang="tr-TR" sz="2400" dirty="0" err="1">
                  <a:solidFill>
                    <a:prstClr val="black"/>
                  </a:solidFill>
                </a:rPr>
                <a:t>süresini</a:t>
              </a:r>
              <a:r>
                <a:rPr lang="tr-TR" sz="2400" dirty="0">
                  <a:solidFill>
                    <a:prstClr val="black"/>
                  </a:solidFill>
                </a:rPr>
                <a:t> uzatarak ve </a:t>
              </a:r>
              <a:r>
                <a:rPr lang="tr-TR" sz="2400" dirty="0" err="1">
                  <a:solidFill>
                    <a:prstClr val="black"/>
                  </a:solidFill>
                </a:rPr>
                <a:t>iskemik</a:t>
              </a:r>
              <a:r>
                <a:rPr lang="tr-TR" sz="2400" dirty="0">
                  <a:solidFill>
                    <a:prstClr val="black"/>
                  </a:solidFill>
                </a:rPr>
                <a:t> olmayan </a:t>
              </a:r>
              <a:r>
                <a:rPr lang="tr-TR" sz="2400" dirty="0" err="1">
                  <a:solidFill>
                    <a:prstClr val="black"/>
                  </a:solidFill>
                </a:rPr>
                <a:t>bölgelerde</a:t>
              </a:r>
              <a:r>
                <a:rPr lang="tr-TR" sz="2400" dirty="0">
                  <a:solidFill>
                    <a:prstClr val="black"/>
                  </a:solidFill>
                </a:rPr>
                <a:t> </a:t>
              </a:r>
              <a:r>
                <a:rPr lang="tr-TR" sz="2400" dirty="0" err="1">
                  <a:solidFill>
                    <a:prstClr val="black"/>
                  </a:solidFill>
                </a:rPr>
                <a:t>vasküler</a:t>
              </a:r>
              <a:r>
                <a:rPr lang="tr-TR" sz="2400" dirty="0">
                  <a:solidFill>
                    <a:prstClr val="black"/>
                  </a:solidFill>
                </a:rPr>
                <a:t> direnci arttırarak </a:t>
              </a:r>
              <a:r>
                <a:rPr lang="tr-TR" sz="2400" dirty="0" err="1">
                  <a:solidFill>
                    <a:prstClr val="black"/>
                  </a:solidFill>
                </a:rPr>
                <a:t>iskemik</a:t>
              </a:r>
              <a:r>
                <a:rPr lang="tr-TR" sz="2400" dirty="0">
                  <a:solidFill>
                    <a:prstClr val="black"/>
                  </a:solidFill>
                </a:rPr>
                <a:t> alanların </a:t>
              </a:r>
              <a:r>
                <a:rPr lang="tr-TR" sz="2400" dirty="0" err="1">
                  <a:solidFill>
                    <a:prstClr val="black"/>
                  </a:solidFill>
                </a:rPr>
                <a:t>perfüzyonunu</a:t>
              </a:r>
              <a:r>
                <a:rPr lang="tr-TR" sz="2400" dirty="0">
                  <a:solidFill>
                    <a:prstClr val="black"/>
                  </a:solidFill>
                </a:rPr>
                <a:t> arttırabilirler.</a:t>
              </a:r>
              <a:endParaRPr lang="en-US" sz="2400" dirty="0">
                <a:solidFill>
                  <a:prstClr val="black"/>
                </a:solidFill>
              </a:endParaRPr>
            </a:p>
          </p:txBody>
        </p:sp>
      </p:grpSp>
    </p:spTree>
    <p:extLst>
      <p:ext uri="{BB962C8B-B14F-4D97-AF65-F5344CB8AC3E}">
        <p14:creationId xmlns:p14="http://schemas.microsoft.com/office/powerpoint/2010/main" val="25262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84C3C58-A72E-4925-A149-3C788E276C36}"/>
              </a:ext>
            </a:extLst>
          </p:cNvPr>
          <p:cNvSpPr/>
          <p:nvPr/>
        </p:nvSpPr>
        <p:spPr>
          <a:xfrm>
            <a:off x="0" y="1789113"/>
            <a:ext cx="12192000" cy="2879725"/>
          </a:xfrm>
          <a:prstGeom prst="rect">
            <a:avLst/>
          </a:prstGeom>
          <a:solidFill>
            <a:srgbClr val="C00000"/>
          </a:solidFill>
          <a:ln w="31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ikdörtgen 3">
            <a:extLst>
              <a:ext uri="{FF2B5EF4-FFF2-40B4-BE49-F238E27FC236}">
                <a16:creationId xmlns:a16="http://schemas.microsoft.com/office/drawing/2014/main" id="{E033D89F-3E9C-4FEC-AF01-6126F97BEEF4}"/>
              </a:ext>
            </a:extLst>
          </p:cNvPr>
          <p:cNvSpPr/>
          <p:nvPr/>
        </p:nvSpPr>
        <p:spPr>
          <a:xfrm>
            <a:off x="0" y="1906588"/>
            <a:ext cx="12192000" cy="26495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Dikdörtgen 4">
            <a:extLst>
              <a:ext uri="{FF2B5EF4-FFF2-40B4-BE49-F238E27FC236}">
                <a16:creationId xmlns:a16="http://schemas.microsoft.com/office/drawing/2014/main" id="{3239EC90-83C1-46A9-AF53-39310C97D5B6}"/>
              </a:ext>
            </a:extLst>
          </p:cNvPr>
          <p:cNvSpPr/>
          <p:nvPr/>
        </p:nvSpPr>
        <p:spPr>
          <a:xfrm>
            <a:off x="477838" y="2551113"/>
            <a:ext cx="5868987" cy="1200329"/>
          </a:xfrm>
          <a:prstGeom prst="rect">
            <a:avLst/>
          </a:prstGeom>
          <a:ln>
            <a:noFill/>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srgbClr val="C00000"/>
                </a:solidFill>
                <a:effectLst/>
                <a:uLnTx/>
                <a:uFillTx/>
                <a:latin typeface="Calibri"/>
                <a:ea typeface="+mn-ea"/>
                <a:cs typeface="+mn-cs"/>
              </a:rPr>
              <a:t>Koroner</a:t>
            </a:r>
            <a:r>
              <a:rPr kumimoji="0" lang="tr-TR" sz="3600" b="1" i="0" u="none" strike="noStrike" kern="1200" cap="none" spc="0" normalizeH="0" noProof="0" dirty="0">
                <a:ln>
                  <a:noFill/>
                </a:ln>
                <a:solidFill>
                  <a:srgbClr val="C00000"/>
                </a:solidFill>
                <a:effectLst/>
                <a:uLnTx/>
                <a:uFillTx/>
                <a:latin typeface="Calibri"/>
                <a:ea typeface="+mn-ea"/>
                <a:cs typeface="+mn-cs"/>
              </a:rPr>
              <a:t> Arter Hastalığında Semptomlar</a:t>
            </a:r>
            <a:endParaRPr kumimoji="0" lang="en-US" altLang="ko-KR" sz="4400" b="1" i="0" u="none" strike="noStrike" kern="1200" cap="none" spc="0" normalizeH="0" baseline="0" noProof="0" dirty="0">
              <a:ln>
                <a:noFill/>
              </a:ln>
              <a:solidFill>
                <a:srgbClr val="C00000"/>
              </a:solidFill>
              <a:effectLst/>
              <a:uLnTx/>
              <a:uFillTx/>
              <a:latin typeface="Calibri"/>
              <a:ea typeface="맑은 고딕" panose="020B0503020000020004" pitchFamily="34" charset="-127"/>
              <a:cs typeface="+mn-cs"/>
            </a:endParaRPr>
          </a:p>
        </p:txBody>
      </p:sp>
      <p:pic>
        <p:nvPicPr>
          <p:cNvPr id="1026" name="Picture 2" descr="Kalp, Kalp Atışı, Tıbbi, Frekans, Doktor, Dev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762" y="1569041"/>
            <a:ext cx="4468238" cy="46508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160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Anti İskemik Ajanlar -6</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5" name="Grup 4"/>
          <p:cNvGrpSpPr/>
          <p:nvPr/>
        </p:nvGrpSpPr>
        <p:grpSpPr>
          <a:xfrm>
            <a:off x="670242" y="1235123"/>
            <a:ext cx="3278760" cy="4522582"/>
            <a:chOff x="670242" y="1235123"/>
            <a:chExt cx="3278760" cy="4522582"/>
          </a:xfrm>
        </p:grpSpPr>
        <p:grpSp>
          <p:nvGrpSpPr>
            <p:cNvPr id="7" name="Grup 6">
              <a:extLst>
                <a:ext uri="{FF2B5EF4-FFF2-40B4-BE49-F238E27FC236}">
                  <a16:creationId xmlns:a16="http://schemas.microsoft.com/office/drawing/2014/main" id="{8CB94B95-B283-430B-AE21-5C6AFB7304F5}"/>
                </a:ext>
              </a:extLst>
            </p:cNvPr>
            <p:cNvGrpSpPr/>
            <p:nvPr/>
          </p:nvGrpSpPr>
          <p:grpSpPr>
            <a:xfrm>
              <a:off x="731329" y="1235123"/>
              <a:ext cx="3217673" cy="1508074"/>
              <a:chOff x="287366" y="2393"/>
              <a:chExt cx="3150482" cy="1579620"/>
            </a:xfrm>
          </p:grpSpPr>
          <p:sp>
            <p:nvSpPr>
              <p:cNvPr id="17" name="Dikdörtgen: Yuvarlatılmış Köşeler 10">
                <a:extLst>
                  <a:ext uri="{FF2B5EF4-FFF2-40B4-BE49-F238E27FC236}">
                    <a16:creationId xmlns:a16="http://schemas.microsoft.com/office/drawing/2014/main" id="{48F7ED99-572A-4984-85EF-731D622D7BFC}"/>
                  </a:ext>
                </a:extLst>
              </p:cNvPr>
              <p:cNvSpPr/>
              <p:nvPr/>
            </p:nvSpPr>
            <p:spPr>
              <a:xfrm>
                <a:off x="287366" y="2393"/>
                <a:ext cx="3150482" cy="1579620"/>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Dikdörtgen: Yuvarlatılmış Köşeler 4">
                <a:extLst>
                  <a:ext uri="{FF2B5EF4-FFF2-40B4-BE49-F238E27FC236}">
                    <a16:creationId xmlns:a16="http://schemas.microsoft.com/office/drawing/2014/main" id="{DC387E18-4692-4568-A277-48EC2D4EA5AF}"/>
                  </a:ext>
                </a:extLst>
              </p:cNvPr>
              <p:cNvSpPr txBox="1"/>
              <p:nvPr/>
            </p:nvSpPr>
            <p:spPr>
              <a:xfrm>
                <a:off x="588622" y="157094"/>
                <a:ext cx="2551814" cy="1265276"/>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up 19"/>
            <p:cNvGrpSpPr/>
            <p:nvPr/>
          </p:nvGrpSpPr>
          <p:grpSpPr>
            <a:xfrm>
              <a:off x="731328" y="2754295"/>
              <a:ext cx="3217674" cy="1541694"/>
              <a:chOff x="731328" y="2754295"/>
              <a:chExt cx="3217674" cy="1506189"/>
            </a:xfrm>
          </p:grpSpPr>
          <p:sp>
            <p:nvSpPr>
              <p:cNvPr id="15" name="Dikdörtgen: Yuvarlatılmış Köşeler 8">
                <a:extLst>
                  <a:ext uri="{FF2B5EF4-FFF2-40B4-BE49-F238E27FC236}">
                    <a16:creationId xmlns:a16="http://schemas.microsoft.com/office/drawing/2014/main" id="{DC15419D-3C49-48BE-94D6-78FF7D97FAF0}"/>
                  </a:ext>
                </a:extLst>
              </p:cNvPr>
              <p:cNvSpPr/>
              <p:nvPr/>
            </p:nvSpPr>
            <p:spPr>
              <a:xfrm>
                <a:off x="731328" y="2754295"/>
                <a:ext cx="3217674" cy="1506189"/>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6" name="Dikdörtgen: Yuvarlatılmış Köşeler 6">
                <a:extLst>
                  <a:ext uri="{FF2B5EF4-FFF2-40B4-BE49-F238E27FC236}">
                    <a16:creationId xmlns:a16="http://schemas.microsoft.com/office/drawing/2014/main" id="{96E85F51-33CC-4ABD-BD58-FAF068E49070}"/>
                  </a:ext>
                </a:extLst>
              </p:cNvPr>
              <p:cNvSpPr txBox="1"/>
              <p:nvPr/>
            </p:nvSpPr>
            <p:spPr>
              <a:xfrm>
                <a:off x="778490" y="2847135"/>
                <a:ext cx="3062261" cy="1359136"/>
              </a:xfrm>
              <a:prstGeom prst="rect">
                <a:avLst/>
              </a:prstGeom>
              <a:effectLst>
                <a:outerShdw blurRad="50800" dist="50800" sx="1000" sy="1000" algn="ctr" rotWithShape="0">
                  <a:srgbClr val="000000"/>
                </a:outerShdw>
              </a:effectLst>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670242" y="4220972"/>
              <a:ext cx="3278759" cy="1536733"/>
              <a:chOff x="670242" y="4220972"/>
              <a:chExt cx="3278759" cy="1536733"/>
            </a:xfrm>
          </p:grpSpPr>
          <p:sp>
            <p:nvSpPr>
              <p:cNvPr id="13" name="Dikdörtgen: Yuvarlatılmış Köşeler 6">
                <a:extLst>
                  <a:ext uri="{FF2B5EF4-FFF2-40B4-BE49-F238E27FC236}">
                    <a16:creationId xmlns:a16="http://schemas.microsoft.com/office/drawing/2014/main" id="{45768B90-EA20-4DF8-82EE-CC94C9D9E90D}"/>
                  </a:ext>
                </a:extLst>
              </p:cNvPr>
              <p:cNvSpPr/>
              <p:nvPr/>
            </p:nvSpPr>
            <p:spPr>
              <a:xfrm>
                <a:off x="670242" y="4220972"/>
                <a:ext cx="3278759" cy="1536733"/>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2EDCC518-D914-4A41-A9D1-097A8024FCA9}"/>
                  </a:ext>
                </a:extLst>
              </p:cNvPr>
              <p:cNvSpPr txBox="1"/>
              <p:nvPr/>
            </p:nvSpPr>
            <p:spPr>
              <a:xfrm>
                <a:off x="750493" y="4299915"/>
                <a:ext cx="3118258" cy="1296980"/>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4" name="Grup 3"/>
          <p:cNvGrpSpPr/>
          <p:nvPr/>
        </p:nvGrpSpPr>
        <p:grpSpPr>
          <a:xfrm>
            <a:off x="4026706" y="1235123"/>
            <a:ext cx="7157107" cy="4361771"/>
            <a:chOff x="4026706" y="1235123"/>
            <a:chExt cx="7157107" cy="4361771"/>
          </a:xfrm>
        </p:grpSpPr>
        <p:sp>
          <p:nvSpPr>
            <p:cNvPr id="11" name="Dikdörtgen: Yuvarlatılmış Üst Köşeler 13">
              <a:extLst>
                <a:ext uri="{FF2B5EF4-FFF2-40B4-BE49-F238E27FC236}">
                  <a16:creationId xmlns:a16="http://schemas.microsoft.com/office/drawing/2014/main" id="{1F1EC2A6-7017-4A2A-AD42-EDCABEFF2AD6}"/>
                </a:ext>
              </a:extLst>
            </p:cNvPr>
            <p:cNvSpPr/>
            <p:nvPr/>
          </p:nvSpPr>
          <p:spPr>
            <a:xfrm rot="5400000">
              <a:off x="5424374" y="-162545"/>
              <a:ext cx="4361771" cy="7157107"/>
            </a:xfrm>
            <a:prstGeom prst="round2SameRect">
              <a:avLst>
                <a:gd name="adj1" fmla="val 16667"/>
                <a:gd name="adj2" fmla="val 1843"/>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9" name="Metin kutusu 18"/>
            <p:cNvSpPr txBox="1"/>
            <p:nvPr/>
          </p:nvSpPr>
          <p:spPr>
            <a:xfrm>
              <a:off x="4176432" y="1881271"/>
              <a:ext cx="6757867" cy="3250121"/>
            </a:xfrm>
            <a:prstGeom prst="rect">
              <a:avLst/>
            </a:prstGeom>
            <a:noFill/>
          </p:spPr>
          <p:txBody>
            <a:bodyPr wrap="square" rtlCol="0">
              <a:spAutoFit/>
            </a:bodyPr>
            <a:lstStyle/>
            <a:p>
              <a:pPr marL="0" lvl="1" defTabSz="1066800">
                <a:lnSpc>
                  <a:spcPct val="90000"/>
                </a:lnSpc>
                <a:spcBef>
                  <a:spcPct val="0"/>
                </a:spcBef>
                <a:spcAft>
                  <a:spcPct val="15000"/>
                </a:spcAft>
                <a:defRPr/>
              </a:pPr>
              <a:r>
                <a:rPr lang="tr-TR" sz="2400" b="1" dirty="0">
                  <a:solidFill>
                    <a:srgbClr val="C00000"/>
                  </a:solidFill>
                </a:rPr>
                <a:t>Beta-</a:t>
              </a:r>
              <a:r>
                <a:rPr lang="tr-TR" sz="2400" b="1" dirty="0" err="1">
                  <a:solidFill>
                    <a:srgbClr val="C00000"/>
                  </a:solidFill>
                </a:rPr>
                <a:t>blokerler</a:t>
              </a:r>
              <a:r>
                <a:rPr lang="tr-TR" sz="2400" b="1" dirty="0">
                  <a:solidFill>
                    <a:srgbClr val="C00000"/>
                  </a:solidFill>
                </a:rPr>
                <a:t> </a:t>
              </a:r>
            </a:p>
            <a:p>
              <a:pPr marL="342900" lvl="0" indent="-342900">
                <a:lnSpc>
                  <a:spcPct val="150000"/>
                </a:lnSpc>
                <a:buFont typeface="Arial" panose="020B0604020202020204" pitchFamily="34" charset="0"/>
                <a:buChar char="•"/>
                <a:defRPr/>
              </a:pPr>
              <a:r>
                <a:rPr lang="tr-TR" sz="2400" dirty="0">
                  <a:solidFill>
                    <a:prstClr val="black"/>
                  </a:solidFill>
                </a:rPr>
                <a:t>Hem </a:t>
              </a:r>
              <a:r>
                <a:rPr lang="tr-TR" sz="2400" dirty="0" err="1">
                  <a:solidFill>
                    <a:prstClr val="black"/>
                  </a:solidFill>
                </a:rPr>
                <a:t>vazodilatör</a:t>
              </a:r>
              <a:r>
                <a:rPr lang="tr-TR" sz="2400" dirty="0">
                  <a:solidFill>
                    <a:prstClr val="black"/>
                  </a:solidFill>
                </a:rPr>
                <a:t> hem de </a:t>
              </a:r>
              <a:r>
                <a:rPr lang="tr-TR" sz="2400" dirty="0" err="1">
                  <a:solidFill>
                    <a:prstClr val="black"/>
                  </a:solidFill>
                </a:rPr>
                <a:t>myokardiyal</a:t>
              </a:r>
              <a:r>
                <a:rPr lang="tr-TR" sz="2400" dirty="0">
                  <a:solidFill>
                    <a:prstClr val="black"/>
                  </a:solidFill>
                </a:rPr>
                <a:t> enerji gereksinimini azaltarak anti </a:t>
              </a:r>
              <a:r>
                <a:rPr lang="tr-TR" sz="2400" dirty="0" err="1">
                  <a:solidFill>
                    <a:prstClr val="black"/>
                  </a:solidFill>
                </a:rPr>
                <a:t>anjinal</a:t>
              </a:r>
              <a:r>
                <a:rPr lang="tr-TR" sz="2400" dirty="0">
                  <a:solidFill>
                    <a:prstClr val="black"/>
                  </a:solidFill>
                </a:rPr>
                <a:t> etki </a:t>
              </a:r>
              <a:r>
                <a:rPr lang="tr-TR" sz="2400" dirty="0" smtClean="0">
                  <a:solidFill>
                    <a:prstClr val="black"/>
                  </a:solidFill>
                </a:rPr>
                <a:t>gösterirler</a:t>
              </a:r>
              <a:r>
                <a:rPr lang="tr-TR" sz="2400" dirty="0">
                  <a:solidFill>
                    <a:prstClr val="black"/>
                  </a:solidFill>
                </a:rPr>
                <a:t>. Bu nedenle </a:t>
              </a:r>
              <a:r>
                <a:rPr lang="tr-TR" sz="2400" dirty="0" err="1">
                  <a:solidFill>
                    <a:prstClr val="black"/>
                  </a:solidFill>
                </a:rPr>
                <a:t>KAH’da</a:t>
              </a:r>
              <a:r>
                <a:rPr lang="tr-TR" sz="2400" dirty="0">
                  <a:solidFill>
                    <a:prstClr val="black"/>
                  </a:solidFill>
                </a:rPr>
                <a:t> reçetenin vazgeçilmez ilaçlarındandır. En sık bu amaçla </a:t>
              </a:r>
              <a:r>
                <a:rPr lang="tr-TR" sz="2400" dirty="0" err="1">
                  <a:solidFill>
                    <a:prstClr val="black"/>
                  </a:solidFill>
                </a:rPr>
                <a:t>metoprolol</a:t>
              </a:r>
              <a:r>
                <a:rPr lang="tr-TR" sz="2400" dirty="0">
                  <a:solidFill>
                    <a:prstClr val="black"/>
                  </a:solidFill>
                </a:rPr>
                <a:t> kullanılmaktadır.</a:t>
              </a:r>
            </a:p>
          </p:txBody>
        </p:sp>
      </p:grpSp>
    </p:spTree>
    <p:extLst>
      <p:ext uri="{BB962C8B-B14F-4D97-AF65-F5344CB8AC3E}">
        <p14:creationId xmlns:p14="http://schemas.microsoft.com/office/powerpoint/2010/main" val="5484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Anti İskemik Ajanlar -7</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670242" y="1235123"/>
            <a:ext cx="3278760" cy="4522582"/>
            <a:chOff x="670242" y="1235123"/>
            <a:chExt cx="3278760" cy="4522582"/>
          </a:xfrm>
        </p:grpSpPr>
        <p:grpSp>
          <p:nvGrpSpPr>
            <p:cNvPr id="7" name="Grup 6">
              <a:extLst>
                <a:ext uri="{FF2B5EF4-FFF2-40B4-BE49-F238E27FC236}">
                  <a16:creationId xmlns:a16="http://schemas.microsoft.com/office/drawing/2014/main" id="{8CB94B95-B283-430B-AE21-5C6AFB7304F5}"/>
                </a:ext>
              </a:extLst>
            </p:cNvPr>
            <p:cNvGrpSpPr/>
            <p:nvPr/>
          </p:nvGrpSpPr>
          <p:grpSpPr>
            <a:xfrm>
              <a:off x="731329" y="1235123"/>
              <a:ext cx="3217673" cy="1508074"/>
              <a:chOff x="287366" y="2393"/>
              <a:chExt cx="3150482" cy="1579620"/>
            </a:xfrm>
          </p:grpSpPr>
          <p:sp>
            <p:nvSpPr>
              <p:cNvPr id="17" name="Dikdörtgen: Yuvarlatılmış Köşeler 10">
                <a:extLst>
                  <a:ext uri="{FF2B5EF4-FFF2-40B4-BE49-F238E27FC236}">
                    <a16:creationId xmlns:a16="http://schemas.microsoft.com/office/drawing/2014/main" id="{48F7ED99-572A-4984-85EF-731D622D7BFC}"/>
                  </a:ext>
                </a:extLst>
              </p:cNvPr>
              <p:cNvSpPr/>
              <p:nvPr/>
            </p:nvSpPr>
            <p:spPr>
              <a:xfrm>
                <a:off x="287366" y="2393"/>
                <a:ext cx="3150482" cy="1579620"/>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Dikdörtgen: Yuvarlatılmış Köşeler 4">
                <a:extLst>
                  <a:ext uri="{FF2B5EF4-FFF2-40B4-BE49-F238E27FC236}">
                    <a16:creationId xmlns:a16="http://schemas.microsoft.com/office/drawing/2014/main" id="{DC387E18-4692-4568-A277-48EC2D4EA5AF}"/>
                  </a:ext>
                </a:extLst>
              </p:cNvPr>
              <p:cNvSpPr txBox="1"/>
              <p:nvPr/>
            </p:nvSpPr>
            <p:spPr>
              <a:xfrm>
                <a:off x="588622" y="157094"/>
                <a:ext cx="2551814" cy="1265276"/>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up 19"/>
            <p:cNvGrpSpPr/>
            <p:nvPr/>
          </p:nvGrpSpPr>
          <p:grpSpPr>
            <a:xfrm>
              <a:off x="731328" y="2754295"/>
              <a:ext cx="3217674" cy="1541694"/>
              <a:chOff x="731328" y="2754295"/>
              <a:chExt cx="3217674" cy="1506189"/>
            </a:xfrm>
          </p:grpSpPr>
          <p:sp>
            <p:nvSpPr>
              <p:cNvPr id="15" name="Dikdörtgen: Yuvarlatılmış Köşeler 8">
                <a:extLst>
                  <a:ext uri="{FF2B5EF4-FFF2-40B4-BE49-F238E27FC236}">
                    <a16:creationId xmlns:a16="http://schemas.microsoft.com/office/drawing/2014/main" id="{DC15419D-3C49-48BE-94D6-78FF7D97FAF0}"/>
                  </a:ext>
                </a:extLst>
              </p:cNvPr>
              <p:cNvSpPr/>
              <p:nvPr/>
            </p:nvSpPr>
            <p:spPr>
              <a:xfrm>
                <a:off x="731328" y="2754295"/>
                <a:ext cx="3217674" cy="1506189"/>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6" name="Dikdörtgen: Yuvarlatılmış Köşeler 6">
                <a:extLst>
                  <a:ext uri="{FF2B5EF4-FFF2-40B4-BE49-F238E27FC236}">
                    <a16:creationId xmlns:a16="http://schemas.microsoft.com/office/drawing/2014/main" id="{96E85F51-33CC-4ABD-BD58-FAF068E49070}"/>
                  </a:ext>
                </a:extLst>
              </p:cNvPr>
              <p:cNvSpPr txBox="1"/>
              <p:nvPr/>
            </p:nvSpPr>
            <p:spPr>
              <a:xfrm>
                <a:off x="778490" y="2847135"/>
                <a:ext cx="3062261" cy="1359136"/>
              </a:xfrm>
              <a:prstGeom prst="rect">
                <a:avLst/>
              </a:prstGeom>
              <a:effectLst>
                <a:outerShdw blurRad="50800" dist="50800" sx="1000" sy="1000" algn="ctr" rotWithShape="0">
                  <a:srgbClr val="000000"/>
                </a:outerShdw>
              </a:effectLst>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670242" y="4220972"/>
              <a:ext cx="3278759" cy="1536733"/>
              <a:chOff x="670242" y="4220972"/>
              <a:chExt cx="3278759" cy="1536733"/>
            </a:xfrm>
          </p:grpSpPr>
          <p:sp>
            <p:nvSpPr>
              <p:cNvPr id="13" name="Dikdörtgen: Yuvarlatılmış Köşeler 6">
                <a:extLst>
                  <a:ext uri="{FF2B5EF4-FFF2-40B4-BE49-F238E27FC236}">
                    <a16:creationId xmlns:a16="http://schemas.microsoft.com/office/drawing/2014/main" id="{45768B90-EA20-4DF8-82EE-CC94C9D9E90D}"/>
                  </a:ext>
                </a:extLst>
              </p:cNvPr>
              <p:cNvSpPr/>
              <p:nvPr/>
            </p:nvSpPr>
            <p:spPr>
              <a:xfrm>
                <a:off x="670242" y="4220972"/>
                <a:ext cx="3278759" cy="1536733"/>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2EDCC518-D914-4A41-A9D1-097A8024FCA9}"/>
                  </a:ext>
                </a:extLst>
              </p:cNvPr>
              <p:cNvSpPr txBox="1"/>
              <p:nvPr/>
            </p:nvSpPr>
            <p:spPr>
              <a:xfrm>
                <a:off x="750493" y="4299915"/>
                <a:ext cx="3118258" cy="1296980"/>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5" name="Grup 4"/>
          <p:cNvGrpSpPr/>
          <p:nvPr/>
        </p:nvGrpSpPr>
        <p:grpSpPr>
          <a:xfrm>
            <a:off x="4026706" y="1235123"/>
            <a:ext cx="7157107" cy="4361771"/>
            <a:chOff x="4026706" y="1235123"/>
            <a:chExt cx="7157107" cy="4361771"/>
          </a:xfrm>
        </p:grpSpPr>
        <p:sp>
          <p:nvSpPr>
            <p:cNvPr id="11" name="Dikdörtgen: Yuvarlatılmış Üst Köşeler 13">
              <a:extLst>
                <a:ext uri="{FF2B5EF4-FFF2-40B4-BE49-F238E27FC236}">
                  <a16:creationId xmlns:a16="http://schemas.microsoft.com/office/drawing/2014/main" id="{1F1EC2A6-7017-4A2A-AD42-EDCABEFF2AD6}"/>
                </a:ext>
              </a:extLst>
            </p:cNvPr>
            <p:cNvSpPr/>
            <p:nvPr/>
          </p:nvSpPr>
          <p:spPr>
            <a:xfrm rot="5400000">
              <a:off x="5424374" y="-162545"/>
              <a:ext cx="4361771" cy="7157107"/>
            </a:xfrm>
            <a:prstGeom prst="round2SameRect">
              <a:avLst>
                <a:gd name="adj1" fmla="val 16667"/>
                <a:gd name="adj2" fmla="val 1843"/>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9" name="Metin kutusu 18"/>
            <p:cNvSpPr txBox="1"/>
            <p:nvPr/>
          </p:nvSpPr>
          <p:spPr>
            <a:xfrm>
              <a:off x="4176432" y="1513949"/>
              <a:ext cx="6757867" cy="3804118"/>
            </a:xfrm>
            <a:prstGeom prst="rect">
              <a:avLst/>
            </a:prstGeom>
            <a:noFill/>
          </p:spPr>
          <p:txBody>
            <a:bodyPr wrap="square" rtlCol="0">
              <a:spAutoFit/>
            </a:bodyPr>
            <a:lstStyle/>
            <a:p>
              <a:pPr marL="0" marR="0" lvl="1" indent="0" algn="l" defTabSz="1066800" rtl="0" eaLnBrk="1" fontAlgn="auto" latinLnBrk="0" hangingPunct="1">
                <a:lnSpc>
                  <a:spcPct val="90000"/>
                </a:lnSpc>
                <a:spcBef>
                  <a:spcPct val="0"/>
                </a:spcBef>
                <a:spcAft>
                  <a:spcPct val="1500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Beta-</a:t>
              </a:r>
              <a:r>
                <a:rPr kumimoji="0" lang="tr-TR" sz="2400" b="1" i="0" u="none" strike="noStrike" kern="1200" cap="none" spc="0" normalizeH="0" baseline="0" noProof="0" dirty="0" err="1">
                  <a:ln>
                    <a:noFill/>
                  </a:ln>
                  <a:solidFill>
                    <a:srgbClr val="C00000"/>
                  </a:solidFill>
                  <a:effectLst/>
                  <a:uLnTx/>
                  <a:uFillTx/>
                  <a:latin typeface="Calibri"/>
                  <a:ea typeface="+mn-ea"/>
                  <a:cs typeface="+mn-cs"/>
                </a:rPr>
                <a:t>blokerler</a:t>
              </a:r>
              <a:r>
                <a:rPr kumimoji="0" lang="tr-TR" sz="2400" b="1" i="0" u="none" strike="noStrike" kern="1200" cap="none" spc="0" normalizeH="0" baseline="0" noProof="0" dirty="0">
                  <a:ln>
                    <a:noFill/>
                  </a:ln>
                  <a:solidFill>
                    <a:srgbClr val="C00000"/>
                  </a:solidFill>
                  <a:effectLst/>
                  <a:uLnTx/>
                  <a:uFillTx/>
                  <a:latin typeface="Calibri"/>
                  <a:ea typeface="+mn-ea"/>
                  <a:cs typeface="+mn-cs"/>
                </a:rPr>
                <a:t> </a:t>
              </a:r>
            </a:p>
            <a:p>
              <a:pPr marL="342900" lvl="0" indent="-342900">
                <a:lnSpc>
                  <a:spcPct val="150000"/>
                </a:lnSpc>
                <a:buFont typeface="Arial" panose="020B0604020202020204" pitchFamily="34" charset="0"/>
                <a:buChar char="•"/>
              </a:pPr>
              <a:r>
                <a:rPr lang="tr-TR" sz="2400" dirty="0">
                  <a:solidFill>
                    <a:prstClr val="black"/>
                  </a:solidFill>
                </a:rPr>
                <a:t>Aynı zamanda sempatik deşarjı da azaltarak olumlu etki sağlamaktadırlar.</a:t>
              </a:r>
            </a:p>
            <a:p>
              <a:pPr marL="342900" indent="-342900">
                <a:lnSpc>
                  <a:spcPct val="150000"/>
                </a:lnSpc>
                <a:buFont typeface="Arial" panose="020B0604020202020204" pitchFamily="34" charset="0"/>
                <a:buChar char="•"/>
              </a:pPr>
              <a:r>
                <a:rPr lang="tr-TR" sz="2400" dirty="0">
                  <a:solidFill>
                    <a:prstClr val="black"/>
                  </a:solidFill>
                </a:rPr>
                <a:t>Kalp yetmezliğinde  (KY) sempatik deşarjı azaltmalarından dolayı kullanılmaktadırlar ama akut </a:t>
              </a:r>
              <a:r>
                <a:rPr lang="tr-TR" sz="2400" dirty="0" err="1">
                  <a:solidFill>
                    <a:prstClr val="black"/>
                  </a:solidFill>
                </a:rPr>
                <a:t>dekompanze</a:t>
              </a:r>
              <a:r>
                <a:rPr lang="tr-TR" sz="2400" dirty="0">
                  <a:solidFill>
                    <a:prstClr val="black"/>
                  </a:solidFill>
                </a:rPr>
                <a:t> </a:t>
              </a:r>
              <a:r>
                <a:rPr lang="tr-TR" sz="2400" dirty="0" err="1">
                  <a:solidFill>
                    <a:prstClr val="black"/>
                  </a:solidFill>
                </a:rPr>
                <a:t>KY’de</a:t>
              </a:r>
              <a:r>
                <a:rPr lang="tr-TR" sz="2400" dirty="0">
                  <a:solidFill>
                    <a:prstClr val="black"/>
                  </a:solidFill>
                </a:rPr>
                <a:t> beta-</a:t>
              </a:r>
              <a:r>
                <a:rPr lang="tr-TR" sz="2400" dirty="0" err="1">
                  <a:solidFill>
                    <a:prstClr val="black"/>
                  </a:solidFill>
                </a:rPr>
                <a:t>bloker</a:t>
              </a:r>
              <a:r>
                <a:rPr lang="tr-TR" sz="2400" dirty="0">
                  <a:solidFill>
                    <a:prstClr val="black"/>
                  </a:solidFill>
                </a:rPr>
                <a:t> tedaviye ara verilmesi gerekir. </a:t>
              </a:r>
              <a:endParaRPr lang="en-US" sz="2400" dirty="0">
                <a:solidFill>
                  <a:prstClr val="black"/>
                </a:solidFill>
              </a:endParaRPr>
            </a:p>
          </p:txBody>
        </p:sp>
      </p:grpSp>
    </p:spTree>
    <p:extLst>
      <p:ext uri="{BB962C8B-B14F-4D97-AF65-F5344CB8AC3E}">
        <p14:creationId xmlns:p14="http://schemas.microsoft.com/office/powerpoint/2010/main" val="275388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Anti İskemik Ajanlar -8</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670242" y="1235123"/>
            <a:ext cx="3278760" cy="4522582"/>
            <a:chOff x="670242" y="1235123"/>
            <a:chExt cx="3278760" cy="4522582"/>
          </a:xfrm>
        </p:grpSpPr>
        <p:grpSp>
          <p:nvGrpSpPr>
            <p:cNvPr id="7" name="Grup 6">
              <a:extLst>
                <a:ext uri="{FF2B5EF4-FFF2-40B4-BE49-F238E27FC236}">
                  <a16:creationId xmlns:a16="http://schemas.microsoft.com/office/drawing/2014/main" id="{8CB94B95-B283-430B-AE21-5C6AFB7304F5}"/>
                </a:ext>
              </a:extLst>
            </p:cNvPr>
            <p:cNvGrpSpPr/>
            <p:nvPr/>
          </p:nvGrpSpPr>
          <p:grpSpPr>
            <a:xfrm>
              <a:off x="731329" y="1235123"/>
              <a:ext cx="3217673" cy="1508074"/>
              <a:chOff x="287366" y="2393"/>
              <a:chExt cx="3150482" cy="1579620"/>
            </a:xfrm>
          </p:grpSpPr>
          <p:sp>
            <p:nvSpPr>
              <p:cNvPr id="17" name="Dikdörtgen: Yuvarlatılmış Köşeler 10">
                <a:extLst>
                  <a:ext uri="{FF2B5EF4-FFF2-40B4-BE49-F238E27FC236}">
                    <a16:creationId xmlns:a16="http://schemas.microsoft.com/office/drawing/2014/main" id="{48F7ED99-572A-4984-85EF-731D622D7BFC}"/>
                  </a:ext>
                </a:extLst>
              </p:cNvPr>
              <p:cNvSpPr/>
              <p:nvPr/>
            </p:nvSpPr>
            <p:spPr>
              <a:xfrm>
                <a:off x="287366" y="2393"/>
                <a:ext cx="3150482" cy="1579620"/>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Dikdörtgen: Yuvarlatılmış Köşeler 4">
                <a:extLst>
                  <a:ext uri="{FF2B5EF4-FFF2-40B4-BE49-F238E27FC236}">
                    <a16:creationId xmlns:a16="http://schemas.microsoft.com/office/drawing/2014/main" id="{DC387E18-4692-4568-A277-48EC2D4EA5AF}"/>
                  </a:ext>
                </a:extLst>
              </p:cNvPr>
              <p:cNvSpPr txBox="1"/>
              <p:nvPr/>
            </p:nvSpPr>
            <p:spPr>
              <a:xfrm>
                <a:off x="588622" y="157094"/>
                <a:ext cx="2551814" cy="1265276"/>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up 19"/>
            <p:cNvGrpSpPr/>
            <p:nvPr/>
          </p:nvGrpSpPr>
          <p:grpSpPr>
            <a:xfrm>
              <a:off x="731328" y="2754295"/>
              <a:ext cx="3217674" cy="1541694"/>
              <a:chOff x="731328" y="2754295"/>
              <a:chExt cx="3217674" cy="1506189"/>
            </a:xfrm>
          </p:grpSpPr>
          <p:sp>
            <p:nvSpPr>
              <p:cNvPr id="15" name="Dikdörtgen: Yuvarlatılmış Köşeler 8">
                <a:extLst>
                  <a:ext uri="{FF2B5EF4-FFF2-40B4-BE49-F238E27FC236}">
                    <a16:creationId xmlns:a16="http://schemas.microsoft.com/office/drawing/2014/main" id="{DC15419D-3C49-48BE-94D6-78FF7D97FAF0}"/>
                  </a:ext>
                </a:extLst>
              </p:cNvPr>
              <p:cNvSpPr/>
              <p:nvPr/>
            </p:nvSpPr>
            <p:spPr>
              <a:xfrm>
                <a:off x="731328" y="2754295"/>
                <a:ext cx="3217674" cy="1506189"/>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6" name="Dikdörtgen: Yuvarlatılmış Köşeler 6">
                <a:extLst>
                  <a:ext uri="{FF2B5EF4-FFF2-40B4-BE49-F238E27FC236}">
                    <a16:creationId xmlns:a16="http://schemas.microsoft.com/office/drawing/2014/main" id="{96E85F51-33CC-4ABD-BD58-FAF068E49070}"/>
                  </a:ext>
                </a:extLst>
              </p:cNvPr>
              <p:cNvSpPr txBox="1"/>
              <p:nvPr/>
            </p:nvSpPr>
            <p:spPr>
              <a:xfrm>
                <a:off x="778490" y="2847135"/>
                <a:ext cx="3062261" cy="1359136"/>
              </a:xfrm>
              <a:prstGeom prst="rect">
                <a:avLst/>
              </a:prstGeom>
              <a:effectLst>
                <a:outerShdw blurRad="50800" dist="50800" sx="1000" sy="1000" algn="ctr" rotWithShape="0">
                  <a:srgbClr val="000000"/>
                </a:outerShdw>
              </a:effectLst>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670242" y="4220972"/>
              <a:ext cx="3278759" cy="1536733"/>
              <a:chOff x="670242" y="4220972"/>
              <a:chExt cx="3278759" cy="1536733"/>
            </a:xfrm>
          </p:grpSpPr>
          <p:sp>
            <p:nvSpPr>
              <p:cNvPr id="13" name="Dikdörtgen: Yuvarlatılmış Köşeler 6">
                <a:extLst>
                  <a:ext uri="{FF2B5EF4-FFF2-40B4-BE49-F238E27FC236}">
                    <a16:creationId xmlns:a16="http://schemas.microsoft.com/office/drawing/2014/main" id="{45768B90-EA20-4DF8-82EE-CC94C9D9E90D}"/>
                  </a:ext>
                </a:extLst>
              </p:cNvPr>
              <p:cNvSpPr/>
              <p:nvPr/>
            </p:nvSpPr>
            <p:spPr>
              <a:xfrm>
                <a:off x="670242" y="4220972"/>
                <a:ext cx="3278759" cy="1536733"/>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2EDCC518-D914-4A41-A9D1-097A8024FCA9}"/>
                  </a:ext>
                </a:extLst>
              </p:cNvPr>
              <p:cNvSpPr txBox="1"/>
              <p:nvPr/>
            </p:nvSpPr>
            <p:spPr>
              <a:xfrm>
                <a:off x="750493" y="4299915"/>
                <a:ext cx="3118258" cy="1296980"/>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5" name="Grup 4"/>
          <p:cNvGrpSpPr/>
          <p:nvPr/>
        </p:nvGrpSpPr>
        <p:grpSpPr>
          <a:xfrm>
            <a:off x="4026706" y="1235123"/>
            <a:ext cx="7495052" cy="4361771"/>
            <a:chOff x="4026706" y="1235123"/>
            <a:chExt cx="7495052" cy="4361771"/>
          </a:xfrm>
        </p:grpSpPr>
        <p:sp>
          <p:nvSpPr>
            <p:cNvPr id="11" name="Dikdörtgen: Yuvarlatılmış Üst Köşeler 13">
              <a:extLst>
                <a:ext uri="{FF2B5EF4-FFF2-40B4-BE49-F238E27FC236}">
                  <a16:creationId xmlns:a16="http://schemas.microsoft.com/office/drawing/2014/main" id="{1F1EC2A6-7017-4A2A-AD42-EDCABEFF2AD6}"/>
                </a:ext>
              </a:extLst>
            </p:cNvPr>
            <p:cNvSpPr/>
            <p:nvPr/>
          </p:nvSpPr>
          <p:spPr>
            <a:xfrm rot="5400000">
              <a:off x="5424374" y="-162545"/>
              <a:ext cx="4361771" cy="7157107"/>
            </a:xfrm>
            <a:prstGeom prst="round2SameRect">
              <a:avLst>
                <a:gd name="adj1" fmla="val 16667"/>
                <a:gd name="adj2" fmla="val 1843"/>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9" name="Metin kutusu 18"/>
            <p:cNvSpPr txBox="1"/>
            <p:nvPr/>
          </p:nvSpPr>
          <p:spPr>
            <a:xfrm>
              <a:off x="4763891" y="2225478"/>
              <a:ext cx="6757867" cy="2638864"/>
            </a:xfrm>
            <a:prstGeom prst="rect">
              <a:avLst/>
            </a:prstGeom>
            <a:noFill/>
          </p:spPr>
          <p:txBody>
            <a:bodyPr wrap="square" rtlCol="0">
              <a:spAutoFit/>
            </a:bodyPr>
            <a:lstStyle/>
            <a:p>
              <a:pPr marL="0" lvl="1" defTabSz="1066800">
                <a:lnSpc>
                  <a:spcPct val="90000"/>
                </a:lnSpc>
                <a:spcBef>
                  <a:spcPct val="0"/>
                </a:spcBef>
                <a:spcAft>
                  <a:spcPct val="15000"/>
                </a:spcAft>
                <a:defRPr/>
              </a:pPr>
              <a:r>
                <a:rPr lang="tr-TR" sz="2400" b="1" dirty="0">
                  <a:solidFill>
                    <a:srgbClr val="C00000"/>
                  </a:solidFill>
                </a:rPr>
                <a:t>Beta-</a:t>
              </a:r>
              <a:r>
                <a:rPr lang="tr-TR" sz="2400" b="1" dirty="0" err="1">
                  <a:solidFill>
                    <a:srgbClr val="C00000"/>
                  </a:solidFill>
                </a:rPr>
                <a:t>blokerler</a:t>
              </a:r>
              <a:r>
                <a:rPr lang="tr-TR" sz="2400" b="1" dirty="0">
                  <a:solidFill>
                    <a:srgbClr val="C00000"/>
                  </a:solidFill>
                </a:rPr>
                <a:t> </a:t>
              </a:r>
            </a:p>
            <a:p>
              <a:pPr marL="342900" lvl="0" indent="-342900">
                <a:lnSpc>
                  <a:spcPct val="150000"/>
                </a:lnSpc>
                <a:buFont typeface="Arial" panose="020B0604020202020204" pitchFamily="34" charset="0"/>
                <a:buChar char="•"/>
                <a:defRPr/>
              </a:pPr>
              <a:r>
                <a:rPr lang="tr-TR" sz="2400" b="1" dirty="0">
                  <a:solidFill>
                    <a:prstClr val="black"/>
                  </a:solidFill>
                </a:rPr>
                <a:t>Yan etki: </a:t>
              </a:r>
              <a:r>
                <a:rPr lang="tr-TR" sz="2400" dirty="0" err="1">
                  <a:solidFill>
                    <a:prstClr val="black"/>
                  </a:solidFill>
                </a:rPr>
                <a:t>Bradikardi</a:t>
              </a:r>
              <a:r>
                <a:rPr lang="tr-TR" sz="2400" dirty="0">
                  <a:solidFill>
                    <a:prstClr val="black"/>
                  </a:solidFill>
                </a:rPr>
                <a:t>, </a:t>
              </a:r>
              <a:r>
                <a:rPr lang="tr-TR" sz="2400" dirty="0" err="1">
                  <a:solidFill>
                    <a:prstClr val="black"/>
                  </a:solidFill>
                </a:rPr>
                <a:t>senkop</a:t>
              </a:r>
              <a:r>
                <a:rPr lang="tr-TR" sz="2400" dirty="0">
                  <a:solidFill>
                    <a:prstClr val="black"/>
                  </a:solidFill>
                </a:rPr>
                <a:t> ve hipotansiyon yapabilirler.</a:t>
              </a:r>
            </a:p>
            <a:p>
              <a:pPr marL="342900" lvl="0" indent="-342900">
                <a:lnSpc>
                  <a:spcPct val="150000"/>
                </a:lnSpc>
                <a:buFont typeface="Arial" panose="020B0604020202020204" pitchFamily="34" charset="0"/>
                <a:buChar char="•"/>
                <a:defRPr/>
              </a:pPr>
              <a:r>
                <a:rPr lang="tr-TR" sz="2400" dirty="0">
                  <a:solidFill>
                    <a:prstClr val="black"/>
                  </a:solidFill>
                </a:rPr>
                <a:t>Akut MI tedavisi ölüm de dahil </a:t>
              </a:r>
              <a:r>
                <a:rPr lang="tr-TR" sz="2400" dirty="0" err="1">
                  <a:solidFill>
                    <a:prstClr val="black"/>
                  </a:solidFill>
                </a:rPr>
                <a:t>kardiyovasküler</a:t>
              </a:r>
              <a:r>
                <a:rPr lang="tr-TR" sz="2400" dirty="0">
                  <a:solidFill>
                    <a:prstClr val="black"/>
                  </a:solidFill>
                </a:rPr>
                <a:t> olay sıklığını % 30 azaltırlar.</a:t>
              </a:r>
              <a:endParaRPr lang="en-US" sz="2400" dirty="0">
                <a:solidFill>
                  <a:prstClr val="black"/>
                </a:solidFill>
              </a:endParaRPr>
            </a:p>
          </p:txBody>
        </p:sp>
      </p:grpSp>
    </p:spTree>
    <p:extLst>
      <p:ext uri="{BB962C8B-B14F-4D97-AF65-F5344CB8AC3E}">
        <p14:creationId xmlns:p14="http://schemas.microsoft.com/office/powerpoint/2010/main" val="24245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Anti İskemik Ajanlar -9</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5" name="Grup 4"/>
          <p:cNvGrpSpPr/>
          <p:nvPr/>
        </p:nvGrpSpPr>
        <p:grpSpPr>
          <a:xfrm>
            <a:off x="670242" y="1235123"/>
            <a:ext cx="3278760" cy="4522582"/>
            <a:chOff x="670242" y="1235123"/>
            <a:chExt cx="3278760" cy="4522582"/>
          </a:xfrm>
        </p:grpSpPr>
        <p:grpSp>
          <p:nvGrpSpPr>
            <p:cNvPr id="7" name="Grup 6">
              <a:extLst>
                <a:ext uri="{FF2B5EF4-FFF2-40B4-BE49-F238E27FC236}">
                  <a16:creationId xmlns:a16="http://schemas.microsoft.com/office/drawing/2014/main" id="{8CB94B95-B283-430B-AE21-5C6AFB7304F5}"/>
                </a:ext>
              </a:extLst>
            </p:cNvPr>
            <p:cNvGrpSpPr/>
            <p:nvPr/>
          </p:nvGrpSpPr>
          <p:grpSpPr>
            <a:xfrm>
              <a:off x="731329" y="1235123"/>
              <a:ext cx="3217673" cy="1508074"/>
              <a:chOff x="287366" y="2393"/>
              <a:chExt cx="3150482" cy="1579620"/>
            </a:xfrm>
          </p:grpSpPr>
          <p:sp>
            <p:nvSpPr>
              <p:cNvPr id="17" name="Dikdörtgen: Yuvarlatılmış Köşeler 10">
                <a:extLst>
                  <a:ext uri="{FF2B5EF4-FFF2-40B4-BE49-F238E27FC236}">
                    <a16:creationId xmlns:a16="http://schemas.microsoft.com/office/drawing/2014/main" id="{48F7ED99-572A-4984-85EF-731D622D7BFC}"/>
                  </a:ext>
                </a:extLst>
              </p:cNvPr>
              <p:cNvSpPr/>
              <p:nvPr/>
            </p:nvSpPr>
            <p:spPr>
              <a:xfrm>
                <a:off x="287366" y="2393"/>
                <a:ext cx="3150482" cy="1579620"/>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Dikdörtgen: Yuvarlatılmış Köşeler 4">
                <a:extLst>
                  <a:ext uri="{FF2B5EF4-FFF2-40B4-BE49-F238E27FC236}">
                    <a16:creationId xmlns:a16="http://schemas.microsoft.com/office/drawing/2014/main" id="{DC387E18-4692-4568-A277-48EC2D4EA5AF}"/>
                  </a:ext>
                </a:extLst>
              </p:cNvPr>
              <p:cNvSpPr txBox="1"/>
              <p:nvPr/>
            </p:nvSpPr>
            <p:spPr>
              <a:xfrm>
                <a:off x="588622" y="157094"/>
                <a:ext cx="2551814" cy="1265276"/>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up 19"/>
            <p:cNvGrpSpPr/>
            <p:nvPr/>
          </p:nvGrpSpPr>
          <p:grpSpPr>
            <a:xfrm>
              <a:off x="731328" y="2754295"/>
              <a:ext cx="3217674" cy="1541694"/>
              <a:chOff x="731328" y="2754295"/>
              <a:chExt cx="3217674" cy="1506189"/>
            </a:xfrm>
          </p:grpSpPr>
          <p:sp>
            <p:nvSpPr>
              <p:cNvPr id="15" name="Dikdörtgen: Yuvarlatılmış Köşeler 8">
                <a:extLst>
                  <a:ext uri="{FF2B5EF4-FFF2-40B4-BE49-F238E27FC236}">
                    <a16:creationId xmlns:a16="http://schemas.microsoft.com/office/drawing/2014/main" id="{DC15419D-3C49-48BE-94D6-78FF7D97FAF0}"/>
                  </a:ext>
                </a:extLst>
              </p:cNvPr>
              <p:cNvSpPr/>
              <p:nvPr/>
            </p:nvSpPr>
            <p:spPr>
              <a:xfrm>
                <a:off x="731328" y="2754295"/>
                <a:ext cx="3217674" cy="1506189"/>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6" name="Dikdörtgen: Yuvarlatılmış Köşeler 6">
                <a:extLst>
                  <a:ext uri="{FF2B5EF4-FFF2-40B4-BE49-F238E27FC236}">
                    <a16:creationId xmlns:a16="http://schemas.microsoft.com/office/drawing/2014/main" id="{96E85F51-33CC-4ABD-BD58-FAF068E49070}"/>
                  </a:ext>
                </a:extLst>
              </p:cNvPr>
              <p:cNvSpPr txBox="1"/>
              <p:nvPr/>
            </p:nvSpPr>
            <p:spPr>
              <a:xfrm>
                <a:off x="778490" y="2847135"/>
                <a:ext cx="3062261" cy="1359136"/>
              </a:xfrm>
              <a:prstGeom prst="rect">
                <a:avLst/>
              </a:prstGeom>
              <a:effectLst>
                <a:outerShdw blurRad="50800" dist="50800" sx="1000" sy="1000" algn="ctr" rotWithShape="0">
                  <a:srgbClr val="000000"/>
                </a:outerShdw>
              </a:effectLst>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670242" y="4220972"/>
              <a:ext cx="3278759" cy="1536733"/>
              <a:chOff x="670242" y="4220972"/>
              <a:chExt cx="3278759" cy="1536733"/>
            </a:xfrm>
          </p:grpSpPr>
          <p:sp>
            <p:nvSpPr>
              <p:cNvPr id="13" name="Dikdörtgen: Yuvarlatılmış Köşeler 6">
                <a:extLst>
                  <a:ext uri="{FF2B5EF4-FFF2-40B4-BE49-F238E27FC236}">
                    <a16:creationId xmlns:a16="http://schemas.microsoft.com/office/drawing/2014/main" id="{45768B90-EA20-4DF8-82EE-CC94C9D9E90D}"/>
                  </a:ext>
                </a:extLst>
              </p:cNvPr>
              <p:cNvSpPr/>
              <p:nvPr/>
            </p:nvSpPr>
            <p:spPr>
              <a:xfrm>
                <a:off x="670242" y="4220972"/>
                <a:ext cx="3278759" cy="1536733"/>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2EDCC518-D914-4A41-A9D1-097A8024FCA9}"/>
                  </a:ext>
                </a:extLst>
              </p:cNvPr>
              <p:cNvSpPr txBox="1"/>
              <p:nvPr/>
            </p:nvSpPr>
            <p:spPr>
              <a:xfrm>
                <a:off x="750493" y="4299915"/>
                <a:ext cx="3118258" cy="1296980"/>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4" name="Grup 3"/>
          <p:cNvGrpSpPr/>
          <p:nvPr/>
        </p:nvGrpSpPr>
        <p:grpSpPr>
          <a:xfrm>
            <a:off x="4026706" y="1162854"/>
            <a:ext cx="7157107" cy="4467057"/>
            <a:chOff x="4026706" y="1162854"/>
            <a:chExt cx="7157107" cy="4467057"/>
          </a:xfrm>
        </p:grpSpPr>
        <p:sp>
          <p:nvSpPr>
            <p:cNvPr id="11" name="Dikdörtgen: Yuvarlatılmış Üst Köşeler 13">
              <a:extLst>
                <a:ext uri="{FF2B5EF4-FFF2-40B4-BE49-F238E27FC236}">
                  <a16:creationId xmlns:a16="http://schemas.microsoft.com/office/drawing/2014/main" id="{1F1EC2A6-7017-4A2A-AD42-EDCABEFF2AD6}"/>
                </a:ext>
              </a:extLst>
            </p:cNvPr>
            <p:cNvSpPr/>
            <p:nvPr/>
          </p:nvSpPr>
          <p:spPr>
            <a:xfrm rot="5400000">
              <a:off x="5424374" y="-162545"/>
              <a:ext cx="4361771" cy="7157107"/>
            </a:xfrm>
            <a:prstGeom prst="round2SameRect">
              <a:avLst>
                <a:gd name="adj1" fmla="val 16667"/>
                <a:gd name="adj2" fmla="val 1843"/>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9" name="Metin kutusu 18"/>
            <p:cNvSpPr txBox="1"/>
            <p:nvPr/>
          </p:nvSpPr>
          <p:spPr>
            <a:xfrm>
              <a:off x="4148432" y="1162854"/>
              <a:ext cx="6757867" cy="4467057"/>
            </a:xfrm>
            <a:prstGeom prst="rect">
              <a:avLst/>
            </a:prstGeom>
            <a:noFill/>
          </p:spPr>
          <p:txBody>
            <a:bodyPr wrap="square" rtlCol="0">
              <a:spAutoFit/>
            </a:bodyPr>
            <a:lstStyle/>
            <a:p>
              <a:pPr lvl="0">
                <a:lnSpc>
                  <a:spcPct val="150000"/>
                </a:lnSpc>
              </a:pPr>
              <a:r>
                <a:rPr lang="tr-TR" sz="2400" b="1" dirty="0">
                  <a:solidFill>
                    <a:srgbClr val="C00000"/>
                  </a:solidFill>
                </a:rPr>
                <a:t>Kalsiyum kanal </a:t>
              </a:r>
              <a:r>
                <a:rPr lang="tr-TR" sz="2400" b="1" dirty="0" err="1">
                  <a:solidFill>
                    <a:srgbClr val="C00000"/>
                  </a:solidFill>
                </a:rPr>
                <a:t>blokerleri</a:t>
              </a:r>
              <a:r>
                <a:rPr lang="tr-TR" sz="2400" b="1" dirty="0">
                  <a:solidFill>
                    <a:srgbClr val="C00000"/>
                  </a:solidFill>
                </a:rPr>
                <a:t> (KKB)</a:t>
              </a:r>
            </a:p>
            <a:p>
              <a:pPr marL="342900" lvl="0" indent="-342900">
                <a:lnSpc>
                  <a:spcPct val="150000"/>
                </a:lnSpc>
                <a:buFont typeface="Arial" panose="020B0604020202020204" pitchFamily="34" charset="0"/>
                <a:buChar char="•"/>
              </a:pPr>
              <a:r>
                <a:rPr lang="tr-TR" sz="2400" dirty="0" err="1">
                  <a:solidFill>
                    <a:prstClr val="black"/>
                  </a:solidFill>
                </a:rPr>
                <a:t>Vazodilatasyon</a:t>
              </a:r>
              <a:r>
                <a:rPr lang="tr-TR" sz="2400" dirty="0">
                  <a:solidFill>
                    <a:prstClr val="black"/>
                  </a:solidFill>
                </a:rPr>
                <a:t> ve </a:t>
              </a:r>
              <a:r>
                <a:rPr lang="tr-TR" sz="2400" dirty="0" err="1">
                  <a:solidFill>
                    <a:prstClr val="black"/>
                  </a:solidFill>
                </a:rPr>
                <a:t>periferik</a:t>
              </a:r>
              <a:r>
                <a:rPr lang="tr-TR" sz="2400" dirty="0">
                  <a:solidFill>
                    <a:prstClr val="black"/>
                  </a:solidFill>
                </a:rPr>
                <a:t> </a:t>
              </a:r>
              <a:r>
                <a:rPr lang="tr-TR" sz="2400" dirty="0" err="1">
                  <a:solidFill>
                    <a:prstClr val="black"/>
                  </a:solidFill>
                </a:rPr>
                <a:t>vasküler</a:t>
              </a:r>
              <a:r>
                <a:rPr lang="tr-TR" sz="2400" dirty="0">
                  <a:solidFill>
                    <a:prstClr val="black"/>
                  </a:solidFill>
                </a:rPr>
                <a:t> direncin azaltılması ile etki ederler. </a:t>
              </a:r>
              <a:endParaRPr lang="en-US" sz="2400" dirty="0">
                <a:solidFill>
                  <a:prstClr val="black"/>
                </a:solidFill>
              </a:endParaRPr>
            </a:p>
            <a:p>
              <a:pPr marL="342900" lvl="0" indent="-342900">
                <a:lnSpc>
                  <a:spcPct val="150000"/>
                </a:lnSpc>
                <a:buFont typeface="Arial" panose="020B0604020202020204" pitchFamily="34" charset="0"/>
                <a:buChar char="•"/>
              </a:pPr>
              <a:r>
                <a:rPr lang="tr-TR" sz="2400" dirty="0">
                  <a:solidFill>
                    <a:prstClr val="black"/>
                  </a:solidFill>
                </a:rPr>
                <a:t>Genel olarak günümüzde anti-</a:t>
              </a:r>
              <a:r>
                <a:rPr lang="tr-TR" sz="2400" dirty="0" err="1">
                  <a:solidFill>
                    <a:prstClr val="black"/>
                  </a:solidFill>
                </a:rPr>
                <a:t>anjinal</a:t>
              </a:r>
              <a:r>
                <a:rPr lang="tr-TR" sz="2400" dirty="0">
                  <a:solidFill>
                    <a:prstClr val="black"/>
                  </a:solidFill>
                </a:rPr>
                <a:t> kullanımı riskli olabileceği için terk edilmiştir (koroner çalma fenomeni).</a:t>
              </a:r>
            </a:p>
            <a:p>
              <a:pPr marL="342900" lvl="0" indent="-342900">
                <a:lnSpc>
                  <a:spcPct val="150000"/>
                </a:lnSpc>
                <a:buFont typeface="Arial" panose="020B0604020202020204" pitchFamily="34" charset="0"/>
                <a:buChar char="•"/>
              </a:pPr>
              <a:r>
                <a:rPr lang="tr-TR" sz="2400" dirty="0">
                  <a:solidFill>
                    <a:prstClr val="black"/>
                  </a:solidFill>
                </a:rPr>
                <a:t> </a:t>
              </a:r>
              <a:r>
                <a:rPr lang="tr-TR" sz="2400" dirty="0" err="1">
                  <a:solidFill>
                    <a:prstClr val="black"/>
                  </a:solidFill>
                </a:rPr>
                <a:t>Amlodipin</a:t>
              </a:r>
              <a:r>
                <a:rPr lang="tr-TR" sz="2400" dirty="0">
                  <a:solidFill>
                    <a:prstClr val="black"/>
                  </a:solidFill>
                </a:rPr>
                <a:t> vb. </a:t>
              </a:r>
              <a:r>
                <a:rPr lang="tr-TR" sz="2400" dirty="0" err="1">
                  <a:solidFill>
                    <a:prstClr val="black"/>
                  </a:solidFill>
                </a:rPr>
                <a:t>dipidirin</a:t>
              </a:r>
              <a:r>
                <a:rPr lang="tr-TR" sz="2400" dirty="0">
                  <a:solidFill>
                    <a:prstClr val="black"/>
                  </a:solidFill>
                </a:rPr>
                <a:t> grubu </a:t>
              </a:r>
              <a:r>
                <a:rPr lang="tr-TR" sz="2400" dirty="0" err="1">
                  <a:solidFill>
                    <a:prstClr val="black"/>
                  </a:solidFill>
                </a:rPr>
                <a:t>KKB’ları</a:t>
              </a:r>
              <a:r>
                <a:rPr lang="tr-TR" sz="2400" dirty="0">
                  <a:solidFill>
                    <a:prstClr val="black"/>
                  </a:solidFill>
                </a:rPr>
                <a:t> güçlü anti </a:t>
              </a:r>
              <a:r>
                <a:rPr lang="tr-TR" sz="2400" dirty="0" err="1">
                  <a:solidFill>
                    <a:prstClr val="black"/>
                  </a:solidFill>
                </a:rPr>
                <a:t>hipertansif</a:t>
              </a:r>
              <a:r>
                <a:rPr lang="tr-TR" sz="2400" dirty="0">
                  <a:solidFill>
                    <a:prstClr val="black"/>
                  </a:solidFill>
                </a:rPr>
                <a:t> etkileri ile kullanılmaktadırlar. </a:t>
              </a:r>
            </a:p>
          </p:txBody>
        </p:sp>
      </p:grpSp>
    </p:spTree>
    <p:extLst>
      <p:ext uri="{BB962C8B-B14F-4D97-AF65-F5344CB8AC3E}">
        <p14:creationId xmlns:p14="http://schemas.microsoft.com/office/powerpoint/2010/main" val="109284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Pıhtı Oluşumunun Önlemeye Yönelik Ajanlar-1 </a:t>
            </a:r>
            <a:endParaRPr lang="tr-TR" sz="2800" b="1" dirty="0">
              <a:solidFill>
                <a:prstClr val="black">
                  <a:lumMod val="75000"/>
                  <a:lumOff val="25000"/>
                </a:prstClr>
              </a:solidFill>
            </a:endParaRPr>
          </a:p>
        </p:txBody>
      </p:sp>
      <p:grpSp>
        <p:nvGrpSpPr>
          <p:cNvPr id="2" name="Grup 1"/>
          <p:cNvGrpSpPr/>
          <p:nvPr/>
        </p:nvGrpSpPr>
        <p:grpSpPr>
          <a:xfrm>
            <a:off x="750770" y="1299411"/>
            <a:ext cx="10536989" cy="4312118"/>
            <a:chOff x="750770" y="1299411"/>
            <a:chExt cx="10536989" cy="4312118"/>
          </a:xfrm>
        </p:grpSpPr>
        <p:sp>
          <p:nvSpPr>
            <p:cNvPr id="6" name="Tek Köşesi Kesik Dikdörtgen 5"/>
            <p:cNvSpPr/>
            <p:nvPr/>
          </p:nvSpPr>
          <p:spPr>
            <a:xfrm>
              <a:off x="750770" y="1299411"/>
              <a:ext cx="10536989" cy="4312118"/>
            </a:xfrm>
            <a:prstGeom prst="snip1Rect">
              <a:avLst/>
            </a:prstGeom>
            <a:solidFill>
              <a:srgbClr val="EDD9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TextBox 6">
              <a:extLst>
                <a:ext uri="{FF2B5EF4-FFF2-40B4-BE49-F238E27FC236}">
                  <a16:creationId xmlns:a16="http://schemas.microsoft.com/office/drawing/2014/main" id="{1A4F2EBE-7BAF-436D-AFC3-BA30E7A9F760}"/>
                </a:ext>
              </a:extLst>
            </p:cNvPr>
            <p:cNvSpPr txBox="1"/>
            <p:nvPr/>
          </p:nvSpPr>
          <p:spPr>
            <a:xfrm>
              <a:off x="947375" y="1950719"/>
              <a:ext cx="9746025" cy="2862322"/>
            </a:xfrm>
            <a:prstGeom prst="rect">
              <a:avLst/>
            </a:prstGeom>
            <a:noFill/>
          </p:spPr>
          <p:txBody>
            <a:bodyPr wrap="square" rtlCol="0">
              <a:spAutoFit/>
            </a:bodyPr>
            <a:lstStyle/>
            <a:p>
              <a:pPr marL="342900" lvl="0" indent="-342900">
                <a:lnSpc>
                  <a:spcPct val="150000"/>
                </a:lnSpc>
                <a:buClr>
                  <a:srgbClr val="CC0066"/>
                </a:buClr>
                <a:buFont typeface="Wingdings" panose="05000000000000000000" pitchFamily="2" charset="2"/>
                <a:buChar char="Ø"/>
              </a:pPr>
              <a:r>
                <a:rPr lang="tr-TR" sz="2400" dirty="0">
                  <a:solidFill>
                    <a:prstClr val="black"/>
                  </a:solidFill>
                </a:rPr>
                <a:t>KV olaylardan korunmanın önemli bir yolu da </a:t>
              </a:r>
              <a:r>
                <a:rPr lang="tr-TR" sz="2400" dirty="0" err="1">
                  <a:solidFill>
                    <a:prstClr val="black"/>
                  </a:solidFill>
                </a:rPr>
                <a:t>trombüs</a:t>
              </a:r>
              <a:r>
                <a:rPr lang="tr-TR" sz="2400" dirty="0">
                  <a:solidFill>
                    <a:prstClr val="black"/>
                  </a:solidFill>
                </a:rPr>
                <a:t> oluşumu ve </a:t>
              </a:r>
              <a:r>
                <a:rPr lang="tr-TR" sz="2400" dirty="0" err="1">
                  <a:solidFill>
                    <a:prstClr val="black"/>
                  </a:solidFill>
                </a:rPr>
                <a:t>vasküler</a:t>
              </a:r>
              <a:r>
                <a:rPr lang="tr-TR" sz="2400" dirty="0">
                  <a:solidFill>
                    <a:prstClr val="black"/>
                  </a:solidFill>
                </a:rPr>
                <a:t> obstrüksiyonu önlemeye yönelik </a:t>
              </a:r>
              <a:r>
                <a:rPr lang="tr-TR" sz="2400" dirty="0" err="1">
                  <a:solidFill>
                    <a:prstClr val="black"/>
                  </a:solidFill>
                </a:rPr>
                <a:t>antitrombositer</a:t>
              </a:r>
              <a:r>
                <a:rPr lang="tr-TR" sz="2400" dirty="0">
                  <a:solidFill>
                    <a:prstClr val="black"/>
                  </a:solidFill>
                </a:rPr>
                <a:t> ve/veya </a:t>
              </a:r>
              <a:r>
                <a:rPr lang="tr-TR" sz="2400" dirty="0" err="1">
                  <a:solidFill>
                    <a:prstClr val="black"/>
                  </a:solidFill>
                </a:rPr>
                <a:t>antikoagülan</a:t>
              </a:r>
              <a:r>
                <a:rPr lang="tr-TR" sz="2400" dirty="0">
                  <a:solidFill>
                    <a:prstClr val="black"/>
                  </a:solidFill>
                </a:rPr>
                <a:t> ilaçların kullanımıdır. </a:t>
              </a:r>
            </a:p>
            <a:p>
              <a:pPr marL="342900" lvl="0" indent="-342900">
                <a:lnSpc>
                  <a:spcPct val="150000"/>
                </a:lnSpc>
                <a:buClr>
                  <a:srgbClr val="CC0066"/>
                </a:buClr>
                <a:buFont typeface="Wingdings" panose="05000000000000000000" pitchFamily="2" charset="2"/>
                <a:buChar char="Ø"/>
              </a:pPr>
              <a:r>
                <a:rPr lang="tr-TR" sz="2400" dirty="0">
                  <a:solidFill>
                    <a:prstClr val="black"/>
                  </a:solidFill>
                </a:rPr>
                <a:t>KAH tedavisinde son derece önemli olan bu ilaçlar hakkında bilinçli olmak ve düzenli izlem gerekmektedir. </a:t>
              </a:r>
            </a:p>
          </p:txBody>
        </p:sp>
      </p:grpSp>
    </p:spTree>
    <p:extLst>
      <p:ext uri="{BB962C8B-B14F-4D97-AF65-F5344CB8AC3E}">
        <p14:creationId xmlns:p14="http://schemas.microsoft.com/office/powerpoint/2010/main" val="231875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Pıhtı Oluşumunun Önlemeye Yönelik Ajanlar-2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2" name="Grup 1"/>
          <p:cNvGrpSpPr/>
          <p:nvPr/>
        </p:nvGrpSpPr>
        <p:grpSpPr>
          <a:xfrm>
            <a:off x="750770" y="1299411"/>
            <a:ext cx="10536989" cy="4312118"/>
            <a:chOff x="750770" y="1299411"/>
            <a:chExt cx="10536989" cy="4312118"/>
          </a:xfrm>
        </p:grpSpPr>
        <p:sp>
          <p:nvSpPr>
            <p:cNvPr id="6" name="Tek Köşesi Kesik Dikdörtgen 5"/>
            <p:cNvSpPr/>
            <p:nvPr/>
          </p:nvSpPr>
          <p:spPr>
            <a:xfrm>
              <a:off x="750770" y="1299411"/>
              <a:ext cx="10536989" cy="4312118"/>
            </a:xfrm>
            <a:prstGeom prst="snip1Rect">
              <a:avLst/>
            </a:prstGeom>
            <a:solidFill>
              <a:srgbClr val="EDD9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A4F2EBE-7BAF-436D-AFC3-BA30E7A9F760}"/>
                </a:ext>
              </a:extLst>
            </p:cNvPr>
            <p:cNvSpPr txBox="1"/>
            <p:nvPr/>
          </p:nvSpPr>
          <p:spPr>
            <a:xfrm>
              <a:off x="1137695" y="2580466"/>
              <a:ext cx="9763137" cy="1697068"/>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
                  <a:srgbClr val="CC0066"/>
                </a:buClr>
                <a:buSzTx/>
                <a:buFont typeface="Wingdings" panose="05000000000000000000" pitchFamily="2" charset="2"/>
                <a:buChar char="Ø"/>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Bu tedaviler ilgili uzman hekimler tarafından başlanmalı ve izlenmelidir. Ancak birinci basamak hekimleri de kullanılan ilaçları </a:t>
              </a:r>
              <a:r>
                <a:rPr kumimoji="0" lang="tr-TR" sz="2400" b="0" i="0" u="none" strike="noStrike" kern="1200" cap="none" spc="0" normalizeH="0" baseline="0" noProof="0" dirty="0" err="1">
                  <a:ln>
                    <a:noFill/>
                  </a:ln>
                  <a:solidFill>
                    <a:prstClr val="black"/>
                  </a:solidFill>
                  <a:effectLst/>
                  <a:uLnTx/>
                  <a:uFillTx/>
                  <a:latin typeface="Calibri"/>
                  <a:ea typeface="+mn-ea"/>
                  <a:cs typeface="+mn-cs"/>
                </a:rPr>
                <a:t>endikasyon</a:t>
              </a:r>
              <a:r>
                <a:rPr kumimoji="0" lang="tr-TR" sz="2400" b="0" i="0" u="none" strike="noStrike" kern="1200" cap="none" spc="0" normalizeH="0" baseline="0" noProof="0" dirty="0">
                  <a:ln>
                    <a:noFill/>
                  </a:ln>
                  <a:solidFill>
                    <a:prstClr val="black"/>
                  </a:solidFill>
                  <a:effectLst/>
                  <a:uLnTx/>
                  <a:uFillTx/>
                  <a:latin typeface="Calibri"/>
                  <a:ea typeface="+mn-ea"/>
                  <a:cs typeface="+mn-cs"/>
                </a:rPr>
                <a:t>, yan etki ve izlem üzerine bilinçli olmalıdır.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43945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Pıhtı Oluşumunun Önlemeye Yönelik Ajanlar-3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8" name="Grup 7"/>
          <p:cNvGrpSpPr/>
          <p:nvPr/>
        </p:nvGrpSpPr>
        <p:grpSpPr>
          <a:xfrm>
            <a:off x="619202" y="1086488"/>
            <a:ext cx="3380566" cy="4682429"/>
            <a:chOff x="619202" y="1086488"/>
            <a:chExt cx="3380566" cy="4682429"/>
          </a:xfrm>
        </p:grpSpPr>
        <p:grpSp>
          <p:nvGrpSpPr>
            <p:cNvPr id="4" name="Grup 3"/>
            <p:cNvGrpSpPr/>
            <p:nvPr/>
          </p:nvGrpSpPr>
          <p:grpSpPr>
            <a:xfrm>
              <a:off x="688366" y="1086488"/>
              <a:ext cx="3311402" cy="1579620"/>
              <a:chOff x="688366" y="1086488"/>
              <a:chExt cx="3311402" cy="1579620"/>
            </a:xfrm>
          </p:grpSpPr>
          <p:sp>
            <p:nvSpPr>
              <p:cNvPr id="9" name="Dikdörtgen: Yuvarlatılmış Köşeler 8">
                <a:extLst>
                  <a:ext uri="{FF2B5EF4-FFF2-40B4-BE49-F238E27FC236}">
                    <a16:creationId xmlns:a16="http://schemas.microsoft.com/office/drawing/2014/main" id="{530D036F-1F11-4FDB-8DCC-5B88ABE3D38B}"/>
                  </a:ext>
                </a:extLst>
              </p:cNvPr>
              <p:cNvSpPr/>
              <p:nvPr/>
            </p:nvSpPr>
            <p:spPr>
              <a:xfrm>
                <a:off x="688366" y="1086488"/>
                <a:ext cx="3311402"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6A762875-8873-4D3C-95B4-22851496E4F3}"/>
                  </a:ext>
                </a:extLst>
              </p:cNvPr>
              <p:cNvSpPr txBox="1"/>
              <p:nvPr/>
            </p:nvSpPr>
            <p:spPr>
              <a:xfrm>
                <a:off x="944880" y="1436496"/>
                <a:ext cx="2824804" cy="951104"/>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tr-TR" sz="2400" kern="1200" dirty="0" err="1"/>
                  <a:t>Antiiskemik</a:t>
                </a:r>
                <a:r>
                  <a:rPr lang="tr-TR" sz="2400" kern="1200" dirty="0"/>
                  <a:t> Ajanlar </a:t>
                </a:r>
                <a:endParaRPr lang="tr-TR" sz="3200" kern="1200" dirty="0"/>
              </a:p>
            </p:txBody>
          </p:sp>
        </p:grpSp>
        <p:grpSp>
          <p:nvGrpSpPr>
            <p:cNvPr id="2" name="Grup 1"/>
            <p:cNvGrpSpPr/>
            <p:nvPr/>
          </p:nvGrpSpPr>
          <p:grpSpPr>
            <a:xfrm>
              <a:off x="675044" y="2686788"/>
              <a:ext cx="3268882" cy="1502509"/>
              <a:chOff x="675044" y="2686788"/>
              <a:chExt cx="3268882" cy="1502509"/>
            </a:xfrm>
          </p:grpSpPr>
          <p:sp>
            <p:nvSpPr>
              <p:cNvPr id="11" name="Dikdörtgen: Yuvarlatılmış Köşeler 6">
                <a:extLst>
                  <a:ext uri="{FF2B5EF4-FFF2-40B4-BE49-F238E27FC236}">
                    <a16:creationId xmlns:a16="http://schemas.microsoft.com/office/drawing/2014/main" id="{A12D8714-288F-4CA7-A6BB-14611A2255C2}"/>
                  </a:ext>
                </a:extLst>
              </p:cNvPr>
              <p:cNvSpPr/>
              <p:nvPr/>
            </p:nvSpPr>
            <p:spPr>
              <a:xfrm>
                <a:off x="675044" y="2686788"/>
                <a:ext cx="3268882" cy="1502509"/>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2" name="Dikdörtgen: Yuvarlatılmış Köşeler 6">
                <a:extLst>
                  <a:ext uri="{FF2B5EF4-FFF2-40B4-BE49-F238E27FC236}">
                    <a16:creationId xmlns:a16="http://schemas.microsoft.com/office/drawing/2014/main" id="{019843D7-305F-4249-ABA1-E00D4F1E2C4A}"/>
                  </a:ext>
                </a:extLst>
              </p:cNvPr>
              <p:cNvSpPr txBox="1"/>
              <p:nvPr/>
            </p:nvSpPr>
            <p:spPr>
              <a:xfrm>
                <a:off x="944880" y="2763899"/>
                <a:ext cx="2690180" cy="1425398"/>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tr-TR" sz="2400" kern="1200" dirty="0"/>
                  <a:t>Pıhtı oluşumunu önleyen ajanlar</a:t>
                </a:r>
              </a:p>
            </p:txBody>
          </p:sp>
        </p:grpSp>
        <p:grpSp>
          <p:nvGrpSpPr>
            <p:cNvPr id="6" name="Grup 5"/>
            <p:cNvGrpSpPr/>
            <p:nvPr/>
          </p:nvGrpSpPr>
          <p:grpSpPr>
            <a:xfrm>
              <a:off x="619202" y="4189297"/>
              <a:ext cx="3324724" cy="1579620"/>
              <a:chOff x="619202" y="4189297"/>
              <a:chExt cx="3324724" cy="1579620"/>
            </a:xfrm>
          </p:grpSpPr>
          <p:sp>
            <p:nvSpPr>
              <p:cNvPr id="13" name="Dikdörtgen: Yuvarlatılmış Köşeler 4">
                <a:extLst>
                  <a:ext uri="{FF2B5EF4-FFF2-40B4-BE49-F238E27FC236}">
                    <a16:creationId xmlns:a16="http://schemas.microsoft.com/office/drawing/2014/main" id="{ED984AA2-5092-4B17-8C6C-56C7F6F8C3AE}"/>
                  </a:ext>
                </a:extLst>
              </p:cNvPr>
              <p:cNvSpPr/>
              <p:nvPr/>
            </p:nvSpPr>
            <p:spPr>
              <a:xfrm>
                <a:off x="619202" y="4189297"/>
                <a:ext cx="3324724"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9D12B4B6-A958-400E-833B-C92F07173235}"/>
                  </a:ext>
                </a:extLst>
              </p:cNvPr>
              <p:cNvSpPr txBox="1"/>
              <p:nvPr/>
            </p:nvSpPr>
            <p:spPr>
              <a:xfrm>
                <a:off x="845937" y="4343519"/>
                <a:ext cx="2996260" cy="1425398"/>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Calibri"/>
                    <a:ea typeface="+mn-ea"/>
                    <a:cs typeface="+mn-cs"/>
                  </a:rPr>
                  <a:t>KV Olaylarının Gelişmesini Önlemeye Yönelik İlaçlar</a:t>
                </a:r>
              </a:p>
            </p:txBody>
          </p:sp>
        </p:grpSp>
      </p:grpSp>
      <p:grpSp>
        <p:nvGrpSpPr>
          <p:cNvPr id="7" name="Grup 6"/>
          <p:cNvGrpSpPr/>
          <p:nvPr/>
        </p:nvGrpSpPr>
        <p:grpSpPr>
          <a:xfrm>
            <a:off x="4112032" y="1278846"/>
            <a:ext cx="7236687" cy="4339634"/>
            <a:chOff x="4112032" y="1278846"/>
            <a:chExt cx="7236687" cy="4339634"/>
          </a:xfrm>
        </p:grpSpPr>
        <p:sp>
          <p:nvSpPr>
            <p:cNvPr id="15" name="Dikdörtgen: Yuvarlatılmış Üst Köşeler 11">
              <a:extLst>
                <a:ext uri="{FF2B5EF4-FFF2-40B4-BE49-F238E27FC236}">
                  <a16:creationId xmlns:a16="http://schemas.microsoft.com/office/drawing/2014/main" id="{064B6FE3-D5CE-4DB6-BA78-0585B3615E40}"/>
                </a:ext>
              </a:extLst>
            </p:cNvPr>
            <p:cNvSpPr/>
            <p:nvPr/>
          </p:nvSpPr>
          <p:spPr>
            <a:xfrm rot="5400000">
              <a:off x="5560559" y="-169681"/>
              <a:ext cx="4339634" cy="7236687"/>
            </a:xfrm>
            <a:prstGeom prst="round2SameRect">
              <a:avLst/>
            </a:prstGeom>
            <a:solidFill>
              <a:srgbClr val="EDD9D7">
                <a:alpha val="89804"/>
              </a:srgbClr>
            </a:solidFill>
          </p:spPr>
          <p:style>
            <a:lnRef idx="2">
              <a:schemeClr val="accent2">
                <a:tint val="40000"/>
                <a:alpha val="90000"/>
                <a:hueOff val="-424613"/>
                <a:satOff val="-37673"/>
                <a:lumOff val="-385"/>
                <a:alphaOff val="0"/>
              </a:schemeClr>
            </a:lnRef>
            <a:fillRef idx="1">
              <a:schemeClr val="accent2">
                <a:tint val="40000"/>
                <a:alpha val="90000"/>
                <a:hueOff val="-424613"/>
                <a:satOff val="-37673"/>
                <a:lumOff val="-385"/>
                <a:alphaOff val="0"/>
              </a:schemeClr>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sp>
        <p:sp>
          <p:nvSpPr>
            <p:cNvPr id="3" name="Metin kutusu 2"/>
            <p:cNvSpPr txBox="1"/>
            <p:nvPr/>
          </p:nvSpPr>
          <p:spPr>
            <a:xfrm>
              <a:off x="4387742" y="1491439"/>
              <a:ext cx="6806121" cy="3970318"/>
            </a:xfrm>
            <a:prstGeom prst="rect">
              <a:avLst/>
            </a:prstGeom>
            <a:noFill/>
          </p:spPr>
          <p:txBody>
            <a:bodyPr wrap="square" rtlCol="0">
              <a:spAutoFit/>
            </a:bodyPr>
            <a:lstStyle/>
            <a:p>
              <a:pPr lvl="0">
                <a:lnSpc>
                  <a:spcPct val="150000"/>
                </a:lnSpc>
                <a:defRPr/>
              </a:pPr>
              <a:r>
                <a:rPr lang="tr-TR" sz="2400" b="1" dirty="0">
                  <a:solidFill>
                    <a:srgbClr val="C00000"/>
                  </a:solidFill>
                </a:rPr>
                <a:t>Antitrombositer ajanlar</a:t>
              </a:r>
            </a:p>
            <a:p>
              <a:pPr marL="342900" lvl="0" indent="-342900">
                <a:lnSpc>
                  <a:spcPct val="150000"/>
                </a:lnSpc>
                <a:buClr>
                  <a:srgbClr val="C00000"/>
                </a:buClr>
                <a:buFont typeface="Wingdings" panose="05000000000000000000" pitchFamily="2" charset="2"/>
                <a:buChar char="Ø"/>
                <a:defRPr/>
              </a:pPr>
              <a:r>
                <a:rPr lang="en-US" sz="2400" dirty="0">
                  <a:solidFill>
                    <a:prstClr val="black"/>
                  </a:solidFill>
                </a:rPr>
                <a:t>A</a:t>
              </a:r>
              <a:r>
                <a:rPr lang="tr-TR" sz="2400" dirty="0">
                  <a:solidFill>
                    <a:prstClr val="black"/>
                  </a:solidFill>
                </a:rPr>
                <a:t>nti-agregan ve koroner </a:t>
              </a:r>
              <a:r>
                <a:rPr lang="tr-TR" sz="2400" dirty="0" err="1">
                  <a:solidFill>
                    <a:prstClr val="black"/>
                  </a:solidFill>
                </a:rPr>
                <a:t>trombüs</a:t>
              </a:r>
              <a:r>
                <a:rPr lang="tr-TR" sz="2400" dirty="0">
                  <a:solidFill>
                    <a:prstClr val="black"/>
                  </a:solidFill>
                </a:rPr>
                <a:t> </a:t>
              </a:r>
              <a:r>
                <a:rPr lang="tr-TR" sz="2400" dirty="0" err="1">
                  <a:solidFill>
                    <a:prstClr val="black"/>
                  </a:solidFill>
                </a:rPr>
                <a:t>oluşumunu</a:t>
              </a:r>
              <a:r>
                <a:rPr lang="tr-TR" sz="2400" dirty="0">
                  <a:solidFill>
                    <a:prstClr val="black"/>
                  </a:solidFill>
                </a:rPr>
                <a:t> </a:t>
              </a:r>
              <a:r>
                <a:rPr lang="tr-TR" sz="2400" dirty="0" err="1">
                  <a:solidFill>
                    <a:prstClr val="black"/>
                  </a:solidFill>
                </a:rPr>
                <a:t>önleyebilirler</a:t>
              </a:r>
              <a:r>
                <a:rPr lang="tr-TR" sz="2400" dirty="0">
                  <a:solidFill>
                    <a:prstClr val="black"/>
                  </a:solidFill>
                </a:rPr>
                <a:t>.</a:t>
              </a:r>
            </a:p>
            <a:p>
              <a:pPr marL="342900" lvl="0" indent="-342900">
                <a:lnSpc>
                  <a:spcPct val="150000"/>
                </a:lnSpc>
                <a:buClr>
                  <a:srgbClr val="C00000"/>
                </a:buClr>
                <a:buFont typeface="Wingdings" panose="05000000000000000000" pitchFamily="2" charset="2"/>
                <a:buChar char="Ø"/>
                <a:defRPr/>
              </a:pPr>
              <a:r>
                <a:rPr lang="tr-TR" sz="2400" dirty="0">
                  <a:solidFill>
                    <a:prstClr val="black"/>
                  </a:solidFill>
                </a:rPr>
                <a:t>Kararlı KAH’da fayda ve risk arasında olumlu oranı ve </a:t>
              </a:r>
              <a:r>
                <a:rPr lang="tr-TR" sz="2400" dirty="0" err="1">
                  <a:solidFill>
                    <a:prstClr val="black"/>
                  </a:solidFill>
                </a:rPr>
                <a:t>düşük</a:t>
              </a:r>
              <a:r>
                <a:rPr lang="tr-TR" sz="2400" dirty="0">
                  <a:solidFill>
                    <a:prstClr val="black"/>
                  </a:solidFill>
                </a:rPr>
                <a:t> maliyeti nedeniyle, </a:t>
              </a:r>
              <a:r>
                <a:rPr lang="tr-TR" sz="2400" dirty="0" err="1">
                  <a:solidFill>
                    <a:prstClr val="black"/>
                  </a:solidFill>
                </a:rPr>
                <a:t>düşük</a:t>
              </a:r>
              <a:r>
                <a:rPr lang="tr-TR" sz="2400" dirty="0">
                  <a:solidFill>
                    <a:prstClr val="black"/>
                  </a:solidFill>
                </a:rPr>
                <a:t> doz </a:t>
              </a:r>
              <a:r>
                <a:rPr lang="tr-TR" sz="2400" dirty="0" err="1">
                  <a:solidFill>
                    <a:prstClr val="black"/>
                  </a:solidFill>
                </a:rPr>
                <a:t>Asitilsalisilik</a:t>
              </a:r>
              <a:r>
                <a:rPr lang="tr-TR" sz="2400" dirty="0">
                  <a:solidFill>
                    <a:prstClr val="black"/>
                  </a:solidFill>
                </a:rPr>
                <a:t> asit (ASA) </a:t>
              </a:r>
              <a:r>
                <a:rPr lang="tr-TR" sz="2400" dirty="0" err="1">
                  <a:solidFill>
                    <a:prstClr val="black"/>
                  </a:solidFill>
                </a:rPr>
                <a:t>çoğu</a:t>
              </a:r>
              <a:r>
                <a:rPr lang="tr-TR" sz="2400" dirty="0">
                  <a:solidFill>
                    <a:prstClr val="black"/>
                  </a:solidFill>
                </a:rPr>
                <a:t> vakada </a:t>
              </a:r>
              <a:r>
                <a:rPr lang="tr-TR" sz="2400" dirty="0" err="1">
                  <a:solidFill>
                    <a:prstClr val="black"/>
                  </a:solidFill>
                </a:rPr>
                <a:t>seçilecek</a:t>
              </a:r>
              <a:r>
                <a:rPr lang="tr-TR" sz="2400" dirty="0">
                  <a:solidFill>
                    <a:prstClr val="black"/>
                  </a:solidFill>
                </a:rPr>
                <a:t> </a:t>
              </a:r>
              <a:r>
                <a:rPr lang="tr-TR" sz="2400" dirty="0" err="1">
                  <a:solidFill>
                    <a:prstClr val="black"/>
                  </a:solidFill>
                </a:rPr>
                <a:t>ilaçtır</a:t>
              </a:r>
              <a:r>
                <a:rPr lang="tr-TR" sz="2400" dirty="0">
                  <a:solidFill>
                    <a:prstClr val="black"/>
                  </a:solidFill>
                </a:rPr>
                <a:t>. </a:t>
              </a:r>
            </a:p>
          </p:txBody>
        </p:sp>
      </p:grpSp>
    </p:spTree>
    <p:extLst>
      <p:ext uri="{BB962C8B-B14F-4D97-AF65-F5344CB8AC3E}">
        <p14:creationId xmlns:p14="http://schemas.microsoft.com/office/powerpoint/2010/main" val="8392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Pıhtı Oluşumunun Önlemeye Yönelik Ajanlar-4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8" name="Grup 7"/>
          <p:cNvGrpSpPr/>
          <p:nvPr/>
        </p:nvGrpSpPr>
        <p:grpSpPr>
          <a:xfrm>
            <a:off x="619202" y="1086488"/>
            <a:ext cx="3380566" cy="4682429"/>
            <a:chOff x="619202" y="1086488"/>
            <a:chExt cx="3380566" cy="4682429"/>
          </a:xfrm>
        </p:grpSpPr>
        <p:grpSp>
          <p:nvGrpSpPr>
            <p:cNvPr id="2" name="Grup 1"/>
            <p:cNvGrpSpPr/>
            <p:nvPr/>
          </p:nvGrpSpPr>
          <p:grpSpPr>
            <a:xfrm>
              <a:off x="688366" y="1086488"/>
              <a:ext cx="3311402" cy="1579620"/>
              <a:chOff x="688366" y="1086488"/>
              <a:chExt cx="3311402" cy="1579620"/>
            </a:xfrm>
          </p:grpSpPr>
          <p:sp>
            <p:nvSpPr>
              <p:cNvPr id="9" name="Dikdörtgen: Yuvarlatılmış Köşeler 8">
                <a:extLst>
                  <a:ext uri="{FF2B5EF4-FFF2-40B4-BE49-F238E27FC236}">
                    <a16:creationId xmlns:a16="http://schemas.microsoft.com/office/drawing/2014/main" id="{530D036F-1F11-4FDB-8DCC-5B88ABE3D38B}"/>
                  </a:ext>
                </a:extLst>
              </p:cNvPr>
              <p:cNvSpPr/>
              <p:nvPr/>
            </p:nvSpPr>
            <p:spPr>
              <a:xfrm>
                <a:off x="688366" y="1086488"/>
                <a:ext cx="3311402"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6A762875-8873-4D3C-95B4-22851496E4F3}"/>
                  </a:ext>
                </a:extLst>
              </p:cNvPr>
              <p:cNvSpPr txBox="1"/>
              <p:nvPr/>
            </p:nvSpPr>
            <p:spPr>
              <a:xfrm>
                <a:off x="944880" y="1436496"/>
                <a:ext cx="2824804" cy="951104"/>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 name="Grup 3"/>
            <p:cNvGrpSpPr/>
            <p:nvPr/>
          </p:nvGrpSpPr>
          <p:grpSpPr>
            <a:xfrm>
              <a:off x="675044" y="2686788"/>
              <a:ext cx="3268882" cy="1502509"/>
              <a:chOff x="675044" y="2686788"/>
              <a:chExt cx="3268882" cy="1502509"/>
            </a:xfrm>
          </p:grpSpPr>
          <p:sp>
            <p:nvSpPr>
              <p:cNvPr id="11" name="Dikdörtgen: Yuvarlatılmış Köşeler 6">
                <a:extLst>
                  <a:ext uri="{FF2B5EF4-FFF2-40B4-BE49-F238E27FC236}">
                    <a16:creationId xmlns:a16="http://schemas.microsoft.com/office/drawing/2014/main" id="{A12D8714-288F-4CA7-A6BB-14611A2255C2}"/>
                  </a:ext>
                </a:extLst>
              </p:cNvPr>
              <p:cNvSpPr/>
              <p:nvPr/>
            </p:nvSpPr>
            <p:spPr>
              <a:xfrm>
                <a:off x="675044" y="2686788"/>
                <a:ext cx="3268882" cy="1502509"/>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2" name="Dikdörtgen: Yuvarlatılmış Köşeler 6">
                <a:extLst>
                  <a:ext uri="{FF2B5EF4-FFF2-40B4-BE49-F238E27FC236}">
                    <a16:creationId xmlns:a16="http://schemas.microsoft.com/office/drawing/2014/main" id="{019843D7-305F-4249-ABA1-E00D4F1E2C4A}"/>
                  </a:ext>
                </a:extLst>
              </p:cNvPr>
              <p:cNvSpPr txBox="1"/>
              <p:nvPr/>
            </p:nvSpPr>
            <p:spPr>
              <a:xfrm>
                <a:off x="944880" y="2763899"/>
                <a:ext cx="2690180" cy="1425398"/>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6" name="Grup 5"/>
            <p:cNvGrpSpPr/>
            <p:nvPr/>
          </p:nvGrpSpPr>
          <p:grpSpPr>
            <a:xfrm>
              <a:off x="619202" y="4189297"/>
              <a:ext cx="3324724" cy="1579620"/>
              <a:chOff x="619202" y="4189297"/>
              <a:chExt cx="3324724" cy="1579620"/>
            </a:xfrm>
          </p:grpSpPr>
          <p:sp>
            <p:nvSpPr>
              <p:cNvPr id="13" name="Dikdörtgen: Yuvarlatılmış Köşeler 4">
                <a:extLst>
                  <a:ext uri="{FF2B5EF4-FFF2-40B4-BE49-F238E27FC236}">
                    <a16:creationId xmlns:a16="http://schemas.microsoft.com/office/drawing/2014/main" id="{ED984AA2-5092-4B17-8C6C-56C7F6F8C3AE}"/>
                  </a:ext>
                </a:extLst>
              </p:cNvPr>
              <p:cNvSpPr/>
              <p:nvPr/>
            </p:nvSpPr>
            <p:spPr>
              <a:xfrm>
                <a:off x="619202" y="4189297"/>
                <a:ext cx="3324724"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9D12B4B6-A958-400E-833B-C92F07173235}"/>
                  </a:ext>
                </a:extLst>
              </p:cNvPr>
              <p:cNvSpPr txBox="1"/>
              <p:nvPr/>
            </p:nvSpPr>
            <p:spPr>
              <a:xfrm>
                <a:off x="845937" y="4343519"/>
                <a:ext cx="2996260" cy="1425398"/>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7" name="Grup 6"/>
          <p:cNvGrpSpPr/>
          <p:nvPr/>
        </p:nvGrpSpPr>
        <p:grpSpPr>
          <a:xfrm>
            <a:off x="4112032" y="1278846"/>
            <a:ext cx="7236687" cy="4339634"/>
            <a:chOff x="4112032" y="1278846"/>
            <a:chExt cx="7236687" cy="4339634"/>
          </a:xfrm>
        </p:grpSpPr>
        <p:sp>
          <p:nvSpPr>
            <p:cNvPr id="15" name="Dikdörtgen: Yuvarlatılmış Üst Köşeler 11">
              <a:extLst>
                <a:ext uri="{FF2B5EF4-FFF2-40B4-BE49-F238E27FC236}">
                  <a16:creationId xmlns:a16="http://schemas.microsoft.com/office/drawing/2014/main" id="{064B6FE3-D5CE-4DB6-BA78-0585B3615E40}"/>
                </a:ext>
              </a:extLst>
            </p:cNvPr>
            <p:cNvSpPr/>
            <p:nvPr/>
          </p:nvSpPr>
          <p:spPr>
            <a:xfrm rot="5400000">
              <a:off x="5560559" y="-169681"/>
              <a:ext cx="4339634" cy="7236687"/>
            </a:xfrm>
            <a:prstGeom prst="round2SameRect">
              <a:avLst/>
            </a:prstGeom>
            <a:solidFill>
              <a:srgbClr val="EDD9D7">
                <a:alpha val="89804"/>
              </a:srgbClr>
            </a:solidFill>
          </p:spPr>
          <p:style>
            <a:lnRef idx="2">
              <a:schemeClr val="accent2">
                <a:tint val="40000"/>
                <a:alpha val="90000"/>
                <a:hueOff val="-424613"/>
                <a:satOff val="-37673"/>
                <a:lumOff val="-385"/>
                <a:alphaOff val="0"/>
              </a:schemeClr>
            </a:lnRef>
            <a:fillRef idx="1">
              <a:schemeClr val="accent2">
                <a:tint val="40000"/>
                <a:alpha val="90000"/>
                <a:hueOff val="-424613"/>
                <a:satOff val="-37673"/>
                <a:lumOff val="-385"/>
                <a:alphaOff val="0"/>
              </a:schemeClr>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sp>
        <p:sp>
          <p:nvSpPr>
            <p:cNvPr id="3" name="Metin kutusu 2"/>
            <p:cNvSpPr txBox="1"/>
            <p:nvPr/>
          </p:nvSpPr>
          <p:spPr>
            <a:xfrm>
              <a:off x="4327315" y="2114437"/>
              <a:ext cx="6806121" cy="17543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Antitrombositer ajanlar</a:t>
              </a:r>
            </a:p>
            <a:p>
              <a:pPr marL="342900" lvl="0" indent="-342900">
                <a:lnSpc>
                  <a:spcPct val="150000"/>
                </a:lnSpc>
                <a:buClr>
                  <a:srgbClr val="C00000"/>
                </a:buClr>
                <a:buFont typeface="Wingdings" panose="05000000000000000000" pitchFamily="2" charset="2"/>
                <a:buChar char="Ø"/>
                <a:defRPr/>
              </a:pPr>
              <a:r>
                <a:rPr lang="tr-TR" sz="2400" dirty="0">
                  <a:solidFill>
                    <a:prstClr val="black"/>
                  </a:solidFill>
                </a:rPr>
                <a:t>Artmış  kanama riski nedeniyle iyi bir izlem ve hasta eğitimini gerektirir.</a:t>
              </a:r>
              <a:endParaRPr lang="en-US" sz="2400" dirty="0">
                <a:solidFill>
                  <a:prstClr val="black"/>
                </a:solidFill>
              </a:endParaRPr>
            </a:p>
          </p:txBody>
        </p:sp>
      </p:grpSp>
    </p:spTree>
    <p:extLst>
      <p:ext uri="{BB962C8B-B14F-4D97-AF65-F5344CB8AC3E}">
        <p14:creationId xmlns:p14="http://schemas.microsoft.com/office/powerpoint/2010/main" val="214762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Pıhtı Oluşumunun Önlemeye Yönelik Ajanlar-5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8" name="Grup 7"/>
          <p:cNvGrpSpPr/>
          <p:nvPr/>
        </p:nvGrpSpPr>
        <p:grpSpPr>
          <a:xfrm>
            <a:off x="619202" y="1086488"/>
            <a:ext cx="3380566" cy="4682429"/>
            <a:chOff x="619202" y="1086488"/>
            <a:chExt cx="3380566" cy="4682429"/>
          </a:xfrm>
        </p:grpSpPr>
        <p:grpSp>
          <p:nvGrpSpPr>
            <p:cNvPr id="2" name="Grup 1"/>
            <p:cNvGrpSpPr/>
            <p:nvPr/>
          </p:nvGrpSpPr>
          <p:grpSpPr>
            <a:xfrm>
              <a:off x="688366" y="1086488"/>
              <a:ext cx="3311402" cy="1579620"/>
              <a:chOff x="688366" y="1086488"/>
              <a:chExt cx="3311402" cy="1579620"/>
            </a:xfrm>
          </p:grpSpPr>
          <p:sp>
            <p:nvSpPr>
              <p:cNvPr id="9" name="Dikdörtgen: Yuvarlatılmış Köşeler 8">
                <a:extLst>
                  <a:ext uri="{FF2B5EF4-FFF2-40B4-BE49-F238E27FC236}">
                    <a16:creationId xmlns:a16="http://schemas.microsoft.com/office/drawing/2014/main" id="{530D036F-1F11-4FDB-8DCC-5B88ABE3D38B}"/>
                  </a:ext>
                </a:extLst>
              </p:cNvPr>
              <p:cNvSpPr/>
              <p:nvPr/>
            </p:nvSpPr>
            <p:spPr>
              <a:xfrm>
                <a:off x="688366" y="1086488"/>
                <a:ext cx="3311402"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6A762875-8873-4D3C-95B4-22851496E4F3}"/>
                  </a:ext>
                </a:extLst>
              </p:cNvPr>
              <p:cNvSpPr txBox="1"/>
              <p:nvPr/>
            </p:nvSpPr>
            <p:spPr>
              <a:xfrm>
                <a:off x="944880" y="1436496"/>
                <a:ext cx="2824804" cy="951104"/>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 name="Grup 3"/>
            <p:cNvGrpSpPr/>
            <p:nvPr/>
          </p:nvGrpSpPr>
          <p:grpSpPr>
            <a:xfrm>
              <a:off x="675044" y="2686788"/>
              <a:ext cx="3268882" cy="1502509"/>
              <a:chOff x="675044" y="2686788"/>
              <a:chExt cx="3268882" cy="1502509"/>
            </a:xfrm>
          </p:grpSpPr>
          <p:sp>
            <p:nvSpPr>
              <p:cNvPr id="11" name="Dikdörtgen: Yuvarlatılmış Köşeler 6">
                <a:extLst>
                  <a:ext uri="{FF2B5EF4-FFF2-40B4-BE49-F238E27FC236}">
                    <a16:creationId xmlns:a16="http://schemas.microsoft.com/office/drawing/2014/main" id="{A12D8714-288F-4CA7-A6BB-14611A2255C2}"/>
                  </a:ext>
                </a:extLst>
              </p:cNvPr>
              <p:cNvSpPr/>
              <p:nvPr/>
            </p:nvSpPr>
            <p:spPr>
              <a:xfrm>
                <a:off x="675044" y="2686788"/>
                <a:ext cx="3268882" cy="1502509"/>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2" name="Dikdörtgen: Yuvarlatılmış Köşeler 6">
                <a:extLst>
                  <a:ext uri="{FF2B5EF4-FFF2-40B4-BE49-F238E27FC236}">
                    <a16:creationId xmlns:a16="http://schemas.microsoft.com/office/drawing/2014/main" id="{019843D7-305F-4249-ABA1-E00D4F1E2C4A}"/>
                  </a:ext>
                </a:extLst>
              </p:cNvPr>
              <p:cNvSpPr txBox="1"/>
              <p:nvPr/>
            </p:nvSpPr>
            <p:spPr>
              <a:xfrm>
                <a:off x="944880" y="2763899"/>
                <a:ext cx="2690180" cy="1425398"/>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6" name="Grup 5"/>
            <p:cNvGrpSpPr/>
            <p:nvPr/>
          </p:nvGrpSpPr>
          <p:grpSpPr>
            <a:xfrm>
              <a:off x="619202" y="4189297"/>
              <a:ext cx="3324724" cy="1579620"/>
              <a:chOff x="619202" y="4189297"/>
              <a:chExt cx="3324724" cy="1579620"/>
            </a:xfrm>
          </p:grpSpPr>
          <p:sp>
            <p:nvSpPr>
              <p:cNvPr id="13" name="Dikdörtgen: Yuvarlatılmış Köşeler 4">
                <a:extLst>
                  <a:ext uri="{FF2B5EF4-FFF2-40B4-BE49-F238E27FC236}">
                    <a16:creationId xmlns:a16="http://schemas.microsoft.com/office/drawing/2014/main" id="{ED984AA2-5092-4B17-8C6C-56C7F6F8C3AE}"/>
                  </a:ext>
                </a:extLst>
              </p:cNvPr>
              <p:cNvSpPr/>
              <p:nvPr/>
            </p:nvSpPr>
            <p:spPr>
              <a:xfrm>
                <a:off x="619202" y="4189297"/>
                <a:ext cx="3324724"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9D12B4B6-A958-400E-833B-C92F07173235}"/>
                  </a:ext>
                </a:extLst>
              </p:cNvPr>
              <p:cNvSpPr txBox="1"/>
              <p:nvPr/>
            </p:nvSpPr>
            <p:spPr>
              <a:xfrm>
                <a:off x="845937" y="4343519"/>
                <a:ext cx="2996260" cy="1425398"/>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7" name="Grup 6"/>
          <p:cNvGrpSpPr/>
          <p:nvPr/>
        </p:nvGrpSpPr>
        <p:grpSpPr>
          <a:xfrm>
            <a:off x="4112032" y="1278846"/>
            <a:ext cx="7236687" cy="4339634"/>
            <a:chOff x="4112032" y="1278846"/>
            <a:chExt cx="7236687" cy="4339634"/>
          </a:xfrm>
        </p:grpSpPr>
        <p:sp>
          <p:nvSpPr>
            <p:cNvPr id="15" name="Dikdörtgen: Yuvarlatılmış Üst Köşeler 11">
              <a:extLst>
                <a:ext uri="{FF2B5EF4-FFF2-40B4-BE49-F238E27FC236}">
                  <a16:creationId xmlns:a16="http://schemas.microsoft.com/office/drawing/2014/main" id="{064B6FE3-D5CE-4DB6-BA78-0585B3615E40}"/>
                </a:ext>
              </a:extLst>
            </p:cNvPr>
            <p:cNvSpPr/>
            <p:nvPr/>
          </p:nvSpPr>
          <p:spPr>
            <a:xfrm rot="5400000">
              <a:off x="5560559" y="-169681"/>
              <a:ext cx="4339634" cy="7236687"/>
            </a:xfrm>
            <a:prstGeom prst="round2SameRect">
              <a:avLst/>
            </a:prstGeom>
            <a:solidFill>
              <a:srgbClr val="EDD9D7">
                <a:alpha val="89804"/>
              </a:srgbClr>
            </a:solidFill>
          </p:spPr>
          <p:style>
            <a:lnRef idx="2">
              <a:schemeClr val="accent2">
                <a:tint val="40000"/>
                <a:alpha val="90000"/>
                <a:hueOff val="-424613"/>
                <a:satOff val="-37673"/>
                <a:lumOff val="-385"/>
                <a:alphaOff val="0"/>
              </a:schemeClr>
            </a:lnRef>
            <a:fillRef idx="1">
              <a:schemeClr val="accent2">
                <a:tint val="40000"/>
                <a:alpha val="90000"/>
                <a:hueOff val="-424613"/>
                <a:satOff val="-37673"/>
                <a:lumOff val="-385"/>
                <a:alphaOff val="0"/>
              </a:schemeClr>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sp>
        <p:sp>
          <p:nvSpPr>
            <p:cNvPr id="3" name="Metin kutusu 2"/>
            <p:cNvSpPr txBox="1"/>
            <p:nvPr/>
          </p:nvSpPr>
          <p:spPr>
            <a:xfrm>
              <a:off x="4327315" y="1697157"/>
              <a:ext cx="6806121" cy="3416320"/>
            </a:xfrm>
            <a:prstGeom prst="rect">
              <a:avLst/>
            </a:prstGeom>
            <a:noFill/>
          </p:spPr>
          <p:txBody>
            <a:bodyPr wrap="square" rtlCol="0">
              <a:spAutoFit/>
            </a:bodyPr>
            <a:lstStyle/>
            <a:p>
              <a:pPr lvl="0">
                <a:lnSpc>
                  <a:spcPct val="150000"/>
                </a:lnSpc>
              </a:pPr>
              <a:r>
                <a:rPr lang="tr-TR" sz="2400" b="1" dirty="0">
                  <a:solidFill>
                    <a:srgbClr val="C00000"/>
                  </a:solidFill>
                </a:rPr>
                <a:t>Düşük Doz ASA</a:t>
              </a:r>
              <a:endParaRPr lang="tr-TR" sz="2400" b="1" u="sng" dirty="0">
                <a:solidFill>
                  <a:srgbClr val="C00000"/>
                </a:solidFill>
              </a:endParaRPr>
            </a:p>
            <a:p>
              <a:pPr marL="342900" lvl="0" indent="-342900">
                <a:lnSpc>
                  <a:spcPct val="150000"/>
                </a:lnSpc>
                <a:buClr>
                  <a:srgbClr val="C00000"/>
                </a:buClr>
                <a:buFont typeface="Wingdings" panose="05000000000000000000" pitchFamily="2" charset="2"/>
                <a:buChar char="Ø"/>
              </a:pPr>
              <a:r>
                <a:rPr lang="tr-TR" sz="2400" dirty="0" smtClean="0">
                  <a:solidFill>
                    <a:prstClr val="black"/>
                  </a:solidFill>
                </a:rPr>
                <a:t>Arteriyel </a:t>
              </a:r>
              <a:r>
                <a:rPr lang="tr-TR" sz="2400" dirty="0" err="1" smtClean="0">
                  <a:solidFill>
                    <a:prstClr val="black"/>
                  </a:solidFill>
                </a:rPr>
                <a:t>trombozdan</a:t>
              </a:r>
              <a:r>
                <a:rPr lang="tr-TR" sz="2400" dirty="0" smtClean="0">
                  <a:solidFill>
                    <a:prstClr val="black"/>
                  </a:solidFill>
                </a:rPr>
                <a:t> farmakolojik korunmanın temel </a:t>
              </a:r>
              <a:r>
                <a:rPr lang="tr-TR" sz="2400" dirty="0" err="1" smtClean="0">
                  <a:solidFill>
                    <a:prstClr val="black"/>
                  </a:solidFill>
                </a:rPr>
                <a:t>taşı</a:t>
              </a:r>
              <a:r>
                <a:rPr lang="tr-TR" sz="2400" dirty="0" smtClean="0">
                  <a:solidFill>
                    <a:prstClr val="black"/>
                  </a:solidFill>
                </a:rPr>
                <a:t> cox-1’i geri </a:t>
              </a:r>
              <a:r>
                <a:rPr lang="tr-TR" sz="2400" dirty="0" err="1" smtClean="0">
                  <a:solidFill>
                    <a:prstClr val="black"/>
                  </a:solidFill>
                </a:rPr>
                <a:t>dönüşsüz</a:t>
              </a:r>
              <a:r>
                <a:rPr lang="tr-TR" sz="2400" dirty="0" smtClean="0">
                  <a:solidFill>
                    <a:prstClr val="black"/>
                  </a:solidFill>
                </a:rPr>
                <a:t> </a:t>
              </a:r>
              <a:r>
                <a:rPr lang="tr-TR" sz="2400" dirty="0" err="1" smtClean="0">
                  <a:solidFill>
                    <a:prstClr val="black"/>
                  </a:solidFill>
                </a:rPr>
                <a:t>inhibe</a:t>
              </a:r>
              <a:r>
                <a:rPr lang="tr-TR" sz="2400" dirty="0" smtClean="0">
                  <a:solidFill>
                    <a:prstClr val="black"/>
                  </a:solidFill>
                </a:rPr>
                <a:t> eder (ASA ≥75 mg/</a:t>
              </a:r>
              <a:r>
                <a:rPr lang="tr-TR" sz="2400" dirty="0" err="1" smtClean="0">
                  <a:solidFill>
                    <a:prstClr val="black"/>
                  </a:solidFill>
                </a:rPr>
                <a:t>gün</a:t>
              </a:r>
              <a:r>
                <a:rPr lang="tr-TR" sz="2400" dirty="0" smtClean="0">
                  <a:solidFill>
                    <a:prstClr val="black"/>
                  </a:solidFill>
                </a:rPr>
                <a:t> kronik kullanımıyla) 150 mg/günü aşan dozlarda ise bu etki azalır, GİS kanama riski artar. </a:t>
              </a:r>
              <a:endParaRPr lang="tr-TR" sz="2400" dirty="0">
                <a:solidFill>
                  <a:prstClr val="black"/>
                </a:solidFill>
              </a:endParaRPr>
            </a:p>
          </p:txBody>
        </p:sp>
      </p:grpSp>
    </p:spTree>
    <p:extLst>
      <p:ext uri="{BB962C8B-B14F-4D97-AF65-F5344CB8AC3E}">
        <p14:creationId xmlns:p14="http://schemas.microsoft.com/office/powerpoint/2010/main" val="287487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Pıhtı Oluşumunun Önlemeye Yönelik Ajanlar-6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7" name="Grup 6"/>
          <p:cNvGrpSpPr/>
          <p:nvPr/>
        </p:nvGrpSpPr>
        <p:grpSpPr>
          <a:xfrm>
            <a:off x="619202" y="1086488"/>
            <a:ext cx="3380566" cy="4682429"/>
            <a:chOff x="619202" y="1086488"/>
            <a:chExt cx="3380566" cy="4682429"/>
          </a:xfrm>
        </p:grpSpPr>
        <p:grpSp>
          <p:nvGrpSpPr>
            <p:cNvPr id="2" name="Grup 1"/>
            <p:cNvGrpSpPr/>
            <p:nvPr/>
          </p:nvGrpSpPr>
          <p:grpSpPr>
            <a:xfrm>
              <a:off x="688366" y="1086488"/>
              <a:ext cx="3311402" cy="1579620"/>
              <a:chOff x="688366" y="1086488"/>
              <a:chExt cx="3311402" cy="1579620"/>
            </a:xfrm>
          </p:grpSpPr>
          <p:sp>
            <p:nvSpPr>
              <p:cNvPr id="9" name="Dikdörtgen: Yuvarlatılmış Köşeler 8">
                <a:extLst>
                  <a:ext uri="{FF2B5EF4-FFF2-40B4-BE49-F238E27FC236}">
                    <a16:creationId xmlns:a16="http://schemas.microsoft.com/office/drawing/2014/main" id="{530D036F-1F11-4FDB-8DCC-5B88ABE3D38B}"/>
                  </a:ext>
                </a:extLst>
              </p:cNvPr>
              <p:cNvSpPr/>
              <p:nvPr/>
            </p:nvSpPr>
            <p:spPr>
              <a:xfrm>
                <a:off x="688366" y="1086488"/>
                <a:ext cx="3311402"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6A762875-8873-4D3C-95B4-22851496E4F3}"/>
                  </a:ext>
                </a:extLst>
              </p:cNvPr>
              <p:cNvSpPr txBox="1"/>
              <p:nvPr/>
            </p:nvSpPr>
            <p:spPr>
              <a:xfrm>
                <a:off x="944880" y="1436496"/>
                <a:ext cx="2824804" cy="951104"/>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 name="Grup 3"/>
            <p:cNvGrpSpPr/>
            <p:nvPr/>
          </p:nvGrpSpPr>
          <p:grpSpPr>
            <a:xfrm>
              <a:off x="675044" y="2686788"/>
              <a:ext cx="3268882" cy="1502509"/>
              <a:chOff x="675044" y="2686788"/>
              <a:chExt cx="3268882" cy="1502509"/>
            </a:xfrm>
          </p:grpSpPr>
          <p:sp>
            <p:nvSpPr>
              <p:cNvPr id="11" name="Dikdörtgen: Yuvarlatılmış Köşeler 6">
                <a:extLst>
                  <a:ext uri="{FF2B5EF4-FFF2-40B4-BE49-F238E27FC236}">
                    <a16:creationId xmlns:a16="http://schemas.microsoft.com/office/drawing/2014/main" id="{A12D8714-288F-4CA7-A6BB-14611A2255C2}"/>
                  </a:ext>
                </a:extLst>
              </p:cNvPr>
              <p:cNvSpPr/>
              <p:nvPr/>
            </p:nvSpPr>
            <p:spPr>
              <a:xfrm>
                <a:off x="675044" y="2686788"/>
                <a:ext cx="3268882" cy="1502509"/>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2" name="Dikdörtgen: Yuvarlatılmış Köşeler 6">
                <a:extLst>
                  <a:ext uri="{FF2B5EF4-FFF2-40B4-BE49-F238E27FC236}">
                    <a16:creationId xmlns:a16="http://schemas.microsoft.com/office/drawing/2014/main" id="{019843D7-305F-4249-ABA1-E00D4F1E2C4A}"/>
                  </a:ext>
                </a:extLst>
              </p:cNvPr>
              <p:cNvSpPr txBox="1"/>
              <p:nvPr/>
            </p:nvSpPr>
            <p:spPr>
              <a:xfrm>
                <a:off x="944880" y="2763899"/>
                <a:ext cx="2690180" cy="1425398"/>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6" name="Grup 5"/>
            <p:cNvGrpSpPr/>
            <p:nvPr/>
          </p:nvGrpSpPr>
          <p:grpSpPr>
            <a:xfrm>
              <a:off x="619202" y="4189297"/>
              <a:ext cx="3324724" cy="1579620"/>
              <a:chOff x="619202" y="4189297"/>
              <a:chExt cx="3324724" cy="1579620"/>
            </a:xfrm>
          </p:grpSpPr>
          <p:sp>
            <p:nvSpPr>
              <p:cNvPr id="13" name="Dikdörtgen: Yuvarlatılmış Köşeler 4">
                <a:extLst>
                  <a:ext uri="{FF2B5EF4-FFF2-40B4-BE49-F238E27FC236}">
                    <a16:creationId xmlns:a16="http://schemas.microsoft.com/office/drawing/2014/main" id="{ED984AA2-5092-4B17-8C6C-56C7F6F8C3AE}"/>
                  </a:ext>
                </a:extLst>
              </p:cNvPr>
              <p:cNvSpPr/>
              <p:nvPr/>
            </p:nvSpPr>
            <p:spPr>
              <a:xfrm>
                <a:off x="619202" y="4189297"/>
                <a:ext cx="3324724"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9D12B4B6-A958-400E-833B-C92F07173235}"/>
                  </a:ext>
                </a:extLst>
              </p:cNvPr>
              <p:cNvSpPr txBox="1"/>
              <p:nvPr/>
            </p:nvSpPr>
            <p:spPr>
              <a:xfrm>
                <a:off x="845937" y="4343519"/>
                <a:ext cx="2996260" cy="1425398"/>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8" name="Grup 7"/>
          <p:cNvGrpSpPr/>
          <p:nvPr/>
        </p:nvGrpSpPr>
        <p:grpSpPr>
          <a:xfrm>
            <a:off x="4112032" y="1278846"/>
            <a:ext cx="7236687" cy="4339634"/>
            <a:chOff x="4112032" y="1278846"/>
            <a:chExt cx="7236687" cy="4339634"/>
          </a:xfrm>
        </p:grpSpPr>
        <p:sp>
          <p:nvSpPr>
            <p:cNvPr id="15" name="Dikdörtgen: Yuvarlatılmış Üst Köşeler 11">
              <a:extLst>
                <a:ext uri="{FF2B5EF4-FFF2-40B4-BE49-F238E27FC236}">
                  <a16:creationId xmlns:a16="http://schemas.microsoft.com/office/drawing/2014/main" id="{064B6FE3-D5CE-4DB6-BA78-0585B3615E40}"/>
                </a:ext>
              </a:extLst>
            </p:cNvPr>
            <p:cNvSpPr/>
            <p:nvPr/>
          </p:nvSpPr>
          <p:spPr>
            <a:xfrm rot="5400000">
              <a:off x="5560559" y="-169681"/>
              <a:ext cx="4339634" cy="7236687"/>
            </a:xfrm>
            <a:prstGeom prst="round2SameRect">
              <a:avLst/>
            </a:prstGeom>
            <a:solidFill>
              <a:srgbClr val="EDD9D7">
                <a:alpha val="89804"/>
              </a:srgbClr>
            </a:solidFill>
          </p:spPr>
          <p:style>
            <a:lnRef idx="2">
              <a:schemeClr val="accent2">
                <a:tint val="40000"/>
                <a:alpha val="90000"/>
                <a:hueOff val="-424613"/>
                <a:satOff val="-37673"/>
                <a:lumOff val="-385"/>
                <a:alphaOff val="0"/>
              </a:schemeClr>
            </a:lnRef>
            <a:fillRef idx="1">
              <a:schemeClr val="accent2">
                <a:tint val="40000"/>
                <a:alpha val="90000"/>
                <a:hueOff val="-424613"/>
                <a:satOff val="-37673"/>
                <a:lumOff val="-385"/>
                <a:alphaOff val="0"/>
              </a:schemeClr>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sp>
        <p:sp>
          <p:nvSpPr>
            <p:cNvPr id="3" name="Metin kutusu 2"/>
            <p:cNvSpPr txBox="1"/>
            <p:nvPr/>
          </p:nvSpPr>
          <p:spPr>
            <a:xfrm>
              <a:off x="4327315" y="1491439"/>
              <a:ext cx="6806121" cy="397031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Düşük Doz ASA</a:t>
              </a:r>
              <a:endParaRPr kumimoji="0" lang="tr-TR" sz="2400" b="1" i="0" u="sng" strike="noStrike" kern="1200" cap="none" spc="0" normalizeH="0" baseline="0" noProof="0" dirty="0">
                <a:ln>
                  <a:noFill/>
                </a:ln>
                <a:solidFill>
                  <a:srgbClr val="C00000"/>
                </a:solidFill>
                <a:effectLst/>
                <a:uLnTx/>
                <a:uFillTx/>
                <a:latin typeface="Calibri"/>
                <a:ea typeface="+mn-ea"/>
                <a:cs typeface="+mn-cs"/>
              </a:endParaRPr>
            </a:p>
            <a:p>
              <a:pPr marL="342900" lvl="0" indent="-342900">
                <a:lnSpc>
                  <a:spcPct val="150000"/>
                </a:lnSpc>
                <a:buClr>
                  <a:srgbClr val="C00000"/>
                </a:buClr>
                <a:buFont typeface="Wingdings" panose="05000000000000000000" pitchFamily="2" charset="2"/>
                <a:buChar char="Ø"/>
                <a:defRPr/>
              </a:pPr>
              <a:r>
                <a:rPr lang="tr-TR" sz="2400" dirty="0">
                  <a:solidFill>
                    <a:prstClr val="black"/>
                  </a:solidFill>
                </a:rPr>
                <a:t>Optimal risk-fayda </a:t>
              </a:r>
              <a:r>
                <a:rPr lang="tr-TR" sz="2400" dirty="0" smtClean="0">
                  <a:solidFill>
                    <a:prstClr val="black"/>
                  </a:solidFill>
                </a:rPr>
                <a:t>oranı</a:t>
              </a:r>
              <a:r>
                <a:rPr lang="tr-TR" sz="2400" dirty="0">
                  <a:solidFill>
                    <a:prstClr val="black"/>
                  </a:solidFill>
                </a:rPr>
                <a:t>, 75-150 Mg/Gün  </a:t>
              </a:r>
              <a:r>
                <a:rPr lang="tr-TR" sz="2400" dirty="0" smtClean="0">
                  <a:solidFill>
                    <a:prstClr val="black"/>
                  </a:solidFill>
                </a:rPr>
                <a:t>aspirin dozu ile sağlandığı görünmektedir.</a:t>
              </a:r>
              <a:endParaRPr lang="tr-TR" sz="2400" dirty="0">
                <a:solidFill>
                  <a:prstClr val="black"/>
                </a:solidFill>
              </a:endParaRPr>
            </a:p>
            <a:p>
              <a:pPr marL="342900" lvl="0" indent="-342900">
                <a:lnSpc>
                  <a:spcPct val="150000"/>
                </a:lnSpc>
                <a:buClr>
                  <a:srgbClr val="C00000"/>
                </a:buClr>
                <a:buFont typeface="Wingdings" panose="05000000000000000000" pitchFamily="2" charset="2"/>
                <a:buChar char="Ø"/>
                <a:defRPr/>
              </a:pPr>
              <a:r>
                <a:rPr lang="tr-TR" sz="2400" dirty="0">
                  <a:solidFill>
                    <a:prstClr val="black"/>
                  </a:solidFill>
                </a:rPr>
                <a:t>Etki </a:t>
              </a:r>
              <a:r>
                <a:rPr lang="tr-TR" sz="2400" dirty="0" smtClean="0">
                  <a:solidFill>
                    <a:prstClr val="black"/>
                  </a:solidFill>
                </a:rPr>
                <a:t>süresi </a:t>
              </a:r>
              <a:r>
                <a:rPr lang="tr-TR" sz="2400" dirty="0">
                  <a:solidFill>
                    <a:prstClr val="black"/>
                  </a:solidFill>
                </a:rPr>
                <a:t>7 </a:t>
              </a:r>
              <a:r>
                <a:rPr lang="tr-TR" sz="2400" dirty="0" smtClean="0">
                  <a:solidFill>
                    <a:prstClr val="black"/>
                  </a:solidFill>
                </a:rPr>
                <a:t>gündür.</a:t>
              </a:r>
              <a:endParaRPr lang="tr-TR" sz="2400" dirty="0">
                <a:solidFill>
                  <a:prstClr val="black"/>
                </a:solidFill>
              </a:endParaRPr>
            </a:p>
            <a:p>
              <a:pPr marL="342900" lvl="0" indent="-342900">
                <a:lnSpc>
                  <a:spcPct val="150000"/>
                </a:lnSpc>
                <a:buClr>
                  <a:srgbClr val="C00000"/>
                </a:buClr>
                <a:buFont typeface="Wingdings" panose="05000000000000000000" pitchFamily="2" charset="2"/>
                <a:buChar char="Ø"/>
                <a:defRPr/>
              </a:pPr>
              <a:r>
                <a:rPr lang="tr-TR" sz="2400" dirty="0">
                  <a:solidFill>
                    <a:prstClr val="black"/>
                  </a:solidFill>
                </a:rPr>
                <a:t>Yan </a:t>
              </a:r>
              <a:r>
                <a:rPr lang="tr-TR" sz="2400" dirty="0" smtClean="0">
                  <a:solidFill>
                    <a:prstClr val="black"/>
                  </a:solidFill>
                </a:rPr>
                <a:t>etki </a:t>
              </a:r>
              <a:r>
                <a:rPr lang="tr-TR" sz="2400" dirty="0">
                  <a:solidFill>
                    <a:prstClr val="black"/>
                  </a:solidFill>
                </a:rPr>
                <a:t>açısından hastaya eğitim verilmeli, gerekirse beraberinde mide koruyucu başlanmalıdır.</a:t>
              </a:r>
            </a:p>
          </p:txBody>
        </p:sp>
      </p:grpSp>
    </p:spTree>
    <p:extLst>
      <p:ext uri="{BB962C8B-B14F-4D97-AF65-F5344CB8AC3E}">
        <p14:creationId xmlns:p14="http://schemas.microsoft.com/office/powerpoint/2010/main" val="215524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1010352392"/>
              </p:ext>
            </p:extLst>
          </p:nvPr>
        </p:nvGraphicFramePr>
        <p:xfrm>
          <a:off x="812800" y="1256359"/>
          <a:ext cx="7474857" cy="4317128"/>
        </p:xfrm>
        <a:graphic>
          <a:graphicData uri="http://schemas.openxmlformats.org/drawingml/2006/table">
            <a:tbl>
              <a:tblPr firstRow="1" bandRow="1">
                <a:tableStyleId>{5C22544A-7EE6-4342-B048-85BDC9FD1C3A}</a:tableStyleId>
              </a:tblPr>
              <a:tblGrid>
                <a:gridCol w="7474857">
                  <a:extLst>
                    <a:ext uri="{9D8B030D-6E8A-4147-A177-3AD203B41FA5}">
                      <a16:colId xmlns:a16="http://schemas.microsoft.com/office/drawing/2014/main" val="4160413055"/>
                    </a:ext>
                  </a:extLst>
                </a:gridCol>
              </a:tblGrid>
              <a:tr h="4317128">
                <a:tc>
                  <a:txBody>
                    <a:bodyPr/>
                    <a:lstStyle/>
                    <a:p>
                      <a:endParaRPr lang="tr-TR" dirty="0"/>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EF5F0"/>
                    </a:solidFill>
                  </a:tcPr>
                </a:tc>
                <a:extLst>
                  <a:ext uri="{0D108BD9-81ED-4DB2-BD59-A6C34878D82A}">
                    <a16:rowId xmlns:a16="http://schemas.microsoft.com/office/drawing/2014/main" val="1377538395"/>
                  </a:ext>
                </a:extLst>
              </a:tr>
            </a:tbl>
          </a:graphicData>
        </a:graphic>
      </p:graphicFrame>
      <p:pic>
        <p:nvPicPr>
          <p:cNvPr id="8" name="Resim 7">
            <a:extLst>
              <a:ext uri="{FF2B5EF4-FFF2-40B4-BE49-F238E27FC236}">
                <a16:creationId xmlns:a16="http://schemas.microsoft.com/office/drawing/2014/main" id="{0A7FA7FF-4949-44DF-8AFE-2F76B946206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9773867" y="1256358"/>
            <a:ext cx="1896678" cy="2871213"/>
          </a:xfrm>
          <a:prstGeom prst="rect">
            <a:avLst/>
          </a:prstGeom>
        </p:spPr>
      </p:pic>
      <p:pic>
        <p:nvPicPr>
          <p:cNvPr id="9" name="Resim 8">
            <a:extLst>
              <a:ext uri="{FF2B5EF4-FFF2-40B4-BE49-F238E27FC236}">
                <a16:creationId xmlns:a16="http://schemas.microsoft.com/office/drawing/2014/main" id="{0A7FA7FF-4949-44DF-8AFE-2F76B9462063}"/>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tretch>
            <a:fillRect/>
          </a:stretch>
        </p:blipFill>
        <p:spPr>
          <a:xfrm>
            <a:off x="8364120" y="2811293"/>
            <a:ext cx="1929793" cy="2921343"/>
          </a:xfrm>
          <a:prstGeom prst="rect">
            <a:avLst/>
          </a:prstGeom>
        </p:spPr>
      </p:pic>
      <p:grpSp>
        <p:nvGrpSpPr>
          <p:cNvPr id="3" name="Grup 2"/>
          <p:cNvGrpSpPr/>
          <p:nvPr/>
        </p:nvGrpSpPr>
        <p:grpSpPr>
          <a:xfrm>
            <a:off x="1075092" y="2208478"/>
            <a:ext cx="6604758" cy="2862322"/>
            <a:chOff x="1075092" y="2208478"/>
            <a:chExt cx="6604758" cy="2862322"/>
          </a:xfrm>
        </p:grpSpPr>
        <p:sp>
          <p:nvSpPr>
            <p:cNvPr id="14" name="TextBox 6">
              <a:extLst>
                <a:ext uri="{FF2B5EF4-FFF2-40B4-BE49-F238E27FC236}">
                  <a16:creationId xmlns:a16="http://schemas.microsoft.com/office/drawing/2014/main" id="{1A4F2EBE-7BAF-436D-AFC3-BA30E7A9F760}"/>
                </a:ext>
              </a:extLst>
            </p:cNvPr>
            <p:cNvSpPr txBox="1"/>
            <p:nvPr/>
          </p:nvSpPr>
          <p:spPr>
            <a:xfrm>
              <a:off x="1075092" y="2208478"/>
              <a:ext cx="6604758" cy="2862322"/>
            </a:xfrm>
            <a:prstGeom prst="rect">
              <a:avLst/>
            </a:prstGeom>
            <a:noFill/>
          </p:spPr>
          <p:txBody>
            <a:bodyPr wrap="square" rtlCol="0">
              <a:spAutoFit/>
            </a:bodyPr>
            <a:lstStyle/>
            <a:p>
              <a:pPr marL="0" marR="0" lvl="0" indent="0" defTabSz="355600" eaLnBrk="1" fontAlgn="auto" latinLnBrk="0" hangingPunct="1">
                <a:lnSpc>
                  <a:spcPct val="150000"/>
                </a:lnSpc>
                <a:buClr>
                  <a:srgbClr val="4BACC6"/>
                </a:buClr>
                <a:buSzTx/>
                <a:buFontTx/>
                <a:buNone/>
                <a:tabLst/>
                <a:defRPr/>
              </a:pPr>
              <a:r>
                <a:rPr kumimoji="0" lang="tr-TR" sz="2400" b="0" i="0" u="none" strike="noStrike" kern="0" cap="none" spc="0" normalizeH="0" baseline="0" noProof="0" dirty="0">
                  <a:ln>
                    <a:noFill/>
                  </a:ln>
                  <a:solidFill>
                    <a:prstClr val="black"/>
                  </a:solidFill>
                  <a:effectLst/>
                  <a:uLnTx/>
                  <a:uFillTx/>
                </a:rPr>
                <a:t>Size birtakım şikayetlerle başvuran bir hastada hangi belirtiler ;</a:t>
              </a:r>
            </a:p>
            <a:p>
              <a:pPr marR="0" lvl="0" defTabSz="355600" eaLnBrk="1" fontAlgn="auto" latinLnBrk="0" hangingPunct="1">
                <a:lnSpc>
                  <a:spcPct val="150000"/>
                </a:lnSpc>
                <a:buClrTx/>
                <a:buSzTx/>
                <a:tabLst/>
                <a:defRPr/>
              </a:pPr>
              <a:r>
                <a:rPr kumimoji="0" lang="tr-TR" sz="2400" b="0" i="0" u="none" strike="noStrike" kern="0" cap="none" spc="0" normalizeH="0" baseline="0" noProof="0" dirty="0">
                  <a:ln>
                    <a:noFill/>
                  </a:ln>
                  <a:solidFill>
                    <a:prstClr val="black"/>
                  </a:solidFill>
                  <a:effectLst/>
                  <a:uLnTx/>
                  <a:uFillTx/>
                </a:rPr>
                <a:t>       Koroner Arter Hastalığı (KAH) </a:t>
              </a:r>
              <a:r>
                <a:rPr kumimoji="0" lang="tr-TR" sz="2400" b="0" i="0" u="none" strike="noStrike" kern="0" cap="none" spc="0" normalizeH="0" baseline="0" noProof="0" dirty="0" smtClean="0">
                  <a:ln>
                    <a:noFill/>
                  </a:ln>
                  <a:solidFill>
                    <a:prstClr val="black"/>
                  </a:solidFill>
                  <a:effectLst/>
                  <a:uLnTx/>
                  <a:uFillTx/>
                </a:rPr>
                <a:t>düşündürür?</a:t>
              </a:r>
              <a:endParaRPr kumimoji="0" lang="tr-TR" sz="2400" b="0" i="0" u="none" strike="noStrike" kern="0" cap="none" spc="0" normalizeH="0" baseline="0" noProof="0" dirty="0">
                <a:ln>
                  <a:noFill/>
                </a:ln>
                <a:solidFill>
                  <a:prstClr val="black"/>
                </a:solidFill>
                <a:effectLst/>
                <a:uLnTx/>
                <a:uFillTx/>
              </a:endParaRPr>
            </a:p>
            <a:p>
              <a:pPr defTabSz="355600">
                <a:lnSpc>
                  <a:spcPct val="150000"/>
                </a:lnSpc>
                <a:defRPr/>
              </a:pPr>
              <a:r>
                <a:rPr kumimoji="0" lang="tr-TR" sz="2400" b="0" i="0" u="none" strike="noStrike" kern="0" cap="none" spc="0" normalizeH="0" baseline="0" noProof="0" dirty="0">
                  <a:ln>
                    <a:noFill/>
                  </a:ln>
                  <a:solidFill>
                    <a:prstClr val="black"/>
                  </a:solidFill>
                  <a:effectLst/>
                  <a:uLnTx/>
                  <a:uFillTx/>
                </a:rPr>
                <a:t>       Koroner Arter </a:t>
              </a:r>
              <a:r>
                <a:rPr kumimoji="0" lang="tr-TR" sz="2400" b="0" i="0" u="none" strike="noStrike" kern="0" cap="none" spc="0" normalizeH="0" baseline="0" noProof="0" dirty="0" err="1">
                  <a:ln>
                    <a:noFill/>
                  </a:ln>
                  <a:solidFill>
                    <a:prstClr val="black"/>
                  </a:solidFill>
                  <a:effectLst/>
                  <a:uLnTx/>
                  <a:uFillTx/>
                </a:rPr>
                <a:t>Hastalığı’nın</a:t>
              </a:r>
              <a:r>
                <a:rPr kumimoji="0" lang="tr-TR" sz="2400" b="0" i="0" u="none" strike="noStrike" kern="0" cap="none" spc="0" normalizeH="0" baseline="0" noProof="0" dirty="0">
                  <a:ln>
                    <a:noFill/>
                  </a:ln>
                  <a:solidFill>
                    <a:prstClr val="black"/>
                  </a:solidFill>
                  <a:effectLst/>
                  <a:uLnTx/>
                  <a:uFillTx/>
                </a:rPr>
                <a:t> </a:t>
              </a:r>
              <a:r>
                <a:rPr lang="tr-TR" sz="2400" kern="0" dirty="0">
                  <a:solidFill>
                    <a:prstClr val="black"/>
                  </a:solidFill>
                </a:rPr>
                <a:t>belirtileri nelerdir?</a:t>
              </a:r>
              <a:r>
                <a:rPr lang="en-US" sz="2400" kern="0" dirty="0">
                  <a:solidFill>
                    <a:prstClr val="black"/>
                  </a:solidFill>
                </a:rPr>
                <a:t> </a:t>
              </a:r>
              <a:endParaRPr lang="en-US" sz="2400" kern="0" dirty="0">
                <a:solidFill>
                  <a:prstClr val="black">
                    <a:lumMod val="75000"/>
                    <a:lumOff val="25000"/>
                  </a:prstClr>
                </a:solidFill>
              </a:endParaRPr>
            </a:p>
            <a:p>
              <a:pPr marR="0" lvl="0" defTabSz="355600" eaLnBrk="1" fontAlgn="auto" latinLnBrk="0" hangingPunct="1">
                <a:lnSpc>
                  <a:spcPct val="150000"/>
                </a:lnSpc>
                <a:spcBef>
                  <a:spcPts val="0"/>
                </a:spcBef>
                <a:spcAft>
                  <a:spcPts val="0"/>
                </a:spcAft>
                <a:buClrTx/>
                <a:buSzTx/>
                <a:tabLst/>
                <a:defRPr/>
              </a:pPr>
              <a:r>
                <a:rPr kumimoji="0" lang="tr-TR" sz="2400" b="0" i="0" u="none" strike="noStrike" kern="0" cap="none" spc="0" normalizeH="0" baseline="0" noProof="0" dirty="0">
                  <a:ln>
                    <a:noFill/>
                  </a:ln>
                  <a:solidFill>
                    <a:prstClr val="black"/>
                  </a:solidFill>
                  <a:effectLst/>
                  <a:uLnTx/>
                  <a:uFillTx/>
                </a:rPr>
                <a:t> </a:t>
              </a:r>
              <a:endParaRPr kumimoji="0" lang="en-US" sz="2400" b="0" i="0" u="none" strike="noStrike" kern="0" cap="none" spc="0" normalizeH="0" baseline="0" noProof="0" dirty="0">
                <a:ln>
                  <a:noFill/>
                </a:ln>
                <a:solidFill>
                  <a:prstClr val="black">
                    <a:lumMod val="75000"/>
                    <a:lumOff val="25000"/>
                  </a:prstClr>
                </a:solidFill>
                <a:effectLst/>
                <a:uLnTx/>
                <a:uFillTx/>
              </a:endParaRPr>
            </a:p>
          </p:txBody>
        </p:sp>
        <p:pic>
          <p:nvPicPr>
            <p:cNvPr id="16" name="Resim 15">
              <a:extLst>
                <a:ext uri="{FF2B5EF4-FFF2-40B4-BE49-F238E27FC236}">
                  <a16:creationId xmlns:a16="http://schemas.microsoft.com/office/drawing/2014/main" id="{0A7FA7FF-4949-44DF-8AFE-2F76B9462063}"/>
                </a:ext>
              </a:extLst>
            </p:cNvPr>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tretch>
              <a:fillRect/>
            </a:stretch>
          </p:blipFill>
          <p:spPr>
            <a:xfrm>
              <a:off x="1120533" y="4009507"/>
              <a:ext cx="226693" cy="343171"/>
            </a:xfrm>
            <a:prstGeom prst="rect">
              <a:avLst/>
            </a:prstGeom>
          </p:spPr>
        </p:pic>
        <p:pic>
          <p:nvPicPr>
            <p:cNvPr id="17" name="Resim 16">
              <a:extLst>
                <a:ext uri="{FF2B5EF4-FFF2-40B4-BE49-F238E27FC236}">
                  <a16:creationId xmlns:a16="http://schemas.microsoft.com/office/drawing/2014/main" id="{0A7FA7FF-4949-44DF-8AFE-2F76B9462063}"/>
                </a:ext>
              </a:extLst>
            </p:cNvPr>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tretch>
              <a:fillRect/>
            </a:stretch>
          </p:blipFill>
          <p:spPr>
            <a:xfrm>
              <a:off x="1120533" y="3468054"/>
              <a:ext cx="226693" cy="343171"/>
            </a:xfrm>
            <a:prstGeom prst="rect">
              <a:avLst/>
            </a:prstGeom>
          </p:spPr>
        </p:pic>
      </p:grpSp>
      <p:sp>
        <p:nvSpPr>
          <p:cNvPr id="19" name="Dikdörtgen 18">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2800" b="1" kern="0" dirty="0">
                <a:solidFill>
                  <a:prstClr val="black">
                    <a:lumMod val="75000"/>
                    <a:lumOff val="25000"/>
                  </a:prstClr>
                </a:solidFill>
              </a:rPr>
              <a:t>Soru</a:t>
            </a:r>
            <a:endParaRPr kumimoji="0" lang="tr-TR" sz="2800" b="1" i="0" u="none" strike="noStrike" kern="0" cap="none" spc="0" normalizeH="0" baseline="0" noProof="0" dirty="0">
              <a:ln>
                <a:noFill/>
              </a:ln>
              <a:solidFill>
                <a:prstClr val="black">
                  <a:lumMod val="75000"/>
                  <a:lumOff val="25000"/>
                </a:prstClr>
              </a:solidFill>
              <a:effectLst/>
              <a:uLnTx/>
              <a:uFillTx/>
            </a:endParaRPr>
          </a:p>
        </p:txBody>
      </p:sp>
    </p:spTree>
    <p:extLst>
      <p:ext uri="{BB962C8B-B14F-4D97-AF65-F5344CB8AC3E}">
        <p14:creationId xmlns:p14="http://schemas.microsoft.com/office/powerpoint/2010/main" val="46031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Pıhtı Oluşumunun Önlemeye Yönelik Ajanlar-7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8" name="Grup 7"/>
          <p:cNvGrpSpPr/>
          <p:nvPr/>
        </p:nvGrpSpPr>
        <p:grpSpPr>
          <a:xfrm>
            <a:off x="619202" y="1086488"/>
            <a:ext cx="3380566" cy="4682429"/>
            <a:chOff x="619202" y="1086488"/>
            <a:chExt cx="3380566" cy="4682429"/>
          </a:xfrm>
        </p:grpSpPr>
        <p:grpSp>
          <p:nvGrpSpPr>
            <p:cNvPr id="2" name="Grup 1"/>
            <p:cNvGrpSpPr/>
            <p:nvPr/>
          </p:nvGrpSpPr>
          <p:grpSpPr>
            <a:xfrm>
              <a:off x="688366" y="1086488"/>
              <a:ext cx="3311402" cy="1579620"/>
              <a:chOff x="688366" y="1086488"/>
              <a:chExt cx="3311402" cy="1579620"/>
            </a:xfrm>
          </p:grpSpPr>
          <p:sp>
            <p:nvSpPr>
              <p:cNvPr id="9" name="Dikdörtgen: Yuvarlatılmış Köşeler 8">
                <a:extLst>
                  <a:ext uri="{FF2B5EF4-FFF2-40B4-BE49-F238E27FC236}">
                    <a16:creationId xmlns:a16="http://schemas.microsoft.com/office/drawing/2014/main" id="{530D036F-1F11-4FDB-8DCC-5B88ABE3D38B}"/>
                  </a:ext>
                </a:extLst>
              </p:cNvPr>
              <p:cNvSpPr/>
              <p:nvPr/>
            </p:nvSpPr>
            <p:spPr>
              <a:xfrm>
                <a:off x="688366" y="1086488"/>
                <a:ext cx="3311402"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6A762875-8873-4D3C-95B4-22851496E4F3}"/>
                  </a:ext>
                </a:extLst>
              </p:cNvPr>
              <p:cNvSpPr txBox="1"/>
              <p:nvPr/>
            </p:nvSpPr>
            <p:spPr>
              <a:xfrm>
                <a:off x="944880" y="1436496"/>
                <a:ext cx="2824804" cy="951104"/>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 name="Grup 3"/>
            <p:cNvGrpSpPr/>
            <p:nvPr/>
          </p:nvGrpSpPr>
          <p:grpSpPr>
            <a:xfrm>
              <a:off x="675044" y="2686788"/>
              <a:ext cx="3268882" cy="1502509"/>
              <a:chOff x="675044" y="2686788"/>
              <a:chExt cx="3268882" cy="1502509"/>
            </a:xfrm>
          </p:grpSpPr>
          <p:sp>
            <p:nvSpPr>
              <p:cNvPr id="11" name="Dikdörtgen: Yuvarlatılmış Köşeler 6">
                <a:extLst>
                  <a:ext uri="{FF2B5EF4-FFF2-40B4-BE49-F238E27FC236}">
                    <a16:creationId xmlns:a16="http://schemas.microsoft.com/office/drawing/2014/main" id="{A12D8714-288F-4CA7-A6BB-14611A2255C2}"/>
                  </a:ext>
                </a:extLst>
              </p:cNvPr>
              <p:cNvSpPr/>
              <p:nvPr/>
            </p:nvSpPr>
            <p:spPr>
              <a:xfrm>
                <a:off x="675044" y="2686788"/>
                <a:ext cx="3268882" cy="1502509"/>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2" name="Dikdörtgen: Yuvarlatılmış Köşeler 6">
                <a:extLst>
                  <a:ext uri="{FF2B5EF4-FFF2-40B4-BE49-F238E27FC236}">
                    <a16:creationId xmlns:a16="http://schemas.microsoft.com/office/drawing/2014/main" id="{019843D7-305F-4249-ABA1-E00D4F1E2C4A}"/>
                  </a:ext>
                </a:extLst>
              </p:cNvPr>
              <p:cNvSpPr txBox="1"/>
              <p:nvPr/>
            </p:nvSpPr>
            <p:spPr>
              <a:xfrm>
                <a:off x="944880" y="2763899"/>
                <a:ext cx="2690180" cy="1425398"/>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6" name="Grup 5"/>
            <p:cNvGrpSpPr/>
            <p:nvPr/>
          </p:nvGrpSpPr>
          <p:grpSpPr>
            <a:xfrm>
              <a:off x="619202" y="4189297"/>
              <a:ext cx="3324724" cy="1579620"/>
              <a:chOff x="619202" y="4189297"/>
              <a:chExt cx="3324724" cy="1579620"/>
            </a:xfrm>
          </p:grpSpPr>
          <p:sp>
            <p:nvSpPr>
              <p:cNvPr id="13" name="Dikdörtgen: Yuvarlatılmış Köşeler 4">
                <a:extLst>
                  <a:ext uri="{FF2B5EF4-FFF2-40B4-BE49-F238E27FC236}">
                    <a16:creationId xmlns:a16="http://schemas.microsoft.com/office/drawing/2014/main" id="{ED984AA2-5092-4B17-8C6C-56C7F6F8C3AE}"/>
                  </a:ext>
                </a:extLst>
              </p:cNvPr>
              <p:cNvSpPr/>
              <p:nvPr/>
            </p:nvSpPr>
            <p:spPr>
              <a:xfrm>
                <a:off x="619202" y="4189297"/>
                <a:ext cx="3324724"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9D12B4B6-A958-400E-833B-C92F07173235}"/>
                  </a:ext>
                </a:extLst>
              </p:cNvPr>
              <p:cNvSpPr txBox="1"/>
              <p:nvPr/>
            </p:nvSpPr>
            <p:spPr>
              <a:xfrm>
                <a:off x="845937" y="4343519"/>
                <a:ext cx="2996260" cy="1425398"/>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7" name="Grup 6"/>
          <p:cNvGrpSpPr/>
          <p:nvPr/>
        </p:nvGrpSpPr>
        <p:grpSpPr>
          <a:xfrm>
            <a:off x="4112032" y="1278846"/>
            <a:ext cx="7236687" cy="4339634"/>
            <a:chOff x="4112032" y="1278846"/>
            <a:chExt cx="7236687" cy="4339634"/>
          </a:xfrm>
        </p:grpSpPr>
        <p:sp>
          <p:nvSpPr>
            <p:cNvPr id="15" name="Dikdörtgen: Yuvarlatılmış Üst Köşeler 11">
              <a:extLst>
                <a:ext uri="{FF2B5EF4-FFF2-40B4-BE49-F238E27FC236}">
                  <a16:creationId xmlns:a16="http://schemas.microsoft.com/office/drawing/2014/main" id="{064B6FE3-D5CE-4DB6-BA78-0585B3615E40}"/>
                </a:ext>
              </a:extLst>
            </p:cNvPr>
            <p:cNvSpPr/>
            <p:nvPr/>
          </p:nvSpPr>
          <p:spPr>
            <a:xfrm rot="5400000">
              <a:off x="5560559" y="-169681"/>
              <a:ext cx="4339634" cy="7236687"/>
            </a:xfrm>
            <a:prstGeom prst="round2SameRect">
              <a:avLst/>
            </a:prstGeom>
            <a:solidFill>
              <a:srgbClr val="EDD9D7">
                <a:alpha val="89804"/>
              </a:srgbClr>
            </a:solidFill>
          </p:spPr>
          <p:style>
            <a:lnRef idx="2">
              <a:schemeClr val="accent2">
                <a:tint val="40000"/>
                <a:alpha val="90000"/>
                <a:hueOff val="-424613"/>
                <a:satOff val="-37673"/>
                <a:lumOff val="-385"/>
                <a:alphaOff val="0"/>
              </a:schemeClr>
            </a:lnRef>
            <a:fillRef idx="1">
              <a:schemeClr val="accent2">
                <a:tint val="40000"/>
                <a:alpha val="90000"/>
                <a:hueOff val="-424613"/>
                <a:satOff val="-37673"/>
                <a:lumOff val="-385"/>
                <a:alphaOff val="0"/>
              </a:schemeClr>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sp>
        <p:sp>
          <p:nvSpPr>
            <p:cNvPr id="3" name="Metin kutusu 2"/>
            <p:cNvSpPr txBox="1"/>
            <p:nvPr/>
          </p:nvSpPr>
          <p:spPr>
            <a:xfrm>
              <a:off x="4327315" y="2035195"/>
              <a:ext cx="6806121" cy="230832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Düşük Doz ASA</a:t>
              </a:r>
              <a:endParaRPr kumimoji="0" lang="tr-TR" sz="2400" b="1" i="0" u="sng" strike="noStrike" kern="1200" cap="none" spc="0" normalizeH="0" baseline="0" noProof="0" dirty="0">
                <a:ln>
                  <a:noFill/>
                </a:ln>
                <a:solidFill>
                  <a:srgbClr val="C00000"/>
                </a:solidFill>
                <a:effectLst/>
                <a:uLnTx/>
                <a:uFillTx/>
                <a:latin typeface="Calibri"/>
                <a:ea typeface="+mn-ea"/>
                <a:cs typeface="+mn-cs"/>
              </a:endParaRPr>
            </a:p>
            <a:p>
              <a:pPr marL="342900" lvl="0" indent="-342900">
                <a:lnSpc>
                  <a:spcPct val="150000"/>
                </a:lnSpc>
                <a:buClr>
                  <a:srgbClr val="C00000"/>
                </a:buClr>
                <a:buFont typeface="Wingdings" panose="05000000000000000000" pitchFamily="2" charset="2"/>
                <a:buChar char="Ø"/>
              </a:pPr>
              <a:r>
                <a:rPr lang="tr-TR" sz="2400" dirty="0">
                  <a:solidFill>
                    <a:prstClr val="black"/>
                  </a:solidFill>
                </a:rPr>
                <a:t>Birincil korunmada, risk faktörleri değerlendirildikten sonra başlanabilir. İyi bir izlem ve hasta eğitimini gerektirir.</a:t>
              </a:r>
              <a:endParaRPr lang="en-US" sz="2400" dirty="0">
                <a:solidFill>
                  <a:prstClr val="black"/>
                </a:solidFill>
              </a:endParaRPr>
            </a:p>
          </p:txBody>
        </p:sp>
      </p:grpSp>
    </p:spTree>
    <p:extLst>
      <p:ext uri="{BB962C8B-B14F-4D97-AF65-F5344CB8AC3E}">
        <p14:creationId xmlns:p14="http://schemas.microsoft.com/office/powerpoint/2010/main" val="68519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500"/>
                                        <p:tgtEl>
                                          <p:spTgt spid="8"/>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Pıhtı Oluşumunun Önlemeye Yönelik Ajanlar-8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7" name="Grup 6"/>
          <p:cNvGrpSpPr/>
          <p:nvPr/>
        </p:nvGrpSpPr>
        <p:grpSpPr>
          <a:xfrm>
            <a:off x="619202" y="1086488"/>
            <a:ext cx="3380566" cy="4682429"/>
            <a:chOff x="619202" y="1086488"/>
            <a:chExt cx="3380566" cy="4682429"/>
          </a:xfrm>
        </p:grpSpPr>
        <p:grpSp>
          <p:nvGrpSpPr>
            <p:cNvPr id="2" name="Grup 1"/>
            <p:cNvGrpSpPr/>
            <p:nvPr/>
          </p:nvGrpSpPr>
          <p:grpSpPr>
            <a:xfrm>
              <a:off x="688366" y="1086488"/>
              <a:ext cx="3311402" cy="1579620"/>
              <a:chOff x="688366" y="1086488"/>
              <a:chExt cx="3311402" cy="1579620"/>
            </a:xfrm>
          </p:grpSpPr>
          <p:sp>
            <p:nvSpPr>
              <p:cNvPr id="9" name="Dikdörtgen: Yuvarlatılmış Köşeler 8">
                <a:extLst>
                  <a:ext uri="{FF2B5EF4-FFF2-40B4-BE49-F238E27FC236}">
                    <a16:creationId xmlns:a16="http://schemas.microsoft.com/office/drawing/2014/main" id="{530D036F-1F11-4FDB-8DCC-5B88ABE3D38B}"/>
                  </a:ext>
                </a:extLst>
              </p:cNvPr>
              <p:cNvSpPr/>
              <p:nvPr/>
            </p:nvSpPr>
            <p:spPr>
              <a:xfrm>
                <a:off x="688366" y="1086488"/>
                <a:ext cx="3311402"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6A762875-8873-4D3C-95B4-22851496E4F3}"/>
                  </a:ext>
                </a:extLst>
              </p:cNvPr>
              <p:cNvSpPr txBox="1"/>
              <p:nvPr/>
            </p:nvSpPr>
            <p:spPr>
              <a:xfrm>
                <a:off x="944880" y="1436496"/>
                <a:ext cx="2824804" cy="951104"/>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 name="Grup 3"/>
            <p:cNvGrpSpPr/>
            <p:nvPr/>
          </p:nvGrpSpPr>
          <p:grpSpPr>
            <a:xfrm>
              <a:off x="675044" y="2686788"/>
              <a:ext cx="3268882" cy="1502509"/>
              <a:chOff x="675044" y="2686788"/>
              <a:chExt cx="3268882" cy="1502509"/>
            </a:xfrm>
          </p:grpSpPr>
          <p:sp>
            <p:nvSpPr>
              <p:cNvPr id="11" name="Dikdörtgen: Yuvarlatılmış Köşeler 6">
                <a:extLst>
                  <a:ext uri="{FF2B5EF4-FFF2-40B4-BE49-F238E27FC236}">
                    <a16:creationId xmlns:a16="http://schemas.microsoft.com/office/drawing/2014/main" id="{A12D8714-288F-4CA7-A6BB-14611A2255C2}"/>
                  </a:ext>
                </a:extLst>
              </p:cNvPr>
              <p:cNvSpPr/>
              <p:nvPr/>
            </p:nvSpPr>
            <p:spPr>
              <a:xfrm>
                <a:off x="675044" y="2686788"/>
                <a:ext cx="3268882" cy="1502509"/>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2" name="Dikdörtgen: Yuvarlatılmış Köşeler 6">
                <a:extLst>
                  <a:ext uri="{FF2B5EF4-FFF2-40B4-BE49-F238E27FC236}">
                    <a16:creationId xmlns:a16="http://schemas.microsoft.com/office/drawing/2014/main" id="{019843D7-305F-4249-ABA1-E00D4F1E2C4A}"/>
                  </a:ext>
                </a:extLst>
              </p:cNvPr>
              <p:cNvSpPr txBox="1"/>
              <p:nvPr/>
            </p:nvSpPr>
            <p:spPr>
              <a:xfrm>
                <a:off x="944880" y="2763899"/>
                <a:ext cx="2690180" cy="1425398"/>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6" name="Grup 5"/>
            <p:cNvGrpSpPr/>
            <p:nvPr/>
          </p:nvGrpSpPr>
          <p:grpSpPr>
            <a:xfrm>
              <a:off x="619202" y="4189297"/>
              <a:ext cx="3324724" cy="1579620"/>
              <a:chOff x="619202" y="4189297"/>
              <a:chExt cx="3324724" cy="1579620"/>
            </a:xfrm>
          </p:grpSpPr>
          <p:sp>
            <p:nvSpPr>
              <p:cNvPr id="13" name="Dikdörtgen: Yuvarlatılmış Köşeler 4">
                <a:extLst>
                  <a:ext uri="{FF2B5EF4-FFF2-40B4-BE49-F238E27FC236}">
                    <a16:creationId xmlns:a16="http://schemas.microsoft.com/office/drawing/2014/main" id="{ED984AA2-5092-4B17-8C6C-56C7F6F8C3AE}"/>
                  </a:ext>
                </a:extLst>
              </p:cNvPr>
              <p:cNvSpPr/>
              <p:nvPr/>
            </p:nvSpPr>
            <p:spPr>
              <a:xfrm>
                <a:off x="619202" y="4189297"/>
                <a:ext cx="3324724"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9D12B4B6-A958-400E-833B-C92F07173235}"/>
                  </a:ext>
                </a:extLst>
              </p:cNvPr>
              <p:cNvSpPr txBox="1"/>
              <p:nvPr/>
            </p:nvSpPr>
            <p:spPr>
              <a:xfrm>
                <a:off x="845937" y="4343519"/>
                <a:ext cx="2996260" cy="1425398"/>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8" name="Grup 7"/>
          <p:cNvGrpSpPr/>
          <p:nvPr/>
        </p:nvGrpSpPr>
        <p:grpSpPr>
          <a:xfrm>
            <a:off x="4112032" y="1278846"/>
            <a:ext cx="7236687" cy="4339634"/>
            <a:chOff x="4112032" y="1278846"/>
            <a:chExt cx="7236687" cy="4339634"/>
          </a:xfrm>
        </p:grpSpPr>
        <p:sp>
          <p:nvSpPr>
            <p:cNvPr id="15" name="Dikdörtgen: Yuvarlatılmış Üst Köşeler 11">
              <a:extLst>
                <a:ext uri="{FF2B5EF4-FFF2-40B4-BE49-F238E27FC236}">
                  <a16:creationId xmlns:a16="http://schemas.microsoft.com/office/drawing/2014/main" id="{064B6FE3-D5CE-4DB6-BA78-0585B3615E40}"/>
                </a:ext>
              </a:extLst>
            </p:cNvPr>
            <p:cNvSpPr/>
            <p:nvPr/>
          </p:nvSpPr>
          <p:spPr>
            <a:xfrm rot="5400000">
              <a:off x="5560559" y="-169681"/>
              <a:ext cx="4339634" cy="7236687"/>
            </a:xfrm>
            <a:prstGeom prst="round2SameRect">
              <a:avLst/>
            </a:prstGeom>
            <a:solidFill>
              <a:srgbClr val="EDD9D7">
                <a:alpha val="89804"/>
              </a:srgbClr>
            </a:solidFill>
          </p:spPr>
          <p:style>
            <a:lnRef idx="2">
              <a:schemeClr val="accent2">
                <a:tint val="40000"/>
                <a:alpha val="90000"/>
                <a:hueOff val="-424613"/>
                <a:satOff val="-37673"/>
                <a:lumOff val="-385"/>
                <a:alphaOff val="0"/>
              </a:schemeClr>
            </a:lnRef>
            <a:fillRef idx="1">
              <a:schemeClr val="accent2">
                <a:tint val="40000"/>
                <a:alpha val="90000"/>
                <a:hueOff val="-424613"/>
                <a:satOff val="-37673"/>
                <a:lumOff val="-385"/>
                <a:alphaOff val="0"/>
              </a:schemeClr>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sp>
        <p:sp>
          <p:nvSpPr>
            <p:cNvPr id="3" name="Metin kutusu 2"/>
            <p:cNvSpPr txBox="1"/>
            <p:nvPr/>
          </p:nvSpPr>
          <p:spPr>
            <a:xfrm>
              <a:off x="4327315" y="2035195"/>
              <a:ext cx="6806121" cy="2862322"/>
            </a:xfrm>
            <a:prstGeom prst="rect">
              <a:avLst/>
            </a:prstGeom>
            <a:noFill/>
          </p:spPr>
          <p:txBody>
            <a:bodyPr wrap="square" rtlCol="0">
              <a:spAutoFit/>
            </a:bodyPr>
            <a:lstStyle/>
            <a:p>
              <a:pPr lvl="0">
                <a:lnSpc>
                  <a:spcPct val="150000"/>
                </a:lnSpc>
              </a:pPr>
              <a:r>
                <a:rPr lang="tr-TR" sz="2400" b="1" dirty="0">
                  <a:solidFill>
                    <a:srgbClr val="C00000"/>
                  </a:solidFill>
                </a:rPr>
                <a:t>Aspirin dışında da çeşitli anti-</a:t>
              </a:r>
              <a:r>
                <a:rPr lang="tr-TR" sz="2400" b="1" dirty="0" err="1">
                  <a:solidFill>
                    <a:srgbClr val="C00000"/>
                  </a:solidFill>
                </a:rPr>
                <a:t>trombositer</a:t>
              </a:r>
              <a:r>
                <a:rPr lang="tr-TR" sz="2400" b="1" dirty="0">
                  <a:solidFill>
                    <a:srgbClr val="C00000"/>
                  </a:solidFill>
                </a:rPr>
                <a:t> ajanlar </a:t>
              </a:r>
            </a:p>
            <a:p>
              <a:pPr marL="342900" lvl="0" indent="-342900">
                <a:lnSpc>
                  <a:spcPct val="150000"/>
                </a:lnSpc>
                <a:buClr>
                  <a:srgbClr val="C00000"/>
                </a:buClr>
                <a:buFont typeface="Wingdings" panose="05000000000000000000" pitchFamily="2" charset="2"/>
                <a:buChar char="Ø"/>
              </a:pPr>
              <a:r>
                <a:rPr lang="tr-TR" sz="2400" dirty="0">
                  <a:solidFill>
                    <a:prstClr val="black"/>
                  </a:solidFill>
                </a:rPr>
                <a:t>Piridin türevleri (</a:t>
              </a:r>
              <a:r>
                <a:rPr lang="tr-TR" sz="2400" dirty="0" err="1">
                  <a:solidFill>
                    <a:prstClr val="black"/>
                  </a:solidFill>
                </a:rPr>
                <a:t>klopidogrel</a:t>
              </a:r>
              <a:r>
                <a:rPr lang="tr-TR" sz="2400" dirty="0">
                  <a:solidFill>
                    <a:prstClr val="black"/>
                  </a:solidFill>
                </a:rPr>
                <a:t>, </a:t>
              </a:r>
              <a:r>
                <a:rPr lang="tr-TR" sz="2400" dirty="0" err="1">
                  <a:solidFill>
                    <a:prstClr val="black"/>
                  </a:solidFill>
                </a:rPr>
                <a:t>prasugrel</a:t>
              </a:r>
              <a:r>
                <a:rPr lang="tr-TR" sz="2400" dirty="0">
                  <a:solidFill>
                    <a:prstClr val="black"/>
                  </a:solidFill>
                </a:rPr>
                <a:t> ve </a:t>
              </a:r>
              <a:r>
                <a:rPr lang="tr-TR" sz="2400" dirty="0" err="1">
                  <a:solidFill>
                    <a:prstClr val="black"/>
                  </a:solidFill>
                </a:rPr>
                <a:t>tikagrelor</a:t>
              </a:r>
              <a:r>
                <a:rPr lang="tr-TR" sz="2400" dirty="0">
                  <a:solidFill>
                    <a:prstClr val="black"/>
                  </a:solidFill>
                </a:rPr>
                <a:t>) </a:t>
              </a:r>
              <a:r>
                <a:rPr lang="tr-TR" sz="2400" dirty="0" smtClean="0">
                  <a:solidFill>
                    <a:prstClr val="black"/>
                  </a:solidFill>
                </a:rPr>
                <a:t>kardiyovasküler hastalık nedeniyle kullanılmaktadır.</a:t>
              </a:r>
              <a:endParaRPr lang="tr-TR" sz="2400" dirty="0">
                <a:solidFill>
                  <a:prstClr val="black"/>
                </a:solidFill>
              </a:endParaRPr>
            </a:p>
            <a:p>
              <a:pPr marL="342900" lvl="0" indent="-342900">
                <a:lnSpc>
                  <a:spcPct val="150000"/>
                </a:lnSpc>
                <a:buClr>
                  <a:srgbClr val="C00000"/>
                </a:buClr>
                <a:buFont typeface="Wingdings" panose="05000000000000000000" pitchFamily="2" charset="2"/>
                <a:buChar char="Ø"/>
              </a:pPr>
              <a:r>
                <a:rPr lang="tr-TR" sz="2400" dirty="0">
                  <a:solidFill>
                    <a:prstClr val="black"/>
                  </a:solidFill>
                </a:rPr>
                <a:t>En sık kullanılan </a:t>
              </a:r>
              <a:r>
                <a:rPr lang="tr-TR" sz="2400" dirty="0" err="1" smtClean="0">
                  <a:solidFill>
                    <a:prstClr val="black"/>
                  </a:solidFill>
                </a:rPr>
                <a:t>klopidogreldir</a:t>
              </a:r>
              <a:r>
                <a:rPr lang="tr-TR" sz="2400" dirty="0" smtClean="0">
                  <a:solidFill>
                    <a:prstClr val="black"/>
                  </a:solidFill>
                </a:rPr>
                <a:t>.</a:t>
              </a:r>
              <a:endParaRPr lang="tr-TR" sz="2400" dirty="0">
                <a:solidFill>
                  <a:prstClr val="black"/>
                </a:solidFill>
              </a:endParaRPr>
            </a:p>
          </p:txBody>
        </p:sp>
      </p:grpSp>
    </p:spTree>
    <p:extLst>
      <p:ext uri="{BB962C8B-B14F-4D97-AF65-F5344CB8AC3E}">
        <p14:creationId xmlns:p14="http://schemas.microsoft.com/office/powerpoint/2010/main" val="106897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Pıhtı Oluşumunun Önlemeye Yönelik Ajanlar-9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7" name="Grup 6"/>
          <p:cNvGrpSpPr/>
          <p:nvPr/>
        </p:nvGrpSpPr>
        <p:grpSpPr>
          <a:xfrm>
            <a:off x="619202" y="1086488"/>
            <a:ext cx="3380566" cy="4682429"/>
            <a:chOff x="619202" y="1086488"/>
            <a:chExt cx="3380566" cy="4682429"/>
          </a:xfrm>
        </p:grpSpPr>
        <p:grpSp>
          <p:nvGrpSpPr>
            <p:cNvPr id="2" name="Grup 1"/>
            <p:cNvGrpSpPr/>
            <p:nvPr/>
          </p:nvGrpSpPr>
          <p:grpSpPr>
            <a:xfrm>
              <a:off x="688366" y="1086488"/>
              <a:ext cx="3311402" cy="1579620"/>
              <a:chOff x="688366" y="1086488"/>
              <a:chExt cx="3311402" cy="1579620"/>
            </a:xfrm>
          </p:grpSpPr>
          <p:sp>
            <p:nvSpPr>
              <p:cNvPr id="9" name="Dikdörtgen: Yuvarlatılmış Köşeler 8">
                <a:extLst>
                  <a:ext uri="{FF2B5EF4-FFF2-40B4-BE49-F238E27FC236}">
                    <a16:creationId xmlns:a16="http://schemas.microsoft.com/office/drawing/2014/main" id="{530D036F-1F11-4FDB-8DCC-5B88ABE3D38B}"/>
                  </a:ext>
                </a:extLst>
              </p:cNvPr>
              <p:cNvSpPr/>
              <p:nvPr/>
            </p:nvSpPr>
            <p:spPr>
              <a:xfrm>
                <a:off x="688366" y="1086488"/>
                <a:ext cx="3311402"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6A762875-8873-4D3C-95B4-22851496E4F3}"/>
                  </a:ext>
                </a:extLst>
              </p:cNvPr>
              <p:cNvSpPr txBox="1"/>
              <p:nvPr/>
            </p:nvSpPr>
            <p:spPr>
              <a:xfrm>
                <a:off x="944880" y="1436496"/>
                <a:ext cx="2824804" cy="951104"/>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 name="Grup 3"/>
            <p:cNvGrpSpPr/>
            <p:nvPr/>
          </p:nvGrpSpPr>
          <p:grpSpPr>
            <a:xfrm>
              <a:off x="675044" y="2686788"/>
              <a:ext cx="3268882" cy="1502509"/>
              <a:chOff x="675044" y="2686788"/>
              <a:chExt cx="3268882" cy="1502509"/>
            </a:xfrm>
          </p:grpSpPr>
          <p:sp>
            <p:nvSpPr>
              <p:cNvPr id="11" name="Dikdörtgen: Yuvarlatılmış Köşeler 6">
                <a:extLst>
                  <a:ext uri="{FF2B5EF4-FFF2-40B4-BE49-F238E27FC236}">
                    <a16:creationId xmlns:a16="http://schemas.microsoft.com/office/drawing/2014/main" id="{A12D8714-288F-4CA7-A6BB-14611A2255C2}"/>
                  </a:ext>
                </a:extLst>
              </p:cNvPr>
              <p:cNvSpPr/>
              <p:nvPr/>
            </p:nvSpPr>
            <p:spPr>
              <a:xfrm>
                <a:off x="675044" y="2686788"/>
                <a:ext cx="3268882" cy="1502509"/>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2" name="Dikdörtgen: Yuvarlatılmış Köşeler 6">
                <a:extLst>
                  <a:ext uri="{FF2B5EF4-FFF2-40B4-BE49-F238E27FC236}">
                    <a16:creationId xmlns:a16="http://schemas.microsoft.com/office/drawing/2014/main" id="{019843D7-305F-4249-ABA1-E00D4F1E2C4A}"/>
                  </a:ext>
                </a:extLst>
              </p:cNvPr>
              <p:cNvSpPr txBox="1"/>
              <p:nvPr/>
            </p:nvSpPr>
            <p:spPr>
              <a:xfrm>
                <a:off x="944880" y="2763899"/>
                <a:ext cx="2690180" cy="1425398"/>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6" name="Grup 5"/>
            <p:cNvGrpSpPr/>
            <p:nvPr/>
          </p:nvGrpSpPr>
          <p:grpSpPr>
            <a:xfrm>
              <a:off x="619202" y="4189297"/>
              <a:ext cx="3324724" cy="1579620"/>
              <a:chOff x="619202" y="4189297"/>
              <a:chExt cx="3324724" cy="1579620"/>
            </a:xfrm>
          </p:grpSpPr>
          <p:sp>
            <p:nvSpPr>
              <p:cNvPr id="13" name="Dikdörtgen: Yuvarlatılmış Köşeler 4">
                <a:extLst>
                  <a:ext uri="{FF2B5EF4-FFF2-40B4-BE49-F238E27FC236}">
                    <a16:creationId xmlns:a16="http://schemas.microsoft.com/office/drawing/2014/main" id="{ED984AA2-5092-4B17-8C6C-56C7F6F8C3AE}"/>
                  </a:ext>
                </a:extLst>
              </p:cNvPr>
              <p:cNvSpPr/>
              <p:nvPr/>
            </p:nvSpPr>
            <p:spPr>
              <a:xfrm>
                <a:off x="619202" y="4189297"/>
                <a:ext cx="3324724"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9D12B4B6-A958-400E-833B-C92F07173235}"/>
                  </a:ext>
                </a:extLst>
              </p:cNvPr>
              <p:cNvSpPr txBox="1"/>
              <p:nvPr/>
            </p:nvSpPr>
            <p:spPr>
              <a:xfrm>
                <a:off x="845937" y="4343519"/>
                <a:ext cx="2996260" cy="1425398"/>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8" name="Grup 7"/>
          <p:cNvGrpSpPr/>
          <p:nvPr/>
        </p:nvGrpSpPr>
        <p:grpSpPr>
          <a:xfrm>
            <a:off x="4112032" y="1278846"/>
            <a:ext cx="7236687" cy="4339634"/>
            <a:chOff x="4112032" y="1278846"/>
            <a:chExt cx="7236687" cy="4339634"/>
          </a:xfrm>
        </p:grpSpPr>
        <p:sp>
          <p:nvSpPr>
            <p:cNvPr id="15" name="Dikdörtgen: Yuvarlatılmış Üst Köşeler 11">
              <a:extLst>
                <a:ext uri="{FF2B5EF4-FFF2-40B4-BE49-F238E27FC236}">
                  <a16:creationId xmlns:a16="http://schemas.microsoft.com/office/drawing/2014/main" id="{064B6FE3-D5CE-4DB6-BA78-0585B3615E40}"/>
                </a:ext>
              </a:extLst>
            </p:cNvPr>
            <p:cNvSpPr/>
            <p:nvPr/>
          </p:nvSpPr>
          <p:spPr>
            <a:xfrm rot="5400000">
              <a:off x="5560559" y="-169681"/>
              <a:ext cx="4339634" cy="7236687"/>
            </a:xfrm>
            <a:prstGeom prst="round2SameRect">
              <a:avLst/>
            </a:prstGeom>
            <a:solidFill>
              <a:srgbClr val="EDD9D7">
                <a:alpha val="89804"/>
              </a:srgbClr>
            </a:solidFill>
          </p:spPr>
          <p:style>
            <a:lnRef idx="2">
              <a:schemeClr val="accent2">
                <a:tint val="40000"/>
                <a:alpha val="90000"/>
                <a:hueOff val="-424613"/>
                <a:satOff val="-37673"/>
                <a:lumOff val="-385"/>
                <a:alphaOff val="0"/>
              </a:schemeClr>
            </a:lnRef>
            <a:fillRef idx="1">
              <a:schemeClr val="accent2">
                <a:tint val="40000"/>
                <a:alpha val="90000"/>
                <a:hueOff val="-424613"/>
                <a:satOff val="-37673"/>
                <a:lumOff val="-385"/>
                <a:alphaOff val="0"/>
              </a:schemeClr>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sp>
        <p:sp>
          <p:nvSpPr>
            <p:cNvPr id="3" name="Metin kutusu 2"/>
            <p:cNvSpPr txBox="1"/>
            <p:nvPr/>
          </p:nvSpPr>
          <p:spPr>
            <a:xfrm>
              <a:off x="4327315" y="1729882"/>
              <a:ext cx="6806121"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Aspirin dışında da çeşitli anti-</a:t>
              </a:r>
              <a:r>
                <a:rPr kumimoji="0" lang="tr-TR" sz="2400" b="1" i="0" u="none" strike="noStrike" kern="1200" cap="none" spc="0" normalizeH="0" baseline="0" noProof="0" dirty="0" err="1">
                  <a:ln>
                    <a:noFill/>
                  </a:ln>
                  <a:solidFill>
                    <a:srgbClr val="C00000"/>
                  </a:solidFill>
                  <a:effectLst/>
                  <a:uLnTx/>
                  <a:uFillTx/>
                  <a:latin typeface="Calibri"/>
                  <a:ea typeface="+mn-ea"/>
                  <a:cs typeface="+mn-cs"/>
                </a:rPr>
                <a:t>trombositer</a:t>
              </a:r>
              <a:r>
                <a:rPr kumimoji="0" lang="tr-TR" sz="2400" b="1" i="0" u="none" strike="noStrike" kern="1200" cap="none" spc="0" normalizeH="0" baseline="0" noProof="0" dirty="0">
                  <a:ln>
                    <a:noFill/>
                  </a:ln>
                  <a:solidFill>
                    <a:srgbClr val="C00000"/>
                  </a:solidFill>
                  <a:effectLst/>
                  <a:uLnTx/>
                  <a:uFillTx/>
                  <a:latin typeface="Calibri"/>
                  <a:ea typeface="+mn-ea"/>
                  <a:cs typeface="+mn-cs"/>
                </a:rPr>
                <a:t> ajanlar </a:t>
              </a:r>
            </a:p>
            <a:p>
              <a:pPr marL="342900" lvl="0" indent="-342900">
                <a:lnSpc>
                  <a:spcPct val="150000"/>
                </a:lnSpc>
                <a:buClr>
                  <a:srgbClr val="C00000"/>
                </a:buClr>
                <a:buFont typeface="Wingdings" panose="05000000000000000000" pitchFamily="2" charset="2"/>
                <a:buChar char="Ø"/>
                <a:defRPr/>
              </a:pPr>
              <a:r>
                <a:rPr lang="tr-TR" sz="2400" dirty="0">
                  <a:solidFill>
                    <a:prstClr val="black"/>
                  </a:solidFill>
                </a:rPr>
                <a:t>Özellikle </a:t>
              </a:r>
              <a:r>
                <a:rPr lang="tr-TR" sz="2400" b="1" dirty="0" err="1">
                  <a:solidFill>
                    <a:prstClr val="black"/>
                  </a:solidFill>
                </a:rPr>
                <a:t>stent</a:t>
              </a:r>
              <a:r>
                <a:rPr lang="tr-TR" sz="2400" b="1" dirty="0">
                  <a:solidFill>
                    <a:prstClr val="black"/>
                  </a:solidFill>
                </a:rPr>
                <a:t> </a:t>
              </a:r>
              <a:r>
                <a:rPr lang="tr-TR" sz="2400" b="1" dirty="0" err="1">
                  <a:solidFill>
                    <a:prstClr val="black"/>
                  </a:solidFill>
                </a:rPr>
                <a:t>implantasyonu</a:t>
              </a:r>
              <a:r>
                <a:rPr lang="tr-TR" sz="2400" b="1" dirty="0">
                  <a:solidFill>
                    <a:prstClr val="black"/>
                  </a:solidFill>
                </a:rPr>
                <a:t> sonrası en az bir yıl </a:t>
              </a:r>
              <a:r>
                <a:rPr lang="tr-TR" sz="2400" dirty="0">
                  <a:solidFill>
                    <a:prstClr val="black"/>
                  </a:solidFill>
                </a:rPr>
                <a:t>kullanılması gerekmektedir.</a:t>
              </a:r>
            </a:p>
            <a:p>
              <a:pPr marL="342900" lvl="0" indent="-342900">
                <a:lnSpc>
                  <a:spcPct val="150000"/>
                </a:lnSpc>
                <a:buClr>
                  <a:srgbClr val="C00000"/>
                </a:buClr>
                <a:buFont typeface="Wingdings" panose="05000000000000000000" pitchFamily="2" charset="2"/>
                <a:buChar char="Ø"/>
                <a:defRPr/>
              </a:pPr>
              <a:r>
                <a:rPr lang="tr-TR" sz="2400" dirty="0">
                  <a:solidFill>
                    <a:prstClr val="black"/>
                  </a:solidFill>
                </a:rPr>
                <a:t>Çoğunlukla da aspirin ile kombinasyon tedavisi şeklinde (</a:t>
              </a:r>
              <a:r>
                <a:rPr lang="tr-TR" sz="2400" dirty="0" err="1">
                  <a:solidFill>
                    <a:prstClr val="black"/>
                  </a:solidFill>
                </a:rPr>
                <a:t>dual</a:t>
              </a:r>
              <a:r>
                <a:rPr lang="tr-TR" sz="2400" dirty="0">
                  <a:solidFill>
                    <a:prstClr val="black"/>
                  </a:solidFill>
                </a:rPr>
                <a:t> </a:t>
              </a:r>
              <a:r>
                <a:rPr lang="tr-TR" sz="2400" dirty="0" err="1">
                  <a:solidFill>
                    <a:prstClr val="black"/>
                  </a:solidFill>
                </a:rPr>
                <a:t>antiplatelit</a:t>
              </a:r>
              <a:r>
                <a:rPr lang="tr-TR" sz="2400" dirty="0">
                  <a:solidFill>
                    <a:prstClr val="black"/>
                  </a:solidFill>
                </a:rPr>
                <a:t> tedavi: DAPT) </a:t>
              </a:r>
              <a:r>
                <a:rPr lang="tr-TR" sz="2400" dirty="0">
                  <a:solidFill>
                    <a:prstClr val="black">
                      <a:hueOff val="0"/>
                      <a:satOff val="0"/>
                      <a:lumOff val="0"/>
                      <a:alphaOff val="0"/>
                    </a:prstClr>
                  </a:solidFill>
                </a:rPr>
                <a:t>uygulanmaktadır.</a:t>
              </a:r>
              <a:endParaRPr lang="en-US" sz="2400" dirty="0">
                <a:solidFill>
                  <a:prstClr val="black"/>
                </a:solidFill>
              </a:endParaRPr>
            </a:p>
          </p:txBody>
        </p:sp>
      </p:grpSp>
    </p:spTree>
    <p:extLst>
      <p:ext uri="{BB962C8B-B14F-4D97-AF65-F5344CB8AC3E}">
        <p14:creationId xmlns:p14="http://schemas.microsoft.com/office/powerpoint/2010/main" val="190871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Pıhtı Oluşumunun Önlemeye Yönelik Ajanlar-10 </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7" name="Grup 6"/>
          <p:cNvGrpSpPr/>
          <p:nvPr/>
        </p:nvGrpSpPr>
        <p:grpSpPr>
          <a:xfrm>
            <a:off x="619202" y="1086488"/>
            <a:ext cx="3380566" cy="4682429"/>
            <a:chOff x="619202" y="1086488"/>
            <a:chExt cx="3380566" cy="4682429"/>
          </a:xfrm>
        </p:grpSpPr>
        <p:grpSp>
          <p:nvGrpSpPr>
            <p:cNvPr id="2" name="Grup 1"/>
            <p:cNvGrpSpPr/>
            <p:nvPr/>
          </p:nvGrpSpPr>
          <p:grpSpPr>
            <a:xfrm>
              <a:off x="688366" y="1086488"/>
              <a:ext cx="3311402" cy="1579620"/>
              <a:chOff x="688366" y="1086488"/>
              <a:chExt cx="3311402" cy="1579620"/>
            </a:xfrm>
          </p:grpSpPr>
          <p:sp>
            <p:nvSpPr>
              <p:cNvPr id="9" name="Dikdörtgen: Yuvarlatılmış Köşeler 8">
                <a:extLst>
                  <a:ext uri="{FF2B5EF4-FFF2-40B4-BE49-F238E27FC236}">
                    <a16:creationId xmlns:a16="http://schemas.microsoft.com/office/drawing/2014/main" id="{530D036F-1F11-4FDB-8DCC-5B88ABE3D38B}"/>
                  </a:ext>
                </a:extLst>
              </p:cNvPr>
              <p:cNvSpPr/>
              <p:nvPr/>
            </p:nvSpPr>
            <p:spPr>
              <a:xfrm>
                <a:off x="688366" y="1086488"/>
                <a:ext cx="3311402"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6A762875-8873-4D3C-95B4-22851496E4F3}"/>
                  </a:ext>
                </a:extLst>
              </p:cNvPr>
              <p:cNvSpPr txBox="1"/>
              <p:nvPr/>
            </p:nvSpPr>
            <p:spPr>
              <a:xfrm>
                <a:off x="944880" y="1436496"/>
                <a:ext cx="2824804" cy="951104"/>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 name="Grup 3"/>
            <p:cNvGrpSpPr/>
            <p:nvPr/>
          </p:nvGrpSpPr>
          <p:grpSpPr>
            <a:xfrm>
              <a:off x="675044" y="2686788"/>
              <a:ext cx="3268882" cy="1502509"/>
              <a:chOff x="675044" y="2686788"/>
              <a:chExt cx="3268882" cy="1502509"/>
            </a:xfrm>
          </p:grpSpPr>
          <p:sp>
            <p:nvSpPr>
              <p:cNvPr id="11" name="Dikdörtgen: Yuvarlatılmış Köşeler 6">
                <a:extLst>
                  <a:ext uri="{FF2B5EF4-FFF2-40B4-BE49-F238E27FC236}">
                    <a16:creationId xmlns:a16="http://schemas.microsoft.com/office/drawing/2014/main" id="{A12D8714-288F-4CA7-A6BB-14611A2255C2}"/>
                  </a:ext>
                </a:extLst>
              </p:cNvPr>
              <p:cNvSpPr/>
              <p:nvPr/>
            </p:nvSpPr>
            <p:spPr>
              <a:xfrm>
                <a:off x="675044" y="2686788"/>
                <a:ext cx="3268882" cy="1502509"/>
              </a:xfrm>
              <a:prstGeom prst="roundRect">
                <a:avLst/>
              </a:prstGeom>
              <a:scene3d>
                <a:camera prst="orthographicFront"/>
                <a:lightRig rig="threePt" dir="t"/>
              </a:scene3d>
              <a:sp3d>
                <a:bevelT prst="slope"/>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2" name="Dikdörtgen: Yuvarlatılmış Köşeler 6">
                <a:extLst>
                  <a:ext uri="{FF2B5EF4-FFF2-40B4-BE49-F238E27FC236}">
                    <a16:creationId xmlns:a16="http://schemas.microsoft.com/office/drawing/2014/main" id="{019843D7-305F-4249-ABA1-E00D4F1E2C4A}"/>
                  </a:ext>
                </a:extLst>
              </p:cNvPr>
              <p:cNvSpPr txBox="1"/>
              <p:nvPr/>
            </p:nvSpPr>
            <p:spPr>
              <a:xfrm>
                <a:off x="944880" y="2763899"/>
                <a:ext cx="2690180" cy="1425398"/>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6" name="Grup 5"/>
            <p:cNvGrpSpPr/>
            <p:nvPr/>
          </p:nvGrpSpPr>
          <p:grpSpPr>
            <a:xfrm>
              <a:off x="619202" y="4189297"/>
              <a:ext cx="3324724" cy="1579620"/>
              <a:chOff x="619202" y="4189297"/>
              <a:chExt cx="3324724" cy="1579620"/>
            </a:xfrm>
          </p:grpSpPr>
          <p:sp>
            <p:nvSpPr>
              <p:cNvPr id="13" name="Dikdörtgen: Yuvarlatılmış Köşeler 4">
                <a:extLst>
                  <a:ext uri="{FF2B5EF4-FFF2-40B4-BE49-F238E27FC236}">
                    <a16:creationId xmlns:a16="http://schemas.microsoft.com/office/drawing/2014/main" id="{ED984AA2-5092-4B17-8C6C-56C7F6F8C3AE}"/>
                  </a:ext>
                </a:extLst>
              </p:cNvPr>
              <p:cNvSpPr/>
              <p:nvPr/>
            </p:nvSpPr>
            <p:spPr>
              <a:xfrm>
                <a:off x="619202" y="4189297"/>
                <a:ext cx="3324724" cy="1579620"/>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4" name="Dikdörtgen: Yuvarlatılmış Köşeler 8">
                <a:extLst>
                  <a:ext uri="{FF2B5EF4-FFF2-40B4-BE49-F238E27FC236}">
                    <a16:creationId xmlns:a16="http://schemas.microsoft.com/office/drawing/2014/main" id="{9D12B4B6-A958-400E-833B-C92F07173235}"/>
                  </a:ext>
                </a:extLst>
              </p:cNvPr>
              <p:cNvSpPr txBox="1"/>
              <p:nvPr/>
            </p:nvSpPr>
            <p:spPr>
              <a:xfrm>
                <a:off x="845937" y="4343519"/>
                <a:ext cx="2996260" cy="1425398"/>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8" name="Grup 7"/>
          <p:cNvGrpSpPr/>
          <p:nvPr/>
        </p:nvGrpSpPr>
        <p:grpSpPr>
          <a:xfrm>
            <a:off x="4112032" y="1244602"/>
            <a:ext cx="7236687" cy="4524315"/>
            <a:chOff x="4112032" y="1244602"/>
            <a:chExt cx="7236687" cy="4524315"/>
          </a:xfrm>
        </p:grpSpPr>
        <p:sp>
          <p:nvSpPr>
            <p:cNvPr id="15" name="Dikdörtgen: Yuvarlatılmış Üst Köşeler 11">
              <a:extLst>
                <a:ext uri="{FF2B5EF4-FFF2-40B4-BE49-F238E27FC236}">
                  <a16:creationId xmlns:a16="http://schemas.microsoft.com/office/drawing/2014/main" id="{064B6FE3-D5CE-4DB6-BA78-0585B3615E40}"/>
                </a:ext>
              </a:extLst>
            </p:cNvPr>
            <p:cNvSpPr/>
            <p:nvPr/>
          </p:nvSpPr>
          <p:spPr>
            <a:xfrm rot="5400000">
              <a:off x="5560559" y="-169681"/>
              <a:ext cx="4339634" cy="7236687"/>
            </a:xfrm>
            <a:prstGeom prst="round2SameRect">
              <a:avLst/>
            </a:prstGeom>
            <a:solidFill>
              <a:srgbClr val="EDD9D7">
                <a:alpha val="89804"/>
              </a:srgbClr>
            </a:solidFill>
          </p:spPr>
          <p:style>
            <a:lnRef idx="2">
              <a:schemeClr val="accent2">
                <a:tint val="40000"/>
                <a:alpha val="90000"/>
                <a:hueOff val="-424613"/>
                <a:satOff val="-37673"/>
                <a:lumOff val="-385"/>
                <a:alphaOff val="0"/>
              </a:schemeClr>
            </a:lnRef>
            <a:fillRef idx="1">
              <a:schemeClr val="accent2">
                <a:tint val="40000"/>
                <a:alpha val="90000"/>
                <a:hueOff val="-424613"/>
                <a:satOff val="-37673"/>
                <a:lumOff val="-385"/>
                <a:alphaOff val="0"/>
              </a:schemeClr>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sp>
        <p:sp>
          <p:nvSpPr>
            <p:cNvPr id="3" name="Metin kutusu 2"/>
            <p:cNvSpPr txBox="1"/>
            <p:nvPr/>
          </p:nvSpPr>
          <p:spPr>
            <a:xfrm>
              <a:off x="4327315" y="1244602"/>
              <a:ext cx="6806121" cy="452431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Aspirin dışında da çeşitli anti-</a:t>
              </a:r>
              <a:r>
                <a:rPr kumimoji="0" lang="tr-TR" sz="2400" b="1" i="0" u="none" strike="noStrike" kern="1200" cap="none" spc="0" normalizeH="0" baseline="0" noProof="0" dirty="0" err="1">
                  <a:ln>
                    <a:noFill/>
                  </a:ln>
                  <a:solidFill>
                    <a:srgbClr val="C00000"/>
                  </a:solidFill>
                  <a:effectLst/>
                  <a:uLnTx/>
                  <a:uFillTx/>
                  <a:latin typeface="Calibri"/>
                  <a:ea typeface="+mn-ea"/>
                  <a:cs typeface="+mn-cs"/>
                </a:rPr>
                <a:t>trombositer</a:t>
              </a:r>
              <a:r>
                <a:rPr kumimoji="0" lang="tr-TR" sz="2400" b="1" i="0" u="none" strike="noStrike" kern="1200" cap="none" spc="0" normalizeH="0" baseline="0" noProof="0" dirty="0">
                  <a:ln>
                    <a:noFill/>
                  </a:ln>
                  <a:solidFill>
                    <a:srgbClr val="C00000"/>
                  </a:solidFill>
                  <a:effectLst/>
                  <a:uLnTx/>
                  <a:uFillTx/>
                  <a:latin typeface="Calibri"/>
                  <a:ea typeface="+mn-ea"/>
                  <a:cs typeface="+mn-cs"/>
                </a:rPr>
                <a:t> ajanlar </a:t>
              </a:r>
            </a:p>
            <a:p>
              <a:pPr marL="342900" lvl="0" indent="-342900">
                <a:lnSpc>
                  <a:spcPct val="150000"/>
                </a:lnSpc>
                <a:buClr>
                  <a:srgbClr val="C00000"/>
                </a:buClr>
                <a:buFont typeface="Wingdings" panose="05000000000000000000" pitchFamily="2" charset="2"/>
                <a:buChar char="Ø"/>
              </a:pPr>
              <a:r>
                <a:rPr lang="tr-TR" sz="2400" dirty="0">
                  <a:solidFill>
                    <a:prstClr val="black"/>
                  </a:solidFill>
                </a:rPr>
                <a:t>İkili tedavinin süresini belirlerken kardiyologların genel yaklaşımı hastanın kanama riski (BECK skoru) ile </a:t>
              </a:r>
              <a:r>
                <a:rPr lang="tr-TR" sz="2400" dirty="0" err="1">
                  <a:solidFill>
                    <a:prstClr val="black"/>
                  </a:solidFill>
                </a:rPr>
                <a:t>iskemik</a:t>
              </a:r>
              <a:r>
                <a:rPr lang="tr-TR" sz="2400" dirty="0">
                  <a:solidFill>
                    <a:prstClr val="black"/>
                  </a:solidFill>
                </a:rPr>
                <a:t> </a:t>
              </a:r>
              <a:r>
                <a:rPr lang="tr-TR" sz="2400" dirty="0" err="1">
                  <a:solidFill>
                    <a:prstClr val="black"/>
                  </a:solidFill>
                </a:rPr>
                <a:t>tromboz</a:t>
              </a:r>
              <a:r>
                <a:rPr lang="tr-TR" sz="2400" dirty="0">
                  <a:solidFill>
                    <a:prstClr val="black"/>
                  </a:solidFill>
                </a:rPr>
                <a:t> riskini (DAPT risk skoru) tahmin edip, kanama riski yüksek olanlarda ikinci ajanı 1 yıldan önce kesmek, kanama riski düşük olup </a:t>
              </a:r>
              <a:r>
                <a:rPr lang="tr-TR" sz="2400" dirty="0" err="1">
                  <a:solidFill>
                    <a:prstClr val="black"/>
                  </a:solidFill>
                </a:rPr>
                <a:t>iskemik</a:t>
              </a:r>
              <a:r>
                <a:rPr lang="tr-TR" sz="2400" dirty="0">
                  <a:solidFill>
                    <a:prstClr val="black"/>
                  </a:solidFill>
                </a:rPr>
                <a:t> riski yüksek olanlarda ise ikili tedaviyi 1 yıldan daha uzun sürdürmektir. </a:t>
              </a:r>
              <a:endParaRPr lang="en-US" sz="2400" dirty="0">
                <a:solidFill>
                  <a:prstClr val="black"/>
                </a:solidFill>
              </a:endParaRPr>
            </a:p>
          </p:txBody>
        </p:sp>
      </p:grpSp>
    </p:spTree>
    <p:extLst>
      <p:ext uri="{BB962C8B-B14F-4D97-AF65-F5344CB8AC3E}">
        <p14:creationId xmlns:p14="http://schemas.microsoft.com/office/powerpoint/2010/main" val="12097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KV Olaylarının Gelişmesini Önlemeye Yönelik İlaçlar-1</a:t>
            </a:r>
            <a:endParaRPr lang="tr-TR" sz="2800" b="1" dirty="0">
              <a:solidFill>
                <a:prstClr val="black">
                  <a:lumMod val="75000"/>
                  <a:lumOff val="25000"/>
                </a:prstClr>
              </a:solidFill>
            </a:endParaRPr>
          </a:p>
        </p:txBody>
      </p:sp>
      <p:grpSp>
        <p:nvGrpSpPr>
          <p:cNvPr id="4" name="Grup 3"/>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tr-TR" sz="2400" kern="1200" dirty="0"/>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tr-TR" sz="2400" kern="1200" dirty="0" err="1"/>
                  <a:t>Antiiskemik</a:t>
                </a:r>
                <a:r>
                  <a:rPr lang="tr-TR" sz="2400" kern="1200" dirty="0"/>
                  <a:t> Ajanlar </a:t>
                </a:r>
                <a:endParaRPr lang="tr-TR" sz="3200" kern="1200" dirty="0"/>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Calibri"/>
                    <a:ea typeface="+mn-ea"/>
                    <a:cs typeface="+mn-cs"/>
                  </a:rPr>
                  <a:t>KV Olaylarının Gelişmesini Önlemeye Yönelik İlaçlar</a:t>
                </a:r>
              </a:p>
            </p:txBody>
          </p:sp>
        </p:grpSp>
      </p:grpSp>
      <p:grpSp>
        <p:nvGrpSpPr>
          <p:cNvPr id="6" name="Grup 5"/>
          <p:cNvGrpSpPr/>
          <p:nvPr/>
        </p:nvGrpSpPr>
        <p:grpSpPr>
          <a:xfrm>
            <a:off x="4094880" y="1210974"/>
            <a:ext cx="7312402" cy="4430846"/>
            <a:chOff x="4094880" y="1210974"/>
            <a:chExt cx="7312402" cy="4430846"/>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94880" y="1326199"/>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algn="l" defTabSz="1066800">
                <a:lnSpc>
                  <a:spcPct val="90000"/>
                </a:lnSpc>
                <a:spcBef>
                  <a:spcPct val="0"/>
                </a:spcBef>
                <a:spcAft>
                  <a:spcPct val="15000"/>
                </a:spcAft>
              </a:pPr>
              <a:r>
                <a:rPr lang="tr-TR" sz="2400" b="1" kern="1200" dirty="0">
                  <a:solidFill>
                    <a:srgbClr val="C00000"/>
                  </a:solidFill>
                </a:rPr>
                <a:t>Renin-</a:t>
              </a:r>
              <a:r>
                <a:rPr lang="tr-TR" sz="2400" b="1" kern="1200" dirty="0" err="1">
                  <a:solidFill>
                    <a:srgbClr val="C00000"/>
                  </a:solidFill>
                </a:rPr>
                <a:t>anjiyotensin</a:t>
              </a:r>
              <a:r>
                <a:rPr lang="tr-TR" sz="2400" b="1" kern="1200" dirty="0">
                  <a:solidFill>
                    <a:srgbClr val="C00000"/>
                  </a:solidFill>
                </a:rPr>
                <a:t>-</a:t>
              </a:r>
              <a:r>
                <a:rPr lang="tr-TR" sz="2400" b="1" kern="1200" dirty="0" err="1">
                  <a:solidFill>
                    <a:srgbClr val="C00000"/>
                  </a:solidFill>
                </a:rPr>
                <a:t>aldosteron</a:t>
              </a:r>
              <a:r>
                <a:rPr lang="tr-TR" sz="2400" b="1" kern="1200" dirty="0">
                  <a:solidFill>
                    <a:srgbClr val="C00000"/>
                  </a:solidFill>
                </a:rPr>
                <a:t> sistem </a:t>
              </a:r>
              <a:r>
                <a:rPr lang="tr-TR" sz="2400" b="1" kern="1200" dirty="0" err="1">
                  <a:solidFill>
                    <a:srgbClr val="C00000"/>
                  </a:solidFill>
                </a:rPr>
                <a:t>blokerleri</a:t>
              </a:r>
              <a:r>
                <a:rPr lang="tr-TR" sz="2400" b="1" kern="1200" dirty="0">
                  <a:solidFill>
                    <a:srgbClr val="C00000"/>
                  </a:solidFill>
                </a:rPr>
                <a:t> (RAS) (ACEI VE ARB)</a:t>
              </a:r>
            </a:p>
            <a:p>
              <a:pPr marL="342900" lvl="0" indent="-342900">
                <a:lnSpc>
                  <a:spcPct val="150000"/>
                </a:lnSpc>
                <a:buClr>
                  <a:schemeClr val="tx1">
                    <a:lumMod val="95000"/>
                    <a:lumOff val="5000"/>
                  </a:schemeClr>
                </a:buClr>
                <a:buFont typeface="Wingdings" panose="05000000000000000000" pitchFamily="2" charset="2"/>
                <a:buChar char="§"/>
              </a:pPr>
              <a:r>
                <a:rPr lang="tr-TR" sz="2400" dirty="0">
                  <a:solidFill>
                    <a:prstClr val="black"/>
                  </a:solidFill>
                </a:rPr>
                <a:t>KAH ile birlikte </a:t>
              </a:r>
            </a:p>
            <a:p>
              <a:pPr marL="685800" lvl="1" indent="-228600">
                <a:lnSpc>
                  <a:spcPct val="150000"/>
                </a:lnSpc>
                <a:buFont typeface="Arial" panose="020B0604020202020204" pitchFamily="34" charset="0"/>
                <a:buChar char="•"/>
              </a:pPr>
              <a:r>
                <a:rPr lang="tr-TR" sz="2400" dirty="0">
                  <a:solidFill>
                    <a:prstClr val="black"/>
                  </a:solidFill>
                </a:rPr>
                <a:t>Hipertansiyon </a:t>
              </a:r>
            </a:p>
            <a:p>
              <a:pPr marL="685800" lvl="1" indent="-228600">
                <a:lnSpc>
                  <a:spcPct val="150000"/>
                </a:lnSpc>
                <a:buFont typeface="Arial" panose="020B0604020202020204" pitchFamily="34" charset="0"/>
                <a:buChar char="•"/>
              </a:pPr>
              <a:r>
                <a:rPr lang="tr-TR" sz="2400" dirty="0">
                  <a:solidFill>
                    <a:prstClr val="black"/>
                  </a:solidFill>
                </a:rPr>
                <a:t>Sol </a:t>
              </a:r>
              <a:r>
                <a:rPr lang="tr-TR" sz="2400" dirty="0" err="1">
                  <a:solidFill>
                    <a:prstClr val="black"/>
                  </a:solidFill>
                </a:rPr>
                <a:t>Ventrikül</a:t>
              </a:r>
              <a:r>
                <a:rPr lang="tr-TR" sz="2400" dirty="0">
                  <a:solidFill>
                    <a:prstClr val="black"/>
                  </a:solidFill>
                </a:rPr>
                <a:t> EF ≤%40</a:t>
              </a:r>
            </a:p>
            <a:p>
              <a:pPr marL="685800" lvl="1" indent="-228600">
                <a:lnSpc>
                  <a:spcPct val="150000"/>
                </a:lnSpc>
                <a:buFont typeface="Arial" panose="020B0604020202020204" pitchFamily="34" charset="0"/>
                <a:buChar char="•"/>
              </a:pPr>
              <a:r>
                <a:rPr lang="tr-TR" sz="2400" dirty="0">
                  <a:solidFill>
                    <a:prstClr val="black"/>
                  </a:solidFill>
                </a:rPr>
                <a:t>Diyabet ya da kronik böbrek hastalığında </a:t>
              </a:r>
              <a:r>
                <a:rPr lang="tr-TR" sz="2400" dirty="0" err="1">
                  <a:solidFill>
                    <a:prstClr val="black"/>
                  </a:solidFill>
                </a:rPr>
                <a:t>kontraendike</a:t>
              </a:r>
              <a:r>
                <a:rPr lang="tr-TR" sz="2400" dirty="0">
                  <a:solidFill>
                    <a:prstClr val="black"/>
                  </a:solidFill>
                </a:rPr>
                <a:t> </a:t>
              </a:r>
              <a:r>
                <a:rPr lang="tr-TR" sz="2400" dirty="0" err="1">
                  <a:solidFill>
                    <a:prstClr val="black"/>
                  </a:solidFill>
                </a:rPr>
                <a:t>olmadıkça</a:t>
              </a:r>
              <a:r>
                <a:rPr lang="tr-TR" sz="2400" dirty="0">
                  <a:solidFill>
                    <a:prstClr val="black"/>
                  </a:solidFill>
                </a:rPr>
                <a:t> tedavide kullanılmaları uygundur.</a:t>
              </a:r>
              <a:endParaRPr lang="en-US" sz="2400" dirty="0">
                <a:solidFill>
                  <a:prstClr val="black"/>
                </a:solidFill>
              </a:endParaRPr>
            </a:p>
          </p:txBody>
        </p:sp>
      </p:grpSp>
    </p:spTree>
    <p:extLst>
      <p:ext uri="{BB962C8B-B14F-4D97-AF65-F5344CB8AC3E}">
        <p14:creationId xmlns:p14="http://schemas.microsoft.com/office/powerpoint/2010/main" val="348029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İlaçlar-2</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6" name="Grup 5"/>
          <p:cNvGrpSpPr/>
          <p:nvPr/>
        </p:nvGrpSpPr>
        <p:grpSpPr>
          <a:xfrm>
            <a:off x="4094880" y="1210974"/>
            <a:ext cx="7312402" cy="4430846"/>
            <a:chOff x="4094880" y="1210974"/>
            <a:chExt cx="7312402" cy="4430846"/>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94880" y="1326199"/>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1066800" rtl="0" eaLnBrk="1" fontAlgn="auto" latinLnBrk="0" hangingPunct="1">
                <a:lnSpc>
                  <a:spcPct val="90000"/>
                </a:lnSpc>
                <a:spcBef>
                  <a:spcPct val="0"/>
                </a:spcBef>
                <a:spcAft>
                  <a:spcPct val="1500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Renin-</a:t>
              </a:r>
              <a:r>
                <a:rPr kumimoji="0" lang="tr-TR" sz="2400" b="1" i="0" u="none" strike="noStrike" kern="1200" cap="none" spc="0" normalizeH="0" baseline="0" noProof="0" dirty="0" err="1">
                  <a:ln>
                    <a:noFill/>
                  </a:ln>
                  <a:solidFill>
                    <a:srgbClr val="C00000"/>
                  </a:solidFill>
                  <a:effectLst/>
                  <a:uLnTx/>
                  <a:uFillTx/>
                  <a:latin typeface="Calibri"/>
                  <a:ea typeface="+mn-ea"/>
                  <a:cs typeface="+mn-cs"/>
                </a:rPr>
                <a:t>anjiyotensin</a:t>
              </a:r>
              <a:r>
                <a:rPr kumimoji="0" lang="tr-TR" sz="2400" b="1" i="0" u="none" strike="noStrike" kern="1200" cap="none" spc="0" normalizeH="0" baseline="0" noProof="0" dirty="0">
                  <a:ln>
                    <a:noFill/>
                  </a:ln>
                  <a:solidFill>
                    <a:srgbClr val="C00000"/>
                  </a:solidFill>
                  <a:effectLst/>
                  <a:uLnTx/>
                  <a:uFillTx/>
                  <a:latin typeface="Calibri"/>
                  <a:ea typeface="+mn-ea"/>
                  <a:cs typeface="+mn-cs"/>
                </a:rPr>
                <a:t>-</a:t>
              </a:r>
              <a:r>
                <a:rPr kumimoji="0" lang="tr-TR" sz="2400" b="1" i="0" u="none" strike="noStrike" kern="1200" cap="none" spc="0" normalizeH="0" baseline="0" noProof="0" dirty="0" err="1">
                  <a:ln>
                    <a:noFill/>
                  </a:ln>
                  <a:solidFill>
                    <a:srgbClr val="C00000"/>
                  </a:solidFill>
                  <a:effectLst/>
                  <a:uLnTx/>
                  <a:uFillTx/>
                  <a:latin typeface="Calibri"/>
                  <a:ea typeface="+mn-ea"/>
                  <a:cs typeface="+mn-cs"/>
                </a:rPr>
                <a:t>aldosteron</a:t>
              </a:r>
              <a:r>
                <a:rPr kumimoji="0" lang="tr-TR" sz="2400" b="1" i="0" u="none" strike="noStrike" kern="1200" cap="none" spc="0" normalizeH="0" baseline="0" noProof="0" dirty="0">
                  <a:ln>
                    <a:noFill/>
                  </a:ln>
                  <a:solidFill>
                    <a:srgbClr val="C00000"/>
                  </a:solidFill>
                  <a:effectLst/>
                  <a:uLnTx/>
                  <a:uFillTx/>
                  <a:latin typeface="Calibri"/>
                  <a:ea typeface="+mn-ea"/>
                  <a:cs typeface="+mn-cs"/>
                </a:rPr>
                <a:t> sistem </a:t>
              </a:r>
              <a:r>
                <a:rPr kumimoji="0" lang="tr-TR" sz="2400" b="1" i="0" u="none" strike="noStrike" kern="1200" cap="none" spc="0" normalizeH="0" baseline="0" noProof="0" dirty="0" err="1">
                  <a:ln>
                    <a:noFill/>
                  </a:ln>
                  <a:solidFill>
                    <a:srgbClr val="C00000"/>
                  </a:solidFill>
                  <a:effectLst/>
                  <a:uLnTx/>
                  <a:uFillTx/>
                  <a:latin typeface="Calibri"/>
                  <a:ea typeface="+mn-ea"/>
                  <a:cs typeface="+mn-cs"/>
                </a:rPr>
                <a:t>blokerleri</a:t>
              </a:r>
              <a:r>
                <a:rPr kumimoji="0" lang="tr-TR" sz="2400" b="1" i="0" u="none" strike="noStrike" kern="1200" cap="none" spc="0" normalizeH="0" baseline="0" noProof="0" dirty="0">
                  <a:ln>
                    <a:noFill/>
                  </a:ln>
                  <a:solidFill>
                    <a:srgbClr val="C00000"/>
                  </a:solidFill>
                  <a:effectLst/>
                  <a:uLnTx/>
                  <a:uFillTx/>
                  <a:latin typeface="Calibri"/>
                  <a:ea typeface="+mn-ea"/>
                  <a:cs typeface="+mn-cs"/>
                </a:rPr>
                <a:t> (RAS) (ACEI VE ARB)</a:t>
              </a:r>
            </a:p>
            <a:p>
              <a:pPr marL="342900" lvl="0" indent="-342900">
                <a:lnSpc>
                  <a:spcPct val="150000"/>
                </a:lnSpc>
                <a:buFont typeface="Wingdings" panose="05000000000000000000" pitchFamily="2" charset="2"/>
                <a:buChar char="§"/>
              </a:pPr>
              <a:r>
                <a:rPr lang="tr-TR" sz="2400" dirty="0">
                  <a:solidFill>
                    <a:prstClr val="black"/>
                  </a:solidFill>
                </a:rPr>
                <a:t>MI geçiren hastalarda ise sol </a:t>
              </a:r>
              <a:r>
                <a:rPr lang="tr-TR" sz="2400" dirty="0" err="1">
                  <a:solidFill>
                    <a:prstClr val="black"/>
                  </a:solidFill>
                </a:rPr>
                <a:t>ventrikülün</a:t>
              </a:r>
              <a:r>
                <a:rPr lang="tr-TR" sz="2400" dirty="0">
                  <a:solidFill>
                    <a:prstClr val="black"/>
                  </a:solidFill>
                </a:rPr>
                <a:t> yeniden şekillenmesine yardımcıdır. </a:t>
              </a:r>
            </a:p>
            <a:p>
              <a:pPr marL="342900" lvl="0" indent="-342900">
                <a:lnSpc>
                  <a:spcPct val="150000"/>
                </a:lnSpc>
                <a:buFont typeface="Wingdings" panose="05000000000000000000" pitchFamily="2" charset="2"/>
                <a:buChar char="§"/>
              </a:pPr>
              <a:r>
                <a:rPr lang="tr-TR" sz="2400" dirty="0">
                  <a:solidFill>
                    <a:prstClr val="black"/>
                  </a:solidFill>
                </a:rPr>
                <a:t>MI geçiren her hastanın reçetesinin ana ajanlarındandırlar (bir </a:t>
              </a:r>
              <a:r>
                <a:rPr lang="tr-TR" sz="2400" dirty="0" err="1">
                  <a:solidFill>
                    <a:prstClr val="black"/>
                  </a:solidFill>
                </a:rPr>
                <a:t>kontrendikasyon</a:t>
              </a:r>
              <a:r>
                <a:rPr lang="tr-TR" sz="2400" dirty="0">
                  <a:solidFill>
                    <a:prstClr val="black"/>
                  </a:solidFill>
                </a:rPr>
                <a:t> olmadıkça).</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42426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İlaçlar-3</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6" name="Grup 5"/>
          <p:cNvGrpSpPr/>
          <p:nvPr/>
        </p:nvGrpSpPr>
        <p:grpSpPr>
          <a:xfrm>
            <a:off x="4094880" y="1210974"/>
            <a:ext cx="7312402" cy="4430846"/>
            <a:chOff x="4094880" y="1210974"/>
            <a:chExt cx="7312402" cy="4430846"/>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94880" y="1326199"/>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1066800" rtl="0" eaLnBrk="1" fontAlgn="auto" latinLnBrk="0" hangingPunct="1">
                <a:lnSpc>
                  <a:spcPct val="90000"/>
                </a:lnSpc>
                <a:spcBef>
                  <a:spcPct val="0"/>
                </a:spcBef>
                <a:spcAft>
                  <a:spcPct val="1500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Renin-</a:t>
              </a:r>
              <a:r>
                <a:rPr kumimoji="0" lang="tr-TR" sz="2400" b="1" i="0" u="none" strike="noStrike" kern="1200" cap="none" spc="0" normalizeH="0" baseline="0" noProof="0" dirty="0" err="1">
                  <a:ln>
                    <a:noFill/>
                  </a:ln>
                  <a:solidFill>
                    <a:srgbClr val="C00000"/>
                  </a:solidFill>
                  <a:effectLst/>
                  <a:uLnTx/>
                  <a:uFillTx/>
                  <a:latin typeface="Calibri"/>
                  <a:ea typeface="+mn-ea"/>
                  <a:cs typeface="+mn-cs"/>
                </a:rPr>
                <a:t>anjiyotensin</a:t>
              </a:r>
              <a:r>
                <a:rPr kumimoji="0" lang="tr-TR" sz="2400" b="1" i="0" u="none" strike="noStrike" kern="1200" cap="none" spc="0" normalizeH="0" baseline="0" noProof="0" dirty="0">
                  <a:ln>
                    <a:noFill/>
                  </a:ln>
                  <a:solidFill>
                    <a:srgbClr val="C00000"/>
                  </a:solidFill>
                  <a:effectLst/>
                  <a:uLnTx/>
                  <a:uFillTx/>
                  <a:latin typeface="Calibri"/>
                  <a:ea typeface="+mn-ea"/>
                  <a:cs typeface="+mn-cs"/>
                </a:rPr>
                <a:t>-</a:t>
              </a:r>
              <a:r>
                <a:rPr kumimoji="0" lang="tr-TR" sz="2400" b="1" i="0" u="none" strike="noStrike" kern="1200" cap="none" spc="0" normalizeH="0" baseline="0" noProof="0" dirty="0" err="1">
                  <a:ln>
                    <a:noFill/>
                  </a:ln>
                  <a:solidFill>
                    <a:srgbClr val="C00000"/>
                  </a:solidFill>
                  <a:effectLst/>
                  <a:uLnTx/>
                  <a:uFillTx/>
                  <a:latin typeface="Calibri"/>
                  <a:ea typeface="+mn-ea"/>
                  <a:cs typeface="+mn-cs"/>
                </a:rPr>
                <a:t>aldosteron</a:t>
              </a:r>
              <a:r>
                <a:rPr kumimoji="0" lang="tr-TR" sz="2400" b="1" i="0" u="none" strike="noStrike" kern="1200" cap="none" spc="0" normalizeH="0" baseline="0" noProof="0" dirty="0">
                  <a:ln>
                    <a:noFill/>
                  </a:ln>
                  <a:solidFill>
                    <a:srgbClr val="C00000"/>
                  </a:solidFill>
                  <a:effectLst/>
                  <a:uLnTx/>
                  <a:uFillTx/>
                  <a:latin typeface="Calibri"/>
                  <a:ea typeface="+mn-ea"/>
                  <a:cs typeface="+mn-cs"/>
                </a:rPr>
                <a:t> sistem </a:t>
              </a:r>
              <a:r>
                <a:rPr kumimoji="0" lang="tr-TR" sz="2400" b="1" i="0" u="none" strike="noStrike" kern="1200" cap="none" spc="0" normalizeH="0" baseline="0" noProof="0" dirty="0" err="1">
                  <a:ln>
                    <a:noFill/>
                  </a:ln>
                  <a:solidFill>
                    <a:srgbClr val="C00000"/>
                  </a:solidFill>
                  <a:effectLst/>
                  <a:uLnTx/>
                  <a:uFillTx/>
                  <a:latin typeface="Calibri"/>
                  <a:ea typeface="+mn-ea"/>
                  <a:cs typeface="+mn-cs"/>
                </a:rPr>
                <a:t>blokerleri</a:t>
              </a:r>
              <a:r>
                <a:rPr kumimoji="0" lang="tr-TR" sz="2400" b="1" i="0" u="none" strike="noStrike" kern="1200" cap="none" spc="0" normalizeH="0" baseline="0" noProof="0" dirty="0">
                  <a:ln>
                    <a:noFill/>
                  </a:ln>
                  <a:solidFill>
                    <a:srgbClr val="C00000"/>
                  </a:solidFill>
                  <a:effectLst/>
                  <a:uLnTx/>
                  <a:uFillTx/>
                  <a:latin typeface="Calibri"/>
                  <a:ea typeface="+mn-ea"/>
                  <a:cs typeface="+mn-cs"/>
                </a:rPr>
                <a:t> (RAS) (ACEI VE ARB)</a:t>
              </a:r>
            </a:p>
            <a:p>
              <a:pPr lvl="0">
                <a:lnSpc>
                  <a:spcPct val="150000"/>
                </a:lnSpc>
                <a:defRPr/>
              </a:pPr>
              <a:r>
                <a:rPr lang="tr-TR" sz="2400" b="1" dirty="0">
                  <a:solidFill>
                    <a:prstClr val="black"/>
                  </a:solidFill>
                </a:rPr>
                <a:t>Yan etkiler </a:t>
              </a:r>
            </a:p>
            <a:p>
              <a:pPr marL="342900" lvl="0" indent="-342900">
                <a:lnSpc>
                  <a:spcPct val="150000"/>
                </a:lnSpc>
                <a:buFont typeface="Wingdings" panose="05000000000000000000" pitchFamily="2" charset="2"/>
                <a:buChar char="§"/>
                <a:defRPr/>
              </a:pPr>
              <a:r>
                <a:rPr lang="tr-TR" sz="2400" dirty="0">
                  <a:solidFill>
                    <a:prstClr val="black"/>
                  </a:solidFill>
                </a:rPr>
                <a:t>Hipotansiyon, böbrek yetersizliği, </a:t>
              </a:r>
              <a:r>
                <a:rPr lang="tr-TR" sz="2400" dirty="0" err="1">
                  <a:solidFill>
                    <a:prstClr val="black"/>
                  </a:solidFill>
                </a:rPr>
                <a:t>hiperkalemi</a:t>
              </a:r>
              <a:r>
                <a:rPr lang="tr-TR" sz="2400" dirty="0">
                  <a:solidFill>
                    <a:prstClr val="black"/>
                  </a:solidFill>
                </a:rPr>
                <a:t> </a:t>
              </a:r>
              <a:r>
                <a:rPr lang="tr-TR" sz="2400" dirty="0" err="1">
                  <a:solidFill>
                    <a:prstClr val="black"/>
                  </a:solidFill>
                </a:rPr>
                <a:t>v.b</a:t>
              </a:r>
              <a:endParaRPr lang="tr-TR" sz="2400" dirty="0">
                <a:solidFill>
                  <a:prstClr val="black"/>
                </a:solidFill>
              </a:endParaRPr>
            </a:p>
            <a:p>
              <a:pPr marL="342900" lvl="0" indent="-342900">
                <a:lnSpc>
                  <a:spcPct val="150000"/>
                </a:lnSpc>
                <a:buFont typeface="Wingdings" panose="05000000000000000000" pitchFamily="2" charset="2"/>
                <a:buChar char="§"/>
                <a:defRPr/>
              </a:pPr>
              <a:r>
                <a:rPr lang="tr-TR" sz="2400" dirty="0">
                  <a:solidFill>
                    <a:prstClr val="black"/>
                  </a:solidFill>
                </a:rPr>
                <a:t>Genel olarak güvenilir ajanlardır.</a:t>
              </a:r>
              <a:endParaRPr lang="en-US" sz="2000" dirty="0">
                <a:solidFill>
                  <a:prstClr val="black"/>
                </a:solidFill>
              </a:endParaRPr>
            </a:p>
          </p:txBody>
        </p:sp>
      </p:grpSp>
    </p:spTree>
    <p:extLst>
      <p:ext uri="{BB962C8B-B14F-4D97-AF65-F5344CB8AC3E}">
        <p14:creationId xmlns:p14="http://schemas.microsoft.com/office/powerpoint/2010/main" val="250327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İlaçlar-4</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6" name="Grup 5"/>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4" name="Grup 3"/>
          <p:cNvGrpSpPr/>
          <p:nvPr/>
        </p:nvGrpSpPr>
        <p:grpSpPr>
          <a:xfrm>
            <a:off x="4094880" y="1210974"/>
            <a:ext cx="7312402" cy="4430846"/>
            <a:chOff x="4094880" y="1210974"/>
            <a:chExt cx="7312402" cy="4430846"/>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94880" y="1326199"/>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lvl="1" defTabSz="1066800">
                <a:lnSpc>
                  <a:spcPct val="150000"/>
                </a:lnSpc>
              </a:pPr>
              <a:r>
                <a:rPr lang="tr-TR" sz="2400" b="1" dirty="0">
                  <a:solidFill>
                    <a:srgbClr val="C00000"/>
                  </a:solidFill>
                </a:rPr>
                <a:t>Statinler</a:t>
              </a:r>
            </a:p>
            <a:p>
              <a:pPr marL="342900" lvl="0" indent="-342900" algn="just">
                <a:lnSpc>
                  <a:spcPct val="150000"/>
                </a:lnSpc>
                <a:buFont typeface="Wingdings" panose="05000000000000000000" pitchFamily="2" charset="2"/>
                <a:buChar char="§"/>
              </a:pPr>
              <a:r>
                <a:rPr lang="tr-TR" sz="2400" dirty="0">
                  <a:solidFill>
                    <a:prstClr val="black"/>
                  </a:solidFill>
                </a:rPr>
                <a:t>Serum kolesterol düzeyini düşürmek üzere geliştirilmişlerdir.</a:t>
              </a:r>
            </a:p>
            <a:p>
              <a:pPr marL="342900" lvl="0" indent="-342900">
                <a:lnSpc>
                  <a:spcPct val="150000"/>
                </a:lnSpc>
                <a:buFont typeface="Wingdings" panose="05000000000000000000" pitchFamily="2" charset="2"/>
                <a:buChar char="§"/>
              </a:pPr>
              <a:r>
                <a:rPr lang="tr-TR" sz="2400" dirty="0">
                  <a:solidFill>
                    <a:prstClr val="black"/>
                  </a:solidFill>
                </a:rPr>
                <a:t>KAH’da ölüm de dahil olmak üzere hastalığın tüm komplikasyonlarını azalttığı gösterilmiş ilaçlardır. </a:t>
              </a:r>
            </a:p>
            <a:p>
              <a:pPr marL="342900" lvl="0" indent="-342900" algn="just">
                <a:lnSpc>
                  <a:spcPct val="150000"/>
                </a:lnSpc>
                <a:buFont typeface="Wingdings" panose="05000000000000000000" pitchFamily="2" charset="2"/>
                <a:buChar char="§"/>
              </a:pPr>
              <a:r>
                <a:rPr lang="tr-TR" sz="2400" dirty="0">
                  <a:solidFill>
                    <a:prstClr val="black"/>
                  </a:solidFill>
                </a:rPr>
                <a:t>Tüm KAH’da LDL düzeylerine göre dozları ayarlanarak kullanılırlar. </a:t>
              </a:r>
            </a:p>
          </p:txBody>
        </p:sp>
      </p:grpSp>
    </p:spTree>
    <p:extLst>
      <p:ext uri="{BB962C8B-B14F-4D97-AF65-F5344CB8AC3E}">
        <p14:creationId xmlns:p14="http://schemas.microsoft.com/office/powerpoint/2010/main" val="58515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İlaçlar-5</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6" name="Grup 5"/>
          <p:cNvGrpSpPr/>
          <p:nvPr/>
        </p:nvGrpSpPr>
        <p:grpSpPr>
          <a:xfrm>
            <a:off x="4094880" y="1210974"/>
            <a:ext cx="7312402" cy="4430846"/>
            <a:chOff x="4094880" y="1210974"/>
            <a:chExt cx="7312402" cy="4430846"/>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94880" y="1326199"/>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10668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Statinler</a:t>
              </a:r>
            </a:p>
            <a:p>
              <a:pPr marL="342900" lvl="0" indent="-342900">
                <a:lnSpc>
                  <a:spcPct val="150000"/>
                </a:lnSpc>
                <a:buFont typeface="Wingdings" panose="05000000000000000000" pitchFamily="2" charset="2"/>
                <a:buChar char="§"/>
                <a:defRPr/>
              </a:pPr>
              <a:r>
                <a:rPr lang="tr-TR" sz="2400" dirty="0">
                  <a:solidFill>
                    <a:prstClr val="black"/>
                  </a:solidFill>
                </a:rPr>
                <a:t>Mİ geçiren hastada ise LDL düzeyine bakılmaksızın yüksek doz tedaviye eklenmeleri gerekir</a:t>
              </a:r>
              <a:endParaRPr lang="en-US" sz="2400" dirty="0">
                <a:solidFill>
                  <a:prstClr val="black"/>
                </a:solidFill>
              </a:endParaRPr>
            </a:p>
            <a:p>
              <a:pPr marL="342900" lvl="0" indent="-342900" algn="just">
                <a:lnSpc>
                  <a:spcPct val="150000"/>
                </a:lnSpc>
                <a:buFont typeface="Wingdings" panose="05000000000000000000" pitchFamily="2" charset="2"/>
                <a:buChar char="§"/>
                <a:defRPr/>
              </a:pPr>
              <a:r>
                <a:rPr lang="tr-TR" sz="2400" dirty="0">
                  <a:solidFill>
                    <a:prstClr val="black"/>
                  </a:solidFill>
                </a:rPr>
                <a:t>Statinler, maalesef medyada çok fazla eleştiri gören ilaçlardır. Halbuki tam tersi </a:t>
              </a:r>
              <a:r>
                <a:rPr lang="tr-TR" sz="2400" dirty="0" err="1">
                  <a:solidFill>
                    <a:prstClr val="black"/>
                  </a:solidFill>
                </a:rPr>
                <a:t>aterosklerozda</a:t>
              </a:r>
              <a:r>
                <a:rPr lang="tr-TR" sz="2400" dirty="0">
                  <a:solidFill>
                    <a:prstClr val="black"/>
                  </a:solidFill>
                </a:rPr>
                <a:t> etkinliği ispat edilmiş yegane ajanlardır. </a:t>
              </a:r>
              <a:endParaRPr lang="en-US" sz="2400" dirty="0">
                <a:solidFill>
                  <a:prstClr val="black"/>
                </a:solidFill>
              </a:endParaRPr>
            </a:p>
            <a:p>
              <a:pPr lvl="0" algn="just">
                <a:lnSpc>
                  <a:spcPct val="150000"/>
                </a:lnSpc>
                <a:defRPr/>
              </a:pPr>
              <a:endParaRPr lang="tr-TR" sz="2400" dirty="0">
                <a:solidFill>
                  <a:prstClr val="black">
                    <a:hueOff val="0"/>
                    <a:satOff val="0"/>
                    <a:lumOff val="0"/>
                    <a:alphaOff val="0"/>
                  </a:prstClr>
                </a:solidFill>
              </a:endParaRPr>
            </a:p>
          </p:txBody>
        </p:sp>
      </p:grpSp>
    </p:spTree>
    <p:extLst>
      <p:ext uri="{BB962C8B-B14F-4D97-AF65-F5344CB8AC3E}">
        <p14:creationId xmlns:p14="http://schemas.microsoft.com/office/powerpoint/2010/main" val="186161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İlaçlar-6</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6" name="Grup 5"/>
          <p:cNvGrpSpPr/>
          <p:nvPr/>
        </p:nvGrpSpPr>
        <p:grpSpPr>
          <a:xfrm>
            <a:off x="4094880" y="1210974"/>
            <a:ext cx="7312402" cy="4430846"/>
            <a:chOff x="4094880" y="1210974"/>
            <a:chExt cx="7312402" cy="4430846"/>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94880" y="1326199"/>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10668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Statinler</a:t>
              </a:r>
            </a:p>
            <a:p>
              <a:pPr marL="342900" lvl="0" indent="-342900" algn="just">
                <a:lnSpc>
                  <a:spcPct val="150000"/>
                </a:lnSpc>
                <a:buFont typeface="Wingdings" panose="05000000000000000000" pitchFamily="2" charset="2"/>
                <a:buChar char="§"/>
              </a:pPr>
              <a:r>
                <a:rPr lang="tr-TR" sz="2400" dirty="0">
                  <a:solidFill>
                    <a:prstClr val="black"/>
                  </a:solidFill>
                </a:rPr>
                <a:t>Uygulama:  gece yatarken tek doz şeklindedir. </a:t>
              </a:r>
            </a:p>
            <a:p>
              <a:pPr marL="342900" lvl="0" indent="-342900" algn="just">
                <a:lnSpc>
                  <a:spcPct val="150000"/>
                </a:lnSpc>
                <a:buFont typeface="Wingdings" panose="05000000000000000000" pitchFamily="2" charset="2"/>
                <a:buChar char="§"/>
              </a:pPr>
              <a:r>
                <a:rPr lang="tr-TR" sz="2400" dirty="0">
                  <a:solidFill>
                    <a:prstClr val="black"/>
                  </a:solidFill>
                </a:rPr>
                <a:t>Etki süresi: genellikle 17-18 saat sürer.</a:t>
              </a:r>
            </a:p>
            <a:p>
              <a:pPr marL="342900" lvl="0" indent="-342900">
                <a:lnSpc>
                  <a:spcPct val="150000"/>
                </a:lnSpc>
                <a:buFont typeface="Wingdings" panose="05000000000000000000" pitchFamily="2" charset="2"/>
                <a:buChar char="§"/>
                <a:defRPr/>
              </a:pPr>
              <a:r>
                <a:rPr lang="tr-TR" sz="2400" dirty="0">
                  <a:solidFill>
                    <a:prstClr val="black"/>
                  </a:solidFill>
                </a:rPr>
                <a:t>İlaç kesildikten sonra da en geç 15 günde LDL düzeyleri eski düzeyine yükselir.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Tree>
    <p:extLst>
      <p:ext uri="{BB962C8B-B14F-4D97-AF65-F5344CB8AC3E}">
        <p14:creationId xmlns:p14="http://schemas.microsoft.com/office/powerpoint/2010/main" val="321670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699592" y="1252649"/>
            <a:ext cx="10515470" cy="4412752"/>
            <a:chOff x="699592" y="1252649"/>
            <a:chExt cx="10515470" cy="4412752"/>
          </a:xfrm>
        </p:grpSpPr>
        <p:pic>
          <p:nvPicPr>
            <p:cNvPr id="1026" name="Picture 2" descr="https://hsgm.saglik.gov.tr/depo/birimler/kronik-hastaliklar-engelli-db/banner/kalp_damar_hastaliklari/shutterstock_530566492.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99592" y="1252649"/>
              <a:ext cx="10515470" cy="44127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6">
              <a:extLst>
                <a:ext uri="{FF2B5EF4-FFF2-40B4-BE49-F238E27FC236}">
                  <a16:creationId xmlns:a16="http://schemas.microsoft.com/office/drawing/2014/main" id="{1A4F2EBE-7BAF-436D-AFC3-BA30E7A9F760}"/>
                </a:ext>
              </a:extLst>
            </p:cNvPr>
            <p:cNvSpPr txBox="1"/>
            <p:nvPr/>
          </p:nvSpPr>
          <p:spPr>
            <a:xfrm>
              <a:off x="952128" y="1613686"/>
              <a:ext cx="10010398"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ea typeface="+mn-ea"/>
                  <a:cs typeface="+mn-cs"/>
                </a:rPr>
                <a:t>Anjina </a:t>
              </a:r>
              <a:r>
                <a:rPr kumimoji="0" lang="tr-TR" sz="2400" b="1" i="0" u="none" strike="noStrike" kern="1200" cap="none" spc="0" normalizeH="0" baseline="0" noProof="0" dirty="0" err="1">
                  <a:ln>
                    <a:noFill/>
                  </a:ln>
                  <a:solidFill>
                    <a:prstClr val="black"/>
                  </a:solidFill>
                  <a:effectLst/>
                  <a:uLnTx/>
                  <a:uFillTx/>
                  <a:ea typeface="+mn-ea"/>
                  <a:cs typeface="+mn-cs"/>
                </a:rPr>
                <a:t>pektoris</a:t>
              </a:r>
              <a:r>
                <a:rPr kumimoji="0" lang="tr-TR" sz="2400" b="1" i="0" u="none" strike="noStrike" kern="1200" cap="none" spc="0" normalizeH="0" baseline="0" noProof="0" dirty="0">
                  <a:ln>
                    <a:noFill/>
                  </a:ln>
                  <a:solidFill>
                    <a:prstClr val="black"/>
                  </a:solidFill>
                  <a:effectLst/>
                  <a:uLnTx/>
                  <a:uFillTx/>
                  <a:ea typeface="+mn-ea"/>
                  <a:cs typeface="+mn-cs"/>
                </a:rPr>
                <a:t>, </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prstClr val="black"/>
                  </a:solidFill>
                  <a:effectLst/>
                  <a:uLnTx/>
                  <a:uFillTx/>
                  <a:ea typeface="+mn-ea"/>
                  <a:cs typeface="+mn-cs"/>
                </a:rPr>
                <a:t>İskemi sıklıkla</a:t>
              </a:r>
              <a:r>
                <a:rPr kumimoji="0" lang="tr-TR" sz="2400" b="1" i="0" u="none" strike="noStrike" kern="1200" cap="none" spc="0" normalizeH="0" baseline="0" noProof="0" dirty="0">
                  <a:ln>
                    <a:noFill/>
                  </a:ln>
                  <a:solidFill>
                    <a:prstClr val="black"/>
                  </a:solidFill>
                  <a:effectLst/>
                  <a:uLnTx/>
                  <a:uFillTx/>
                  <a:ea typeface="+mn-ea"/>
                  <a:cs typeface="+mn-cs"/>
                </a:rPr>
                <a:t> </a:t>
              </a:r>
              <a:r>
                <a:rPr kumimoji="0" lang="tr-TR" sz="2400" b="0" i="0" u="none" strike="noStrike" kern="1200" cap="none" spc="0" normalizeH="0" baseline="0" noProof="0" dirty="0" err="1">
                  <a:ln>
                    <a:noFill/>
                  </a:ln>
                  <a:solidFill>
                    <a:prstClr val="black"/>
                  </a:solidFill>
                  <a:effectLst/>
                  <a:uLnTx/>
                  <a:uFillTx/>
                  <a:ea typeface="+mn-ea"/>
                  <a:cs typeface="+mn-cs"/>
                </a:rPr>
                <a:t>göğüs</a:t>
              </a:r>
              <a:r>
                <a:rPr kumimoji="0" lang="tr-TR" sz="2400" b="0" i="0" u="none" strike="noStrike" kern="1200" cap="none" spc="0" normalizeH="0" baseline="0" noProof="0" dirty="0">
                  <a:ln>
                    <a:noFill/>
                  </a:ln>
                  <a:solidFill>
                    <a:prstClr val="black"/>
                  </a:solidFill>
                  <a:effectLst/>
                  <a:uLnTx/>
                  <a:uFillTx/>
                  <a:ea typeface="+mn-ea"/>
                  <a:cs typeface="+mn-cs"/>
                </a:rPr>
                <a:t> </a:t>
              </a:r>
              <a:r>
                <a:rPr kumimoji="0" lang="tr-TR" sz="2400" b="0" i="0" u="none" strike="noStrike" kern="1200" cap="none" spc="0" normalizeH="0" baseline="0" noProof="0" dirty="0" err="1">
                  <a:ln>
                    <a:noFill/>
                  </a:ln>
                  <a:solidFill>
                    <a:prstClr val="black"/>
                  </a:solidFill>
                  <a:effectLst/>
                  <a:uLnTx/>
                  <a:uFillTx/>
                  <a:ea typeface="+mn-ea"/>
                  <a:cs typeface="+mn-cs"/>
                </a:rPr>
                <a:t>ağrısı</a:t>
              </a:r>
              <a:r>
                <a:rPr kumimoji="0" lang="tr-TR" sz="2400" b="0" i="0" u="none" strike="noStrike" kern="1200" cap="none" spc="0" normalizeH="0" baseline="0" noProof="0" dirty="0">
                  <a:ln>
                    <a:noFill/>
                  </a:ln>
                  <a:solidFill>
                    <a:prstClr val="black"/>
                  </a:solidFill>
                  <a:effectLst/>
                  <a:uLnTx/>
                  <a:uFillTx/>
                  <a:ea typeface="+mn-ea"/>
                  <a:cs typeface="+mn-cs"/>
                </a:rPr>
                <a:t> olarak tanımlanır. </a:t>
              </a:r>
            </a:p>
            <a:p>
              <a:pPr marR="0" lvl="0" algn="l" defTabSz="914400" rtl="0" eaLnBrk="1" fontAlgn="auto" latinLnBrk="0" hangingPunct="1">
                <a:lnSpc>
                  <a:spcPct val="150000"/>
                </a:lnSpc>
                <a:spcBef>
                  <a:spcPts val="0"/>
                </a:spcBef>
                <a:spcAft>
                  <a:spcPts val="0"/>
                </a:spcAft>
                <a:buClrTx/>
                <a:buSzTx/>
                <a:tabLst/>
                <a:defRPr/>
              </a:pPr>
              <a:r>
                <a:rPr kumimoji="0" lang="tr-TR" sz="2400" b="1" i="0" u="none" strike="noStrike" kern="1200" cap="none" spc="0" normalizeH="0" baseline="0" noProof="0" dirty="0">
                  <a:ln>
                    <a:noFill/>
                  </a:ln>
                  <a:solidFill>
                    <a:prstClr val="black"/>
                  </a:solidFill>
                  <a:effectLst/>
                  <a:uLnTx/>
                  <a:uFillTx/>
                  <a:ea typeface="+mn-ea"/>
                  <a:cs typeface="+mn-cs"/>
                </a:rPr>
                <a:t>En yaygın </a:t>
              </a:r>
              <a:r>
                <a:rPr kumimoji="0" lang="tr-TR" sz="2400" b="1" i="0" u="none" strike="noStrike" kern="1200" cap="none" spc="0" normalizeH="0" baseline="0" noProof="0" dirty="0" err="1">
                  <a:ln>
                    <a:noFill/>
                  </a:ln>
                  <a:solidFill>
                    <a:prstClr val="black"/>
                  </a:solidFill>
                  <a:effectLst/>
                  <a:uLnTx/>
                  <a:uFillTx/>
                  <a:ea typeface="+mn-ea"/>
                  <a:cs typeface="+mn-cs"/>
                </a:rPr>
                <a:t>angina</a:t>
              </a:r>
              <a:r>
                <a:rPr kumimoji="0" lang="tr-TR" sz="2400" b="1" i="0" u="none" strike="noStrike" kern="1200" cap="none" spc="0" normalizeH="0" baseline="0" noProof="0" dirty="0">
                  <a:ln>
                    <a:noFill/>
                  </a:ln>
                  <a:solidFill>
                    <a:prstClr val="black"/>
                  </a:solidFill>
                  <a:effectLst/>
                  <a:uLnTx/>
                  <a:uFillTx/>
                  <a:ea typeface="+mn-ea"/>
                  <a:cs typeface="+mn-cs"/>
                </a:rPr>
                <a:t> </a:t>
              </a:r>
              <a:r>
                <a:rPr kumimoji="0" lang="tr-TR" sz="2400" b="1" i="0" u="none" strike="noStrike" kern="1200" cap="none" spc="0" normalizeH="0" baseline="0" noProof="0" dirty="0" err="1">
                  <a:ln>
                    <a:noFill/>
                  </a:ln>
                  <a:solidFill>
                    <a:prstClr val="black"/>
                  </a:solidFill>
                  <a:effectLst/>
                  <a:uLnTx/>
                  <a:uFillTx/>
                  <a:ea typeface="+mn-ea"/>
                  <a:cs typeface="+mn-cs"/>
                </a:rPr>
                <a:t>pektoris</a:t>
              </a:r>
              <a:r>
                <a:rPr kumimoji="0" lang="tr-TR" sz="2400" b="1" i="0" u="none" strike="noStrike" kern="1200" cap="none" spc="0" normalizeH="0" baseline="0" noProof="0" dirty="0">
                  <a:ln>
                    <a:noFill/>
                  </a:ln>
                  <a:solidFill>
                    <a:prstClr val="black"/>
                  </a:solidFill>
                  <a:effectLst/>
                  <a:uLnTx/>
                  <a:uFillTx/>
                  <a:ea typeface="+mn-ea"/>
                  <a:cs typeface="+mn-cs"/>
                </a:rPr>
                <a:t> tarifleri:</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err="1">
                  <a:ln>
                    <a:noFill/>
                  </a:ln>
                  <a:solidFill>
                    <a:prstClr val="black"/>
                  </a:solidFill>
                  <a:effectLst/>
                  <a:uLnTx/>
                  <a:uFillTx/>
                  <a:ea typeface="+mn-ea"/>
                  <a:cs typeface="+mn-cs"/>
                </a:rPr>
                <a:t>Göğüste</a:t>
              </a:r>
              <a:r>
                <a:rPr kumimoji="0" lang="tr-TR" sz="2400" b="0" i="0" u="none" strike="noStrike" kern="1200" cap="none" spc="0" normalizeH="0" baseline="0" noProof="0" dirty="0">
                  <a:ln>
                    <a:noFill/>
                  </a:ln>
                  <a:solidFill>
                    <a:prstClr val="black"/>
                  </a:solidFill>
                  <a:effectLst/>
                  <a:uLnTx/>
                  <a:uFillTx/>
                  <a:ea typeface="+mn-ea"/>
                  <a:cs typeface="+mn-cs"/>
                </a:rPr>
                <a:t> sıkıntı hissi, </a:t>
              </a:r>
              <a:r>
                <a:rPr kumimoji="0" lang="tr-TR" sz="2400" b="0" i="0" u="none" strike="noStrike" kern="1200" cap="none" spc="0" normalizeH="0" baseline="0" noProof="0" dirty="0" err="1">
                  <a:ln>
                    <a:noFill/>
                  </a:ln>
                  <a:solidFill>
                    <a:prstClr val="black"/>
                  </a:solidFill>
                  <a:effectLst/>
                  <a:uLnTx/>
                  <a:uFillTx/>
                  <a:ea typeface="+mn-ea"/>
                  <a:cs typeface="+mn-cs"/>
                </a:rPr>
                <a:t>ağırlık</a:t>
              </a:r>
              <a:r>
                <a:rPr kumimoji="0" lang="tr-TR" sz="2400" b="0" i="0" u="none" strike="noStrike" kern="1200" cap="none" spc="0" normalizeH="0" baseline="0" noProof="0" dirty="0">
                  <a:ln>
                    <a:noFill/>
                  </a:ln>
                  <a:solidFill>
                    <a:prstClr val="black"/>
                  </a:solidFill>
                  <a:effectLst/>
                  <a:uLnTx/>
                  <a:uFillTx/>
                  <a:ea typeface="+mn-ea"/>
                  <a:cs typeface="+mn-cs"/>
                </a:rPr>
                <a:t>, daralma, baskı, </a:t>
              </a:r>
              <a:r>
                <a:rPr kumimoji="0" lang="tr-TR" sz="2400" b="0" i="0" u="none" strike="noStrike" kern="1200" cap="none" spc="0" normalizeH="0" baseline="0" noProof="0" dirty="0" err="1">
                  <a:ln>
                    <a:noFill/>
                  </a:ln>
                  <a:solidFill>
                    <a:prstClr val="black"/>
                  </a:solidFill>
                  <a:effectLst/>
                  <a:uLnTx/>
                  <a:uFillTx/>
                  <a:ea typeface="+mn-ea"/>
                  <a:cs typeface="+mn-cs"/>
                </a:rPr>
                <a:t>ağrı</a:t>
              </a:r>
              <a:r>
                <a:rPr kumimoji="0" lang="tr-TR" sz="2400" b="0" i="0" u="none" strike="noStrike" kern="1200" cap="none" spc="0" normalizeH="0" baseline="0" noProof="0" dirty="0">
                  <a:ln>
                    <a:noFill/>
                  </a:ln>
                  <a:solidFill>
                    <a:prstClr val="black"/>
                  </a:solidFill>
                  <a:effectLst/>
                  <a:uLnTx/>
                  <a:uFillTx/>
                  <a:ea typeface="+mn-ea"/>
                  <a:cs typeface="+mn-cs"/>
                </a:rPr>
                <a:t>, yanma, </a:t>
              </a:r>
              <a:r>
                <a:rPr kumimoji="0" lang="tr-TR" sz="2400" b="0" i="0" u="none" strike="noStrike" kern="1200" cap="none" spc="0" normalizeH="0" baseline="0" noProof="0" dirty="0" err="1">
                  <a:ln>
                    <a:noFill/>
                  </a:ln>
                  <a:solidFill>
                    <a:prstClr val="black"/>
                  </a:solidFill>
                  <a:effectLst/>
                  <a:uLnTx/>
                  <a:uFillTx/>
                  <a:ea typeface="+mn-ea"/>
                  <a:cs typeface="+mn-cs"/>
                </a:rPr>
                <a:t>uyuşma</a:t>
              </a:r>
              <a:r>
                <a:rPr kumimoji="0" lang="tr-TR" sz="2400" b="0" i="0" u="none" strike="noStrike" kern="1200" cap="none" spc="0" normalizeH="0" baseline="0" noProof="0" dirty="0">
                  <a:ln>
                    <a:noFill/>
                  </a:ln>
                  <a:solidFill>
                    <a:prstClr val="black"/>
                  </a:solidFill>
                  <a:effectLst/>
                  <a:uLnTx/>
                  <a:uFillTx/>
                  <a:ea typeface="+mn-ea"/>
                  <a:cs typeface="+mn-cs"/>
                </a:rPr>
                <a:t> veya </a:t>
              </a:r>
              <a:r>
                <a:rPr kumimoji="0" lang="tr-TR" sz="2400" b="0" i="0" u="none" strike="noStrike" kern="1200" cap="none" spc="0" normalizeH="0" baseline="0" noProof="0" dirty="0" err="1">
                  <a:ln>
                    <a:noFill/>
                  </a:ln>
                  <a:solidFill>
                    <a:prstClr val="black"/>
                  </a:solidFill>
                  <a:effectLst/>
                  <a:uLnTx/>
                  <a:uFillTx/>
                  <a:ea typeface="+mn-ea"/>
                  <a:cs typeface="+mn-cs"/>
                </a:rPr>
                <a:t>sıkıştırma</a:t>
              </a:r>
              <a:r>
                <a:rPr kumimoji="0" lang="tr-TR" sz="2400" b="0" i="0" u="none" strike="noStrike" kern="1200" cap="none" spc="0" normalizeH="0" baseline="0" noProof="0" dirty="0">
                  <a:ln>
                    <a:noFill/>
                  </a:ln>
                  <a:solidFill>
                    <a:prstClr val="black"/>
                  </a:solidFill>
                  <a:effectLst/>
                  <a:uLnTx/>
                  <a:uFillTx/>
                  <a:ea typeface="+mn-ea"/>
                  <a:cs typeface="+mn-cs"/>
                </a:rPr>
                <a:t> şeklinde tarif edilebilir.</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400" b="0" i="0" u="none" strike="noStrike" kern="1200" cap="none" spc="0" normalizeH="0" baseline="0" noProof="0" dirty="0">
                  <a:ln>
                    <a:noFill/>
                  </a:ln>
                  <a:solidFill>
                    <a:prstClr val="black"/>
                  </a:solidFill>
                  <a:effectLst/>
                  <a:uLnTx/>
                  <a:uFillTx/>
                  <a:ea typeface="+mn-ea"/>
                  <a:cs typeface="+mn-cs"/>
                </a:rPr>
                <a:t>Hazımsızlık veya mide yanmasıyla </a:t>
              </a:r>
              <a:r>
                <a:rPr kumimoji="0" lang="tr-TR" sz="2400" b="0" i="0" u="none" strike="noStrike" kern="1200" cap="none" spc="0" normalizeH="0" baseline="0" noProof="0" dirty="0" err="1">
                  <a:ln>
                    <a:noFill/>
                  </a:ln>
                  <a:solidFill>
                    <a:prstClr val="black"/>
                  </a:solidFill>
                  <a:effectLst/>
                  <a:uLnTx/>
                  <a:uFillTx/>
                  <a:ea typeface="+mn-ea"/>
                  <a:cs typeface="+mn-cs"/>
                </a:rPr>
                <a:t>karıştırılabilir</a:t>
              </a:r>
              <a:r>
                <a:rPr kumimoji="0" lang="tr-TR" sz="2400" b="0" i="0" u="none" strike="noStrike" kern="1200" cap="none" spc="0" normalizeH="0" baseline="0" noProof="0" dirty="0">
                  <a:ln>
                    <a:noFill/>
                  </a:ln>
                  <a:solidFill>
                    <a:prstClr val="black"/>
                  </a:solidFill>
                  <a:effectLst/>
                  <a:uLnTx/>
                  <a:uFillTx/>
                  <a:ea typeface="+mn-ea"/>
                  <a:cs typeface="+mn-cs"/>
                </a:rPr>
                <a:t>. </a:t>
              </a:r>
            </a:p>
          </p:txBody>
        </p:sp>
      </p:grpSp>
      <p:sp>
        <p:nvSpPr>
          <p:cNvPr id="9" name="Dikdörtgen 8">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 Belirtileri-1</a:t>
            </a:r>
            <a:endParaRPr lang="tr-TR" sz="2800" b="1" kern="0" dirty="0">
              <a:solidFill>
                <a:prstClr val="black">
                  <a:lumMod val="75000"/>
                  <a:lumOff val="25000"/>
                </a:prstClr>
              </a:solidFill>
            </a:endParaRPr>
          </a:p>
        </p:txBody>
      </p:sp>
    </p:spTree>
    <p:extLst>
      <p:ext uri="{BB962C8B-B14F-4D97-AF65-F5344CB8AC3E}">
        <p14:creationId xmlns:p14="http://schemas.microsoft.com/office/powerpoint/2010/main" val="3748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İlaçlar-7</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6" name="Grup 5"/>
          <p:cNvGrpSpPr/>
          <p:nvPr/>
        </p:nvGrpSpPr>
        <p:grpSpPr>
          <a:xfrm>
            <a:off x="4094880" y="1210974"/>
            <a:ext cx="7312402" cy="4430846"/>
            <a:chOff x="4094880" y="1210974"/>
            <a:chExt cx="7312402" cy="4430846"/>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94880" y="1326199"/>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10668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Statinler</a:t>
              </a:r>
            </a:p>
            <a:p>
              <a:pPr marL="342900" lvl="0" indent="-342900" algn="just">
                <a:lnSpc>
                  <a:spcPct val="150000"/>
                </a:lnSpc>
                <a:buFont typeface="Wingdings" panose="05000000000000000000" pitchFamily="2" charset="2"/>
                <a:buChar char="§"/>
                <a:defRPr/>
              </a:pPr>
              <a:r>
                <a:rPr lang="tr-TR" sz="2400" dirty="0">
                  <a:solidFill>
                    <a:prstClr val="black"/>
                  </a:solidFill>
                </a:rPr>
                <a:t>Statin tedavisinde doz hastanın KV tutulumunun varlığı, kardiyovasküler risk düzeyi ve bazal LDL ve de hedef LDL düzeylerine göre belirlenir. </a:t>
              </a:r>
              <a:endParaRPr lang="en-US" sz="2400" dirty="0">
                <a:solidFill>
                  <a:prstClr val="black"/>
                </a:solidFill>
              </a:endParaRPr>
            </a:p>
            <a:p>
              <a:pPr marL="342900" lvl="0" indent="-342900" algn="just">
                <a:lnSpc>
                  <a:spcPct val="150000"/>
                </a:lnSpc>
                <a:buFont typeface="Wingdings" panose="05000000000000000000" pitchFamily="2" charset="2"/>
                <a:buChar char="§"/>
              </a:pPr>
              <a:r>
                <a:rPr lang="tr-TR" sz="2400" dirty="0">
                  <a:solidFill>
                    <a:prstClr val="black"/>
                  </a:solidFill>
                </a:rPr>
                <a:t>Statin tedavisi ile LDL-K düzeyi hedefe ulaştıktan sonra da KAH olgularında </a:t>
              </a:r>
              <a:r>
                <a:rPr lang="tr-TR" sz="2400" dirty="0" err="1">
                  <a:solidFill>
                    <a:prstClr val="black"/>
                  </a:solidFill>
                </a:rPr>
                <a:t>statinlerin</a:t>
              </a:r>
              <a:r>
                <a:rPr lang="tr-TR" sz="2400" dirty="0">
                  <a:solidFill>
                    <a:prstClr val="black"/>
                  </a:solidFill>
                </a:rPr>
                <a:t> kesilmeden tedaviye devam edilmesi gerekmektedir.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Tree>
    <p:extLst>
      <p:ext uri="{BB962C8B-B14F-4D97-AF65-F5344CB8AC3E}">
        <p14:creationId xmlns:p14="http://schemas.microsoft.com/office/powerpoint/2010/main" val="45237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İlaçlar-8</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6" name="Grup 5"/>
          <p:cNvGrpSpPr/>
          <p:nvPr/>
        </p:nvGrpSpPr>
        <p:grpSpPr>
          <a:xfrm>
            <a:off x="4094880" y="1210974"/>
            <a:ext cx="7312402" cy="4430846"/>
            <a:chOff x="4094880" y="1210974"/>
            <a:chExt cx="7312402" cy="4430846"/>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94880" y="1326199"/>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10668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Statinler</a:t>
              </a:r>
            </a:p>
            <a:p>
              <a:pPr marL="342900" lvl="0" indent="-342900" algn="just">
                <a:lnSpc>
                  <a:spcPct val="150000"/>
                </a:lnSpc>
                <a:buFont typeface="Wingdings" panose="05000000000000000000" pitchFamily="2" charset="2"/>
                <a:buChar char="§"/>
              </a:pPr>
              <a:r>
                <a:rPr lang="tr-TR" sz="2400" dirty="0">
                  <a:solidFill>
                    <a:prstClr val="black"/>
                  </a:solidFill>
                </a:rPr>
                <a:t>Birinci basamakta yapılan en sık hata LDL düzeyi hedefe ulaştıktan sonra ilacın kesilmesidir. </a:t>
              </a:r>
            </a:p>
            <a:p>
              <a:pPr marL="342900" lvl="0" indent="-342900" algn="just">
                <a:lnSpc>
                  <a:spcPct val="150000"/>
                </a:lnSpc>
                <a:buFont typeface="Wingdings" panose="05000000000000000000" pitchFamily="2" charset="2"/>
                <a:buChar char="§"/>
              </a:pPr>
              <a:r>
                <a:rPr lang="tr-TR" sz="2400" dirty="0">
                  <a:solidFill>
                    <a:prstClr val="black"/>
                  </a:solidFill>
                </a:rPr>
                <a:t>LDL ve kolesterol düzeyi genetik olarak belirlenmektedir.</a:t>
              </a:r>
            </a:p>
            <a:p>
              <a:pPr marL="342900" lvl="0" indent="-342900" algn="just">
                <a:lnSpc>
                  <a:spcPct val="150000"/>
                </a:lnSpc>
                <a:buFont typeface="Wingdings" panose="05000000000000000000" pitchFamily="2" charset="2"/>
                <a:buChar char="§"/>
              </a:pPr>
              <a:r>
                <a:rPr lang="tr-TR" sz="2400" dirty="0">
                  <a:solidFill>
                    <a:prstClr val="black"/>
                  </a:solidFill>
                </a:rPr>
                <a:t>Diyetin kan kolesterol düzeylerine etkisi sadece %15’dir.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Tree>
    <p:extLst>
      <p:ext uri="{BB962C8B-B14F-4D97-AF65-F5344CB8AC3E}">
        <p14:creationId xmlns:p14="http://schemas.microsoft.com/office/powerpoint/2010/main" val="75417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İlaçlar-9</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6" name="Grup 5"/>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4" name="Grup 3"/>
          <p:cNvGrpSpPr/>
          <p:nvPr/>
        </p:nvGrpSpPr>
        <p:grpSpPr>
          <a:xfrm>
            <a:off x="4061927" y="1210974"/>
            <a:ext cx="7345355" cy="4517711"/>
            <a:chOff x="4061927" y="1210974"/>
            <a:chExt cx="7345355" cy="4517711"/>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61927" y="1413065"/>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10668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Statinler</a:t>
              </a:r>
            </a:p>
            <a:p>
              <a:pPr marL="342900" lvl="0" indent="-342900" algn="just">
                <a:lnSpc>
                  <a:spcPct val="150000"/>
                </a:lnSpc>
                <a:buFont typeface="Wingdings" panose="05000000000000000000" pitchFamily="2" charset="2"/>
                <a:buChar char="§"/>
              </a:pPr>
              <a:r>
                <a:rPr lang="tr-TR" sz="2400" dirty="0" err="1">
                  <a:solidFill>
                    <a:prstClr val="black"/>
                  </a:solidFill>
                </a:rPr>
                <a:t>Statinlerin</a:t>
              </a:r>
              <a:r>
                <a:rPr lang="tr-TR" sz="2400" dirty="0">
                  <a:solidFill>
                    <a:prstClr val="black"/>
                  </a:solidFill>
                </a:rPr>
                <a:t> etki süresi 24 saatten az olup sadece 1 günlük kolesterol yapımını </a:t>
              </a:r>
              <a:r>
                <a:rPr lang="tr-TR" sz="2400" dirty="0" err="1">
                  <a:solidFill>
                    <a:prstClr val="black"/>
                  </a:solidFill>
                </a:rPr>
                <a:t>inhibe</a:t>
              </a:r>
              <a:r>
                <a:rPr lang="tr-TR" sz="2400" dirty="0">
                  <a:solidFill>
                    <a:prstClr val="black"/>
                  </a:solidFill>
                </a:rPr>
                <a:t> etmektedir. </a:t>
              </a:r>
            </a:p>
            <a:p>
              <a:pPr marL="342900" lvl="0" indent="-342900">
                <a:lnSpc>
                  <a:spcPct val="150000"/>
                </a:lnSpc>
                <a:buFont typeface="Wingdings" panose="05000000000000000000" pitchFamily="2" charset="2"/>
                <a:buChar char="§"/>
                <a:defRPr/>
              </a:pPr>
              <a:r>
                <a:rPr lang="tr-TR" sz="2400" dirty="0">
                  <a:solidFill>
                    <a:prstClr val="black"/>
                  </a:solidFill>
                </a:rPr>
                <a:t>Özetle </a:t>
              </a:r>
              <a:r>
                <a:rPr lang="tr-TR" sz="2400" dirty="0" err="1">
                  <a:solidFill>
                    <a:prstClr val="black"/>
                  </a:solidFill>
                </a:rPr>
                <a:t>hiperkolesterolemi</a:t>
              </a:r>
              <a:r>
                <a:rPr lang="tr-TR" sz="2400" dirty="0">
                  <a:solidFill>
                    <a:prstClr val="black"/>
                  </a:solidFill>
                </a:rPr>
                <a:t> nedeniyle </a:t>
              </a:r>
              <a:r>
                <a:rPr lang="tr-TR" sz="2400" dirty="0" err="1">
                  <a:solidFill>
                    <a:prstClr val="black"/>
                  </a:solidFill>
                </a:rPr>
                <a:t>statin</a:t>
              </a:r>
              <a:r>
                <a:rPr lang="tr-TR" sz="2400" dirty="0">
                  <a:solidFill>
                    <a:prstClr val="black"/>
                  </a:solidFill>
                </a:rPr>
                <a:t> kullanan olgularda </a:t>
              </a:r>
              <a:r>
                <a:rPr lang="tr-TR" sz="2400" b="1" dirty="0" err="1">
                  <a:solidFill>
                    <a:prstClr val="black"/>
                  </a:solidFill>
                </a:rPr>
                <a:t>statin</a:t>
              </a:r>
              <a:r>
                <a:rPr lang="tr-TR" sz="2400" b="1" dirty="0">
                  <a:solidFill>
                    <a:prstClr val="black"/>
                  </a:solidFill>
                </a:rPr>
                <a:t> tedavisi ömür boyudur</a:t>
              </a:r>
              <a:r>
                <a:rPr lang="tr-TR" sz="2400" dirty="0">
                  <a:solidFill>
                    <a:prstClr val="black"/>
                  </a:solidFill>
                </a:rPr>
                <a:t>. </a:t>
              </a:r>
              <a:endParaRPr lang="en-US" sz="2400" dirty="0">
                <a:solidFill>
                  <a:prstClr val="black"/>
                </a:solidFill>
              </a:endParaRPr>
            </a:p>
            <a:p>
              <a:pPr marL="342900" lvl="0" indent="-342900" algn="just">
                <a:lnSpc>
                  <a:spcPct val="150000"/>
                </a:lnSpc>
                <a:buFont typeface="Wingdings" panose="05000000000000000000" pitchFamily="2" charset="2"/>
                <a:buChar char="§"/>
                <a:defRPr/>
              </a:pPr>
              <a:r>
                <a:rPr lang="tr-TR" sz="2400" dirty="0">
                  <a:solidFill>
                    <a:prstClr val="black"/>
                  </a:solidFill>
                </a:rPr>
                <a:t>Günümüzde fiyatları (ülkemizde) çok ucuzlamıştır. Bu nedenle oldukça maliyet etkindirler.</a:t>
              </a:r>
              <a:endParaRPr lang="en-US" sz="2400" dirty="0">
                <a:solidFill>
                  <a:prstClr val="black"/>
                </a:solidFill>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Tree>
    <p:extLst>
      <p:ext uri="{BB962C8B-B14F-4D97-AF65-F5344CB8AC3E}">
        <p14:creationId xmlns:p14="http://schemas.microsoft.com/office/powerpoint/2010/main" val="279110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04705" y="586707"/>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İlaçlar-10</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6" name="Grup 5"/>
          <p:cNvGrpSpPr/>
          <p:nvPr/>
        </p:nvGrpSpPr>
        <p:grpSpPr>
          <a:xfrm>
            <a:off x="4061927" y="1210974"/>
            <a:ext cx="7345355" cy="4517711"/>
            <a:chOff x="4061927" y="1210974"/>
            <a:chExt cx="7345355" cy="4517711"/>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61927" y="1413065"/>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10668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Statinler</a:t>
              </a:r>
            </a:p>
            <a:p>
              <a:pPr lvl="0">
                <a:lnSpc>
                  <a:spcPct val="150000"/>
                </a:lnSpc>
              </a:pPr>
              <a:r>
                <a:rPr lang="tr-TR" sz="2400" b="1" dirty="0">
                  <a:solidFill>
                    <a:prstClr val="black"/>
                  </a:solidFill>
                </a:rPr>
                <a:t>Yan Etkisi</a:t>
              </a:r>
              <a:endParaRPr lang="tr-TR" sz="2400" dirty="0">
                <a:solidFill>
                  <a:prstClr val="black"/>
                </a:solidFill>
              </a:endParaRPr>
            </a:p>
            <a:p>
              <a:pPr marL="342900" lvl="0" indent="-342900">
                <a:lnSpc>
                  <a:spcPct val="150000"/>
                </a:lnSpc>
                <a:buFont typeface="Wingdings" panose="05000000000000000000" pitchFamily="2" charset="2"/>
                <a:buChar char="§"/>
              </a:pPr>
              <a:r>
                <a:rPr lang="tr-TR" sz="2400" dirty="0">
                  <a:solidFill>
                    <a:prstClr val="black"/>
                  </a:solidFill>
                </a:rPr>
                <a:t>Sıklığı çok düşüktür (1/milyon). </a:t>
              </a:r>
            </a:p>
            <a:p>
              <a:pPr marL="342900" lvl="0" indent="-342900">
                <a:lnSpc>
                  <a:spcPct val="150000"/>
                </a:lnSpc>
                <a:buFont typeface="Wingdings" panose="05000000000000000000" pitchFamily="2" charset="2"/>
                <a:buChar char="§"/>
              </a:pPr>
              <a:r>
                <a:rPr lang="tr-TR" sz="2400" dirty="0">
                  <a:solidFill>
                    <a:prstClr val="black"/>
                  </a:solidFill>
                </a:rPr>
                <a:t>En sık; KCFT yükselmesi  (Çoğu hastada klinik olarak önemsiz)</a:t>
              </a:r>
            </a:p>
            <a:p>
              <a:pPr marL="342900" lvl="0" indent="-342900">
                <a:lnSpc>
                  <a:spcPct val="150000"/>
                </a:lnSpc>
                <a:buFont typeface="Wingdings" panose="05000000000000000000" pitchFamily="2" charset="2"/>
                <a:buChar char="§"/>
              </a:pPr>
              <a:r>
                <a:rPr lang="tr-TR" sz="2400" dirty="0">
                  <a:solidFill>
                    <a:prstClr val="black"/>
                  </a:solidFill>
                </a:rPr>
                <a:t>KCFT, normalin üst sınırının 3 katını aşmadıkça ilacı kesmeye veya doz azaltmaya gerek yoktur.</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Tree>
    <p:extLst>
      <p:ext uri="{BB962C8B-B14F-4D97-AF65-F5344CB8AC3E}">
        <p14:creationId xmlns:p14="http://schemas.microsoft.com/office/powerpoint/2010/main" val="156438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04705" y="586707"/>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İlaçlar-11</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6" name="Grup 5"/>
          <p:cNvGrpSpPr/>
          <p:nvPr/>
        </p:nvGrpSpPr>
        <p:grpSpPr>
          <a:xfrm>
            <a:off x="4061927" y="1210974"/>
            <a:ext cx="7345355" cy="4517711"/>
            <a:chOff x="4061927" y="1210974"/>
            <a:chExt cx="7345355" cy="4517711"/>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61927" y="1413065"/>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1066800" rtl="0" eaLnBrk="1" fontAlgn="auto" latinLnBrk="0" hangingPunct="1">
                <a:lnSpc>
                  <a:spcPct val="150000"/>
                </a:lnSpc>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Statinler</a:t>
              </a:r>
            </a:p>
            <a:p>
              <a:pPr marL="0" marR="0" lvl="0" indent="0" algn="l" defTabSz="914400" rtl="0" eaLnBrk="1" fontAlgn="auto" latinLnBrk="0" hangingPunct="1">
                <a:lnSpc>
                  <a:spcPct val="150000"/>
                </a:lnSpc>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a:ea typeface="+mn-ea"/>
                  <a:cs typeface="+mn-cs"/>
                </a:rPr>
                <a:t>Yan Etkisi</a:t>
              </a: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342900" lvl="0" indent="-342900">
                <a:lnSpc>
                  <a:spcPct val="150000"/>
                </a:lnSpc>
                <a:buFont typeface="Wingdings" panose="05000000000000000000" pitchFamily="2" charset="2"/>
                <a:buChar char="§"/>
                <a:defRPr/>
              </a:pPr>
              <a:r>
                <a:rPr lang="tr-TR" sz="2400" dirty="0">
                  <a:solidFill>
                    <a:prstClr val="black"/>
                  </a:solidFill>
                </a:rPr>
                <a:t>En korkulan yan etki: </a:t>
              </a:r>
              <a:r>
                <a:rPr lang="tr-TR" sz="2400" dirty="0" err="1" smtClean="0">
                  <a:solidFill>
                    <a:prstClr val="black"/>
                  </a:solidFill>
                </a:rPr>
                <a:t>miyopatidir</a:t>
              </a:r>
              <a:r>
                <a:rPr lang="tr-TR" sz="2400" dirty="0" smtClean="0">
                  <a:solidFill>
                    <a:prstClr val="black"/>
                  </a:solidFill>
                </a:rPr>
                <a:t>. </a:t>
              </a:r>
              <a:r>
                <a:rPr lang="tr-TR" sz="2400" dirty="0">
                  <a:solidFill>
                    <a:prstClr val="black"/>
                  </a:solidFill>
                </a:rPr>
                <a:t>(Çok </a:t>
              </a:r>
              <a:r>
                <a:rPr lang="tr-TR" sz="2400" dirty="0" smtClean="0">
                  <a:solidFill>
                    <a:prstClr val="black"/>
                  </a:solidFill>
                </a:rPr>
                <a:t>nadir) Olasılıkla </a:t>
              </a:r>
              <a:r>
                <a:rPr lang="tr-TR" sz="2400" dirty="0">
                  <a:solidFill>
                    <a:prstClr val="black"/>
                  </a:solidFill>
                </a:rPr>
                <a:t>ilaç etkileşimi vb. den kaynaklanır.</a:t>
              </a:r>
            </a:p>
            <a:p>
              <a:pPr marL="361950" lvl="1" indent="-361950">
                <a:lnSpc>
                  <a:spcPct val="150000"/>
                </a:lnSpc>
                <a:buFont typeface="Wingdings" panose="05000000000000000000" pitchFamily="2" charset="2"/>
                <a:buChar char="§"/>
                <a:defRPr/>
              </a:pPr>
              <a:r>
                <a:rPr lang="tr-TR" sz="2400" dirty="0" err="1">
                  <a:solidFill>
                    <a:prstClr val="black"/>
                  </a:solidFill>
                </a:rPr>
                <a:t>Miyopatide</a:t>
              </a:r>
              <a:r>
                <a:rPr lang="tr-TR" sz="2400" dirty="0">
                  <a:solidFill>
                    <a:prstClr val="black"/>
                  </a:solidFill>
                </a:rPr>
                <a:t> kök kaslarda şiddetli ağrı ile birlikte aşırı yorgunluk yakınması, kas enzimlerinde aşırı yükselme [</a:t>
              </a:r>
              <a:r>
                <a:rPr lang="tr-TR" sz="2400" dirty="0" err="1">
                  <a:solidFill>
                    <a:prstClr val="black"/>
                  </a:solidFill>
                </a:rPr>
                <a:t>kreatin</a:t>
              </a:r>
              <a:r>
                <a:rPr lang="tr-TR" sz="2400" dirty="0">
                  <a:solidFill>
                    <a:prstClr val="black"/>
                  </a:solidFill>
                </a:rPr>
                <a:t> </a:t>
              </a:r>
              <a:r>
                <a:rPr lang="tr-TR" sz="2400" dirty="0" err="1">
                  <a:solidFill>
                    <a:prstClr val="black"/>
                  </a:solidFill>
                </a:rPr>
                <a:t>kinazda</a:t>
              </a:r>
              <a:r>
                <a:rPr lang="tr-TR" sz="2400" dirty="0">
                  <a:solidFill>
                    <a:prstClr val="black"/>
                  </a:solidFill>
                </a:rPr>
                <a:t> (CPK) da 10 kat artış vb.] ve idrar renginde koyulaşma olur. </a:t>
              </a:r>
              <a:endParaRPr lang="en-US" sz="2400" dirty="0">
                <a:solidFill>
                  <a:prstClr val="black"/>
                </a:solidFill>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Tree>
    <p:extLst>
      <p:ext uri="{BB962C8B-B14F-4D97-AF65-F5344CB8AC3E}">
        <p14:creationId xmlns:p14="http://schemas.microsoft.com/office/powerpoint/2010/main" val="344902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04705" y="586707"/>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İlaçlar-12</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6" name="Grup 5"/>
          <p:cNvGrpSpPr/>
          <p:nvPr/>
        </p:nvGrpSpPr>
        <p:grpSpPr>
          <a:xfrm>
            <a:off x="4061927" y="1210974"/>
            <a:ext cx="7345355" cy="4517711"/>
            <a:chOff x="4061927" y="1210974"/>
            <a:chExt cx="7345355" cy="4517711"/>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061927" y="1413065"/>
              <a:ext cx="7026112"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10668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Statinler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a:ea typeface="+mn-ea"/>
                  <a:cs typeface="+mn-cs"/>
                </a:rPr>
                <a:t>Yan Etkisi</a:t>
              </a: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342900" lvl="0" indent="-342900">
                <a:lnSpc>
                  <a:spcPct val="150000"/>
                </a:lnSpc>
                <a:buFont typeface="Wingdings" panose="05000000000000000000" pitchFamily="2" charset="2"/>
                <a:buChar char="§"/>
                <a:defRPr/>
              </a:pPr>
              <a:r>
                <a:rPr lang="tr-TR" sz="2400" dirty="0">
                  <a:solidFill>
                    <a:prstClr val="black"/>
                  </a:solidFill>
                </a:rPr>
                <a:t>Yorgunluk veya kasta iğne batar tarzı ağrılar </a:t>
              </a:r>
              <a:r>
                <a:rPr lang="tr-TR" sz="2400" dirty="0" err="1">
                  <a:solidFill>
                    <a:prstClr val="black"/>
                  </a:solidFill>
                </a:rPr>
                <a:t>miyopati</a:t>
              </a:r>
              <a:r>
                <a:rPr lang="tr-TR" sz="2400" dirty="0">
                  <a:solidFill>
                    <a:prstClr val="black"/>
                  </a:solidFill>
                </a:rPr>
                <a:t> olarak kabul edilmemektedir.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Tree>
    <p:extLst>
      <p:ext uri="{BB962C8B-B14F-4D97-AF65-F5344CB8AC3E}">
        <p14:creationId xmlns:p14="http://schemas.microsoft.com/office/powerpoint/2010/main" val="61269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A674231-B60D-48E0-8682-B25E40739994}"/>
              </a:ext>
            </a:extLst>
          </p:cNvPr>
          <p:cNvSpPr/>
          <p:nvPr/>
        </p:nvSpPr>
        <p:spPr>
          <a:xfrm>
            <a:off x="604705" y="586707"/>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KV Olaylarının Gelişmesini Önlemeye Yönelik İlaçlar-13</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4" name="Grup 3"/>
          <p:cNvGrpSpPr/>
          <p:nvPr/>
        </p:nvGrpSpPr>
        <p:grpSpPr>
          <a:xfrm>
            <a:off x="771636" y="1058505"/>
            <a:ext cx="3225930" cy="4583314"/>
            <a:chOff x="771636" y="1058505"/>
            <a:chExt cx="3225930" cy="4583314"/>
          </a:xfrm>
        </p:grpSpPr>
        <p:grpSp>
          <p:nvGrpSpPr>
            <p:cNvPr id="11" name="Grup 10">
              <a:extLst>
                <a:ext uri="{FF2B5EF4-FFF2-40B4-BE49-F238E27FC236}">
                  <a16:creationId xmlns:a16="http://schemas.microsoft.com/office/drawing/2014/main" id="{0B8641D8-DBF4-4E38-81D0-BFFE30319882}"/>
                </a:ext>
              </a:extLst>
            </p:cNvPr>
            <p:cNvGrpSpPr/>
            <p:nvPr/>
          </p:nvGrpSpPr>
          <p:grpSpPr>
            <a:xfrm>
              <a:off x="771637" y="2403979"/>
              <a:ext cx="3212704" cy="1535220"/>
              <a:chOff x="287366" y="1660995"/>
              <a:chExt cx="3193020" cy="1579620"/>
            </a:xfrm>
            <a:scene3d>
              <a:camera prst="perspectiveRelaxedModerately"/>
              <a:lightRig rig="threePt" dir="t"/>
            </a:scene3d>
          </p:grpSpPr>
          <p:sp>
            <p:nvSpPr>
              <p:cNvPr id="12" name="Dikdörtgen: Yuvarlatılmış Köşeler 6">
                <a:extLst>
                  <a:ext uri="{FF2B5EF4-FFF2-40B4-BE49-F238E27FC236}">
                    <a16:creationId xmlns:a16="http://schemas.microsoft.com/office/drawing/2014/main" id="{24F163FC-6DC2-466B-BD01-35D511C2F703}"/>
                  </a:ext>
                </a:extLst>
              </p:cNvPr>
              <p:cNvSpPr/>
              <p:nvPr/>
            </p:nvSpPr>
            <p:spPr>
              <a:xfrm>
                <a:off x="287366" y="1660995"/>
                <a:ext cx="3193020" cy="1579620"/>
              </a:xfrm>
              <a:prstGeom prst="roundRect">
                <a:avLst/>
              </a:pr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3" name="Dikdörtgen: Yuvarlatılmış Köşeler 6">
                <a:extLst>
                  <a:ext uri="{FF2B5EF4-FFF2-40B4-BE49-F238E27FC236}">
                    <a16:creationId xmlns:a16="http://schemas.microsoft.com/office/drawing/2014/main" id="{4624E379-8BFA-443A-AED3-562EC6FC64C6}"/>
                  </a:ext>
                </a:extLst>
              </p:cNvPr>
              <p:cNvSpPr txBox="1"/>
              <p:nvPr/>
            </p:nvSpPr>
            <p:spPr>
              <a:xfrm>
                <a:off x="364477" y="1738106"/>
                <a:ext cx="3038798" cy="14253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Pıhtı oluşumunu önleyen ajanlar</a:t>
                </a:r>
              </a:p>
            </p:txBody>
          </p:sp>
        </p:grpSp>
        <p:grpSp>
          <p:nvGrpSpPr>
            <p:cNvPr id="2" name="Grup 1"/>
            <p:cNvGrpSpPr/>
            <p:nvPr/>
          </p:nvGrpSpPr>
          <p:grpSpPr>
            <a:xfrm>
              <a:off x="771636" y="1058505"/>
              <a:ext cx="3212705" cy="1462968"/>
              <a:chOff x="771636" y="1058505"/>
              <a:chExt cx="3212705" cy="1462968"/>
            </a:xfrm>
          </p:grpSpPr>
          <p:sp>
            <p:nvSpPr>
              <p:cNvPr id="21" name="Dikdörtgen: Yuvarlatılmış Köşeler 8">
                <a:extLst>
                  <a:ext uri="{FF2B5EF4-FFF2-40B4-BE49-F238E27FC236}">
                    <a16:creationId xmlns:a16="http://schemas.microsoft.com/office/drawing/2014/main" id="{314070F8-D23A-4CC3-B7C2-89383C1533AA}"/>
                  </a:ext>
                </a:extLst>
              </p:cNvPr>
              <p:cNvSpPr/>
              <p:nvPr/>
            </p:nvSpPr>
            <p:spPr>
              <a:xfrm>
                <a:off x="771636" y="1058505"/>
                <a:ext cx="3212705" cy="1462968"/>
              </a:xfrm>
              <a:prstGeom prst="roundRect">
                <a:avLst/>
              </a:prstGeom>
              <a:scene3d>
                <a:camera prst="perspectiveRelaxedModerately"/>
                <a:lightRig rig="threePt" dir="t"/>
              </a:scene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Dikdörtgen: Yuvarlatılmış Köşeler 4">
                <a:extLst>
                  <a:ext uri="{FF2B5EF4-FFF2-40B4-BE49-F238E27FC236}">
                    <a16:creationId xmlns:a16="http://schemas.microsoft.com/office/drawing/2014/main" id="{05505DF2-2259-48F7-9A88-0011ED241F11}"/>
                  </a:ext>
                </a:extLst>
              </p:cNvPr>
              <p:cNvSpPr txBox="1"/>
              <p:nvPr/>
            </p:nvSpPr>
            <p:spPr>
              <a:xfrm>
                <a:off x="960897" y="1474275"/>
                <a:ext cx="2926853" cy="689276"/>
              </a:xfrm>
              <a:prstGeom prst="rect">
                <a:avLst/>
              </a:prstGeom>
              <a:scene3d>
                <a:camera prst="perspectiveRelaxedModerately"/>
                <a:lightRig rig="threePt" dir="t"/>
              </a:scene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a:ln>
                      <a:noFill/>
                    </a:ln>
                    <a:solidFill>
                      <a:prstClr val="white"/>
                    </a:solidFill>
                    <a:effectLst/>
                    <a:uLnTx/>
                    <a:uFillTx/>
                    <a:latin typeface="Calibri"/>
                    <a:ea typeface="+mn-ea"/>
                    <a:cs typeface="+mn-cs"/>
                  </a:rPr>
                  <a:t>Antiiskemik</a:t>
                </a:r>
                <a:r>
                  <a:rPr kumimoji="0" lang="tr-TR" sz="2400" b="0" i="0" u="none" strike="noStrike" kern="1200" cap="none" spc="0" normalizeH="0" baseline="0" noProof="0" dirty="0">
                    <a:ln>
                      <a:noFill/>
                    </a:ln>
                    <a:solidFill>
                      <a:prstClr val="white"/>
                    </a:solidFill>
                    <a:effectLst/>
                    <a:uLnTx/>
                    <a:uFillTx/>
                    <a:latin typeface="Calibri"/>
                    <a:ea typeface="+mn-ea"/>
                    <a:cs typeface="+mn-cs"/>
                  </a:rPr>
                  <a:t> Ajanlar </a:t>
                </a:r>
                <a:endParaRPr kumimoji="0" lang="tr-TR" sz="3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3" name="Grup 2"/>
            <p:cNvGrpSpPr/>
            <p:nvPr/>
          </p:nvGrpSpPr>
          <p:grpSpPr>
            <a:xfrm>
              <a:off x="794914" y="4110427"/>
              <a:ext cx="3202652" cy="1531392"/>
              <a:chOff x="794914" y="4110427"/>
              <a:chExt cx="3202652" cy="1531392"/>
            </a:xfrm>
          </p:grpSpPr>
          <p:sp>
            <p:nvSpPr>
              <p:cNvPr id="15" name="Dikdörtgen: Yuvarlatılmış Köşeler 4">
                <a:extLst>
                  <a:ext uri="{FF2B5EF4-FFF2-40B4-BE49-F238E27FC236}">
                    <a16:creationId xmlns:a16="http://schemas.microsoft.com/office/drawing/2014/main" id="{FEE3AD11-6B88-407E-8BC9-9DEFBBF25F94}"/>
                  </a:ext>
                </a:extLst>
              </p:cNvPr>
              <p:cNvSpPr/>
              <p:nvPr/>
            </p:nvSpPr>
            <p:spPr>
              <a:xfrm>
                <a:off x="794914" y="4110427"/>
                <a:ext cx="3202652" cy="1531392"/>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16" name="Dikdörtgen: Yuvarlatılmış Köşeler 8">
                <a:extLst>
                  <a:ext uri="{FF2B5EF4-FFF2-40B4-BE49-F238E27FC236}">
                    <a16:creationId xmlns:a16="http://schemas.microsoft.com/office/drawing/2014/main" id="{FE25B4F6-F992-4E79-BC7A-6B0CC95641EE}"/>
                  </a:ext>
                </a:extLst>
              </p:cNvPr>
              <p:cNvSpPr txBox="1"/>
              <p:nvPr/>
            </p:nvSpPr>
            <p:spPr>
              <a:xfrm>
                <a:off x="1040904" y="4299563"/>
                <a:ext cx="2781760" cy="1153120"/>
              </a:xfrm>
              <a:prstGeom prst="rect">
                <a:avLst/>
              </a:prstGeom>
              <a:scene3d>
                <a:camera prst="orthographicFront"/>
                <a:lightRig rig="threePt" dir="t"/>
              </a:scene3d>
              <a:sp3d>
                <a:bevelT prst="slope"/>
              </a:sp3d>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KV Olaylarının Gelişmesini Önlemeye Yönelik İlaçlar</a:t>
                </a:r>
              </a:p>
            </p:txBody>
          </p:sp>
        </p:grpSp>
      </p:grpSp>
      <p:grpSp>
        <p:nvGrpSpPr>
          <p:cNvPr id="6" name="Grup 5"/>
          <p:cNvGrpSpPr/>
          <p:nvPr/>
        </p:nvGrpSpPr>
        <p:grpSpPr>
          <a:xfrm>
            <a:off x="4162270" y="1161802"/>
            <a:ext cx="7245012" cy="4480018"/>
            <a:chOff x="4162270" y="1161802"/>
            <a:chExt cx="7245012" cy="4480018"/>
          </a:xfrm>
        </p:grpSpPr>
        <p:sp>
          <p:nvSpPr>
            <p:cNvPr id="18" name="Dikdörtgen: Yuvarlatılmış Üst Köşeler 11">
              <a:extLst>
                <a:ext uri="{FF2B5EF4-FFF2-40B4-BE49-F238E27FC236}">
                  <a16:creationId xmlns:a16="http://schemas.microsoft.com/office/drawing/2014/main" id="{03DC0675-05F7-4A81-9EC3-AEAD472B3024}"/>
                </a:ext>
              </a:extLst>
            </p:cNvPr>
            <p:cNvSpPr/>
            <p:nvPr/>
          </p:nvSpPr>
          <p:spPr>
            <a:xfrm rot="5400000">
              <a:off x="5574452" y="-191011"/>
              <a:ext cx="4430846" cy="7234815"/>
            </a:xfrm>
            <a:prstGeom prst="round2SameRect">
              <a:avLst/>
            </a:prstGeom>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19" name="Dikdörtgen: Yuvarlatılmış Üst Köşeler 4">
              <a:extLst>
                <a:ext uri="{FF2B5EF4-FFF2-40B4-BE49-F238E27FC236}">
                  <a16:creationId xmlns:a16="http://schemas.microsoft.com/office/drawing/2014/main" id="{2DA47E4C-8F29-497B-BA41-50BCC68E07FA}"/>
                </a:ext>
              </a:extLst>
            </p:cNvPr>
            <p:cNvSpPr txBox="1"/>
            <p:nvPr/>
          </p:nvSpPr>
          <p:spPr>
            <a:xfrm>
              <a:off x="4162270" y="1161802"/>
              <a:ext cx="7234816" cy="43156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10668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Statinler</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Calibri"/>
                  <a:ea typeface="+mn-ea"/>
                  <a:cs typeface="+mn-cs"/>
                </a:rPr>
                <a:t>Yan Etkisi</a:t>
              </a:r>
              <a:endParaRPr kumimoji="0" lang="tr-TR"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Hastanın kendi başına en sık bıraktığı ilaç grubudur.</a:t>
              </a:r>
            </a:p>
            <a:p>
              <a:pPr marL="342900" lvl="0" indent="-342900">
                <a:lnSpc>
                  <a:spcPct val="150000"/>
                </a:lnSpc>
                <a:buFont typeface="Wingdings" panose="05000000000000000000" pitchFamily="2" charset="2"/>
                <a:buChar char="§"/>
                <a:defRPr/>
              </a:pPr>
              <a:r>
                <a:rPr lang="tr-TR" sz="2400" dirty="0">
                  <a:solidFill>
                    <a:prstClr val="black"/>
                  </a:solidFill>
                </a:rPr>
                <a:t>Etken yan etki değil medyadaki tartışmalardır. Bu nedenle de tedaviye başlarken </a:t>
              </a:r>
              <a:r>
                <a:rPr lang="tr-TR" sz="2400" dirty="0" err="1">
                  <a:solidFill>
                    <a:prstClr val="black"/>
                  </a:solidFill>
                </a:rPr>
                <a:t>statinlerin</a:t>
              </a:r>
              <a:r>
                <a:rPr lang="tr-TR" sz="2400" dirty="0">
                  <a:solidFill>
                    <a:prstClr val="black"/>
                  </a:solidFill>
                </a:rPr>
                <a:t> ve kolesterol düşürmenin yararları hastaya net anlatılmalıdır.</a:t>
              </a:r>
              <a:endParaRPr kumimoji="0" lang="tr-TR" sz="24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Tree>
    <p:extLst>
      <p:ext uri="{BB962C8B-B14F-4D97-AF65-F5344CB8AC3E}">
        <p14:creationId xmlns:p14="http://schemas.microsoft.com/office/powerpoint/2010/main" val="15447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35531"/>
          </a:xfrm>
          <a:prstGeom prst="rect">
            <a:avLst/>
          </a:prstGeom>
        </p:spPr>
        <p:txBody>
          <a:bodyPr wrap="square">
            <a:spAutoFit/>
          </a:bodyPr>
          <a:lstStyle/>
          <a:p>
            <a:pPr lvl="0">
              <a:lnSpc>
                <a:spcPct val="90000"/>
              </a:lnSpc>
              <a:spcBef>
                <a:spcPts val="1000"/>
              </a:spcBef>
            </a:pPr>
            <a:r>
              <a:rPr lang="tr-TR" sz="3200" b="1" dirty="0">
                <a:solidFill>
                  <a:prstClr val="black"/>
                </a:solidFill>
              </a:rPr>
              <a:t>Statin Tedavisinde İzlem-1</a:t>
            </a:r>
          </a:p>
        </p:txBody>
      </p:sp>
      <p:sp>
        <p:nvSpPr>
          <p:cNvPr id="4" name="Katlanmış Nesne 3"/>
          <p:cNvSpPr/>
          <p:nvPr/>
        </p:nvSpPr>
        <p:spPr>
          <a:xfrm>
            <a:off x="793820" y="1256044"/>
            <a:ext cx="10503833" cy="4398747"/>
          </a:xfrm>
          <a:prstGeom prst="foldedCorner">
            <a:avLst/>
          </a:prstGeom>
          <a:solidFill>
            <a:srgbClr val="E1E1E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6">
            <a:extLst>
              <a:ext uri="{FF2B5EF4-FFF2-40B4-BE49-F238E27FC236}">
                <a16:creationId xmlns:a16="http://schemas.microsoft.com/office/drawing/2014/main" id="{1A4F2EBE-7BAF-436D-AFC3-BA30E7A9F760}"/>
              </a:ext>
            </a:extLst>
          </p:cNvPr>
          <p:cNvSpPr txBox="1"/>
          <p:nvPr/>
        </p:nvSpPr>
        <p:spPr>
          <a:xfrm>
            <a:off x="1068539" y="1888901"/>
            <a:ext cx="8909285" cy="2308324"/>
          </a:xfrm>
          <a:prstGeom prst="rect">
            <a:avLst/>
          </a:prstGeom>
          <a:noFill/>
        </p:spPr>
        <p:txBody>
          <a:bodyPr wrap="square" rtlCol="0">
            <a:spAutoFit/>
          </a:bodyPr>
          <a:lstStyle/>
          <a:p>
            <a:pPr marL="342900" lvl="0" indent="-342900">
              <a:lnSpc>
                <a:spcPct val="150000"/>
              </a:lnSpc>
              <a:buFont typeface="Wingdings" panose="05000000000000000000" pitchFamily="2" charset="2"/>
              <a:buChar char="§"/>
            </a:pPr>
            <a:r>
              <a:rPr lang="tr-TR" sz="2400" dirty="0">
                <a:solidFill>
                  <a:prstClr val="black"/>
                </a:solidFill>
              </a:rPr>
              <a:t>KCFT veya CPK düzeylerindeki ılımlı artışların hasta ve hekimlerde gereksiz yere </a:t>
            </a:r>
            <a:r>
              <a:rPr lang="tr-TR" sz="2400" dirty="0" err="1">
                <a:solidFill>
                  <a:prstClr val="black"/>
                </a:solidFill>
              </a:rPr>
              <a:t>statinleri</a:t>
            </a:r>
            <a:r>
              <a:rPr lang="tr-TR" sz="2400" dirty="0">
                <a:solidFill>
                  <a:prstClr val="black"/>
                </a:solidFill>
              </a:rPr>
              <a:t> kesme eğilimi yaratması nedeniyle hastada kas ağrısı ve aşırı yorgunluk vb. yakınma olmadıkça izlemde KCFT ve CPK bakılması artık önerilmez.</a:t>
            </a:r>
          </a:p>
        </p:txBody>
      </p:sp>
    </p:spTree>
    <p:extLst>
      <p:ext uri="{BB962C8B-B14F-4D97-AF65-F5344CB8AC3E}">
        <p14:creationId xmlns:p14="http://schemas.microsoft.com/office/powerpoint/2010/main" val="26347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A674231-B60D-48E0-8682-B25E40739994}"/>
              </a:ext>
            </a:extLst>
          </p:cNvPr>
          <p:cNvSpPr/>
          <p:nvPr/>
        </p:nvSpPr>
        <p:spPr>
          <a:xfrm>
            <a:off x="675044" y="600888"/>
            <a:ext cx="9146369" cy="53553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tr-TR" sz="3200" b="1" i="0" u="none" strike="noStrike" kern="1200" cap="none" spc="0" normalizeH="0" baseline="0" noProof="0" dirty="0">
                <a:ln>
                  <a:noFill/>
                </a:ln>
                <a:solidFill>
                  <a:prstClr val="black"/>
                </a:solidFill>
                <a:effectLst/>
                <a:uLnTx/>
                <a:uFillTx/>
                <a:latin typeface="Calibri"/>
                <a:ea typeface="+mn-ea"/>
                <a:cs typeface="+mn-cs"/>
              </a:rPr>
              <a:t>Statin Tedavisinde İzlem-2</a:t>
            </a:r>
          </a:p>
        </p:txBody>
      </p:sp>
      <p:grpSp>
        <p:nvGrpSpPr>
          <p:cNvPr id="2" name="Grup 1"/>
          <p:cNvGrpSpPr/>
          <p:nvPr/>
        </p:nvGrpSpPr>
        <p:grpSpPr>
          <a:xfrm>
            <a:off x="793820" y="1256044"/>
            <a:ext cx="10503833" cy="4398747"/>
            <a:chOff x="793820" y="1256044"/>
            <a:chExt cx="10503833" cy="4398747"/>
          </a:xfrm>
        </p:grpSpPr>
        <p:sp>
          <p:nvSpPr>
            <p:cNvPr id="4" name="Katlanmış Nesne 3"/>
            <p:cNvSpPr/>
            <p:nvPr/>
          </p:nvSpPr>
          <p:spPr>
            <a:xfrm>
              <a:off x="793820" y="1256044"/>
              <a:ext cx="10503833" cy="4398747"/>
            </a:xfrm>
            <a:prstGeom prst="foldedCorner">
              <a:avLst/>
            </a:prstGeom>
            <a:solidFill>
              <a:srgbClr val="E1E1E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tr-TR"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6">
              <a:extLst>
                <a:ext uri="{FF2B5EF4-FFF2-40B4-BE49-F238E27FC236}">
                  <a16:creationId xmlns:a16="http://schemas.microsoft.com/office/drawing/2014/main" id="{1A4F2EBE-7BAF-436D-AFC3-BA30E7A9F760}"/>
                </a:ext>
              </a:extLst>
            </p:cNvPr>
            <p:cNvSpPr txBox="1"/>
            <p:nvPr/>
          </p:nvSpPr>
          <p:spPr>
            <a:xfrm>
              <a:off x="1092602" y="1907555"/>
              <a:ext cx="9290650" cy="2862322"/>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Birinci basamakta ülkemizde, KCFT ve CPK düzeyine hasta ilk geldiğinde bir kez ölçülmeli izlemde ise rutin olmadan hastada bir yakınma gelişirse ölçülmesi önerilmelidir. </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KCFT olarak da tercihan ALT bakılması, ALT yüksek çıkarsa AST düzey ölçülmesi uygundur.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49549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ynı Yanın Köşesi Yuvarlatılmış Dikdörtgen 2"/>
          <p:cNvSpPr/>
          <p:nvPr/>
        </p:nvSpPr>
        <p:spPr>
          <a:xfrm>
            <a:off x="784284" y="1242508"/>
            <a:ext cx="10044137" cy="914400"/>
          </a:xfrm>
          <a:prstGeom prst="round2SameRect">
            <a:avLst/>
          </a:prstGeom>
          <a:solidFill>
            <a:schemeClr val="bg1">
              <a:lumMod val="95000"/>
            </a:schemeClr>
          </a:solidFill>
          <a:ln w="190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3287252872"/>
              </p:ext>
            </p:extLst>
          </p:nvPr>
        </p:nvGraphicFramePr>
        <p:xfrm>
          <a:off x="784284" y="2275308"/>
          <a:ext cx="10056169" cy="3324838"/>
        </p:xfrm>
        <a:graphic>
          <a:graphicData uri="http://schemas.openxmlformats.org/drawingml/2006/table">
            <a:tbl>
              <a:tblPr firstRow="1" firstCol="1" bandRow="1">
                <a:tableStyleId>{8799B23B-EC83-4686-B30A-512413B5E67A}</a:tableStyleId>
              </a:tblPr>
              <a:tblGrid>
                <a:gridCol w="2474505">
                  <a:extLst>
                    <a:ext uri="{9D8B030D-6E8A-4147-A177-3AD203B41FA5}">
                      <a16:colId xmlns:a16="http://schemas.microsoft.com/office/drawing/2014/main" val="20000"/>
                    </a:ext>
                  </a:extLst>
                </a:gridCol>
                <a:gridCol w="4410933">
                  <a:extLst>
                    <a:ext uri="{9D8B030D-6E8A-4147-A177-3AD203B41FA5}">
                      <a16:colId xmlns:a16="http://schemas.microsoft.com/office/drawing/2014/main" val="20001"/>
                    </a:ext>
                  </a:extLst>
                </a:gridCol>
                <a:gridCol w="3170731">
                  <a:extLst>
                    <a:ext uri="{9D8B030D-6E8A-4147-A177-3AD203B41FA5}">
                      <a16:colId xmlns:a16="http://schemas.microsoft.com/office/drawing/2014/main" val="20002"/>
                    </a:ext>
                  </a:extLst>
                </a:gridCol>
              </a:tblGrid>
              <a:tr h="682121">
                <a:tc>
                  <a:txBody>
                    <a:bodyPr/>
                    <a:lstStyle/>
                    <a:p>
                      <a:pPr algn="just">
                        <a:lnSpc>
                          <a:spcPct val="115000"/>
                        </a:lnSpc>
                        <a:spcAft>
                          <a:spcPts val="0"/>
                        </a:spcAft>
                      </a:pPr>
                      <a:r>
                        <a:rPr lang="tr-TR" sz="2000" dirty="0">
                          <a:effectLst/>
                        </a:rPr>
                        <a:t>Bireyin risk düzeyi</a:t>
                      </a:r>
                      <a:endParaRPr lang="en-US" sz="2000" dirty="0">
                        <a:solidFill>
                          <a:schemeClr val="bg1"/>
                        </a:solidFill>
                        <a:effectLst/>
                        <a:latin typeface="Times New Roman" charset="0"/>
                        <a:ea typeface="SimSun" charset="-122"/>
                      </a:endParaRPr>
                    </a:p>
                  </a:txBody>
                  <a:tcPr marL="68580" marR="68580" marT="0" marB="0"/>
                </a:tc>
                <a:tc>
                  <a:txBody>
                    <a:bodyPr/>
                    <a:lstStyle/>
                    <a:p>
                      <a:pPr algn="ctr">
                        <a:lnSpc>
                          <a:spcPct val="115000"/>
                        </a:lnSpc>
                        <a:spcAft>
                          <a:spcPts val="0"/>
                        </a:spcAft>
                      </a:pPr>
                      <a:r>
                        <a:rPr lang="tr-TR" sz="2000" dirty="0">
                          <a:effectLst/>
                        </a:rPr>
                        <a:t>LDL-kolesterol hedefi</a:t>
                      </a:r>
                      <a:endParaRPr lang="en-US" sz="2000" dirty="0">
                        <a:solidFill>
                          <a:schemeClr val="bg1"/>
                        </a:solidFill>
                        <a:effectLst/>
                        <a:latin typeface="Times New Roman" charset="0"/>
                        <a:ea typeface="SimSun" charset="-122"/>
                      </a:endParaRPr>
                    </a:p>
                  </a:txBody>
                  <a:tcPr marL="68580" marR="68580" marT="0" marB="0"/>
                </a:tc>
                <a:tc>
                  <a:txBody>
                    <a:bodyPr/>
                    <a:lstStyle/>
                    <a:p>
                      <a:pPr algn="ctr">
                        <a:lnSpc>
                          <a:spcPct val="115000"/>
                        </a:lnSpc>
                        <a:spcAft>
                          <a:spcPts val="0"/>
                        </a:spcAft>
                      </a:pPr>
                      <a:r>
                        <a:rPr lang="tr-TR" sz="2000" dirty="0">
                          <a:effectLst/>
                        </a:rPr>
                        <a:t>HDL-dışı </a:t>
                      </a:r>
                      <a:endParaRPr lang="en-US" sz="2000" dirty="0">
                        <a:effectLst/>
                      </a:endParaRPr>
                    </a:p>
                    <a:p>
                      <a:pPr algn="ctr">
                        <a:lnSpc>
                          <a:spcPct val="115000"/>
                        </a:lnSpc>
                        <a:spcAft>
                          <a:spcPts val="0"/>
                        </a:spcAft>
                      </a:pPr>
                      <a:r>
                        <a:rPr lang="tr-TR" sz="2000" dirty="0">
                          <a:effectLst/>
                        </a:rPr>
                        <a:t>kolesterol hedefi</a:t>
                      </a:r>
                      <a:endParaRPr lang="en-US" sz="2000" dirty="0">
                        <a:solidFill>
                          <a:schemeClr val="bg1"/>
                        </a:solidFill>
                        <a:effectLst/>
                        <a:latin typeface="Times New Roman" charset="0"/>
                        <a:ea typeface="SimSun" charset="-122"/>
                      </a:endParaRPr>
                    </a:p>
                  </a:txBody>
                  <a:tcPr marL="68580" marR="68580" marT="0" marB="0"/>
                </a:tc>
                <a:extLst>
                  <a:ext uri="{0D108BD9-81ED-4DB2-BD59-A6C34878D82A}">
                    <a16:rowId xmlns:a16="http://schemas.microsoft.com/office/drawing/2014/main" val="10000"/>
                  </a:ext>
                </a:extLst>
              </a:tr>
              <a:tr h="1023182">
                <a:tc>
                  <a:txBody>
                    <a:bodyPr/>
                    <a:lstStyle/>
                    <a:p>
                      <a:pPr marL="457200" indent="-276225" algn="l">
                        <a:lnSpc>
                          <a:spcPct val="115000"/>
                        </a:lnSpc>
                        <a:spcAft>
                          <a:spcPts val="0"/>
                        </a:spcAft>
                      </a:pPr>
                      <a:r>
                        <a:rPr lang="tr-TR" sz="2000" dirty="0">
                          <a:effectLst/>
                        </a:rPr>
                        <a:t>Çok yüksek risk</a:t>
                      </a:r>
                      <a:endParaRPr lang="en-US" sz="1800" dirty="0">
                        <a:effectLst/>
                        <a:latin typeface="Calibri" charset="0"/>
                        <a:ea typeface="Times New Roman" charset="0"/>
                        <a:cs typeface="Times New Roman" charset="0"/>
                      </a:endParaRPr>
                    </a:p>
                  </a:txBody>
                  <a:tcPr marL="68580" marR="68580" marT="0" marB="0"/>
                </a:tc>
                <a:tc>
                  <a:txBody>
                    <a:bodyPr/>
                    <a:lstStyle/>
                    <a:p>
                      <a:pPr marL="457200" algn="ctr">
                        <a:lnSpc>
                          <a:spcPct val="115000"/>
                        </a:lnSpc>
                        <a:spcAft>
                          <a:spcPts val="0"/>
                        </a:spcAft>
                      </a:pPr>
                      <a:r>
                        <a:rPr lang="tr-TR" sz="2000" dirty="0">
                          <a:effectLst/>
                        </a:rPr>
                        <a:t>LDL-K &lt; 70 mg/</a:t>
                      </a:r>
                      <a:r>
                        <a:rPr lang="tr-TR" sz="2000" dirty="0" err="1">
                          <a:effectLst/>
                        </a:rPr>
                        <a:t>dL</a:t>
                      </a:r>
                      <a:r>
                        <a:rPr lang="tr-TR" sz="2000" dirty="0">
                          <a:effectLst/>
                        </a:rPr>
                        <a:t> veya</a:t>
                      </a:r>
                      <a:endParaRPr lang="en-US" sz="1800" dirty="0">
                        <a:effectLst/>
                      </a:endParaRPr>
                    </a:p>
                    <a:p>
                      <a:pPr marL="457200" algn="ctr">
                        <a:lnSpc>
                          <a:spcPct val="115000"/>
                        </a:lnSpc>
                        <a:spcAft>
                          <a:spcPts val="0"/>
                        </a:spcAft>
                      </a:pPr>
                      <a:r>
                        <a:rPr lang="tr-TR" sz="2000" dirty="0" err="1">
                          <a:effectLst/>
                        </a:rPr>
                        <a:t>Başlangıç</a:t>
                      </a:r>
                      <a:r>
                        <a:rPr lang="tr-TR" sz="2000" dirty="0">
                          <a:effectLst/>
                        </a:rPr>
                        <a:t> </a:t>
                      </a:r>
                      <a:r>
                        <a:rPr lang="tr-TR" sz="2000" dirty="0" err="1">
                          <a:effectLst/>
                        </a:rPr>
                        <a:t>değeri</a:t>
                      </a:r>
                      <a:r>
                        <a:rPr lang="tr-TR" sz="2000" dirty="0">
                          <a:effectLst/>
                        </a:rPr>
                        <a:t> 70 ila 135 mg/ </a:t>
                      </a:r>
                      <a:r>
                        <a:rPr lang="tr-TR" sz="2000" dirty="0" err="1">
                          <a:effectLst/>
                        </a:rPr>
                        <a:t>dL</a:t>
                      </a:r>
                      <a:r>
                        <a:rPr lang="tr-TR" sz="2000" dirty="0">
                          <a:effectLst/>
                        </a:rPr>
                        <a:t> </a:t>
                      </a:r>
                      <a:r>
                        <a:rPr lang="tr-TR" sz="2000" dirty="0" err="1">
                          <a:effectLst/>
                        </a:rPr>
                        <a:t>aralığında</a:t>
                      </a:r>
                      <a:r>
                        <a:rPr lang="tr-TR" sz="2000" dirty="0">
                          <a:effectLst/>
                        </a:rPr>
                        <a:t> ise en az %50 azalma</a:t>
                      </a:r>
                      <a:endParaRPr lang="en-US" sz="1800" dirty="0">
                        <a:effectLst/>
                        <a:latin typeface="Calibri" charset="0"/>
                        <a:ea typeface="Times New Roman" charset="0"/>
                        <a:cs typeface="Times New Roman" charset="0"/>
                      </a:endParaRPr>
                    </a:p>
                  </a:txBody>
                  <a:tcPr marL="68580" marR="68580" marT="0" marB="0" anchor="ctr"/>
                </a:tc>
                <a:tc>
                  <a:txBody>
                    <a:bodyPr/>
                    <a:lstStyle/>
                    <a:p>
                      <a:pPr marL="457200" algn="ctr">
                        <a:lnSpc>
                          <a:spcPct val="115000"/>
                        </a:lnSpc>
                        <a:spcAft>
                          <a:spcPts val="1000"/>
                        </a:spcAft>
                      </a:pPr>
                      <a:r>
                        <a:rPr lang="tr-TR" sz="2000" dirty="0">
                          <a:effectLst/>
                        </a:rPr>
                        <a:t>100 mg/</a:t>
                      </a:r>
                      <a:r>
                        <a:rPr lang="tr-TR" sz="2000" dirty="0" err="1">
                          <a:effectLst/>
                        </a:rPr>
                        <a:t>dL</a:t>
                      </a:r>
                      <a:endParaRPr lang="en-US" sz="1800" dirty="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1053377">
                <a:tc>
                  <a:txBody>
                    <a:bodyPr/>
                    <a:lstStyle/>
                    <a:p>
                      <a:pPr marL="457200" indent="-276225" algn="l">
                        <a:lnSpc>
                          <a:spcPct val="115000"/>
                        </a:lnSpc>
                        <a:spcAft>
                          <a:spcPts val="0"/>
                        </a:spcAft>
                      </a:pPr>
                      <a:r>
                        <a:rPr lang="tr-TR" sz="2000" dirty="0">
                          <a:effectLst/>
                        </a:rPr>
                        <a:t>Yüksek risk</a:t>
                      </a:r>
                      <a:endParaRPr lang="en-US" sz="1800" dirty="0">
                        <a:effectLst/>
                        <a:latin typeface="Calibri" charset="0"/>
                        <a:ea typeface="Times New Roman" charset="0"/>
                        <a:cs typeface="Times New Roman" charset="0"/>
                      </a:endParaRPr>
                    </a:p>
                  </a:txBody>
                  <a:tcPr marL="68580" marR="68580" marT="0" marB="0"/>
                </a:tc>
                <a:tc>
                  <a:txBody>
                    <a:bodyPr/>
                    <a:lstStyle/>
                    <a:p>
                      <a:pPr marL="457200" algn="ctr">
                        <a:lnSpc>
                          <a:spcPct val="115000"/>
                        </a:lnSpc>
                        <a:spcAft>
                          <a:spcPts val="0"/>
                        </a:spcAft>
                      </a:pPr>
                      <a:r>
                        <a:rPr lang="tr-TR" sz="2000" dirty="0">
                          <a:effectLst/>
                        </a:rPr>
                        <a:t>LDL-K &lt;100 mg/</a:t>
                      </a:r>
                      <a:r>
                        <a:rPr lang="tr-TR" sz="2000" dirty="0" err="1">
                          <a:effectLst/>
                        </a:rPr>
                        <a:t>dL</a:t>
                      </a:r>
                      <a:r>
                        <a:rPr lang="tr-TR" sz="2000" dirty="0">
                          <a:effectLst/>
                        </a:rPr>
                        <a:t> veya</a:t>
                      </a:r>
                      <a:endParaRPr lang="en-US" sz="1800" dirty="0">
                        <a:effectLst/>
                      </a:endParaRPr>
                    </a:p>
                    <a:p>
                      <a:pPr marL="457200" algn="ctr">
                        <a:lnSpc>
                          <a:spcPct val="115000"/>
                        </a:lnSpc>
                        <a:spcAft>
                          <a:spcPts val="0"/>
                        </a:spcAft>
                      </a:pPr>
                      <a:r>
                        <a:rPr lang="tr-TR" sz="2000" dirty="0" err="1">
                          <a:effectLst/>
                        </a:rPr>
                        <a:t>Başlangıç</a:t>
                      </a:r>
                      <a:r>
                        <a:rPr lang="tr-TR" sz="2000" dirty="0">
                          <a:effectLst/>
                        </a:rPr>
                        <a:t> </a:t>
                      </a:r>
                      <a:r>
                        <a:rPr lang="tr-TR" sz="2000" dirty="0" err="1">
                          <a:effectLst/>
                        </a:rPr>
                        <a:t>değeri</a:t>
                      </a:r>
                      <a:r>
                        <a:rPr lang="tr-TR" sz="2000" dirty="0">
                          <a:effectLst/>
                        </a:rPr>
                        <a:t> 100 ila 200 mg/</a:t>
                      </a:r>
                      <a:r>
                        <a:rPr lang="tr-TR" sz="2000" dirty="0" err="1">
                          <a:effectLst/>
                        </a:rPr>
                        <a:t>dL</a:t>
                      </a:r>
                      <a:r>
                        <a:rPr lang="tr-TR" sz="2000" dirty="0">
                          <a:effectLst/>
                        </a:rPr>
                        <a:t> </a:t>
                      </a:r>
                      <a:r>
                        <a:rPr lang="tr-TR" sz="2000" dirty="0" err="1">
                          <a:effectLst/>
                        </a:rPr>
                        <a:t>aralığında</a:t>
                      </a:r>
                      <a:r>
                        <a:rPr lang="tr-TR" sz="2000" dirty="0">
                          <a:effectLst/>
                        </a:rPr>
                        <a:t> ise en az %50 azalma</a:t>
                      </a:r>
                      <a:endParaRPr lang="en-US" sz="1800" dirty="0">
                        <a:effectLst/>
                        <a:latin typeface="Calibri" charset="0"/>
                        <a:ea typeface="Times New Roman" charset="0"/>
                        <a:cs typeface="Times New Roman" charset="0"/>
                      </a:endParaRPr>
                    </a:p>
                  </a:txBody>
                  <a:tcPr marL="68580" marR="68580" marT="0" marB="0" anchor="ctr"/>
                </a:tc>
                <a:tc>
                  <a:txBody>
                    <a:bodyPr/>
                    <a:lstStyle/>
                    <a:p>
                      <a:pPr marL="457200" algn="ctr">
                        <a:lnSpc>
                          <a:spcPct val="115000"/>
                        </a:lnSpc>
                        <a:spcAft>
                          <a:spcPts val="1000"/>
                        </a:spcAft>
                      </a:pPr>
                      <a:r>
                        <a:rPr lang="tr-TR" sz="2000" dirty="0">
                          <a:effectLst/>
                        </a:rPr>
                        <a:t>130 mg/</a:t>
                      </a:r>
                      <a:r>
                        <a:rPr lang="tr-TR" sz="2000" dirty="0" err="1">
                          <a:effectLst/>
                        </a:rPr>
                        <a:t>dL</a:t>
                      </a:r>
                      <a:endParaRPr lang="en-US" sz="1800" dirty="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518861">
                <a:tc>
                  <a:txBody>
                    <a:bodyPr/>
                    <a:lstStyle/>
                    <a:p>
                      <a:pPr marL="457200" indent="-457200" algn="l">
                        <a:lnSpc>
                          <a:spcPct val="115000"/>
                        </a:lnSpc>
                        <a:spcAft>
                          <a:spcPts val="0"/>
                        </a:spcAft>
                      </a:pPr>
                      <a:r>
                        <a:rPr lang="tr-TR" sz="2000" dirty="0" err="1">
                          <a:effectLst/>
                        </a:rPr>
                        <a:t>Düşük</a:t>
                      </a:r>
                      <a:r>
                        <a:rPr lang="tr-TR" sz="2000" dirty="0">
                          <a:effectLst/>
                        </a:rPr>
                        <a:t> ila orta risk</a:t>
                      </a:r>
                      <a:endParaRPr lang="en-US" sz="1800" dirty="0">
                        <a:effectLst/>
                        <a:latin typeface="Calibri" charset="0"/>
                        <a:ea typeface="Times New Roman" charset="0"/>
                        <a:cs typeface="Times New Roman" charset="0"/>
                      </a:endParaRPr>
                    </a:p>
                  </a:txBody>
                  <a:tcPr marL="68580" marR="68580" marT="0" marB="0"/>
                </a:tc>
                <a:tc>
                  <a:txBody>
                    <a:bodyPr/>
                    <a:lstStyle/>
                    <a:p>
                      <a:pPr marL="457200" algn="ctr">
                        <a:lnSpc>
                          <a:spcPct val="115000"/>
                        </a:lnSpc>
                        <a:spcAft>
                          <a:spcPts val="0"/>
                        </a:spcAft>
                      </a:pPr>
                      <a:r>
                        <a:rPr lang="tr-TR" sz="2000" dirty="0">
                          <a:effectLst/>
                        </a:rPr>
                        <a:t>LDL-K &lt; 115 mg/</a:t>
                      </a:r>
                      <a:r>
                        <a:rPr lang="tr-TR" sz="2000" dirty="0" err="1">
                          <a:effectLst/>
                        </a:rPr>
                        <a:t>dL</a:t>
                      </a:r>
                      <a:endParaRPr lang="en-US" sz="1800" dirty="0">
                        <a:effectLst/>
                        <a:latin typeface="Calibri" charset="0"/>
                        <a:ea typeface="Times New Roman" charset="0"/>
                        <a:cs typeface="Times New Roman" charset="0"/>
                      </a:endParaRPr>
                    </a:p>
                  </a:txBody>
                  <a:tcPr marL="68580" marR="68580" marT="0" marB="0"/>
                </a:tc>
                <a:tc>
                  <a:txBody>
                    <a:bodyPr/>
                    <a:lstStyle/>
                    <a:p>
                      <a:pPr marL="457200" algn="ctr">
                        <a:lnSpc>
                          <a:spcPct val="115000"/>
                        </a:lnSpc>
                        <a:spcAft>
                          <a:spcPts val="1000"/>
                        </a:spcAft>
                      </a:pPr>
                      <a:r>
                        <a:rPr lang="tr-TR" sz="2000" dirty="0">
                          <a:effectLst/>
                        </a:rPr>
                        <a:t>145 mg/</a:t>
                      </a:r>
                      <a:r>
                        <a:rPr lang="tr-TR" sz="2000" dirty="0" err="1">
                          <a:effectLst/>
                        </a:rPr>
                        <a:t>dL</a:t>
                      </a:r>
                      <a:endParaRPr lang="en-US" sz="1800" dirty="0">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bl>
          </a:graphicData>
        </a:graphic>
      </p:graphicFrame>
      <p:sp>
        <p:nvSpPr>
          <p:cNvPr id="7" name="Dikdörtgen 6">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kern="0" dirty="0">
                <a:solidFill>
                  <a:prstClr val="black"/>
                </a:solidFill>
              </a:rPr>
              <a:t>Statin Tedavisinde Kolesterol Hedef Değerleri </a:t>
            </a:r>
            <a:endParaRPr lang="tr-TR" sz="2800" b="1" kern="0" dirty="0">
              <a:solidFill>
                <a:prstClr val="black">
                  <a:lumMod val="75000"/>
                  <a:lumOff val="25000"/>
                </a:prstClr>
              </a:solidFill>
            </a:endParaRPr>
          </a:p>
        </p:txBody>
      </p:sp>
      <p:sp>
        <p:nvSpPr>
          <p:cNvPr id="2" name="Title 1"/>
          <p:cNvSpPr>
            <a:spLocks noGrp="1"/>
          </p:cNvSpPr>
          <p:nvPr>
            <p:ph type="title"/>
          </p:nvPr>
        </p:nvSpPr>
        <p:spPr>
          <a:xfrm>
            <a:off x="784284" y="1242508"/>
            <a:ext cx="10056169" cy="816256"/>
          </a:xfrm>
          <a:ln>
            <a:noFill/>
          </a:ln>
        </p:spPr>
        <p:txBody>
          <a:bodyPr>
            <a:noAutofit/>
          </a:bodyPr>
          <a:lstStyle/>
          <a:p>
            <a:pPr>
              <a:lnSpc>
                <a:spcPct val="150000"/>
              </a:lnSpc>
            </a:pPr>
            <a:r>
              <a:rPr lang="tr-TR" sz="2400" dirty="0">
                <a:solidFill>
                  <a:prstClr val="black"/>
                </a:solidFill>
              </a:rPr>
              <a:t>Statin dozu, hastanın bireysel KV riskine göre belirlenmiş LDL-K hedef düzeyine göre ayarlanmalıdır. </a:t>
            </a:r>
            <a:endParaRPr lang="en-US" sz="2400" b="1" dirty="0">
              <a:solidFill>
                <a:schemeClr val="tx1"/>
              </a:solidFill>
            </a:endParaRPr>
          </a:p>
        </p:txBody>
      </p:sp>
    </p:spTree>
    <p:extLst>
      <p:ext uri="{BB962C8B-B14F-4D97-AF65-F5344CB8AC3E}">
        <p14:creationId xmlns:p14="http://schemas.microsoft.com/office/powerpoint/2010/main" val="224516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ea typeface="+mn-ea"/>
                <a:cs typeface="+mn-cs"/>
              </a:rPr>
              <a:t>Koroner Arter Hastalığı Belirtileri-2</a:t>
            </a:r>
            <a:endParaRPr kumimoji="0" lang="tr-TR" sz="2800" b="1" i="0" u="none" strike="noStrike" kern="0" cap="none" spc="0" normalizeH="0" baseline="0" noProof="0" dirty="0">
              <a:ln>
                <a:noFill/>
              </a:ln>
              <a:solidFill>
                <a:prstClr val="black">
                  <a:lumMod val="75000"/>
                  <a:lumOff val="25000"/>
                </a:prstClr>
              </a:solidFill>
              <a:effectLst/>
              <a:uLnTx/>
              <a:uFillTx/>
              <a:ea typeface="+mn-ea"/>
              <a:cs typeface="+mn-cs"/>
            </a:endParaRPr>
          </a:p>
        </p:txBody>
      </p:sp>
      <p:grpSp>
        <p:nvGrpSpPr>
          <p:cNvPr id="2" name="Grup 1"/>
          <p:cNvGrpSpPr/>
          <p:nvPr/>
        </p:nvGrpSpPr>
        <p:grpSpPr>
          <a:xfrm>
            <a:off x="699592" y="1252649"/>
            <a:ext cx="10515470" cy="4412752"/>
            <a:chOff x="699592" y="1252649"/>
            <a:chExt cx="10515470" cy="4412752"/>
          </a:xfrm>
        </p:grpSpPr>
        <p:pic>
          <p:nvPicPr>
            <p:cNvPr id="1026" name="Picture 2" descr="https://hsgm.saglik.gov.tr/depo/birimler/kronik-hastaliklar-engelli-db/banner/kalp_damar_hastaliklari/shutterstock_530566492.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99592" y="1252649"/>
              <a:ext cx="10515470" cy="44127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a:extLst>
                <a:ext uri="{FF2B5EF4-FFF2-40B4-BE49-F238E27FC236}">
                  <a16:creationId xmlns:a16="http://schemas.microsoft.com/office/drawing/2014/main" id="{1A4F2EBE-7BAF-436D-AFC3-BA30E7A9F760}"/>
                </a:ext>
              </a:extLst>
            </p:cNvPr>
            <p:cNvSpPr txBox="1"/>
            <p:nvPr/>
          </p:nvSpPr>
          <p:spPr>
            <a:xfrm>
              <a:off x="952128" y="1613686"/>
              <a:ext cx="10010398" cy="3416320"/>
            </a:xfrm>
            <a:prstGeom prst="rect">
              <a:avLst/>
            </a:prstGeom>
            <a:noFill/>
          </p:spPr>
          <p:txBody>
            <a:bodyPr wrap="square" rtlCol="0">
              <a:spAutoFit/>
            </a:bodyPr>
            <a:lstStyle/>
            <a:p>
              <a:pPr lvl="0">
                <a:lnSpc>
                  <a:spcPct val="150000"/>
                </a:lnSpc>
                <a:defRPr/>
              </a:pPr>
              <a:r>
                <a:rPr lang="tr-TR" sz="2400" b="1" dirty="0">
                  <a:solidFill>
                    <a:prstClr val="black"/>
                  </a:solidFill>
                </a:rPr>
                <a:t>Anjina </a:t>
              </a:r>
              <a:r>
                <a:rPr lang="tr-TR" sz="2400" b="1" dirty="0" err="1">
                  <a:solidFill>
                    <a:prstClr val="black"/>
                  </a:solidFill>
                </a:rPr>
                <a:t>pektoris</a:t>
              </a:r>
              <a:r>
                <a:rPr lang="tr-TR" sz="2400" b="1" dirty="0">
                  <a:solidFill>
                    <a:prstClr val="black"/>
                  </a:solidFill>
                </a:rPr>
                <a:t> </a:t>
              </a:r>
            </a:p>
            <a:p>
              <a:pPr lvl="0">
                <a:lnSpc>
                  <a:spcPct val="150000"/>
                </a:lnSpc>
                <a:defRPr/>
              </a:pPr>
              <a:r>
                <a:rPr lang="tr-TR" sz="2400" b="1" dirty="0">
                  <a:solidFill>
                    <a:prstClr val="black"/>
                  </a:solidFill>
                </a:rPr>
                <a:t>Lokalizasyon:</a:t>
              </a:r>
            </a:p>
            <a:p>
              <a:pPr marL="342900" lvl="0" indent="-342900">
                <a:lnSpc>
                  <a:spcPct val="150000"/>
                </a:lnSpc>
                <a:buFont typeface="Arial" panose="020B0604020202020204" pitchFamily="34" charset="0"/>
                <a:buChar char="•"/>
                <a:defRPr/>
              </a:pPr>
              <a:r>
                <a:rPr lang="tr-TR" sz="2400" dirty="0">
                  <a:solidFill>
                    <a:prstClr val="black"/>
                  </a:solidFill>
                </a:rPr>
                <a:t>Anjina en sık </a:t>
              </a:r>
              <a:r>
                <a:rPr lang="tr-TR" sz="2400" dirty="0" err="1">
                  <a:solidFill>
                    <a:prstClr val="black"/>
                  </a:solidFill>
                </a:rPr>
                <a:t>göğüste</a:t>
              </a:r>
              <a:r>
                <a:rPr lang="tr-TR" sz="2400" dirty="0">
                  <a:solidFill>
                    <a:prstClr val="black"/>
                  </a:solidFill>
                </a:rPr>
                <a:t> yaygın olarak tanımlanır. </a:t>
              </a:r>
            </a:p>
            <a:p>
              <a:pPr marL="612000" lvl="1" indent="-228600">
                <a:lnSpc>
                  <a:spcPct val="150000"/>
                </a:lnSpc>
                <a:buFont typeface="Arial" panose="020B0604020202020204" pitchFamily="34" charset="0"/>
                <a:buChar char="•"/>
                <a:defRPr/>
              </a:pPr>
              <a:r>
                <a:rPr lang="tr-TR" sz="2400" dirty="0">
                  <a:solidFill>
                    <a:prstClr val="black"/>
                  </a:solidFill>
                </a:rPr>
                <a:t>Sol omuz, kollar, boyun, sırt veya alt </a:t>
              </a:r>
              <a:r>
                <a:rPr lang="tr-TR" sz="2400" dirty="0" err="1">
                  <a:solidFill>
                    <a:prstClr val="black"/>
                  </a:solidFill>
                </a:rPr>
                <a:t>çenede</a:t>
              </a:r>
              <a:r>
                <a:rPr lang="tr-TR" sz="2400" dirty="0">
                  <a:solidFill>
                    <a:prstClr val="black"/>
                  </a:solidFill>
                </a:rPr>
                <a:t> de hissedilebilir. </a:t>
              </a:r>
            </a:p>
            <a:p>
              <a:pPr marL="612000" lvl="1" indent="-228600">
                <a:lnSpc>
                  <a:spcPct val="150000"/>
                </a:lnSpc>
                <a:buFont typeface="Arial" panose="020B0604020202020204" pitchFamily="34" charset="0"/>
                <a:buChar char="•"/>
                <a:defRPr/>
              </a:pPr>
              <a:r>
                <a:rPr lang="tr-TR" sz="2400" dirty="0">
                  <a:solidFill>
                    <a:prstClr val="black"/>
                  </a:solidFill>
                </a:rPr>
                <a:t>Genel kural; asla üst çeneye yayılmaz. </a:t>
              </a:r>
            </a:p>
            <a:p>
              <a:pPr marL="228600" lvl="0" indent="-228600">
                <a:lnSpc>
                  <a:spcPct val="150000"/>
                </a:lnSpc>
                <a:buFont typeface="Arial" panose="020B0604020202020204" pitchFamily="34" charset="0"/>
                <a:buChar char="•"/>
                <a:defRPr/>
              </a:pPr>
              <a:r>
                <a:rPr lang="tr-TR" sz="2400" dirty="0">
                  <a:solidFill>
                    <a:prstClr val="black"/>
                  </a:solidFill>
                </a:rPr>
                <a:t>Stabil olgularda eforla gelir.</a:t>
              </a:r>
            </a:p>
          </p:txBody>
        </p:sp>
      </p:grpSp>
    </p:spTree>
    <p:extLst>
      <p:ext uri="{BB962C8B-B14F-4D97-AF65-F5344CB8AC3E}">
        <p14:creationId xmlns:p14="http://schemas.microsoft.com/office/powerpoint/2010/main" val="169966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smtClean="0">
                <a:solidFill>
                  <a:prstClr val="black"/>
                </a:solidFill>
              </a:rPr>
              <a:t>Koroner Arter Hastalığında </a:t>
            </a:r>
            <a:r>
              <a:rPr lang="tr-TR" sz="2800" b="1" dirty="0">
                <a:solidFill>
                  <a:prstClr val="black"/>
                </a:solidFill>
              </a:rPr>
              <a:t>Bitkisel Tedavilerin Yeri-1</a:t>
            </a:r>
            <a:endParaRPr lang="tr-TR" sz="2800" b="1" dirty="0">
              <a:solidFill>
                <a:prstClr val="black">
                  <a:lumMod val="75000"/>
                  <a:lumOff val="25000"/>
                </a:prstClr>
              </a:solidFill>
            </a:endParaRPr>
          </a:p>
        </p:txBody>
      </p:sp>
      <p:grpSp>
        <p:nvGrpSpPr>
          <p:cNvPr id="3" name="Grup 2"/>
          <p:cNvGrpSpPr/>
          <p:nvPr/>
        </p:nvGrpSpPr>
        <p:grpSpPr>
          <a:xfrm>
            <a:off x="764645" y="1325366"/>
            <a:ext cx="6776586" cy="4293381"/>
            <a:chOff x="764645" y="1325366"/>
            <a:chExt cx="6776586" cy="4293381"/>
          </a:xfrm>
        </p:grpSpPr>
        <p:sp>
          <p:nvSpPr>
            <p:cNvPr id="4" name="Dikdörtgen 3"/>
            <p:cNvSpPr/>
            <p:nvPr/>
          </p:nvSpPr>
          <p:spPr>
            <a:xfrm>
              <a:off x="764645" y="1325366"/>
              <a:ext cx="6776586" cy="4293381"/>
            </a:xfrm>
            <a:prstGeom prst="rect">
              <a:avLst/>
            </a:prstGeom>
            <a:ln w="57150">
              <a:solidFill>
                <a:schemeClr val="accent2">
                  <a:lumMod val="60000"/>
                  <a:lumOff val="40000"/>
                </a:schemeClr>
              </a:solidFill>
            </a:ln>
            <a:scene3d>
              <a:camera prst="orthographicFront"/>
              <a:lightRig rig="threePt" dir="t"/>
            </a:scene3d>
            <a:sp3d>
              <a:bevelT w="139700" prst="cross"/>
            </a:sp3d>
          </p:spPr>
          <p:txBody>
            <a:bodyPr wrap="square" lIns="396000" tIns="756000" rIns="396000" bIns="1656000">
              <a:spAutoFit/>
            </a:bodyPr>
            <a:lstStyle/>
            <a:p>
              <a:pPr marL="0" marR="0" lvl="0" indent="0" algn="ctr"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 name="Dikdörtgen 1"/>
            <p:cNvSpPr/>
            <p:nvPr/>
          </p:nvSpPr>
          <p:spPr>
            <a:xfrm>
              <a:off x="958414" y="1638418"/>
              <a:ext cx="5833423" cy="3416320"/>
            </a:xfrm>
            <a:prstGeom prst="rect">
              <a:avLst/>
            </a:prstGeom>
          </p:spPr>
          <p:txBody>
            <a:bodyPr wrap="square">
              <a:spAutoFit/>
            </a:bodyPr>
            <a:lstStyle/>
            <a:p>
              <a:pPr marL="342900" lvl="0" indent="-342900" algn="just">
                <a:lnSpc>
                  <a:spcPct val="150000"/>
                </a:lnSpc>
                <a:buFont typeface="Arial" panose="020B0604020202020204" pitchFamily="34" charset="0"/>
                <a:buChar char="•"/>
              </a:pPr>
              <a:r>
                <a:rPr lang="tr-TR" sz="2400" dirty="0">
                  <a:solidFill>
                    <a:prstClr val="black"/>
                  </a:solidFill>
                </a:rPr>
                <a:t>Anadolu kültürünün ve tıbbının önemli bir unsuru; bitkisel ürünlerin ilaç olarak kullanılmasıdır. </a:t>
              </a:r>
            </a:p>
            <a:p>
              <a:pPr marL="342900" lvl="0" indent="-342900" algn="just">
                <a:lnSpc>
                  <a:spcPct val="150000"/>
                </a:lnSpc>
                <a:buFont typeface="Arial" panose="020B0604020202020204" pitchFamily="34" charset="0"/>
                <a:buChar char="•"/>
              </a:pPr>
              <a:r>
                <a:rPr lang="tr-TR" sz="2400" dirty="0">
                  <a:solidFill>
                    <a:prstClr val="black"/>
                  </a:solidFill>
                </a:rPr>
                <a:t>Eğitim düzeyinden bağımsız olarak toplumda şifalı bitkilere güvenme ve kullanım çok yaygındır.</a:t>
              </a:r>
            </a:p>
          </p:txBody>
        </p:sp>
      </p:grpSp>
      <p:pic>
        <p:nvPicPr>
          <p:cNvPr id="1030" name="Picture 6" descr="Kantaron Yağı Ne İşe Yarar | Cilt beyazlatma, Cilt bakımı, S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18" y="1243173"/>
            <a:ext cx="4044589" cy="437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Hastalığında </a:t>
            </a:r>
            <a:r>
              <a:rPr kumimoji="0" lang="tr-TR" sz="2800" b="1" i="0" u="none" strike="noStrike" kern="1200" cap="none" spc="0" normalizeH="0" baseline="0" noProof="0" dirty="0" smtClean="0">
                <a:ln>
                  <a:noFill/>
                </a:ln>
                <a:solidFill>
                  <a:prstClr val="black"/>
                </a:solidFill>
                <a:effectLst/>
                <a:uLnTx/>
                <a:uFillTx/>
                <a:latin typeface="Calibri"/>
                <a:ea typeface="+mn-ea"/>
                <a:cs typeface="+mn-cs"/>
              </a:rPr>
              <a:t>Bitkisel </a:t>
            </a:r>
            <a:r>
              <a:rPr kumimoji="0" lang="tr-TR" sz="2800" b="1" i="0" u="none" strike="noStrike" kern="1200" cap="none" spc="0" normalizeH="0" baseline="0" noProof="0" dirty="0">
                <a:ln>
                  <a:noFill/>
                </a:ln>
                <a:solidFill>
                  <a:prstClr val="black"/>
                </a:solidFill>
                <a:effectLst/>
                <a:uLnTx/>
                <a:uFillTx/>
                <a:latin typeface="Calibri"/>
                <a:ea typeface="+mn-ea"/>
                <a:cs typeface="+mn-cs"/>
              </a:rPr>
              <a:t>Tedavilerin Yeri-2</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3" name="Grup 2"/>
          <p:cNvGrpSpPr/>
          <p:nvPr/>
        </p:nvGrpSpPr>
        <p:grpSpPr>
          <a:xfrm>
            <a:off x="764645" y="1325366"/>
            <a:ext cx="6776586" cy="4293381"/>
            <a:chOff x="764645" y="1325366"/>
            <a:chExt cx="6776586" cy="4293381"/>
          </a:xfrm>
        </p:grpSpPr>
        <p:sp>
          <p:nvSpPr>
            <p:cNvPr id="4" name="Dikdörtgen 3"/>
            <p:cNvSpPr/>
            <p:nvPr/>
          </p:nvSpPr>
          <p:spPr>
            <a:xfrm>
              <a:off x="764645" y="1325366"/>
              <a:ext cx="6776586" cy="4293381"/>
            </a:xfrm>
            <a:prstGeom prst="rect">
              <a:avLst/>
            </a:prstGeom>
            <a:ln w="57150">
              <a:solidFill>
                <a:schemeClr val="accent2">
                  <a:lumMod val="60000"/>
                  <a:lumOff val="40000"/>
                </a:schemeClr>
              </a:solidFill>
            </a:ln>
            <a:scene3d>
              <a:camera prst="orthographicFront"/>
              <a:lightRig rig="threePt" dir="t"/>
            </a:scene3d>
            <a:sp3d>
              <a:bevelT w="139700" prst="cross"/>
            </a:sp3d>
          </p:spPr>
          <p:txBody>
            <a:bodyPr wrap="square" lIns="396000" tIns="756000" rIns="396000" bIns="1656000">
              <a:spAutoFit/>
            </a:bodyPr>
            <a:lstStyle/>
            <a:p>
              <a:pPr marL="0" marR="0" lvl="0" indent="0" algn="ctr"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 name="Dikdörtgen 1"/>
            <p:cNvSpPr/>
            <p:nvPr/>
          </p:nvSpPr>
          <p:spPr>
            <a:xfrm>
              <a:off x="1112650" y="2028428"/>
              <a:ext cx="5833423" cy="2805063"/>
            </a:xfrm>
            <a:prstGeom prst="rect">
              <a:avLst/>
            </a:prstGeom>
          </p:spPr>
          <p:txBody>
            <a:bodyPr wrap="square">
              <a:spAutoFit/>
            </a:bodyPr>
            <a:lstStyle/>
            <a:p>
              <a:pPr lvl="0">
                <a:lnSpc>
                  <a:spcPct val="150000"/>
                </a:lnSpc>
                <a:defRPr/>
              </a:pPr>
              <a:r>
                <a:rPr lang="tr-TR" sz="2400" b="1" dirty="0">
                  <a:solidFill>
                    <a:srgbClr val="C00000"/>
                  </a:solidFill>
                </a:rPr>
                <a:t>Sorun: </a:t>
              </a:r>
            </a:p>
            <a:p>
              <a:pPr marL="452438" lvl="1" indent="-452438">
                <a:lnSpc>
                  <a:spcPct val="150000"/>
                </a:lnSpc>
                <a:buFont typeface="Arial" panose="020B0604020202020204" pitchFamily="34" charset="0"/>
                <a:buChar char="•"/>
                <a:defRPr/>
              </a:pPr>
              <a:r>
                <a:rPr lang="tr-TR" sz="2400" dirty="0">
                  <a:solidFill>
                    <a:prstClr val="black"/>
                  </a:solidFill>
                </a:rPr>
                <a:t>Zararlı ve yararlı bitkilerin ayırımı bilinmemektedir.</a:t>
              </a:r>
            </a:p>
            <a:p>
              <a:pPr marL="452438" lvl="1" indent="-452438">
                <a:lnSpc>
                  <a:spcPct val="150000"/>
                </a:lnSpc>
                <a:buFont typeface="Arial" panose="020B0604020202020204" pitchFamily="34" charset="0"/>
                <a:buChar char="•"/>
                <a:defRPr/>
              </a:pPr>
              <a:r>
                <a:rPr lang="tr-TR" sz="2400" dirty="0">
                  <a:solidFill>
                    <a:prstClr val="black"/>
                  </a:solidFill>
                </a:rPr>
                <a:t>Halk bitkilerden gelebilecek zararın farkında değildir. </a:t>
              </a:r>
            </a:p>
          </p:txBody>
        </p:sp>
      </p:grpSp>
      <p:pic>
        <p:nvPicPr>
          <p:cNvPr id="1030" name="Picture 6" descr="Kantaron Yağı Ne İşe Yarar | Cilt beyazlatma, Cilt bakımı, S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18" y="1243173"/>
            <a:ext cx="4044589" cy="437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5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Hastalığında</a:t>
            </a:r>
            <a:r>
              <a:rPr kumimoji="0" lang="tr-TR" sz="28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2800" b="1" i="0" u="none" strike="noStrike" kern="1200" cap="none" spc="0" normalizeH="0" baseline="0" noProof="0" dirty="0">
                <a:ln>
                  <a:noFill/>
                </a:ln>
                <a:solidFill>
                  <a:prstClr val="black"/>
                </a:solidFill>
                <a:effectLst/>
                <a:uLnTx/>
                <a:uFillTx/>
                <a:latin typeface="Calibri"/>
                <a:ea typeface="+mn-ea"/>
                <a:cs typeface="+mn-cs"/>
              </a:rPr>
              <a:t>Bitkisel Tedavilerin Yeri-3</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3" name="Grup 2"/>
          <p:cNvGrpSpPr/>
          <p:nvPr/>
        </p:nvGrpSpPr>
        <p:grpSpPr>
          <a:xfrm>
            <a:off x="764645" y="1325366"/>
            <a:ext cx="6776586" cy="4293381"/>
            <a:chOff x="764645" y="1325366"/>
            <a:chExt cx="6776586" cy="4293381"/>
          </a:xfrm>
        </p:grpSpPr>
        <p:sp>
          <p:nvSpPr>
            <p:cNvPr id="4" name="Dikdörtgen 3"/>
            <p:cNvSpPr/>
            <p:nvPr/>
          </p:nvSpPr>
          <p:spPr>
            <a:xfrm>
              <a:off x="764645" y="1325366"/>
              <a:ext cx="6776586" cy="4293381"/>
            </a:xfrm>
            <a:prstGeom prst="rect">
              <a:avLst/>
            </a:prstGeom>
            <a:ln w="57150">
              <a:solidFill>
                <a:schemeClr val="accent2">
                  <a:lumMod val="60000"/>
                  <a:lumOff val="40000"/>
                </a:schemeClr>
              </a:solidFill>
            </a:ln>
            <a:scene3d>
              <a:camera prst="orthographicFront"/>
              <a:lightRig rig="threePt" dir="t"/>
            </a:scene3d>
            <a:sp3d>
              <a:bevelT w="139700" prst="cross"/>
            </a:sp3d>
          </p:spPr>
          <p:txBody>
            <a:bodyPr wrap="square" lIns="396000" tIns="756000" rIns="396000" bIns="1656000">
              <a:spAutoFit/>
            </a:bodyPr>
            <a:lstStyle/>
            <a:p>
              <a:pPr marL="0" marR="0" lvl="0" indent="0" algn="ctr"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 name="Dikdörtgen 1"/>
            <p:cNvSpPr/>
            <p:nvPr/>
          </p:nvSpPr>
          <p:spPr>
            <a:xfrm>
              <a:off x="1101633" y="1583333"/>
              <a:ext cx="5833423" cy="34163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Sorun: </a:t>
              </a:r>
            </a:p>
            <a:p>
              <a:pPr marL="361950" lvl="1" indent="-361950" algn="just">
                <a:lnSpc>
                  <a:spcPct val="150000"/>
                </a:lnSpc>
                <a:buFont typeface="Arial" panose="020B0604020202020204" pitchFamily="34" charset="0"/>
                <a:buChar char="•"/>
                <a:defRPr/>
              </a:pPr>
              <a:r>
                <a:rPr lang="tr-TR" sz="2400" dirty="0">
                  <a:solidFill>
                    <a:prstClr val="black"/>
                  </a:solidFill>
                </a:rPr>
                <a:t>Pek çok ilaçla da etkileşime girerek ilaçların etkilerini zayıflatabilir veya yan etkilerini artırabilirler.</a:t>
              </a:r>
            </a:p>
            <a:p>
              <a:pPr marL="361950" lvl="1" indent="-361950" algn="just">
                <a:lnSpc>
                  <a:spcPct val="150000"/>
                </a:lnSpc>
                <a:buFont typeface="Arial" panose="020B0604020202020204" pitchFamily="34" charset="0"/>
                <a:buChar char="•"/>
                <a:defRPr/>
              </a:pPr>
              <a:r>
                <a:rPr lang="tr-TR" sz="2400" dirty="0">
                  <a:solidFill>
                    <a:prstClr val="black"/>
                  </a:solidFill>
                </a:rPr>
                <a:t>Yararlı olsalar bile bunların ideal ve zararsız dozları, etki süreleri bilinmemektedir.</a:t>
              </a:r>
            </a:p>
          </p:txBody>
        </p:sp>
      </p:grpSp>
      <p:pic>
        <p:nvPicPr>
          <p:cNvPr id="1030" name="Picture 6" descr="Kantaron Yağı Ne İşe Yarar | Cilt beyazlatma, Cilt bakımı, S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18" y="1243173"/>
            <a:ext cx="4044589" cy="437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5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Hastalığında</a:t>
            </a:r>
            <a:r>
              <a:rPr kumimoji="0" lang="tr-TR" sz="28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2800" b="1" i="0" u="none" strike="noStrike" kern="1200" cap="none" spc="0" normalizeH="0" baseline="0" noProof="0" dirty="0">
                <a:ln>
                  <a:noFill/>
                </a:ln>
                <a:solidFill>
                  <a:prstClr val="black"/>
                </a:solidFill>
                <a:effectLst/>
                <a:uLnTx/>
                <a:uFillTx/>
                <a:latin typeface="Calibri"/>
                <a:ea typeface="+mn-ea"/>
                <a:cs typeface="+mn-cs"/>
              </a:rPr>
              <a:t>Bitkisel Tedavilerin Yeri-4</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3" name="Grup 2"/>
          <p:cNvGrpSpPr/>
          <p:nvPr/>
        </p:nvGrpSpPr>
        <p:grpSpPr>
          <a:xfrm>
            <a:off x="764645" y="1325366"/>
            <a:ext cx="6776586" cy="4293381"/>
            <a:chOff x="764645" y="1325366"/>
            <a:chExt cx="6776586" cy="4293381"/>
          </a:xfrm>
        </p:grpSpPr>
        <p:sp>
          <p:nvSpPr>
            <p:cNvPr id="4" name="Dikdörtgen 3"/>
            <p:cNvSpPr/>
            <p:nvPr/>
          </p:nvSpPr>
          <p:spPr>
            <a:xfrm>
              <a:off x="764645" y="1325366"/>
              <a:ext cx="6776586" cy="4293381"/>
            </a:xfrm>
            <a:prstGeom prst="rect">
              <a:avLst/>
            </a:prstGeom>
            <a:ln w="57150">
              <a:solidFill>
                <a:schemeClr val="accent2">
                  <a:lumMod val="60000"/>
                  <a:lumOff val="40000"/>
                </a:schemeClr>
              </a:solidFill>
            </a:ln>
            <a:scene3d>
              <a:camera prst="orthographicFront"/>
              <a:lightRig rig="threePt" dir="t"/>
            </a:scene3d>
            <a:sp3d>
              <a:bevelT w="139700" prst="cross"/>
            </a:sp3d>
          </p:spPr>
          <p:txBody>
            <a:bodyPr wrap="square" lIns="396000" tIns="756000" rIns="396000" bIns="1656000">
              <a:spAutoFit/>
            </a:bodyPr>
            <a:lstStyle/>
            <a:p>
              <a:pPr marL="0" marR="0" lvl="0" indent="0" algn="ctr"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 name="Dikdörtgen 1"/>
            <p:cNvSpPr/>
            <p:nvPr/>
          </p:nvSpPr>
          <p:spPr>
            <a:xfrm>
              <a:off x="980447" y="1763896"/>
              <a:ext cx="5833423" cy="3416320"/>
            </a:xfrm>
            <a:prstGeom prst="rect">
              <a:avLst/>
            </a:prstGeom>
          </p:spPr>
          <p:txBody>
            <a:bodyPr wrap="square">
              <a:spAutoFit/>
            </a:bodyPr>
            <a:lstStyle/>
            <a:p>
              <a:pPr lvl="0">
                <a:lnSpc>
                  <a:spcPct val="150000"/>
                </a:lnSpc>
              </a:pPr>
              <a:r>
                <a:rPr lang="tr-TR" sz="2400" b="1" dirty="0">
                  <a:solidFill>
                    <a:srgbClr val="C00000"/>
                  </a:solidFill>
                </a:rPr>
                <a:t>Verilecek mesaj</a:t>
              </a:r>
              <a:r>
                <a:rPr lang="tr-TR" sz="2400" dirty="0">
                  <a:solidFill>
                    <a:srgbClr val="C00000"/>
                  </a:solidFill>
                </a:rPr>
                <a:t>: </a:t>
              </a:r>
            </a:p>
            <a:p>
              <a:pPr marL="342900" lvl="0" indent="-342900" algn="just">
                <a:lnSpc>
                  <a:spcPct val="150000"/>
                </a:lnSpc>
                <a:buFont typeface="Arial" panose="020B0604020202020204" pitchFamily="34" charset="0"/>
                <a:buChar char="•"/>
              </a:pPr>
              <a:r>
                <a:rPr lang="tr-TR" sz="2400" dirty="0">
                  <a:solidFill>
                    <a:prstClr val="black"/>
                  </a:solidFill>
                </a:rPr>
                <a:t>Pek çok ilaç ve </a:t>
              </a:r>
              <a:r>
                <a:rPr lang="tr-TR" sz="2400" dirty="0" err="1">
                  <a:solidFill>
                    <a:prstClr val="black"/>
                  </a:solidFill>
                </a:rPr>
                <a:t>toksik</a:t>
              </a:r>
              <a:r>
                <a:rPr lang="tr-TR" sz="2400" dirty="0">
                  <a:solidFill>
                    <a:prstClr val="black"/>
                  </a:solidFill>
                </a:rPr>
                <a:t> maddenin bitkilerden üretilmektedir. Örneğin sigara, kokain, eroin vb. </a:t>
              </a:r>
            </a:p>
            <a:p>
              <a:pPr marL="342900" lvl="0" indent="-342900" algn="just">
                <a:lnSpc>
                  <a:spcPct val="150000"/>
                </a:lnSpc>
                <a:buFont typeface="Arial" panose="020B0604020202020204" pitchFamily="34" charset="0"/>
                <a:buChar char="•"/>
              </a:pPr>
              <a:r>
                <a:rPr lang="tr-TR" sz="2400" dirty="0">
                  <a:solidFill>
                    <a:prstClr val="black"/>
                  </a:solidFill>
                </a:rPr>
                <a:t>Bitkilerin çoğu içlerindeki toksinlerden dolayı zarar verebilmektedir. </a:t>
              </a:r>
              <a:endParaRPr lang="en-US" sz="2400" dirty="0">
                <a:solidFill>
                  <a:prstClr val="black"/>
                </a:solidFill>
              </a:endParaRPr>
            </a:p>
          </p:txBody>
        </p:sp>
      </p:grpSp>
      <p:pic>
        <p:nvPicPr>
          <p:cNvPr id="1030" name="Picture 6" descr="Kantaron Yağı Ne İşe Yarar | Cilt beyazlatma, Cilt bakımı, S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18" y="1243173"/>
            <a:ext cx="4044589" cy="437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7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Hastalığında</a:t>
            </a:r>
            <a:r>
              <a:rPr kumimoji="0" lang="tr-TR" sz="28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2800" b="1" i="0" u="none" strike="noStrike" kern="1200" cap="none" spc="0" normalizeH="0" baseline="0" noProof="0" dirty="0">
                <a:ln>
                  <a:noFill/>
                </a:ln>
                <a:solidFill>
                  <a:prstClr val="black"/>
                </a:solidFill>
                <a:effectLst/>
                <a:uLnTx/>
                <a:uFillTx/>
                <a:latin typeface="Calibri"/>
                <a:ea typeface="+mn-ea"/>
                <a:cs typeface="+mn-cs"/>
              </a:rPr>
              <a:t>Bitkisel Tedavilerin Yeri-5</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3" name="Grup 2"/>
          <p:cNvGrpSpPr/>
          <p:nvPr/>
        </p:nvGrpSpPr>
        <p:grpSpPr>
          <a:xfrm>
            <a:off x="764645" y="1325366"/>
            <a:ext cx="6776586" cy="4293381"/>
            <a:chOff x="764645" y="1325366"/>
            <a:chExt cx="6776586" cy="4293381"/>
          </a:xfrm>
        </p:grpSpPr>
        <p:sp>
          <p:nvSpPr>
            <p:cNvPr id="4" name="Dikdörtgen 3"/>
            <p:cNvSpPr/>
            <p:nvPr/>
          </p:nvSpPr>
          <p:spPr>
            <a:xfrm>
              <a:off x="764645" y="1325366"/>
              <a:ext cx="6776586" cy="4293381"/>
            </a:xfrm>
            <a:prstGeom prst="rect">
              <a:avLst/>
            </a:prstGeom>
            <a:ln w="57150">
              <a:solidFill>
                <a:schemeClr val="accent2">
                  <a:lumMod val="60000"/>
                  <a:lumOff val="40000"/>
                </a:schemeClr>
              </a:solidFill>
            </a:ln>
            <a:scene3d>
              <a:camera prst="orthographicFront"/>
              <a:lightRig rig="threePt" dir="t"/>
            </a:scene3d>
            <a:sp3d>
              <a:bevelT w="139700" prst="cross"/>
            </a:sp3d>
          </p:spPr>
          <p:txBody>
            <a:bodyPr wrap="square" lIns="396000" tIns="756000" rIns="396000" bIns="1656000">
              <a:spAutoFit/>
            </a:bodyPr>
            <a:lstStyle/>
            <a:p>
              <a:pPr marL="0" marR="0" lvl="0" indent="0" algn="ctr"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 name="Dikdörtgen 1"/>
            <p:cNvSpPr/>
            <p:nvPr/>
          </p:nvSpPr>
          <p:spPr>
            <a:xfrm>
              <a:off x="1101633" y="1583333"/>
              <a:ext cx="5833423" cy="34163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Verilecek mesaj</a:t>
              </a:r>
              <a:r>
                <a:rPr kumimoji="0" lang="tr-TR" sz="2400" b="0" i="0" u="none" strike="noStrike" kern="1200" cap="none" spc="0" normalizeH="0" baseline="0" noProof="0" dirty="0">
                  <a:ln>
                    <a:noFill/>
                  </a:ln>
                  <a:solidFill>
                    <a:srgbClr val="C00000"/>
                  </a:solidFill>
                  <a:effectLst/>
                  <a:uLnTx/>
                  <a:uFillTx/>
                  <a:latin typeface="Calibri"/>
                  <a:ea typeface="+mn-ea"/>
                  <a:cs typeface="+mn-cs"/>
                </a:rPr>
                <a:t>: </a:t>
              </a:r>
            </a:p>
            <a:p>
              <a:pPr marL="342900" lvl="0" indent="-342900" algn="just">
                <a:lnSpc>
                  <a:spcPct val="150000"/>
                </a:lnSpc>
                <a:buFont typeface="Arial" panose="020B0604020202020204" pitchFamily="34" charset="0"/>
                <a:buChar char="•"/>
                <a:defRPr/>
              </a:pPr>
              <a:r>
                <a:rPr lang="tr-TR" sz="2400" dirty="0">
                  <a:solidFill>
                    <a:prstClr val="black"/>
                  </a:solidFill>
                </a:rPr>
                <a:t>Bitkilerden elde edilen bu ürünlere bağlı </a:t>
              </a:r>
              <a:r>
                <a:rPr lang="tr-TR" sz="2400" dirty="0" err="1">
                  <a:solidFill>
                    <a:prstClr val="black"/>
                  </a:solidFill>
                </a:rPr>
                <a:t>vazospazm</a:t>
              </a:r>
              <a:r>
                <a:rPr lang="tr-TR" sz="2400" dirty="0">
                  <a:solidFill>
                    <a:prstClr val="black"/>
                  </a:solidFill>
                </a:rPr>
                <a:t>, </a:t>
              </a:r>
              <a:r>
                <a:rPr lang="tr-TR" sz="2400" dirty="0" err="1">
                  <a:solidFill>
                    <a:prstClr val="black"/>
                  </a:solidFill>
                </a:rPr>
                <a:t>trombüs</a:t>
              </a:r>
              <a:r>
                <a:rPr lang="tr-TR" sz="2400" dirty="0">
                  <a:solidFill>
                    <a:prstClr val="black"/>
                  </a:solidFill>
                </a:rPr>
                <a:t> oluşumu, hatta Mİ, ölüm meydana gelebilmektedir. </a:t>
              </a:r>
            </a:p>
            <a:p>
              <a:pPr marL="342900" lvl="0" indent="-342900" algn="just">
                <a:lnSpc>
                  <a:spcPct val="150000"/>
                </a:lnSpc>
                <a:buFont typeface="Arial" panose="020B0604020202020204" pitchFamily="34" charset="0"/>
                <a:buChar char="•"/>
              </a:pPr>
              <a:r>
                <a:rPr lang="tr-TR" sz="2400" dirty="0">
                  <a:solidFill>
                    <a:prstClr val="black"/>
                  </a:solidFill>
                </a:rPr>
                <a:t>Bazı </a:t>
              </a:r>
              <a:r>
                <a:rPr lang="tr-TR" sz="2400" dirty="0" err="1">
                  <a:solidFill>
                    <a:prstClr val="black"/>
                  </a:solidFill>
                </a:rPr>
                <a:t>statin</a:t>
              </a:r>
              <a:r>
                <a:rPr lang="tr-TR" sz="2400" dirty="0">
                  <a:solidFill>
                    <a:prstClr val="black"/>
                  </a:solidFill>
                </a:rPr>
                <a:t> ve pıhtı önler ilaçlarla da ciddi etkileşimleri olabilmektedir.  </a:t>
              </a:r>
              <a:endParaRPr lang="en-US" sz="2400" dirty="0">
                <a:solidFill>
                  <a:prstClr val="black"/>
                </a:solidFill>
              </a:endParaRPr>
            </a:p>
          </p:txBody>
        </p:sp>
      </p:grpSp>
      <p:pic>
        <p:nvPicPr>
          <p:cNvPr id="1030" name="Picture 6" descr="Kantaron Yağı Ne İşe Yarar | Cilt beyazlatma, Cilt bakımı, S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18" y="1243173"/>
            <a:ext cx="4044589" cy="437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54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Hastalığında</a:t>
            </a:r>
            <a:r>
              <a:rPr kumimoji="0" lang="tr-TR" sz="28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2800" b="1" i="0" u="none" strike="noStrike" kern="1200" cap="none" spc="0" normalizeH="0" baseline="0" noProof="0" dirty="0">
                <a:ln>
                  <a:noFill/>
                </a:ln>
                <a:solidFill>
                  <a:prstClr val="black"/>
                </a:solidFill>
                <a:effectLst/>
                <a:uLnTx/>
                <a:uFillTx/>
                <a:latin typeface="Calibri"/>
                <a:ea typeface="+mn-ea"/>
                <a:cs typeface="+mn-cs"/>
              </a:rPr>
              <a:t>Bitkisel Tedavilerin Yeri-6</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pic>
        <p:nvPicPr>
          <p:cNvPr id="11" name="Picture 6" descr="Kantaron Yağı Ne İşe Yarar | Cilt beyazlatma, Cilt bakımı, S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18" y="1243173"/>
            <a:ext cx="4044589" cy="437557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 2"/>
          <p:cNvGrpSpPr/>
          <p:nvPr/>
        </p:nvGrpSpPr>
        <p:grpSpPr>
          <a:xfrm>
            <a:off x="775527" y="3900057"/>
            <a:ext cx="7037617" cy="1820857"/>
            <a:chOff x="775527" y="3900057"/>
            <a:chExt cx="7037617" cy="1820857"/>
          </a:xfrm>
        </p:grpSpPr>
        <p:sp>
          <p:nvSpPr>
            <p:cNvPr id="12" name="Yuvarlatılmış Dikdörtgen 11">
              <a:extLst>
                <a:ext uri="{FF2B5EF4-FFF2-40B4-BE49-F238E27FC236}">
                  <a16:creationId xmlns:a16="http://schemas.microsoft.com/office/drawing/2014/main" id="{F85A29C3-0BCF-475C-98FA-5DA739EAEE77}"/>
                </a:ext>
              </a:extLst>
            </p:cNvPr>
            <p:cNvSpPr/>
            <p:nvPr/>
          </p:nvSpPr>
          <p:spPr>
            <a:xfrm>
              <a:off x="775527" y="3900057"/>
              <a:ext cx="6897010" cy="1718690"/>
            </a:xfrm>
            <a:prstGeom prst="roundRect">
              <a:avLst/>
            </a:prstGeom>
            <a:solidFill>
              <a:schemeClr val="accent2">
                <a:lumMod val="20000"/>
                <a:lumOff val="80000"/>
              </a:scheme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tr-TR" altLang="tr-TR" sz="2800" b="1" dirty="0">
                <a:solidFill>
                  <a:srgbClr val="404040"/>
                </a:solidFill>
                <a:ea typeface="ＭＳ Ｐゴシック" panose="020B0600070205080204" pitchFamily="34" charset="-128"/>
              </a:endParaRPr>
            </a:p>
          </p:txBody>
        </p:sp>
        <p:sp>
          <p:nvSpPr>
            <p:cNvPr id="13" name="Metin kutusu 12"/>
            <p:cNvSpPr txBox="1"/>
            <p:nvPr/>
          </p:nvSpPr>
          <p:spPr>
            <a:xfrm>
              <a:off x="1063202" y="3966588"/>
              <a:ext cx="6749942" cy="1754326"/>
            </a:xfrm>
            <a:prstGeom prst="rect">
              <a:avLst/>
            </a:prstGeom>
            <a:noFill/>
          </p:spPr>
          <p:txBody>
            <a:bodyPr wrap="square" rtlCol="0">
              <a:spAutoFit/>
            </a:bodyPr>
            <a:lstStyle/>
            <a:p>
              <a:pPr>
                <a:lnSpc>
                  <a:spcPct val="150000"/>
                </a:lnSpc>
              </a:pPr>
              <a:r>
                <a:rPr lang="tr-TR" sz="2400" dirty="0"/>
                <a:t>KAH ve/veya risk faktörlerine yönelik tedavide bitkisel ürünlerin kesinlikle yeri yoktur, tam tersi hastaya zararlı olabilir. </a:t>
              </a:r>
            </a:p>
          </p:txBody>
        </p:sp>
      </p:grpSp>
      <p:grpSp>
        <p:nvGrpSpPr>
          <p:cNvPr id="2" name="Grup 1"/>
          <p:cNvGrpSpPr/>
          <p:nvPr/>
        </p:nvGrpSpPr>
        <p:grpSpPr>
          <a:xfrm>
            <a:off x="775527" y="1243173"/>
            <a:ext cx="6897010" cy="2422799"/>
            <a:chOff x="775527" y="1243173"/>
            <a:chExt cx="6897010" cy="2422799"/>
          </a:xfrm>
        </p:grpSpPr>
        <p:sp>
          <p:nvSpPr>
            <p:cNvPr id="4" name="Dikdörtgen 3"/>
            <p:cNvSpPr/>
            <p:nvPr/>
          </p:nvSpPr>
          <p:spPr>
            <a:xfrm>
              <a:off x="775527" y="1243173"/>
              <a:ext cx="6897010" cy="2422799"/>
            </a:xfrm>
            <a:prstGeom prst="rect">
              <a:avLst/>
            </a:prstGeom>
            <a:ln w="57150">
              <a:solidFill>
                <a:schemeClr val="accent2">
                  <a:lumMod val="60000"/>
                  <a:lumOff val="40000"/>
                </a:schemeClr>
              </a:solidFill>
            </a:ln>
            <a:scene3d>
              <a:camera prst="orthographicFront"/>
              <a:lightRig rig="threePt" dir="t"/>
            </a:scene3d>
            <a:sp3d>
              <a:bevelT w="139700" prst="cross"/>
            </a:sp3d>
          </p:spPr>
          <p:txBody>
            <a:bodyPr wrap="square" lIns="396000" tIns="756000" rIns="396000" bIns="1656000">
              <a:spAutoFit/>
            </a:bodyPr>
            <a:lstStyle/>
            <a:p>
              <a:pPr marL="0" marR="0" lvl="0" indent="0" algn="ctr"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9" name="Dikdörtgen 8"/>
            <p:cNvSpPr/>
            <p:nvPr/>
          </p:nvSpPr>
          <p:spPr>
            <a:xfrm>
              <a:off x="961041" y="1300410"/>
              <a:ext cx="5833423" cy="230832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Verilecek mesaj</a:t>
              </a:r>
              <a:r>
                <a:rPr kumimoji="0" lang="tr-TR" sz="2400" b="0" i="0" u="none" strike="noStrike" kern="1200" cap="none" spc="0" normalizeH="0" baseline="0" noProof="0" dirty="0">
                  <a:ln>
                    <a:noFill/>
                  </a:ln>
                  <a:solidFill>
                    <a:srgbClr val="C00000"/>
                  </a:solidFill>
                  <a:effectLst/>
                  <a:uLnTx/>
                  <a:uFillTx/>
                  <a:latin typeface="Calibri"/>
                  <a:ea typeface="+mn-ea"/>
                  <a:cs typeface="+mn-cs"/>
                </a:rPr>
                <a:t>: </a:t>
              </a:r>
            </a:p>
            <a:p>
              <a:pPr marL="342900" lvl="0" indent="-342900">
                <a:lnSpc>
                  <a:spcPct val="150000"/>
                </a:lnSpc>
                <a:buFont typeface="Arial" panose="020B0604020202020204" pitchFamily="34" charset="0"/>
                <a:buChar char="•"/>
              </a:pPr>
              <a:r>
                <a:rPr lang="tr-TR" sz="2400" dirty="0">
                  <a:solidFill>
                    <a:prstClr val="black"/>
                  </a:solidFill>
                </a:rPr>
                <a:t>KAH ile başvuran tüm hastalara bitkisel ürünleri kesinlikle kullanmalarının sakıncalı olduğu anlatılmalıdır. </a:t>
              </a:r>
              <a:endParaRPr lang="en-US" sz="2400" dirty="0">
                <a:solidFill>
                  <a:prstClr val="black"/>
                </a:solidFill>
              </a:endParaRPr>
            </a:p>
          </p:txBody>
        </p:sp>
      </p:grpSp>
    </p:spTree>
    <p:extLst>
      <p:ext uri="{BB962C8B-B14F-4D97-AF65-F5344CB8AC3E}">
        <p14:creationId xmlns:p14="http://schemas.microsoft.com/office/powerpoint/2010/main" val="33413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Hastalığında </a:t>
            </a:r>
            <a:r>
              <a:rPr kumimoji="0" lang="tr-TR" sz="2800" b="1" i="0" u="none" strike="noStrike" kern="1200" cap="none" spc="0" normalizeH="0" baseline="0" noProof="0" dirty="0" smtClean="0">
                <a:ln>
                  <a:noFill/>
                </a:ln>
                <a:solidFill>
                  <a:prstClr val="black"/>
                </a:solidFill>
                <a:effectLst/>
                <a:uLnTx/>
                <a:uFillTx/>
                <a:latin typeface="Calibri"/>
                <a:ea typeface="+mn-ea"/>
                <a:cs typeface="+mn-cs"/>
              </a:rPr>
              <a:t>Bitkisel </a:t>
            </a:r>
            <a:r>
              <a:rPr kumimoji="0" lang="tr-TR" sz="2800" b="1" i="0" u="none" strike="noStrike" kern="1200" cap="none" spc="0" normalizeH="0" baseline="0" noProof="0" dirty="0">
                <a:ln>
                  <a:noFill/>
                </a:ln>
                <a:solidFill>
                  <a:prstClr val="black"/>
                </a:solidFill>
                <a:effectLst/>
                <a:uLnTx/>
                <a:uFillTx/>
                <a:latin typeface="Calibri"/>
                <a:ea typeface="+mn-ea"/>
                <a:cs typeface="+mn-cs"/>
              </a:rPr>
              <a:t>Tedavilerin Yeri-7</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3" name="Grup 2"/>
          <p:cNvGrpSpPr/>
          <p:nvPr/>
        </p:nvGrpSpPr>
        <p:grpSpPr>
          <a:xfrm>
            <a:off x="764645" y="1325366"/>
            <a:ext cx="6776586" cy="4293381"/>
            <a:chOff x="764645" y="1325366"/>
            <a:chExt cx="6776586" cy="4293381"/>
          </a:xfrm>
        </p:grpSpPr>
        <p:sp>
          <p:nvSpPr>
            <p:cNvPr id="4" name="Dikdörtgen 3"/>
            <p:cNvSpPr/>
            <p:nvPr/>
          </p:nvSpPr>
          <p:spPr>
            <a:xfrm>
              <a:off x="764645" y="1325366"/>
              <a:ext cx="6776586" cy="4293381"/>
            </a:xfrm>
            <a:prstGeom prst="rect">
              <a:avLst/>
            </a:prstGeom>
            <a:ln w="57150">
              <a:solidFill>
                <a:schemeClr val="accent2">
                  <a:lumMod val="60000"/>
                  <a:lumOff val="40000"/>
                </a:schemeClr>
              </a:solidFill>
            </a:ln>
            <a:scene3d>
              <a:camera prst="orthographicFront"/>
              <a:lightRig rig="threePt" dir="t"/>
            </a:scene3d>
            <a:sp3d>
              <a:bevelT w="139700" prst="cross"/>
            </a:sp3d>
          </p:spPr>
          <p:txBody>
            <a:bodyPr wrap="square" lIns="396000" tIns="756000" rIns="396000" bIns="1656000">
              <a:spAutoFit/>
            </a:bodyPr>
            <a:lstStyle/>
            <a:p>
              <a:pPr marL="0" marR="0" lvl="0" indent="0" algn="ctr"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 name="Dikdörtgen 1"/>
            <p:cNvSpPr/>
            <p:nvPr/>
          </p:nvSpPr>
          <p:spPr>
            <a:xfrm>
              <a:off x="1101633" y="1583333"/>
              <a:ext cx="5833423" cy="341632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Verilecek mesaj</a:t>
              </a:r>
              <a:r>
                <a:rPr kumimoji="0" lang="tr-TR" sz="2400" b="0" i="0" u="none" strike="noStrike" kern="1200" cap="none" spc="0" normalizeH="0" baseline="0" noProof="0" dirty="0">
                  <a:ln>
                    <a:noFill/>
                  </a:ln>
                  <a:solidFill>
                    <a:srgbClr val="C00000"/>
                  </a:solidFill>
                  <a:effectLst/>
                  <a:uLnTx/>
                  <a:uFillTx/>
                  <a:latin typeface="Calibri"/>
                  <a:ea typeface="+mn-ea"/>
                  <a:cs typeface="+mn-cs"/>
                </a:rPr>
                <a:t>: </a:t>
              </a:r>
            </a:p>
            <a:p>
              <a:pPr lvl="0" algn="just">
                <a:lnSpc>
                  <a:spcPct val="150000"/>
                </a:lnSpc>
              </a:pPr>
              <a:r>
                <a:rPr lang="tr-TR" sz="2400" dirty="0">
                  <a:solidFill>
                    <a:prstClr val="black"/>
                  </a:solidFill>
                </a:rPr>
                <a:t>Yine geleneksel tedaviler de halkımız arasında yaygındır (HİRUDOTERAPİ-sülük). Ancak, hastalar bu tedavileri hekimlerine danışmadan uygulamamaları konusunda uyarılmalıdır.</a:t>
              </a:r>
              <a:endParaRPr lang="en-US" sz="2400" dirty="0">
                <a:solidFill>
                  <a:prstClr val="black"/>
                </a:solidFill>
              </a:endParaRPr>
            </a:p>
          </p:txBody>
        </p:sp>
      </p:grpSp>
      <p:pic>
        <p:nvPicPr>
          <p:cNvPr id="1030" name="Picture 6" descr="Kantaron Yağı Ne İşe Yarar | Cilt beyazlatma, Cilt bakımı, S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18" y="1243173"/>
            <a:ext cx="4044589" cy="437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Koroner Arter Hastalığında </a:t>
            </a:r>
            <a:r>
              <a:rPr kumimoji="0" lang="tr-TR" sz="2800" b="1" i="0" u="none" strike="noStrike" kern="1200" cap="none" spc="0" normalizeH="0" baseline="0" noProof="0" dirty="0" smtClean="0">
                <a:ln>
                  <a:noFill/>
                </a:ln>
                <a:solidFill>
                  <a:prstClr val="black"/>
                </a:solidFill>
                <a:effectLst/>
                <a:uLnTx/>
                <a:uFillTx/>
                <a:latin typeface="Calibri"/>
                <a:ea typeface="+mn-ea"/>
                <a:cs typeface="+mn-cs"/>
              </a:rPr>
              <a:t>Bitkisel </a:t>
            </a:r>
            <a:r>
              <a:rPr kumimoji="0" lang="tr-TR" sz="2800" b="1" i="0" u="none" strike="noStrike" kern="1200" cap="none" spc="0" normalizeH="0" baseline="0" noProof="0" dirty="0">
                <a:ln>
                  <a:noFill/>
                </a:ln>
                <a:solidFill>
                  <a:prstClr val="black"/>
                </a:solidFill>
                <a:effectLst/>
                <a:uLnTx/>
                <a:uFillTx/>
                <a:latin typeface="Calibri"/>
                <a:ea typeface="+mn-ea"/>
                <a:cs typeface="+mn-cs"/>
              </a:rPr>
              <a:t>Tedavilerin Yeri-8</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3" name="Grup 2"/>
          <p:cNvGrpSpPr/>
          <p:nvPr/>
        </p:nvGrpSpPr>
        <p:grpSpPr>
          <a:xfrm>
            <a:off x="764645" y="1325366"/>
            <a:ext cx="6776586" cy="4293381"/>
            <a:chOff x="764645" y="1325366"/>
            <a:chExt cx="6776586" cy="4293381"/>
          </a:xfrm>
        </p:grpSpPr>
        <p:sp>
          <p:nvSpPr>
            <p:cNvPr id="4" name="Dikdörtgen 3"/>
            <p:cNvSpPr/>
            <p:nvPr/>
          </p:nvSpPr>
          <p:spPr>
            <a:xfrm>
              <a:off x="764645" y="1325366"/>
              <a:ext cx="6776586" cy="4293381"/>
            </a:xfrm>
            <a:prstGeom prst="rect">
              <a:avLst/>
            </a:prstGeom>
            <a:ln w="57150">
              <a:solidFill>
                <a:schemeClr val="accent2">
                  <a:lumMod val="60000"/>
                  <a:lumOff val="40000"/>
                </a:schemeClr>
              </a:solidFill>
            </a:ln>
            <a:scene3d>
              <a:camera prst="orthographicFront"/>
              <a:lightRig rig="threePt" dir="t"/>
            </a:scene3d>
            <a:sp3d>
              <a:bevelT w="139700" prst="cross"/>
            </a:sp3d>
          </p:spPr>
          <p:txBody>
            <a:bodyPr wrap="square" lIns="396000" tIns="756000" rIns="396000" bIns="1656000">
              <a:spAutoFit/>
            </a:bodyPr>
            <a:lstStyle/>
            <a:p>
              <a:pPr marL="0" marR="0" lvl="0" indent="0" algn="ctr"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 name="Dikdörtgen 1"/>
            <p:cNvSpPr/>
            <p:nvPr/>
          </p:nvSpPr>
          <p:spPr>
            <a:xfrm>
              <a:off x="1101633" y="1583333"/>
              <a:ext cx="5833423" cy="3913059"/>
            </a:xfrm>
            <a:prstGeom prst="rect">
              <a:avLst/>
            </a:prstGeom>
          </p:spPr>
          <p:txBody>
            <a:bodyPr wrap="square">
              <a:spAutoFit/>
            </a:bodyPr>
            <a:lstStyle/>
            <a:p>
              <a:pPr lvl="0">
                <a:lnSpc>
                  <a:spcPct val="150000"/>
                </a:lnSpc>
              </a:pPr>
              <a:r>
                <a:rPr lang="en-US" sz="2400" b="1" dirty="0">
                  <a:solidFill>
                    <a:srgbClr val="C00000"/>
                  </a:solidFill>
                </a:rPr>
                <a:t>Örnek: Sarı </a:t>
              </a:r>
              <a:r>
                <a:rPr lang="en-US" sz="2400" b="1" dirty="0" err="1">
                  <a:solidFill>
                    <a:srgbClr val="C00000"/>
                  </a:solidFill>
                </a:rPr>
                <a:t>Kantaron</a:t>
              </a:r>
              <a:endParaRPr lang="tr-TR" sz="2400" b="1" dirty="0">
                <a:solidFill>
                  <a:srgbClr val="C00000"/>
                </a:solidFill>
              </a:endParaRPr>
            </a:p>
            <a:p>
              <a:pPr marL="342900" lvl="0" indent="-342900">
                <a:lnSpc>
                  <a:spcPct val="150000"/>
                </a:lnSpc>
                <a:buFont typeface="Arial" panose="020B0604020202020204" pitchFamily="34" charset="0"/>
                <a:buChar char="•"/>
              </a:pPr>
              <a:r>
                <a:rPr lang="en-US" sz="2400" dirty="0">
                  <a:solidFill>
                    <a:prstClr val="black"/>
                  </a:solidFill>
                </a:rPr>
                <a:t>Seratonin </a:t>
              </a:r>
              <a:r>
                <a:rPr lang="en-US" sz="2400" dirty="0" err="1">
                  <a:solidFill>
                    <a:prstClr val="black"/>
                  </a:solidFill>
                </a:rPr>
                <a:t>üzerinden</a:t>
              </a:r>
              <a:r>
                <a:rPr lang="en-US" sz="2400" dirty="0">
                  <a:solidFill>
                    <a:prstClr val="black"/>
                  </a:solidFill>
                </a:rPr>
                <a:t> </a:t>
              </a:r>
              <a:r>
                <a:rPr lang="en-US" sz="2400" dirty="0" err="1">
                  <a:solidFill>
                    <a:prstClr val="black"/>
                  </a:solidFill>
                </a:rPr>
                <a:t>etkili</a:t>
              </a:r>
              <a:r>
                <a:rPr lang="tr-TR" sz="2400" dirty="0" err="1">
                  <a:solidFill>
                    <a:prstClr val="black"/>
                  </a:solidFill>
                </a:rPr>
                <a:t>dir</a:t>
              </a:r>
              <a:r>
                <a:rPr lang="tr-TR" sz="2400" dirty="0">
                  <a:solidFill>
                    <a:prstClr val="black"/>
                  </a:solidFill>
                </a:rPr>
                <a:t>.</a:t>
              </a:r>
              <a:endParaRPr lang="en-US" sz="2400" dirty="0">
                <a:solidFill>
                  <a:prstClr val="black"/>
                </a:solidFill>
              </a:endParaRPr>
            </a:p>
            <a:p>
              <a:pPr marL="342900" lvl="0" indent="-342900">
                <a:lnSpc>
                  <a:spcPct val="150000"/>
                </a:lnSpc>
                <a:buFont typeface="Arial" panose="020B0604020202020204" pitchFamily="34" charset="0"/>
                <a:buChar char="•"/>
              </a:pPr>
              <a:r>
                <a:rPr lang="en-US" sz="2400" dirty="0" err="1">
                  <a:solidFill>
                    <a:prstClr val="black"/>
                  </a:solidFill>
                </a:rPr>
                <a:t>Halk</a:t>
              </a:r>
              <a:r>
                <a:rPr lang="en-US" sz="2400" dirty="0">
                  <a:solidFill>
                    <a:prstClr val="black"/>
                  </a:solidFill>
                </a:rPr>
                <a:t> </a:t>
              </a:r>
              <a:r>
                <a:rPr lang="en-US" sz="2400" dirty="0" err="1">
                  <a:solidFill>
                    <a:prstClr val="black"/>
                  </a:solidFill>
                </a:rPr>
                <a:t>arasında</a:t>
              </a:r>
              <a:r>
                <a:rPr lang="en-US" sz="2400" dirty="0">
                  <a:solidFill>
                    <a:prstClr val="black"/>
                  </a:solidFill>
                </a:rPr>
                <a:t> </a:t>
              </a:r>
              <a:r>
                <a:rPr lang="en-US" sz="2400" dirty="0" err="1">
                  <a:solidFill>
                    <a:prstClr val="black"/>
                  </a:solidFill>
                </a:rPr>
                <a:t>kullanımı</a:t>
              </a:r>
              <a:r>
                <a:rPr lang="en-US" sz="2400" dirty="0">
                  <a:solidFill>
                    <a:prstClr val="black"/>
                  </a:solidFill>
                </a:rPr>
                <a:t> </a:t>
              </a:r>
              <a:r>
                <a:rPr lang="en-US" sz="2400" dirty="0" err="1">
                  <a:solidFill>
                    <a:prstClr val="black"/>
                  </a:solidFill>
                </a:rPr>
                <a:t>çok</a:t>
              </a:r>
              <a:r>
                <a:rPr lang="en-US" sz="2400" dirty="0">
                  <a:solidFill>
                    <a:prstClr val="black"/>
                  </a:solidFill>
                </a:rPr>
                <a:t> </a:t>
              </a:r>
              <a:r>
                <a:rPr lang="en-US" sz="2400" dirty="0" err="1">
                  <a:solidFill>
                    <a:prstClr val="black"/>
                  </a:solidFill>
                </a:rPr>
                <a:t>yaygın</a:t>
              </a:r>
              <a:r>
                <a:rPr lang="tr-TR" sz="2400" dirty="0" err="1">
                  <a:solidFill>
                    <a:prstClr val="black"/>
                  </a:solidFill>
                </a:rPr>
                <a:t>dır</a:t>
              </a:r>
              <a:r>
                <a:rPr lang="tr-TR" sz="2400" dirty="0">
                  <a:solidFill>
                    <a:prstClr val="black"/>
                  </a:solidFill>
                </a:rPr>
                <a:t>.</a:t>
              </a:r>
              <a:endParaRPr lang="en-US" sz="2400" dirty="0">
                <a:solidFill>
                  <a:prstClr val="black"/>
                </a:solidFill>
              </a:endParaRPr>
            </a:p>
            <a:p>
              <a:pPr marL="342900" lvl="0" indent="-342900">
                <a:lnSpc>
                  <a:spcPct val="150000"/>
                </a:lnSpc>
                <a:buFont typeface="Arial" panose="020B0604020202020204" pitchFamily="34" charset="0"/>
                <a:buChar char="•"/>
              </a:pPr>
              <a:r>
                <a:rPr lang="en-US" sz="2400" dirty="0" err="1">
                  <a:solidFill>
                    <a:prstClr val="black"/>
                  </a:solidFill>
                </a:rPr>
                <a:t>Vazokonstriktif</a:t>
              </a:r>
              <a:r>
                <a:rPr lang="tr-TR" sz="2400" dirty="0">
                  <a:solidFill>
                    <a:prstClr val="black"/>
                  </a:solidFill>
                </a:rPr>
                <a:t>,</a:t>
              </a:r>
              <a:endParaRPr lang="en-US" sz="2400" dirty="0">
                <a:solidFill>
                  <a:prstClr val="black"/>
                </a:solidFill>
              </a:endParaRPr>
            </a:p>
            <a:p>
              <a:pPr marL="342900" lvl="0" indent="-342900">
                <a:lnSpc>
                  <a:spcPct val="150000"/>
                </a:lnSpc>
                <a:buFont typeface="Arial" panose="020B0604020202020204" pitchFamily="34" charset="0"/>
                <a:buChar char="•"/>
              </a:pPr>
              <a:r>
                <a:rPr lang="en-US" sz="2400" dirty="0" err="1">
                  <a:solidFill>
                    <a:prstClr val="black"/>
                  </a:solidFill>
                </a:rPr>
                <a:t>Hipertansiyon</a:t>
              </a:r>
              <a:r>
                <a:rPr lang="tr-TR" sz="2400" dirty="0">
                  <a:solidFill>
                    <a:prstClr val="black"/>
                  </a:solidFill>
                </a:rPr>
                <a:t>,</a:t>
              </a:r>
              <a:endParaRPr lang="en-US" sz="2400" dirty="0">
                <a:solidFill>
                  <a:prstClr val="black"/>
                </a:solidFill>
              </a:endParaRPr>
            </a:p>
            <a:p>
              <a:pPr marL="342900" lvl="0" indent="-342900">
                <a:lnSpc>
                  <a:spcPct val="150000"/>
                </a:lnSpc>
                <a:buFont typeface="Arial" panose="020B0604020202020204" pitchFamily="34" charset="0"/>
                <a:buChar char="•"/>
              </a:pPr>
              <a:r>
                <a:rPr lang="en-US" sz="2400" dirty="0" err="1">
                  <a:solidFill>
                    <a:prstClr val="black"/>
                  </a:solidFill>
                </a:rPr>
                <a:t>Ciddi</a:t>
              </a:r>
              <a:r>
                <a:rPr lang="en-US" sz="2400" dirty="0">
                  <a:solidFill>
                    <a:prstClr val="black"/>
                  </a:solidFill>
                </a:rPr>
                <a:t> </a:t>
              </a:r>
              <a:r>
                <a:rPr lang="en-US" sz="2400" dirty="0" err="1">
                  <a:solidFill>
                    <a:prstClr val="black"/>
                  </a:solidFill>
                </a:rPr>
                <a:t>ölümcül</a:t>
              </a:r>
              <a:r>
                <a:rPr lang="en-US" sz="2400" dirty="0">
                  <a:solidFill>
                    <a:prstClr val="black"/>
                  </a:solidFill>
                </a:rPr>
                <a:t> </a:t>
              </a:r>
              <a:r>
                <a:rPr lang="en-US" sz="2400" dirty="0" err="1">
                  <a:solidFill>
                    <a:prstClr val="black"/>
                  </a:solidFill>
                </a:rPr>
                <a:t>pulmoner</a:t>
              </a:r>
              <a:r>
                <a:rPr lang="en-US" sz="2400" dirty="0">
                  <a:solidFill>
                    <a:prstClr val="black"/>
                  </a:solidFill>
                </a:rPr>
                <a:t> </a:t>
              </a:r>
              <a:r>
                <a:rPr lang="en-US" sz="2400" dirty="0" err="1">
                  <a:solidFill>
                    <a:prstClr val="black"/>
                  </a:solidFill>
                </a:rPr>
                <a:t>hipertansiyon</a:t>
              </a:r>
              <a:r>
                <a:rPr lang="en-US" sz="2400" dirty="0">
                  <a:solidFill>
                    <a:prstClr val="black"/>
                  </a:solidFill>
                </a:rPr>
                <a:t> yap</a:t>
              </a:r>
              <a:r>
                <a:rPr lang="tr-TR" sz="2400" dirty="0">
                  <a:solidFill>
                    <a:prstClr val="black"/>
                  </a:solidFill>
                </a:rPr>
                <a:t>maktadır.</a:t>
              </a:r>
              <a:endParaRPr lang="en-US" sz="2400" dirty="0">
                <a:solidFill>
                  <a:prstClr val="black"/>
                </a:solidFill>
              </a:endParaRPr>
            </a:p>
          </p:txBody>
        </p:sp>
      </p:grpSp>
      <p:pic>
        <p:nvPicPr>
          <p:cNvPr id="1030" name="Picture 6" descr="Kantaron Yağı Ne İşe Yarar | Cilt beyazlatma, Cilt bakımı, Sar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118" y="1243173"/>
            <a:ext cx="4044589" cy="437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71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9A674231-B60D-48E0-8682-B25E40739994}"/>
              </a:ext>
            </a:extLst>
          </p:cNvPr>
          <p:cNvSpPr/>
          <p:nvPr/>
        </p:nvSpPr>
        <p:spPr>
          <a:xfrm>
            <a:off x="566760" y="621679"/>
            <a:ext cx="9146369" cy="523220"/>
          </a:xfrm>
          <a:prstGeom prst="rect">
            <a:avLst/>
          </a:prstGeom>
        </p:spPr>
        <p:txBody>
          <a:bodyPr wrap="square">
            <a:spAutoFit/>
          </a:bodyPr>
          <a:lstStyle/>
          <a:p>
            <a:pPr lvl="0">
              <a:defRPr/>
            </a:pPr>
            <a:r>
              <a:rPr lang="tr-TR" sz="2800" b="1" dirty="0">
                <a:solidFill>
                  <a:prstClr val="black"/>
                </a:solidFill>
              </a:rPr>
              <a:t>Koroner Arter Hastalığında</a:t>
            </a:r>
            <a:r>
              <a:rPr lang="en-US" sz="2800" b="1" dirty="0" smtClean="0">
                <a:solidFill>
                  <a:prstClr val="black"/>
                </a:solidFill>
              </a:rPr>
              <a:t> </a:t>
            </a:r>
            <a:r>
              <a:rPr lang="en-US" sz="2800" b="1" dirty="0">
                <a:solidFill>
                  <a:prstClr val="black"/>
                </a:solidFill>
              </a:rPr>
              <a:t>Vitamin </a:t>
            </a:r>
            <a:r>
              <a:rPr lang="en-US" sz="2800" b="1" dirty="0" err="1">
                <a:solidFill>
                  <a:prstClr val="black"/>
                </a:solidFill>
              </a:rPr>
              <a:t>Kullanımı</a:t>
            </a:r>
            <a:r>
              <a:rPr lang="tr-TR" sz="2800" b="1" dirty="0">
                <a:solidFill>
                  <a:prstClr val="black"/>
                </a:solidFill>
              </a:rPr>
              <a:t>-1</a:t>
            </a:r>
            <a:endParaRPr lang="tr-TR" sz="2800" b="1" dirty="0">
              <a:solidFill>
                <a:prstClr val="black">
                  <a:lumMod val="75000"/>
                  <a:lumOff val="25000"/>
                </a:prstClr>
              </a:solidFill>
            </a:endParaRPr>
          </a:p>
        </p:txBody>
      </p:sp>
      <p:grpSp>
        <p:nvGrpSpPr>
          <p:cNvPr id="2" name="Grup 1"/>
          <p:cNvGrpSpPr/>
          <p:nvPr/>
        </p:nvGrpSpPr>
        <p:grpSpPr>
          <a:xfrm>
            <a:off x="745084" y="1306286"/>
            <a:ext cx="6465515" cy="4311360"/>
            <a:chOff x="745084" y="1306286"/>
            <a:chExt cx="6465515" cy="4311360"/>
          </a:xfrm>
        </p:grpSpPr>
        <p:sp>
          <p:nvSpPr>
            <p:cNvPr id="4" name="Dikdörtgen 3"/>
            <p:cNvSpPr/>
            <p:nvPr/>
          </p:nvSpPr>
          <p:spPr>
            <a:xfrm>
              <a:off x="745084" y="1306286"/>
              <a:ext cx="6465515" cy="4311360"/>
            </a:xfrm>
            <a:prstGeom prst="rect">
              <a:avLst/>
            </a:prstGeom>
            <a:ln w="57150">
              <a:solidFill>
                <a:schemeClr val="accent2">
                  <a:lumMod val="60000"/>
                  <a:lumOff val="40000"/>
                </a:schemeClr>
              </a:solidFill>
            </a:ln>
            <a:scene3d>
              <a:camera prst="orthographicFront"/>
              <a:lightRig rig="threePt" dir="t"/>
            </a:scene3d>
            <a:sp3d>
              <a:bevelT w="139700" prst="cross"/>
            </a:sp3d>
          </p:spPr>
          <p:txBody>
            <a:bodyPr wrap="square" lIns="396000" tIns="756000" rIns="396000" bIns="1656000">
              <a:spAutoFit/>
            </a:bodyPr>
            <a:lstStyle/>
            <a:p>
              <a:pPr marL="0" marR="0" lvl="0" indent="0" algn="ctr"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1A4F2EBE-7BAF-436D-AFC3-BA30E7A9F760}"/>
                </a:ext>
              </a:extLst>
            </p:cNvPr>
            <p:cNvSpPr txBox="1"/>
            <p:nvPr/>
          </p:nvSpPr>
          <p:spPr>
            <a:xfrm>
              <a:off x="745084" y="1753806"/>
              <a:ext cx="6465515" cy="3416320"/>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tr-TR" sz="2400" dirty="0">
                  <a:solidFill>
                    <a:prstClr val="black"/>
                  </a:solidFill>
                </a:rPr>
                <a:t>Halkımız  tarafından çok fazla kullanılmaktadır.</a:t>
              </a:r>
            </a:p>
            <a:p>
              <a:pPr marL="342900" lvl="0" indent="-342900">
                <a:lnSpc>
                  <a:spcPct val="150000"/>
                </a:lnSpc>
                <a:buFont typeface="Arial" panose="020B0604020202020204" pitchFamily="34" charset="0"/>
                <a:buChar char="•"/>
              </a:pPr>
              <a:r>
                <a:rPr lang="tr-TR" sz="2400" dirty="0">
                  <a:solidFill>
                    <a:prstClr val="black"/>
                  </a:solidFill>
                </a:rPr>
                <a:t>Vitamin eksikliklerinde (örneğin D vitamini) çeşitli </a:t>
              </a:r>
              <a:r>
                <a:rPr lang="tr-TR" sz="2400" dirty="0" err="1">
                  <a:solidFill>
                    <a:prstClr val="black"/>
                  </a:solidFill>
                </a:rPr>
                <a:t>KDH’da</a:t>
              </a:r>
              <a:r>
                <a:rPr lang="tr-TR" sz="2400" dirty="0">
                  <a:solidFill>
                    <a:prstClr val="black"/>
                  </a:solidFill>
                </a:rPr>
                <a:t> artış, ilerleme olmakla birlikte vitamin eksikliği olmayan bireylerde vitamin takviyesinin KV ölümleri azalttığı gösterilmemiştir. </a:t>
              </a:r>
            </a:p>
          </p:txBody>
        </p:sp>
      </p:grpSp>
      <p:pic>
        <p:nvPicPr>
          <p:cNvPr id="3074" name="Picture 2" descr="Hap, Jel Kapsül, Tıp, Sağlık, Tedavi, Ila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073" y="1213925"/>
            <a:ext cx="4943323" cy="440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37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9A674231-B60D-48E0-8682-B25E40739994}"/>
              </a:ext>
            </a:extLst>
          </p:cNvPr>
          <p:cNvSpPr/>
          <p:nvPr/>
        </p:nvSpPr>
        <p:spPr>
          <a:xfrm>
            <a:off x="566760" y="621679"/>
            <a:ext cx="9146369" cy="523220"/>
          </a:xfrm>
          <a:prstGeom prst="rect">
            <a:avLst/>
          </a:prstGeom>
        </p:spPr>
        <p:txBody>
          <a:bodyPr wrap="square">
            <a:spAutoFit/>
          </a:bodyPr>
          <a:lstStyle/>
          <a:p>
            <a:pPr lvl="0">
              <a:defRPr/>
            </a:pPr>
            <a:r>
              <a:rPr lang="tr-TR" sz="2800" b="1" dirty="0">
                <a:solidFill>
                  <a:prstClr val="black"/>
                </a:solidFill>
              </a:rPr>
              <a:t>Koroner Arter Hastalığında</a:t>
            </a:r>
            <a:r>
              <a:rPr kumimoji="0" lang="en-US" sz="28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prstClr val="black"/>
                </a:solidFill>
                <a:effectLst/>
                <a:uLnTx/>
                <a:uFillTx/>
                <a:latin typeface="Calibri"/>
                <a:ea typeface="+mn-ea"/>
                <a:cs typeface="+mn-cs"/>
              </a:rPr>
              <a:t>Vitamin </a:t>
            </a:r>
            <a:r>
              <a:rPr kumimoji="0" lang="en-US" sz="2800" b="1" i="0" u="none" strike="noStrike" kern="1200" cap="none" spc="0" normalizeH="0" baseline="0" noProof="0" dirty="0" err="1">
                <a:ln>
                  <a:noFill/>
                </a:ln>
                <a:solidFill>
                  <a:prstClr val="black"/>
                </a:solidFill>
                <a:effectLst/>
                <a:uLnTx/>
                <a:uFillTx/>
                <a:latin typeface="Calibri"/>
                <a:ea typeface="+mn-ea"/>
                <a:cs typeface="+mn-cs"/>
              </a:rPr>
              <a:t>Kullanımı</a:t>
            </a:r>
            <a:r>
              <a:rPr kumimoji="0" lang="tr-TR" sz="2800" b="1" i="0" u="none" strike="noStrike" kern="1200" cap="none" spc="0" normalizeH="0" baseline="0" noProof="0" dirty="0">
                <a:ln>
                  <a:noFill/>
                </a:ln>
                <a:solidFill>
                  <a:prstClr val="black"/>
                </a:solidFill>
                <a:effectLst/>
                <a:uLnTx/>
                <a:uFillTx/>
                <a:latin typeface="Calibri"/>
                <a:ea typeface="+mn-ea"/>
                <a:cs typeface="+mn-cs"/>
              </a:rPr>
              <a:t>-2</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2" name="Grup 1"/>
          <p:cNvGrpSpPr/>
          <p:nvPr/>
        </p:nvGrpSpPr>
        <p:grpSpPr>
          <a:xfrm>
            <a:off x="745083" y="1306286"/>
            <a:ext cx="6465516" cy="4311360"/>
            <a:chOff x="745083" y="1306286"/>
            <a:chExt cx="6465516" cy="4311360"/>
          </a:xfrm>
        </p:grpSpPr>
        <p:sp>
          <p:nvSpPr>
            <p:cNvPr id="4" name="Dikdörtgen 3"/>
            <p:cNvSpPr/>
            <p:nvPr/>
          </p:nvSpPr>
          <p:spPr>
            <a:xfrm>
              <a:off x="745084" y="1306286"/>
              <a:ext cx="6465515" cy="4311360"/>
            </a:xfrm>
            <a:prstGeom prst="rect">
              <a:avLst/>
            </a:prstGeom>
            <a:ln w="57150">
              <a:solidFill>
                <a:schemeClr val="accent2">
                  <a:lumMod val="60000"/>
                  <a:lumOff val="40000"/>
                </a:schemeClr>
              </a:solidFill>
            </a:ln>
            <a:scene3d>
              <a:camera prst="orthographicFront"/>
              <a:lightRig rig="threePt" dir="t"/>
            </a:scene3d>
            <a:sp3d>
              <a:bevelT w="139700" prst="cross"/>
            </a:sp3d>
          </p:spPr>
          <p:txBody>
            <a:bodyPr wrap="square" lIns="396000" tIns="756000" rIns="396000" bIns="1656000">
              <a:spAutoFit/>
            </a:bodyPr>
            <a:lstStyle/>
            <a:p>
              <a:pPr marL="0" marR="0" lvl="0" indent="0" algn="ctr" defTabSz="355600" rtl="0" eaLnBrk="1" fontAlgn="auto" latinLnBrk="0" hangingPunct="1">
                <a:lnSpc>
                  <a:spcPct val="150000"/>
                </a:lnSpc>
                <a:spcBef>
                  <a:spcPts val="0"/>
                </a:spcBef>
                <a:spcAft>
                  <a:spcPts val="0"/>
                </a:spcAft>
                <a:buClr>
                  <a:srgbClr val="4BACC6"/>
                </a:buClr>
                <a:buSzTx/>
                <a:buFontTx/>
                <a:buNone/>
                <a:tabLst/>
                <a:defRPr/>
              </a:pPr>
              <a:endParaRPr kumimoji="0" lang="tr-TR"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6" name="TextBox 6">
              <a:extLst>
                <a:ext uri="{FF2B5EF4-FFF2-40B4-BE49-F238E27FC236}">
                  <a16:creationId xmlns:a16="http://schemas.microsoft.com/office/drawing/2014/main" id="{1A4F2EBE-7BAF-436D-AFC3-BA30E7A9F760}"/>
                </a:ext>
              </a:extLst>
            </p:cNvPr>
            <p:cNvSpPr txBox="1"/>
            <p:nvPr/>
          </p:nvSpPr>
          <p:spPr>
            <a:xfrm>
              <a:off x="745083" y="1856359"/>
              <a:ext cx="6465515" cy="2862322"/>
            </a:xfrm>
            <a:prstGeom prst="rect">
              <a:avLst/>
            </a:prstGeom>
            <a:noFill/>
          </p:spPr>
          <p:txBody>
            <a:bodyPr wrap="square" rtlCol="0">
              <a:spAutoFit/>
            </a:bodyPr>
            <a:lstStyle/>
            <a:p>
              <a:pPr marL="342900" lvl="0" indent="-342900">
                <a:lnSpc>
                  <a:spcPct val="150000"/>
                </a:lnSpc>
                <a:buFont typeface="Arial" panose="020B0604020202020204" pitchFamily="34" charset="0"/>
                <a:buChar char="•"/>
                <a:defRPr/>
              </a:pPr>
              <a:r>
                <a:rPr lang="tr-TR" sz="2400" dirty="0">
                  <a:solidFill>
                    <a:prstClr val="black"/>
                  </a:solidFill>
                </a:rPr>
                <a:t>Hastalar, hekimleri önermedikçe, herhangi bir eksiklik saptanmadıkça </a:t>
              </a:r>
              <a:r>
                <a:rPr lang="tr-TR" sz="2400" dirty="0" err="1">
                  <a:solidFill>
                    <a:prstClr val="black"/>
                  </a:solidFill>
                </a:rPr>
                <a:t>KDH’a</a:t>
              </a:r>
              <a:r>
                <a:rPr lang="tr-TR" sz="2400" dirty="0">
                  <a:solidFill>
                    <a:prstClr val="black"/>
                  </a:solidFill>
                </a:rPr>
                <a:t> karşı </a:t>
              </a:r>
              <a:r>
                <a:rPr lang="tr-TR" sz="2400" dirty="0" smtClean="0">
                  <a:solidFill>
                    <a:prstClr val="black"/>
                  </a:solidFill>
                </a:rPr>
                <a:t>herhangi bir </a:t>
              </a:r>
              <a:r>
                <a:rPr lang="tr-TR" sz="2400" dirty="0">
                  <a:solidFill>
                    <a:prstClr val="black"/>
                  </a:solidFill>
                </a:rPr>
                <a:t>vitamin kullanmamalıdırlar. </a:t>
              </a:r>
            </a:p>
            <a:p>
              <a:pPr marL="342900" lvl="0" indent="-342900">
                <a:lnSpc>
                  <a:spcPct val="150000"/>
                </a:lnSpc>
                <a:buFont typeface="Arial" panose="020B0604020202020204" pitchFamily="34" charset="0"/>
                <a:buChar char="•"/>
                <a:defRPr/>
              </a:pPr>
              <a:r>
                <a:rPr lang="tr-TR" sz="2400" dirty="0">
                  <a:solidFill>
                    <a:prstClr val="black"/>
                  </a:solidFill>
                </a:rPr>
                <a:t>B12-Folik asit-D vitamini düzeyi ölçümü yapılmadan kullanılmamalıdır.</a:t>
              </a:r>
              <a:endParaRPr lang="en-US" sz="2400" dirty="0">
                <a:solidFill>
                  <a:prstClr val="black"/>
                </a:solidFill>
              </a:endParaRPr>
            </a:p>
          </p:txBody>
        </p:sp>
      </p:grpSp>
      <p:pic>
        <p:nvPicPr>
          <p:cNvPr id="3074" name="Picture 2" descr="Hap, Jel Kapsül, Tıp, Sağlık, Tedavi, Ila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073" y="1213925"/>
            <a:ext cx="4943323" cy="440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0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ea typeface="+mn-ea"/>
                <a:cs typeface="+mn-cs"/>
              </a:rPr>
              <a:t>Koroner Arter Hastalığı Belirtileri-3</a:t>
            </a:r>
            <a:endParaRPr kumimoji="0" lang="tr-TR" sz="2800" b="1" i="0" u="none" strike="noStrike" kern="0" cap="none" spc="0" normalizeH="0" baseline="0" noProof="0" dirty="0">
              <a:ln>
                <a:noFill/>
              </a:ln>
              <a:solidFill>
                <a:prstClr val="black">
                  <a:lumMod val="75000"/>
                  <a:lumOff val="25000"/>
                </a:prstClr>
              </a:solidFill>
              <a:effectLst/>
              <a:uLnTx/>
              <a:uFillTx/>
              <a:ea typeface="+mn-ea"/>
              <a:cs typeface="+mn-cs"/>
            </a:endParaRPr>
          </a:p>
        </p:txBody>
      </p:sp>
      <p:grpSp>
        <p:nvGrpSpPr>
          <p:cNvPr id="2" name="Grup 1"/>
          <p:cNvGrpSpPr/>
          <p:nvPr/>
        </p:nvGrpSpPr>
        <p:grpSpPr>
          <a:xfrm>
            <a:off x="699592" y="1252649"/>
            <a:ext cx="10515470" cy="4412752"/>
            <a:chOff x="699592" y="1252649"/>
            <a:chExt cx="10515470" cy="4412752"/>
          </a:xfrm>
        </p:grpSpPr>
        <p:pic>
          <p:nvPicPr>
            <p:cNvPr id="1026" name="Picture 2" descr="https://hsgm.saglik.gov.tr/depo/birimler/kronik-hastaliklar-engelli-db/banner/kalp_damar_hastaliklari/shutterstock_530566492.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99592" y="1252649"/>
              <a:ext cx="10515470" cy="44127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
              <a:extLst>
                <a:ext uri="{FF2B5EF4-FFF2-40B4-BE49-F238E27FC236}">
                  <a16:creationId xmlns:a16="http://schemas.microsoft.com/office/drawing/2014/main" id="{1A4F2EBE-7BAF-436D-AFC3-BA30E7A9F760}"/>
                </a:ext>
              </a:extLst>
            </p:cNvPr>
            <p:cNvSpPr txBox="1"/>
            <p:nvPr/>
          </p:nvSpPr>
          <p:spPr>
            <a:xfrm>
              <a:off x="1028332" y="1981354"/>
              <a:ext cx="8672022" cy="28623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effectLst/>
                  <a:uLnTx/>
                  <a:uFillTx/>
                  <a:latin typeface="Calibri" panose="020F0502020204030204"/>
                  <a:ea typeface="+mn-ea"/>
                  <a:cs typeface="+mn-cs"/>
                </a:rPr>
                <a:t>Anjina </a:t>
              </a:r>
              <a:r>
                <a:rPr kumimoji="0" lang="tr-TR" sz="2400" b="1" i="0" u="none" strike="noStrike" kern="1200" cap="none" spc="0" normalizeH="0" baseline="0" noProof="0" dirty="0" err="1">
                  <a:ln>
                    <a:noFill/>
                  </a:ln>
                  <a:effectLst/>
                  <a:uLnTx/>
                  <a:uFillTx/>
                  <a:latin typeface="Calibri" panose="020F0502020204030204"/>
                  <a:ea typeface="+mn-ea"/>
                  <a:cs typeface="+mn-cs"/>
                </a:rPr>
                <a:t>pektoris</a:t>
              </a:r>
              <a:r>
                <a:rPr kumimoji="0" lang="tr-TR" sz="2400" b="1" i="0" u="none" strike="noStrike" kern="1200" cap="none" spc="0" normalizeH="0" baseline="0" noProof="0" dirty="0">
                  <a:ln>
                    <a:noFill/>
                  </a:ln>
                  <a:effectLst/>
                  <a:uLnTx/>
                  <a:uFillTx/>
                  <a:latin typeface="Calibri" panose="020F0502020204030204"/>
                  <a:ea typeface="+mn-ea"/>
                  <a:cs typeface="+mn-cs"/>
                </a:rPr>
                <a:t> </a:t>
              </a:r>
            </a:p>
            <a:p>
              <a:pPr>
                <a:lnSpc>
                  <a:spcPct val="150000"/>
                </a:lnSpc>
              </a:pPr>
              <a:r>
                <a:rPr lang="tr-TR" sz="2400" b="1" dirty="0">
                  <a:solidFill>
                    <a:prstClr val="black"/>
                  </a:solidFill>
                </a:rPr>
                <a:t>Karakteri: </a:t>
              </a:r>
              <a:r>
                <a:rPr lang="tr-TR" sz="2400" dirty="0">
                  <a:solidFill>
                    <a:prstClr val="black"/>
                  </a:solidFill>
                </a:rPr>
                <a:t>genellikle </a:t>
              </a:r>
              <a:r>
                <a:rPr lang="tr-TR" sz="2400" dirty="0" err="1">
                  <a:solidFill>
                    <a:prstClr val="black"/>
                  </a:solidFill>
                </a:rPr>
                <a:t>künt</a:t>
              </a:r>
              <a:r>
                <a:rPr lang="tr-TR" sz="2400" dirty="0">
                  <a:solidFill>
                    <a:prstClr val="black"/>
                  </a:solidFill>
                </a:rPr>
                <a:t> bir ağrıdır.</a:t>
              </a:r>
            </a:p>
            <a:p>
              <a:pPr marL="612000" lvl="1" indent="-228600">
                <a:lnSpc>
                  <a:spcPct val="150000"/>
                </a:lnSpc>
                <a:buFont typeface="Arial" panose="020B0604020202020204" pitchFamily="34" charset="0"/>
                <a:buChar char="•"/>
              </a:pPr>
              <a:r>
                <a:rPr lang="tr-TR" sz="2400" dirty="0">
                  <a:solidFill>
                    <a:prstClr val="black"/>
                  </a:solidFill>
                </a:rPr>
                <a:t>Hasta genellikle baskı hissinden bahseder. </a:t>
              </a:r>
            </a:p>
            <a:p>
              <a:pPr marL="612000" lvl="1" indent="-228600">
                <a:lnSpc>
                  <a:spcPct val="150000"/>
                </a:lnSpc>
                <a:buFont typeface="Arial" panose="020B0604020202020204" pitchFamily="34" charset="0"/>
                <a:buChar char="•"/>
              </a:pPr>
              <a:r>
                <a:rPr lang="tr-TR" sz="2400" dirty="0">
                  <a:solidFill>
                    <a:prstClr val="black"/>
                  </a:solidFill>
                </a:rPr>
                <a:t>Batıcı, delici, iğne batması vb. şekilde olmaz.</a:t>
              </a:r>
            </a:p>
            <a:p>
              <a:pPr marL="612000" lvl="1" indent="-228600">
                <a:lnSpc>
                  <a:spcPct val="150000"/>
                </a:lnSpc>
                <a:buFont typeface="Arial" panose="020B0604020202020204" pitchFamily="34" charset="0"/>
                <a:buChar char="•"/>
              </a:pPr>
              <a:r>
                <a:rPr lang="tr-TR" sz="2400" dirty="0">
                  <a:solidFill>
                    <a:prstClr val="black"/>
                  </a:solidFill>
                </a:rPr>
                <a:t>Nefes </a:t>
              </a:r>
              <a:r>
                <a:rPr lang="tr-TR" sz="2400" dirty="0" err="1">
                  <a:solidFill>
                    <a:prstClr val="black"/>
                  </a:solidFill>
                </a:rPr>
                <a:t>darlığı</a:t>
              </a:r>
              <a:r>
                <a:rPr lang="tr-TR" sz="2400" dirty="0">
                  <a:solidFill>
                    <a:prstClr val="black"/>
                  </a:solidFill>
                </a:rPr>
                <a:t> </a:t>
              </a:r>
              <a:endParaRPr lang="en-US" sz="2400" dirty="0">
                <a:solidFill>
                  <a:prstClr val="black"/>
                </a:solidFill>
              </a:endParaRPr>
            </a:p>
          </p:txBody>
        </p:sp>
      </p:grpSp>
    </p:spTree>
    <p:extLst>
      <p:ext uri="{BB962C8B-B14F-4D97-AF65-F5344CB8AC3E}">
        <p14:creationId xmlns:p14="http://schemas.microsoft.com/office/powerpoint/2010/main" val="411851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84C3C58-A72E-4925-A149-3C788E276C36}"/>
              </a:ext>
            </a:extLst>
          </p:cNvPr>
          <p:cNvSpPr/>
          <p:nvPr/>
        </p:nvSpPr>
        <p:spPr>
          <a:xfrm>
            <a:off x="0" y="1789113"/>
            <a:ext cx="12192000" cy="2879725"/>
          </a:xfrm>
          <a:prstGeom prst="rect">
            <a:avLst/>
          </a:prstGeom>
          <a:solidFill>
            <a:srgbClr val="C00000"/>
          </a:solidFill>
          <a:ln w="31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ikdörtgen 3">
            <a:extLst>
              <a:ext uri="{FF2B5EF4-FFF2-40B4-BE49-F238E27FC236}">
                <a16:creationId xmlns:a16="http://schemas.microsoft.com/office/drawing/2014/main" id="{E033D89F-3E9C-4FEC-AF01-6126F97BEEF4}"/>
              </a:ext>
            </a:extLst>
          </p:cNvPr>
          <p:cNvSpPr/>
          <p:nvPr/>
        </p:nvSpPr>
        <p:spPr>
          <a:xfrm>
            <a:off x="0" y="1906588"/>
            <a:ext cx="12192000" cy="26495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Dikdörtgen 4">
            <a:extLst>
              <a:ext uri="{FF2B5EF4-FFF2-40B4-BE49-F238E27FC236}">
                <a16:creationId xmlns:a16="http://schemas.microsoft.com/office/drawing/2014/main" id="{3239EC90-83C1-46A9-AF53-39310C97D5B6}"/>
              </a:ext>
            </a:extLst>
          </p:cNvPr>
          <p:cNvSpPr/>
          <p:nvPr/>
        </p:nvSpPr>
        <p:spPr>
          <a:xfrm>
            <a:off x="678805" y="2522506"/>
            <a:ext cx="5868987" cy="1200329"/>
          </a:xfrm>
          <a:prstGeom prst="rect">
            <a:avLst/>
          </a:prstGeom>
          <a:ln>
            <a:noFill/>
          </a:ln>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srgbClr val="C00000"/>
                </a:solidFill>
                <a:effectLst/>
                <a:uLnTx/>
                <a:uFillTx/>
                <a:latin typeface="Calibri"/>
                <a:ea typeface="+mn-ea"/>
                <a:cs typeface="+mn-cs"/>
              </a:rPr>
              <a:t>Koroner Arter Hastalığında Tedavide Başarı Hedefleri</a:t>
            </a:r>
          </a:p>
        </p:txBody>
      </p:sp>
      <p:pic>
        <p:nvPicPr>
          <p:cNvPr id="7" name="Resim 6">
            <a:extLst>
              <a:ext uri="{FF2B5EF4-FFF2-40B4-BE49-F238E27FC236}">
                <a16:creationId xmlns:a16="http://schemas.microsoft.com/office/drawing/2014/main" id="{E4B72DC8-05EF-4A84-9C64-3829671E4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7040" y="1901826"/>
            <a:ext cx="1132945" cy="2654299"/>
          </a:xfrm>
          <a:prstGeom prst="rect">
            <a:avLst/>
          </a:prstGeom>
        </p:spPr>
      </p:pic>
      <p:pic>
        <p:nvPicPr>
          <p:cNvPr id="9" name="Resim 8">
            <a:extLst>
              <a:ext uri="{FF2B5EF4-FFF2-40B4-BE49-F238E27FC236}">
                <a16:creationId xmlns:a16="http://schemas.microsoft.com/office/drawing/2014/main" id="{E4B72DC8-05EF-4A84-9C64-3829671E4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6506" y="1926152"/>
            <a:ext cx="1132945" cy="2629973"/>
          </a:xfrm>
          <a:prstGeom prst="rect">
            <a:avLst/>
          </a:prstGeom>
        </p:spPr>
      </p:pic>
      <p:pic>
        <p:nvPicPr>
          <p:cNvPr id="11" name="Resim 10">
            <a:extLst>
              <a:ext uri="{FF2B5EF4-FFF2-40B4-BE49-F238E27FC236}">
                <a16:creationId xmlns:a16="http://schemas.microsoft.com/office/drawing/2014/main" id="{E4B72DC8-05EF-4A84-9C64-3829671E4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023" y="1901825"/>
            <a:ext cx="1132945" cy="2654300"/>
          </a:xfrm>
          <a:prstGeom prst="rect">
            <a:avLst/>
          </a:prstGeom>
        </p:spPr>
      </p:pic>
    </p:spTree>
    <p:custDataLst>
      <p:tags r:id="rId1"/>
    </p:custDataLst>
    <p:extLst>
      <p:ext uri="{BB962C8B-B14F-4D97-AF65-F5344CB8AC3E}">
        <p14:creationId xmlns:p14="http://schemas.microsoft.com/office/powerpoint/2010/main" val="240710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KAH Tedavisinde Başarıya Ulaşmanın Ana İp Uçları -1</a:t>
            </a:r>
            <a:endParaRPr lang="tr-TR" sz="2800" b="1" dirty="0">
              <a:solidFill>
                <a:prstClr val="black">
                  <a:lumMod val="75000"/>
                  <a:lumOff val="25000"/>
                </a:prstClr>
              </a:solidFill>
            </a:endParaRPr>
          </a:p>
        </p:txBody>
      </p:sp>
      <p:grpSp>
        <p:nvGrpSpPr>
          <p:cNvPr id="2" name="Grup 1"/>
          <p:cNvGrpSpPr/>
          <p:nvPr/>
        </p:nvGrpSpPr>
        <p:grpSpPr>
          <a:xfrm>
            <a:off x="743137" y="1250841"/>
            <a:ext cx="8953522" cy="4441714"/>
            <a:chOff x="743137" y="1250841"/>
            <a:chExt cx="8953522" cy="4441714"/>
          </a:xfrm>
        </p:grpSpPr>
        <p:sp>
          <p:nvSpPr>
            <p:cNvPr id="4" name="Dikdörtgen 3"/>
            <p:cNvSpPr/>
            <p:nvPr/>
          </p:nvSpPr>
          <p:spPr>
            <a:xfrm>
              <a:off x="743137" y="1250841"/>
              <a:ext cx="8953522" cy="4441714"/>
            </a:xfrm>
            <a:prstGeom prst="rect">
              <a:avLst/>
            </a:prstGeom>
            <a:solidFill>
              <a:srgbClr val="FEF5F0"/>
            </a:solidFill>
            <a:ln w="31750" cap="flat" cmpd="thickThin" algn="ctr">
              <a:solidFill>
                <a:srgbClr val="ED7D31">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A4F2EBE-7BAF-436D-AFC3-BA30E7A9F760}"/>
                </a:ext>
              </a:extLst>
            </p:cNvPr>
            <p:cNvSpPr txBox="1"/>
            <p:nvPr/>
          </p:nvSpPr>
          <p:spPr>
            <a:xfrm>
              <a:off x="996293" y="1763538"/>
              <a:ext cx="8700366" cy="3416320"/>
            </a:xfrm>
            <a:prstGeom prst="rect">
              <a:avLst/>
            </a:prstGeom>
            <a:noFill/>
          </p:spPr>
          <p:txBody>
            <a:bodyPr wrap="square" rtlCol="0">
              <a:spAutoFit/>
            </a:bodyPr>
            <a:lstStyle/>
            <a:p>
              <a:pPr>
                <a:lnSpc>
                  <a:spcPct val="150000"/>
                </a:lnSpc>
              </a:pPr>
              <a:r>
                <a:rPr lang="tr-TR" sz="2400" b="1" dirty="0"/>
                <a:t>KAH’da tedavide başarı için </a:t>
              </a:r>
              <a:r>
                <a:rPr lang="tr-TR" sz="2400" dirty="0">
                  <a:solidFill>
                    <a:prstClr val="black"/>
                  </a:solidFill>
                </a:rPr>
                <a:t>düzenli izlem yapılmalı ve  her izlem </a:t>
              </a:r>
              <a:r>
                <a:rPr lang="tr-TR" sz="2400" b="1" dirty="0"/>
                <a:t>3 ana unsuru içermelidir: </a:t>
              </a:r>
              <a:endParaRPr lang="en-US" sz="2400" b="1" dirty="0"/>
            </a:p>
            <a:p>
              <a:pPr marL="514350" lvl="0" indent="-514350">
                <a:lnSpc>
                  <a:spcPct val="150000"/>
                </a:lnSpc>
                <a:buClr>
                  <a:srgbClr val="C00000"/>
                </a:buClr>
                <a:buFont typeface="+mj-lt"/>
                <a:buAutoNum type="arabicPeriod"/>
              </a:pPr>
              <a:r>
                <a:rPr lang="tr-TR" sz="2400" dirty="0">
                  <a:solidFill>
                    <a:prstClr val="black"/>
                  </a:solidFill>
                </a:rPr>
                <a:t>Yaşam tarzı değişikliği ile risk faktörlerinde hedeflere ulaşılması </a:t>
              </a:r>
            </a:p>
            <a:p>
              <a:pPr marL="514350" lvl="0" indent="-514350">
                <a:lnSpc>
                  <a:spcPct val="150000"/>
                </a:lnSpc>
                <a:buClr>
                  <a:srgbClr val="C00000"/>
                </a:buClr>
                <a:buFont typeface="+mj-lt"/>
                <a:buAutoNum type="arabicPeriod"/>
              </a:pPr>
              <a:r>
                <a:rPr lang="tr-TR" sz="2400" dirty="0">
                  <a:solidFill>
                    <a:prstClr val="black"/>
                  </a:solidFill>
                </a:rPr>
                <a:t>İlaç tedavisinin hekimin önerdiği şekilde doğru ve düzenli bir şekilde kullanılması </a:t>
              </a:r>
            </a:p>
            <a:p>
              <a:pPr marL="514350" lvl="0" indent="-514350">
                <a:lnSpc>
                  <a:spcPct val="150000"/>
                </a:lnSpc>
                <a:buClr>
                  <a:srgbClr val="C00000"/>
                </a:buClr>
                <a:buFont typeface="+mj-lt"/>
                <a:buAutoNum type="arabicPeriod"/>
              </a:pPr>
              <a:r>
                <a:rPr lang="tr-TR" sz="2400" dirty="0">
                  <a:solidFill>
                    <a:prstClr val="black"/>
                  </a:solidFill>
                </a:rPr>
                <a:t>Hasta eğitimi  yapılmalıdır.</a:t>
              </a:r>
              <a:endParaRPr lang="en-US" sz="2400" dirty="0">
                <a:solidFill>
                  <a:prstClr val="black"/>
                </a:solidFill>
              </a:endParaRPr>
            </a:p>
          </p:txBody>
        </p:sp>
      </p:grpSp>
      <p:pic>
        <p:nvPicPr>
          <p:cNvPr id="8" name="Resim 7">
            <a:extLst>
              <a:ext uri="{FF2B5EF4-FFF2-40B4-BE49-F238E27FC236}">
                <a16:creationId xmlns:a16="http://schemas.microsoft.com/office/drawing/2014/main" id="{319867A9-FF14-40EF-8683-B73711FBA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201" y="1959057"/>
            <a:ext cx="1271511" cy="2649537"/>
          </a:xfrm>
          <a:prstGeom prst="rect">
            <a:avLst/>
          </a:prstGeom>
          <a:noFill/>
        </p:spPr>
      </p:pic>
    </p:spTree>
    <p:extLst>
      <p:ext uri="{BB962C8B-B14F-4D97-AF65-F5344CB8AC3E}">
        <p14:creationId xmlns:p14="http://schemas.microsoft.com/office/powerpoint/2010/main" val="102045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KAH Tedavisinde Başarıya Ulaşmanın Ana İp Uçları -2</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2" name="Grup 1"/>
          <p:cNvGrpSpPr/>
          <p:nvPr/>
        </p:nvGrpSpPr>
        <p:grpSpPr>
          <a:xfrm>
            <a:off x="743137" y="1250841"/>
            <a:ext cx="8953522" cy="4441714"/>
            <a:chOff x="743137" y="1250841"/>
            <a:chExt cx="8953522" cy="4441714"/>
          </a:xfrm>
        </p:grpSpPr>
        <p:sp>
          <p:nvSpPr>
            <p:cNvPr id="4" name="Dikdörtgen 3"/>
            <p:cNvSpPr/>
            <p:nvPr/>
          </p:nvSpPr>
          <p:spPr>
            <a:xfrm>
              <a:off x="743137" y="1250841"/>
              <a:ext cx="8953522" cy="4441714"/>
            </a:xfrm>
            <a:prstGeom prst="rect">
              <a:avLst/>
            </a:prstGeom>
            <a:solidFill>
              <a:srgbClr val="FEF5F0"/>
            </a:solidFill>
            <a:ln w="31750" cap="flat" cmpd="thickThin" algn="ctr">
              <a:solidFill>
                <a:srgbClr val="ED7D31">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A4F2EBE-7BAF-436D-AFC3-BA30E7A9F760}"/>
                </a:ext>
              </a:extLst>
            </p:cNvPr>
            <p:cNvSpPr txBox="1"/>
            <p:nvPr/>
          </p:nvSpPr>
          <p:spPr>
            <a:xfrm>
              <a:off x="996293" y="2129663"/>
              <a:ext cx="8700366" cy="2308324"/>
            </a:xfrm>
            <a:prstGeom prst="rect">
              <a:avLst/>
            </a:prstGeom>
            <a:noFill/>
          </p:spPr>
          <p:txBody>
            <a:bodyPr wrap="square" rtlCol="0">
              <a:spAutoFit/>
            </a:bodyPr>
            <a:lstStyle/>
            <a:p>
              <a:pPr marL="342900" lvl="0" indent="-342900">
                <a:lnSpc>
                  <a:spcPct val="150000"/>
                </a:lnSpc>
                <a:buClr>
                  <a:srgbClr val="C00000"/>
                </a:buClr>
                <a:buFont typeface="Arial" panose="020B0604020202020204" pitchFamily="34" charset="0"/>
                <a:buChar char="•"/>
              </a:pPr>
              <a:r>
                <a:rPr lang="tr-TR" sz="2400" dirty="0">
                  <a:solidFill>
                    <a:prstClr val="black"/>
                  </a:solidFill>
                </a:rPr>
                <a:t>Tedavi ömür boyudur.  </a:t>
              </a:r>
            </a:p>
            <a:p>
              <a:pPr marL="342900" lvl="0" indent="-342900">
                <a:lnSpc>
                  <a:spcPct val="150000"/>
                </a:lnSpc>
                <a:buClr>
                  <a:srgbClr val="C00000"/>
                </a:buClr>
                <a:buFont typeface="Arial" panose="020B0604020202020204" pitchFamily="34" charset="0"/>
                <a:buChar char="•"/>
              </a:pPr>
              <a:r>
                <a:rPr lang="tr-TR" sz="2400" dirty="0">
                  <a:solidFill>
                    <a:prstClr val="black"/>
                  </a:solidFill>
                </a:rPr>
                <a:t>Bunu sağlamak için; hem hasta hem de ailesinin bilinçlendirilmesi, eğitilmesi </a:t>
              </a:r>
              <a:r>
                <a:rPr lang="tr-TR" sz="2400" dirty="0" smtClean="0">
                  <a:solidFill>
                    <a:prstClr val="black"/>
                  </a:solidFill>
                </a:rPr>
                <a:t>gerekir. Mutlaka </a:t>
              </a:r>
              <a:r>
                <a:rPr lang="tr-TR" sz="2400" dirty="0">
                  <a:solidFill>
                    <a:prstClr val="black"/>
                  </a:solidFill>
                </a:rPr>
                <a:t>düzenli ve yapılandırılmış hasta ve ailesine yönelik bir eğitim programı hazırlanmalıdır.</a:t>
              </a:r>
            </a:p>
          </p:txBody>
        </p:sp>
      </p:grpSp>
      <p:pic>
        <p:nvPicPr>
          <p:cNvPr id="8" name="Resim 7">
            <a:extLst>
              <a:ext uri="{FF2B5EF4-FFF2-40B4-BE49-F238E27FC236}">
                <a16:creationId xmlns:a16="http://schemas.microsoft.com/office/drawing/2014/main" id="{319867A9-FF14-40EF-8683-B73711FBA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201" y="1959057"/>
            <a:ext cx="1271511" cy="2649537"/>
          </a:xfrm>
          <a:prstGeom prst="rect">
            <a:avLst/>
          </a:prstGeom>
          <a:noFill/>
        </p:spPr>
      </p:pic>
    </p:spTree>
    <p:extLst>
      <p:ext uri="{BB962C8B-B14F-4D97-AF65-F5344CB8AC3E}">
        <p14:creationId xmlns:p14="http://schemas.microsoft.com/office/powerpoint/2010/main" val="14590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KAH Tedavisinde Başarıya Ulaşmanın Ana İp Uçları -3</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2" name="Grup 1"/>
          <p:cNvGrpSpPr/>
          <p:nvPr/>
        </p:nvGrpSpPr>
        <p:grpSpPr>
          <a:xfrm>
            <a:off x="743137" y="1250841"/>
            <a:ext cx="8953522" cy="4441714"/>
            <a:chOff x="743137" y="1250841"/>
            <a:chExt cx="8953522" cy="4441714"/>
          </a:xfrm>
        </p:grpSpPr>
        <p:sp>
          <p:nvSpPr>
            <p:cNvPr id="4" name="Dikdörtgen 3"/>
            <p:cNvSpPr/>
            <p:nvPr/>
          </p:nvSpPr>
          <p:spPr>
            <a:xfrm>
              <a:off x="743137" y="1250841"/>
              <a:ext cx="8953522" cy="4441714"/>
            </a:xfrm>
            <a:prstGeom prst="rect">
              <a:avLst/>
            </a:prstGeom>
            <a:solidFill>
              <a:srgbClr val="FEF5F0"/>
            </a:solidFill>
            <a:ln w="31750" cap="flat" cmpd="thickThin" algn="ctr">
              <a:solidFill>
                <a:srgbClr val="ED7D31">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A4F2EBE-7BAF-436D-AFC3-BA30E7A9F760}"/>
                </a:ext>
              </a:extLst>
            </p:cNvPr>
            <p:cNvSpPr txBox="1"/>
            <p:nvPr/>
          </p:nvSpPr>
          <p:spPr>
            <a:xfrm>
              <a:off x="898045" y="2158292"/>
              <a:ext cx="8700366" cy="2251065"/>
            </a:xfrm>
            <a:prstGeom prst="rect">
              <a:avLst/>
            </a:prstGeom>
            <a:noFill/>
          </p:spPr>
          <p:txBody>
            <a:bodyPr wrap="square" rtlCol="0">
              <a:spAutoFit/>
            </a:bodyPr>
            <a:lstStyle/>
            <a:p>
              <a:pPr marL="342900" indent="-342900">
                <a:lnSpc>
                  <a:spcPct val="150000"/>
                </a:lnSpc>
                <a:buClr>
                  <a:srgbClr val="C00000"/>
                </a:buClr>
                <a:buFont typeface="Courier New" panose="02070309020205020404" pitchFamily="49" charset="0"/>
                <a:buChar char="o"/>
                <a:defRPr/>
              </a:pPr>
              <a:r>
                <a:rPr lang="tr-TR" sz="2400" dirty="0">
                  <a:solidFill>
                    <a:prstClr val="black"/>
                  </a:solidFill>
                </a:rPr>
                <a:t>Aile bireylerinin sürece katılması gerekir.</a:t>
              </a:r>
            </a:p>
            <a:p>
              <a:pPr marL="342900" indent="-342900">
                <a:lnSpc>
                  <a:spcPct val="150000"/>
                </a:lnSpc>
                <a:buClr>
                  <a:srgbClr val="C00000"/>
                </a:buClr>
                <a:buFont typeface="Courier New" panose="02070309020205020404" pitchFamily="49" charset="0"/>
                <a:buChar char="o"/>
                <a:defRPr/>
              </a:pPr>
              <a:r>
                <a:rPr lang="tr-TR" sz="2400" dirty="0">
                  <a:solidFill>
                    <a:prstClr val="black"/>
                  </a:solidFill>
                </a:rPr>
                <a:t>Hastanın tedaviye uyumunu arttırır.</a:t>
              </a:r>
            </a:p>
            <a:p>
              <a:pPr marL="342900" indent="-342900">
                <a:lnSpc>
                  <a:spcPct val="150000"/>
                </a:lnSpc>
                <a:buClr>
                  <a:srgbClr val="C00000"/>
                </a:buClr>
                <a:buFont typeface="Courier New" panose="02070309020205020404" pitchFamily="49" charset="0"/>
                <a:buChar char="o"/>
                <a:defRPr/>
              </a:pPr>
              <a:r>
                <a:rPr lang="tr-TR" sz="2400" dirty="0">
                  <a:solidFill>
                    <a:prstClr val="black"/>
                  </a:solidFill>
                </a:rPr>
                <a:t>Ailede riskli olan bireylerin </a:t>
              </a:r>
              <a:r>
                <a:rPr lang="tr-TR" sz="2400" dirty="0" err="1">
                  <a:solidFill>
                    <a:prstClr val="black"/>
                  </a:solidFill>
                </a:rPr>
                <a:t>KAH’dan</a:t>
              </a:r>
              <a:r>
                <a:rPr lang="tr-TR" sz="2400" dirty="0">
                  <a:solidFill>
                    <a:prstClr val="black"/>
                  </a:solidFill>
                </a:rPr>
                <a:t> </a:t>
              </a:r>
              <a:r>
                <a:rPr lang="tr-TR" sz="2400" dirty="0" err="1">
                  <a:solidFill>
                    <a:prstClr val="black"/>
                  </a:solidFill>
                </a:rPr>
                <a:t>primer</a:t>
              </a:r>
              <a:r>
                <a:rPr lang="tr-TR" sz="2400" dirty="0">
                  <a:solidFill>
                    <a:prstClr val="black"/>
                  </a:solidFill>
                </a:rPr>
                <a:t> korunma kapsamına girmesini sağlar. </a:t>
              </a:r>
              <a:endParaRPr lang="en-US" sz="2400" dirty="0">
                <a:solidFill>
                  <a:prstClr val="black"/>
                </a:solidFill>
              </a:endParaRPr>
            </a:p>
          </p:txBody>
        </p:sp>
      </p:grpSp>
      <p:pic>
        <p:nvPicPr>
          <p:cNvPr id="8" name="Resim 7">
            <a:extLst>
              <a:ext uri="{FF2B5EF4-FFF2-40B4-BE49-F238E27FC236}">
                <a16:creationId xmlns:a16="http://schemas.microsoft.com/office/drawing/2014/main" id="{319867A9-FF14-40EF-8683-B73711FBA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4201" y="1959057"/>
            <a:ext cx="1271511" cy="2649537"/>
          </a:xfrm>
          <a:prstGeom prst="rect">
            <a:avLst/>
          </a:prstGeom>
          <a:noFill/>
        </p:spPr>
      </p:pic>
    </p:spTree>
    <p:extLst>
      <p:ext uri="{BB962C8B-B14F-4D97-AF65-F5344CB8AC3E}">
        <p14:creationId xmlns:p14="http://schemas.microsoft.com/office/powerpoint/2010/main" val="305785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35">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Birinci Basamakta KAH’da İzlemi-1</a:t>
            </a:r>
            <a:endParaRPr kumimoji="0" lang="tr-TR" sz="28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grpSp>
        <p:nvGrpSpPr>
          <p:cNvPr id="2" name="Grup 1"/>
          <p:cNvGrpSpPr/>
          <p:nvPr/>
        </p:nvGrpSpPr>
        <p:grpSpPr>
          <a:xfrm>
            <a:off x="711336" y="1245263"/>
            <a:ext cx="10436125" cy="819712"/>
            <a:chOff x="711336" y="1245263"/>
            <a:chExt cx="10436125" cy="819712"/>
          </a:xfrm>
        </p:grpSpPr>
        <p:sp>
          <p:nvSpPr>
            <p:cNvPr id="41" name="Rectangle 10">
              <a:extLst>
                <a:ext uri="{FF2B5EF4-FFF2-40B4-BE49-F238E27FC236}">
                  <a16:creationId xmlns:a16="http://schemas.microsoft.com/office/drawing/2014/main" id="{7403B934-C6D8-4A64-AEC0-01EEA0AA6008}"/>
                </a:ext>
              </a:extLst>
            </p:cNvPr>
            <p:cNvSpPr>
              <a:spLocks noChangeArrowheads="1"/>
            </p:cNvSpPr>
            <p:nvPr/>
          </p:nvSpPr>
          <p:spPr bwMode="auto">
            <a:xfrm>
              <a:off x="3180184" y="1245263"/>
              <a:ext cx="7967277" cy="764819"/>
            </a:xfrm>
            <a:prstGeom prst="rect">
              <a:avLst/>
            </a:prstGeom>
            <a:solidFill>
              <a:srgbClr val="FEF5F0"/>
            </a:solidFill>
            <a:ln w="19050" cap="sq">
              <a:solidFill>
                <a:schemeClr val="accent2">
                  <a:lumMod val="60000"/>
                  <a:lumOff val="40000"/>
                </a:schemeClr>
              </a:solidFill>
              <a:miter lim="800000"/>
              <a:headEnd type="none" w="sm" len="sm"/>
              <a:tailEnd type="none" w="sm" len="sm"/>
            </a:ln>
            <a:effectLst>
              <a:outerShdw blurRad="50800" dist="50800" dir="5400000" algn="ctr" rotWithShape="0">
                <a:srgbClr val="F2F2F2"/>
              </a:outerShdw>
            </a:effectLst>
          </p:spPr>
          <p:txBody>
            <a:bodyPr wrap="none" anchor="ctr"/>
            <a:lstStyle>
              <a:lvl1pPr>
                <a:spcBef>
                  <a:spcPct val="20000"/>
                </a:spcBef>
                <a:buFont typeface="Arial" panose="020B0604020202020204" pitchFamily="34" charset="0"/>
                <a:buChar char="•"/>
                <a:defRPr sz="3200">
                  <a:solidFill>
                    <a:schemeClr val="tx1"/>
                  </a:solidFill>
                  <a:latin typeface="Arial Regular"/>
                </a:defRPr>
              </a:lvl1pPr>
              <a:lvl2pPr marL="742950" indent="-285750">
                <a:spcBef>
                  <a:spcPct val="20000"/>
                </a:spcBef>
                <a:buFont typeface="Arial" panose="020B0604020202020204" pitchFamily="34" charset="0"/>
                <a:buChar char="–"/>
                <a:defRPr sz="2800">
                  <a:solidFill>
                    <a:schemeClr val="tx1"/>
                  </a:solidFill>
                  <a:latin typeface="Arial Regular"/>
                </a:defRPr>
              </a:lvl2pPr>
              <a:lvl3pPr marL="1143000" indent="-228600">
                <a:spcBef>
                  <a:spcPct val="20000"/>
                </a:spcBef>
                <a:buFont typeface="Arial" panose="020B0604020202020204" pitchFamily="34" charset="0"/>
                <a:buChar char="•"/>
                <a:defRPr sz="2400">
                  <a:solidFill>
                    <a:schemeClr val="tx1"/>
                  </a:solidFill>
                  <a:latin typeface="Arial Regular"/>
                </a:defRPr>
              </a:lvl3pPr>
              <a:lvl4pPr marL="1600200" indent="-228600">
                <a:spcBef>
                  <a:spcPct val="20000"/>
                </a:spcBef>
                <a:buFont typeface="Arial" panose="020B0604020202020204" pitchFamily="34" charset="0"/>
                <a:buChar char="–"/>
                <a:defRPr sz="2000">
                  <a:solidFill>
                    <a:schemeClr val="tx1"/>
                  </a:solidFill>
                  <a:latin typeface="Arial Regular"/>
                </a:defRPr>
              </a:lvl4pPr>
              <a:lvl5pPr marL="2057400" indent="-228600">
                <a:spcBef>
                  <a:spcPct val="20000"/>
                </a:spcBef>
                <a:buFont typeface="Arial" panose="020B0604020202020204" pitchFamily="34" charset="0"/>
                <a:buChar char="»"/>
                <a:defRPr sz="2000">
                  <a:solidFill>
                    <a:schemeClr val="tx1"/>
                  </a:solidFill>
                  <a:latin typeface="Arial Regular"/>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tr-TR" altLang="tr-T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3" name="Dikdörtgen 22">
              <a:extLst>
                <a:ext uri="{FF2B5EF4-FFF2-40B4-BE49-F238E27FC236}">
                  <a16:creationId xmlns:a16="http://schemas.microsoft.com/office/drawing/2014/main" id="{C150EE3D-A179-4180-846C-2D186C33377D}"/>
                </a:ext>
              </a:extLst>
            </p:cNvPr>
            <p:cNvSpPr/>
            <p:nvPr/>
          </p:nvSpPr>
          <p:spPr>
            <a:xfrm>
              <a:off x="3593100" y="1307287"/>
              <a:ext cx="1746607" cy="553998"/>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2 yılda bir</a:t>
              </a:r>
            </a:p>
          </p:txBody>
        </p:sp>
        <p:sp>
          <p:nvSpPr>
            <p:cNvPr id="24" name="Köşeleri Yuvarlanmış Dikdörtgen Belirtme Çizgisi 23"/>
            <p:cNvSpPr/>
            <p:nvPr/>
          </p:nvSpPr>
          <p:spPr>
            <a:xfrm rot="16200000">
              <a:off x="1669085" y="304254"/>
              <a:ext cx="802972" cy="2718470"/>
            </a:xfrm>
            <a:prstGeom prst="wedgeRoundRectCallou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defTabSz="355600">
                <a:lnSpc>
                  <a:spcPct val="150000"/>
                </a:lnSpc>
                <a:buClr>
                  <a:srgbClr val="C00000"/>
                </a:buClr>
                <a:defRPr/>
              </a:pPr>
              <a:r>
                <a:rPr lang="tr-TR" sz="2000" b="1" dirty="0">
                  <a:solidFill>
                    <a:prstClr val="white"/>
                  </a:solidFill>
                </a:rPr>
                <a:t>Düşük Risk Grubu</a:t>
              </a:r>
            </a:p>
          </p:txBody>
        </p:sp>
      </p:grpSp>
      <p:grpSp>
        <p:nvGrpSpPr>
          <p:cNvPr id="5" name="Grup 4"/>
          <p:cNvGrpSpPr/>
          <p:nvPr/>
        </p:nvGrpSpPr>
        <p:grpSpPr>
          <a:xfrm>
            <a:off x="675043" y="4762557"/>
            <a:ext cx="6146997" cy="838508"/>
            <a:chOff x="675043" y="4762557"/>
            <a:chExt cx="6146997" cy="838508"/>
          </a:xfrm>
        </p:grpSpPr>
        <p:sp>
          <p:nvSpPr>
            <p:cNvPr id="60" name="Rectangle 10">
              <a:extLst>
                <a:ext uri="{FF2B5EF4-FFF2-40B4-BE49-F238E27FC236}">
                  <a16:creationId xmlns:a16="http://schemas.microsoft.com/office/drawing/2014/main" id="{7403B934-C6D8-4A64-AEC0-01EEA0AA6008}"/>
                </a:ext>
              </a:extLst>
            </p:cNvPr>
            <p:cNvSpPr>
              <a:spLocks noChangeArrowheads="1"/>
            </p:cNvSpPr>
            <p:nvPr/>
          </p:nvSpPr>
          <p:spPr bwMode="auto">
            <a:xfrm>
              <a:off x="3099725" y="4836246"/>
              <a:ext cx="3722315" cy="764819"/>
            </a:xfrm>
            <a:prstGeom prst="rect">
              <a:avLst/>
            </a:prstGeom>
            <a:solidFill>
              <a:srgbClr val="FEF5F0"/>
            </a:solidFill>
            <a:ln w="19050" cap="sq">
              <a:solidFill>
                <a:schemeClr val="accent2">
                  <a:lumMod val="60000"/>
                  <a:lumOff val="40000"/>
                </a:schemeClr>
              </a:solidFill>
              <a:miter lim="800000"/>
              <a:headEnd type="none" w="sm" len="sm"/>
              <a:tailEnd type="none" w="sm" len="sm"/>
            </a:ln>
            <a:effectLst>
              <a:outerShdw blurRad="50800" dist="50800" dir="5400000" algn="ctr" rotWithShape="0">
                <a:srgbClr val="F2F2F2"/>
              </a:outerShdw>
            </a:effectLst>
          </p:spPr>
          <p:txBody>
            <a:bodyPr wrap="none" anchor="ctr"/>
            <a:lstStyle>
              <a:lvl1pPr>
                <a:spcBef>
                  <a:spcPct val="20000"/>
                </a:spcBef>
                <a:buFont typeface="Arial" panose="020B0604020202020204" pitchFamily="34" charset="0"/>
                <a:buChar char="•"/>
                <a:defRPr sz="3200">
                  <a:solidFill>
                    <a:schemeClr val="tx1"/>
                  </a:solidFill>
                  <a:latin typeface="Arial Regular"/>
                </a:defRPr>
              </a:lvl1pPr>
              <a:lvl2pPr marL="742950" indent="-285750">
                <a:spcBef>
                  <a:spcPct val="20000"/>
                </a:spcBef>
                <a:buFont typeface="Arial" panose="020B0604020202020204" pitchFamily="34" charset="0"/>
                <a:buChar char="–"/>
                <a:defRPr sz="2800">
                  <a:solidFill>
                    <a:schemeClr val="tx1"/>
                  </a:solidFill>
                  <a:latin typeface="Arial Regular"/>
                </a:defRPr>
              </a:lvl2pPr>
              <a:lvl3pPr marL="1143000" indent="-228600">
                <a:spcBef>
                  <a:spcPct val="20000"/>
                </a:spcBef>
                <a:buFont typeface="Arial" panose="020B0604020202020204" pitchFamily="34" charset="0"/>
                <a:buChar char="•"/>
                <a:defRPr sz="2400">
                  <a:solidFill>
                    <a:schemeClr val="tx1"/>
                  </a:solidFill>
                  <a:latin typeface="Arial Regular"/>
                </a:defRPr>
              </a:lvl3pPr>
              <a:lvl4pPr marL="1600200" indent="-228600">
                <a:spcBef>
                  <a:spcPct val="20000"/>
                </a:spcBef>
                <a:buFont typeface="Arial" panose="020B0604020202020204" pitchFamily="34" charset="0"/>
                <a:buChar char="–"/>
                <a:defRPr sz="2000">
                  <a:solidFill>
                    <a:schemeClr val="tx1"/>
                  </a:solidFill>
                  <a:latin typeface="Arial Regular"/>
                </a:defRPr>
              </a:lvl4pPr>
              <a:lvl5pPr marL="2057400" indent="-228600">
                <a:spcBef>
                  <a:spcPct val="20000"/>
                </a:spcBef>
                <a:buFont typeface="Arial" panose="020B0604020202020204" pitchFamily="34" charset="0"/>
                <a:buChar char="»"/>
                <a:defRPr sz="2000">
                  <a:solidFill>
                    <a:schemeClr val="tx1"/>
                  </a:solidFill>
                  <a:latin typeface="Arial Regular"/>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tr-TR" altLang="tr-T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2" name="Köşeleri Yuvarlanmış Dikdörtgen Belirtme Çizgisi 61"/>
            <p:cNvSpPr/>
            <p:nvPr/>
          </p:nvSpPr>
          <p:spPr>
            <a:xfrm rot="16200000">
              <a:off x="1646519" y="3791081"/>
              <a:ext cx="802972" cy="2745923"/>
            </a:xfrm>
            <a:prstGeom prst="wedgeRoundRectCallou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defTabSz="355600">
                <a:lnSpc>
                  <a:spcPct val="150000"/>
                </a:lnSpc>
                <a:buClr>
                  <a:srgbClr val="C00000"/>
                </a:buClr>
                <a:defRPr/>
              </a:pPr>
              <a:r>
                <a:rPr lang="tr-TR" sz="2000" b="1" dirty="0">
                  <a:solidFill>
                    <a:prstClr val="white"/>
                  </a:solidFill>
                </a:rPr>
                <a:t>Çok yüksek Risk Grubu</a:t>
              </a:r>
            </a:p>
          </p:txBody>
        </p:sp>
        <p:sp>
          <p:nvSpPr>
            <p:cNvPr id="63" name="Dikdörtgen 62">
              <a:extLst>
                <a:ext uri="{FF2B5EF4-FFF2-40B4-BE49-F238E27FC236}">
                  <a16:creationId xmlns:a16="http://schemas.microsoft.com/office/drawing/2014/main" id="{C150EE3D-A179-4180-846C-2D186C33377D}"/>
                </a:ext>
              </a:extLst>
            </p:cNvPr>
            <p:cNvSpPr/>
            <p:nvPr/>
          </p:nvSpPr>
          <p:spPr>
            <a:xfrm>
              <a:off x="3712850" y="4941656"/>
              <a:ext cx="2817306" cy="553998"/>
            </a:xfrm>
            <a:prstGeom prst="rect">
              <a:avLst/>
            </a:prstGeom>
            <a:ln w="19050">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Kişiye özel izlem sıklığı</a:t>
              </a:r>
              <a:endParaRPr kumimoji="0" lang="tr-T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grpSp>
        <p:nvGrpSpPr>
          <p:cNvPr id="3" name="Grup 2"/>
          <p:cNvGrpSpPr/>
          <p:nvPr/>
        </p:nvGrpSpPr>
        <p:grpSpPr>
          <a:xfrm>
            <a:off x="675043" y="2405113"/>
            <a:ext cx="8304571" cy="802972"/>
            <a:chOff x="675043" y="2405113"/>
            <a:chExt cx="8304571" cy="802972"/>
          </a:xfrm>
        </p:grpSpPr>
        <p:sp>
          <p:nvSpPr>
            <p:cNvPr id="51" name="Rectangle 10">
              <a:extLst>
                <a:ext uri="{FF2B5EF4-FFF2-40B4-BE49-F238E27FC236}">
                  <a16:creationId xmlns:a16="http://schemas.microsoft.com/office/drawing/2014/main" id="{7403B934-C6D8-4A64-AEC0-01EEA0AA6008}"/>
                </a:ext>
              </a:extLst>
            </p:cNvPr>
            <p:cNvSpPr>
              <a:spLocks noChangeArrowheads="1"/>
            </p:cNvSpPr>
            <p:nvPr/>
          </p:nvSpPr>
          <p:spPr bwMode="auto">
            <a:xfrm>
              <a:off x="3118498" y="2429340"/>
              <a:ext cx="5861116" cy="764819"/>
            </a:xfrm>
            <a:prstGeom prst="rect">
              <a:avLst/>
            </a:prstGeom>
            <a:solidFill>
              <a:srgbClr val="FEF5F0"/>
            </a:solidFill>
            <a:ln w="19050" cap="sq">
              <a:solidFill>
                <a:schemeClr val="accent2">
                  <a:lumMod val="60000"/>
                  <a:lumOff val="40000"/>
                </a:schemeClr>
              </a:solidFill>
              <a:miter lim="800000"/>
              <a:headEnd type="none" w="sm" len="sm"/>
              <a:tailEnd type="none" w="sm" len="sm"/>
            </a:ln>
            <a:effectLst>
              <a:outerShdw blurRad="50800" dist="50800" dir="5400000" algn="ctr" rotWithShape="0">
                <a:srgbClr val="F2F2F2"/>
              </a:outerShdw>
            </a:effectLst>
          </p:spPr>
          <p:txBody>
            <a:bodyPr wrap="none" anchor="ctr"/>
            <a:lstStyle>
              <a:lvl1pPr>
                <a:spcBef>
                  <a:spcPct val="20000"/>
                </a:spcBef>
                <a:buFont typeface="Arial" panose="020B0604020202020204" pitchFamily="34" charset="0"/>
                <a:buChar char="•"/>
                <a:defRPr sz="3200">
                  <a:solidFill>
                    <a:schemeClr val="tx1"/>
                  </a:solidFill>
                  <a:latin typeface="Arial Regular"/>
                </a:defRPr>
              </a:lvl1pPr>
              <a:lvl2pPr marL="742950" indent="-285750">
                <a:spcBef>
                  <a:spcPct val="20000"/>
                </a:spcBef>
                <a:buFont typeface="Arial" panose="020B0604020202020204" pitchFamily="34" charset="0"/>
                <a:buChar char="–"/>
                <a:defRPr sz="2800">
                  <a:solidFill>
                    <a:schemeClr val="tx1"/>
                  </a:solidFill>
                  <a:latin typeface="Arial Regular"/>
                </a:defRPr>
              </a:lvl2pPr>
              <a:lvl3pPr marL="1143000" indent="-228600">
                <a:spcBef>
                  <a:spcPct val="20000"/>
                </a:spcBef>
                <a:buFont typeface="Arial" panose="020B0604020202020204" pitchFamily="34" charset="0"/>
                <a:buChar char="•"/>
                <a:defRPr sz="2400">
                  <a:solidFill>
                    <a:schemeClr val="tx1"/>
                  </a:solidFill>
                  <a:latin typeface="Arial Regular"/>
                </a:defRPr>
              </a:lvl3pPr>
              <a:lvl4pPr marL="1600200" indent="-228600">
                <a:spcBef>
                  <a:spcPct val="20000"/>
                </a:spcBef>
                <a:buFont typeface="Arial" panose="020B0604020202020204" pitchFamily="34" charset="0"/>
                <a:buChar char="–"/>
                <a:defRPr sz="2000">
                  <a:solidFill>
                    <a:schemeClr val="tx1"/>
                  </a:solidFill>
                  <a:latin typeface="Arial Regular"/>
                </a:defRPr>
              </a:lvl4pPr>
              <a:lvl5pPr marL="2057400" indent="-228600">
                <a:spcBef>
                  <a:spcPct val="20000"/>
                </a:spcBef>
                <a:buFont typeface="Arial" panose="020B0604020202020204" pitchFamily="34" charset="0"/>
                <a:buChar char="»"/>
                <a:defRPr sz="2000">
                  <a:solidFill>
                    <a:schemeClr val="tx1"/>
                  </a:solidFill>
                  <a:latin typeface="Arial Regular"/>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tr-TR" altLang="tr-T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6" name="Köşeleri Yuvarlanmış Dikdörtgen Belirtme Çizgisi 55"/>
            <p:cNvSpPr/>
            <p:nvPr/>
          </p:nvSpPr>
          <p:spPr>
            <a:xfrm rot="16200000">
              <a:off x="1643316" y="1436840"/>
              <a:ext cx="802972" cy="2739518"/>
            </a:xfrm>
            <a:prstGeom prst="wedgeRoundRectCallou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defTabSz="355600">
                <a:lnSpc>
                  <a:spcPct val="150000"/>
                </a:lnSpc>
                <a:buClr>
                  <a:srgbClr val="C00000"/>
                </a:buClr>
                <a:defRPr/>
              </a:pPr>
              <a:r>
                <a:rPr lang="tr-TR" sz="2000" b="1" dirty="0">
                  <a:solidFill>
                    <a:prstClr val="white"/>
                  </a:solidFill>
                </a:rPr>
                <a:t>Orta Risk Grubu</a:t>
              </a:r>
            </a:p>
          </p:txBody>
        </p:sp>
        <p:sp>
          <p:nvSpPr>
            <p:cNvPr id="65" name="Dikdörtgen 64">
              <a:extLst>
                <a:ext uri="{FF2B5EF4-FFF2-40B4-BE49-F238E27FC236}">
                  <a16:creationId xmlns:a16="http://schemas.microsoft.com/office/drawing/2014/main" id="{C150EE3D-A179-4180-846C-2D186C33377D}"/>
                </a:ext>
              </a:extLst>
            </p:cNvPr>
            <p:cNvSpPr/>
            <p:nvPr/>
          </p:nvSpPr>
          <p:spPr>
            <a:xfrm>
              <a:off x="3734613" y="2529599"/>
              <a:ext cx="1842958" cy="553998"/>
            </a:xfrm>
            <a:prstGeom prst="rect">
              <a:avLst/>
            </a:prstGeom>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mn-ea"/>
                  <a:cs typeface="+mn-cs"/>
                </a:rPr>
                <a:t>6-12 ayda bir </a:t>
              </a:r>
            </a:p>
          </p:txBody>
        </p:sp>
      </p:grpSp>
      <p:grpSp>
        <p:nvGrpSpPr>
          <p:cNvPr id="4" name="Grup 3"/>
          <p:cNvGrpSpPr/>
          <p:nvPr/>
        </p:nvGrpSpPr>
        <p:grpSpPr>
          <a:xfrm>
            <a:off x="675043" y="3596991"/>
            <a:ext cx="6146997" cy="802972"/>
            <a:chOff x="675043" y="3596991"/>
            <a:chExt cx="6146997" cy="802972"/>
          </a:xfrm>
        </p:grpSpPr>
        <p:sp>
          <p:nvSpPr>
            <p:cNvPr id="57" name="Rectangle 10">
              <a:extLst>
                <a:ext uri="{FF2B5EF4-FFF2-40B4-BE49-F238E27FC236}">
                  <a16:creationId xmlns:a16="http://schemas.microsoft.com/office/drawing/2014/main" id="{7403B934-C6D8-4A64-AEC0-01EEA0AA6008}"/>
                </a:ext>
              </a:extLst>
            </p:cNvPr>
            <p:cNvSpPr>
              <a:spLocks noChangeArrowheads="1"/>
            </p:cNvSpPr>
            <p:nvPr/>
          </p:nvSpPr>
          <p:spPr bwMode="auto">
            <a:xfrm>
              <a:off x="3099725" y="3621218"/>
              <a:ext cx="3722315" cy="764819"/>
            </a:xfrm>
            <a:prstGeom prst="rect">
              <a:avLst/>
            </a:prstGeom>
            <a:solidFill>
              <a:srgbClr val="FEF5F0"/>
            </a:solidFill>
            <a:ln w="19050" cap="sq">
              <a:solidFill>
                <a:schemeClr val="accent2">
                  <a:lumMod val="60000"/>
                  <a:lumOff val="40000"/>
                </a:schemeClr>
              </a:solidFill>
              <a:miter lim="800000"/>
              <a:headEnd type="none" w="sm" len="sm"/>
              <a:tailEnd type="none" w="sm" len="sm"/>
            </a:ln>
            <a:effectLst>
              <a:outerShdw blurRad="50800" dist="50800" dir="5400000" algn="ctr" rotWithShape="0">
                <a:srgbClr val="F2F2F2"/>
              </a:outerShdw>
            </a:effectLst>
          </p:spPr>
          <p:txBody>
            <a:bodyPr wrap="none" anchor="ctr"/>
            <a:lstStyle>
              <a:lvl1pPr>
                <a:spcBef>
                  <a:spcPct val="20000"/>
                </a:spcBef>
                <a:buFont typeface="Arial" panose="020B0604020202020204" pitchFamily="34" charset="0"/>
                <a:buChar char="•"/>
                <a:defRPr sz="3200">
                  <a:solidFill>
                    <a:schemeClr val="tx1"/>
                  </a:solidFill>
                  <a:latin typeface="Arial Regular"/>
                </a:defRPr>
              </a:lvl1pPr>
              <a:lvl2pPr marL="742950" indent="-285750">
                <a:spcBef>
                  <a:spcPct val="20000"/>
                </a:spcBef>
                <a:buFont typeface="Arial" panose="020B0604020202020204" pitchFamily="34" charset="0"/>
                <a:buChar char="–"/>
                <a:defRPr sz="2800">
                  <a:solidFill>
                    <a:schemeClr val="tx1"/>
                  </a:solidFill>
                  <a:latin typeface="Arial Regular"/>
                </a:defRPr>
              </a:lvl2pPr>
              <a:lvl3pPr marL="1143000" indent="-228600">
                <a:spcBef>
                  <a:spcPct val="20000"/>
                </a:spcBef>
                <a:buFont typeface="Arial" panose="020B0604020202020204" pitchFamily="34" charset="0"/>
                <a:buChar char="•"/>
                <a:defRPr sz="2400">
                  <a:solidFill>
                    <a:schemeClr val="tx1"/>
                  </a:solidFill>
                  <a:latin typeface="Arial Regular"/>
                </a:defRPr>
              </a:lvl3pPr>
              <a:lvl4pPr marL="1600200" indent="-228600">
                <a:spcBef>
                  <a:spcPct val="20000"/>
                </a:spcBef>
                <a:buFont typeface="Arial" panose="020B0604020202020204" pitchFamily="34" charset="0"/>
                <a:buChar char="–"/>
                <a:defRPr sz="2000">
                  <a:solidFill>
                    <a:schemeClr val="tx1"/>
                  </a:solidFill>
                  <a:latin typeface="Arial Regular"/>
                </a:defRPr>
              </a:lvl4pPr>
              <a:lvl5pPr marL="2057400" indent="-228600">
                <a:spcBef>
                  <a:spcPct val="20000"/>
                </a:spcBef>
                <a:buFont typeface="Arial" panose="020B0604020202020204" pitchFamily="34" charset="0"/>
                <a:buChar char="»"/>
                <a:defRPr sz="2000">
                  <a:solidFill>
                    <a:schemeClr val="tx1"/>
                  </a:solidFill>
                  <a:latin typeface="Arial Regular"/>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Regular"/>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tr-TR" altLang="tr-T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9" name="Köşeleri Yuvarlanmış Dikdörtgen Belirtme Çizgisi 58"/>
            <p:cNvSpPr/>
            <p:nvPr/>
          </p:nvSpPr>
          <p:spPr>
            <a:xfrm rot="16200000">
              <a:off x="1646519" y="2625515"/>
              <a:ext cx="802972" cy="2745923"/>
            </a:xfrm>
            <a:prstGeom prst="wedgeRoundRectCallou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defTabSz="355600">
                <a:lnSpc>
                  <a:spcPct val="150000"/>
                </a:lnSpc>
                <a:buClr>
                  <a:srgbClr val="C00000"/>
                </a:buClr>
                <a:defRPr/>
              </a:pPr>
              <a:r>
                <a:rPr lang="tr-TR" sz="2000" b="1" dirty="0">
                  <a:solidFill>
                    <a:prstClr val="white"/>
                  </a:solidFill>
                </a:rPr>
                <a:t>Yüksek Risk Grubu</a:t>
              </a:r>
            </a:p>
          </p:txBody>
        </p:sp>
        <p:sp>
          <p:nvSpPr>
            <p:cNvPr id="66" name="Dikdörtgen 65">
              <a:extLst>
                <a:ext uri="{FF2B5EF4-FFF2-40B4-BE49-F238E27FC236}">
                  <a16:creationId xmlns:a16="http://schemas.microsoft.com/office/drawing/2014/main" id="{C150EE3D-A179-4180-846C-2D186C33377D}"/>
                </a:ext>
              </a:extLst>
            </p:cNvPr>
            <p:cNvSpPr/>
            <p:nvPr/>
          </p:nvSpPr>
          <p:spPr>
            <a:xfrm>
              <a:off x="3712850" y="3743300"/>
              <a:ext cx="2817306" cy="553998"/>
            </a:xfrm>
            <a:prstGeom prst="rect">
              <a:avLst/>
            </a:prstGeom>
            <a:ln w="19050">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Kişiye özel izlem sıklığı</a:t>
              </a:r>
              <a:endParaRPr kumimoji="0" lang="tr-T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56721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500"/>
                                        <p:tgtEl>
                                          <p:spTgt spid="3"/>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500"/>
                                        <p:tgtEl>
                                          <p:spTgt spid="4"/>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1522392842"/>
              </p:ext>
            </p:extLst>
          </p:nvPr>
        </p:nvGraphicFramePr>
        <p:xfrm>
          <a:off x="793820" y="1276143"/>
          <a:ext cx="10518028" cy="4343821"/>
        </p:xfrm>
        <a:graphic>
          <a:graphicData uri="http://schemas.openxmlformats.org/drawingml/2006/table">
            <a:tbl>
              <a:tblPr firstRow="1" firstCol="1" bandRow="1"/>
              <a:tblGrid>
                <a:gridCol w="4369830">
                  <a:extLst>
                    <a:ext uri="{9D8B030D-6E8A-4147-A177-3AD203B41FA5}">
                      <a16:colId xmlns:a16="http://schemas.microsoft.com/office/drawing/2014/main" val="3502141963"/>
                    </a:ext>
                  </a:extLst>
                </a:gridCol>
                <a:gridCol w="1979804">
                  <a:extLst>
                    <a:ext uri="{9D8B030D-6E8A-4147-A177-3AD203B41FA5}">
                      <a16:colId xmlns:a16="http://schemas.microsoft.com/office/drawing/2014/main" val="2925181992"/>
                    </a:ext>
                  </a:extLst>
                </a:gridCol>
                <a:gridCol w="2234133">
                  <a:extLst>
                    <a:ext uri="{9D8B030D-6E8A-4147-A177-3AD203B41FA5}">
                      <a16:colId xmlns:a16="http://schemas.microsoft.com/office/drawing/2014/main" val="268294640"/>
                    </a:ext>
                  </a:extLst>
                </a:gridCol>
                <a:gridCol w="1934261">
                  <a:extLst>
                    <a:ext uri="{9D8B030D-6E8A-4147-A177-3AD203B41FA5}">
                      <a16:colId xmlns:a16="http://schemas.microsoft.com/office/drawing/2014/main" val="2939877134"/>
                    </a:ext>
                  </a:extLst>
                </a:gridCol>
              </a:tblGrid>
              <a:tr h="971041">
                <a:tc>
                  <a:txBody>
                    <a:bodyPr/>
                    <a:lstStyle/>
                    <a:p>
                      <a:pPr>
                        <a:lnSpc>
                          <a:spcPct val="106000"/>
                        </a:lnSpc>
                        <a:spcAft>
                          <a:spcPts val="100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Fizik Muayene</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nSpc>
                          <a:spcPct val="106000"/>
                        </a:lnSpc>
                        <a:spcAft>
                          <a:spcPts val="100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İlk İzlem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106000"/>
                        </a:lnSpc>
                        <a:spcAft>
                          <a:spcPts val="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 İzlem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İlk izlemden sonra 3-6 ay izlem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106000"/>
                        </a:lnSpc>
                        <a:spcAft>
                          <a:spcPts val="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3. İzlem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İlk izlemden sonra 6 ay izlem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extLst>
                  <a:ext uri="{0D108BD9-81ED-4DB2-BD59-A6C34878D82A}">
                    <a16:rowId xmlns:a16="http://schemas.microsoft.com/office/drawing/2014/main" val="1825286012"/>
                  </a:ext>
                </a:extLst>
              </a:tr>
              <a:tr h="562130">
                <a:tc>
                  <a:txBody>
                    <a:bodyPr/>
                    <a:lstStyle/>
                    <a:p>
                      <a:pPr>
                        <a:lnSpc>
                          <a:spcPct val="150000"/>
                        </a:lnSpc>
                        <a:spcAft>
                          <a:spcPts val="100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Kan Basıncı Ölçümü</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918728320"/>
                  </a:ext>
                </a:extLst>
              </a:tr>
              <a:tr h="562130">
                <a:tc>
                  <a:txBody>
                    <a:bodyPr/>
                    <a:lstStyle/>
                    <a:p>
                      <a:pPr>
                        <a:lnSpc>
                          <a:spcPct val="150000"/>
                        </a:lnSpc>
                        <a:spcAft>
                          <a:spcPts val="100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Boy Ölçümü</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728170027"/>
                  </a:ext>
                </a:extLst>
              </a:tr>
              <a:tr h="562130">
                <a:tc>
                  <a:txBody>
                    <a:bodyPr/>
                    <a:lstStyle/>
                    <a:p>
                      <a:pPr>
                        <a:lnSpc>
                          <a:spcPct val="150000"/>
                        </a:lnSpc>
                        <a:spcAft>
                          <a:spcPts val="100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Kilo Ölçümü</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355277874"/>
                  </a:ext>
                </a:extLst>
              </a:tr>
              <a:tr h="562130">
                <a:tc>
                  <a:txBody>
                    <a:bodyPr/>
                    <a:lstStyle/>
                    <a:p>
                      <a:pPr>
                        <a:lnSpc>
                          <a:spcPct val="150000"/>
                        </a:lnSpc>
                        <a:spcAft>
                          <a:spcPts val="100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Bel Çevresi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961945902"/>
                  </a:ext>
                </a:extLst>
              </a:tr>
              <a:tr h="562130">
                <a:tc>
                  <a:txBody>
                    <a:bodyPr/>
                    <a:lstStyle/>
                    <a:p>
                      <a:pPr>
                        <a:lnSpc>
                          <a:spcPct val="150000"/>
                        </a:lnSpc>
                        <a:spcAft>
                          <a:spcPts val="100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Kardiyovasküler Risk Değerlendirme</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150000"/>
                        </a:lnSpc>
                        <a:spcAft>
                          <a:spcPts val="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671736480"/>
                  </a:ext>
                </a:extLst>
              </a:tr>
              <a:tr h="562130">
                <a:tc>
                  <a:txBody>
                    <a:bodyPr/>
                    <a:lstStyle/>
                    <a:p>
                      <a:pPr>
                        <a:lnSpc>
                          <a:spcPct val="150000"/>
                        </a:lnSpc>
                        <a:spcAft>
                          <a:spcPts val="1000"/>
                        </a:spcAft>
                      </a:pPr>
                      <a:r>
                        <a:rPr lang="tr-TR" sz="18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Göz Dibi Muayenesi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150000"/>
                        </a:lnSpc>
                        <a:spcAft>
                          <a:spcPts val="100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Yılda Bir Kez</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Yılda Bir Kez</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150000"/>
                        </a:lnSpc>
                        <a:spcAft>
                          <a:spcPts val="0"/>
                        </a:spcAft>
                      </a:pPr>
                      <a:r>
                        <a:rPr lang="tr-TR" sz="1800"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Yılda Bir Kez</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426" marR="34426" marT="9059"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870232379"/>
                  </a:ext>
                </a:extLst>
              </a:tr>
            </a:tbl>
          </a:graphicData>
        </a:graphic>
      </p:graphicFrame>
      <p:sp>
        <p:nvSpPr>
          <p:cNvPr id="6" name="Dikdörtgen 5">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Birinci basamakta KAH’da İzlemi-2</a:t>
            </a:r>
            <a:endParaRPr lang="tr-TR" sz="2800" b="1" dirty="0">
              <a:solidFill>
                <a:prstClr val="black">
                  <a:lumMod val="75000"/>
                  <a:lumOff val="25000"/>
                </a:prstClr>
              </a:solidFill>
            </a:endParaRPr>
          </a:p>
        </p:txBody>
      </p:sp>
    </p:spTree>
    <p:extLst>
      <p:ext uri="{BB962C8B-B14F-4D97-AF65-F5344CB8AC3E}">
        <p14:creationId xmlns:p14="http://schemas.microsoft.com/office/powerpoint/2010/main" val="318467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899583501"/>
              </p:ext>
            </p:extLst>
          </p:nvPr>
        </p:nvGraphicFramePr>
        <p:xfrm>
          <a:off x="763675" y="1286189"/>
          <a:ext cx="10568720" cy="4317102"/>
        </p:xfrm>
        <a:graphic>
          <a:graphicData uri="http://schemas.openxmlformats.org/drawingml/2006/table">
            <a:tbl>
              <a:tblPr firstRow="1" firstCol="1" bandRow="1"/>
              <a:tblGrid>
                <a:gridCol w="5539237">
                  <a:extLst>
                    <a:ext uri="{9D8B030D-6E8A-4147-A177-3AD203B41FA5}">
                      <a16:colId xmlns:a16="http://schemas.microsoft.com/office/drawing/2014/main" val="1726535747"/>
                    </a:ext>
                  </a:extLst>
                </a:gridCol>
                <a:gridCol w="1702737">
                  <a:extLst>
                    <a:ext uri="{9D8B030D-6E8A-4147-A177-3AD203B41FA5}">
                      <a16:colId xmlns:a16="http://schemas.microsoft.com/office/drawing/2014/main" val="3442733123"/>
                    </a:ext>
                  </a:extLst>
                </a:gridCol>
                <a:gridCol w="1702071">
                  <a:extLst>
                    <a:ext uri="{9D8B030D-6E8A-4147-A177-3AD203B41FA5}">
                      <a16:colId xmlns:a16="http://schemas.microsoft.com/office/drawing/2014/main" val="1921267876"/>
                    </a:ext>
                  </a:extLst>
                </a:gridCol>
                <a:gridCol w="1624675">
                  <a:extLst>
                    <a:ext uri="{9D8B030D-6E8A-4147-A177-3AD203B41FA5}">
                      <a16:colId xmlns:a16="http://schemas.microsoft.com/office/drawing/2014/main" val="2566872872"/>
                    </a:ext>
                  </a:extLst>
                </a:gridCol>
              </a:tblGrid>
              <a:tr h="779694">
                <a:tc>
                  <a:txBody>
                    <a:bodyPr/>
                    <a:lstStyle/>
                    <a:p>
                      <a:pPr>
                        <a:lnSpc>
                          <a:spcPct val="105000"/>
                        </a:lnSpc>
                        <a:spcAft>
                          <a:spcPts val="0"/>
                        </a:spcAft>
                      </a:pP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Tetkikler</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105000"/>
                        </a:lnSpc>
                        <a:spcAft>
                          <a:spcPts val="0"/>
                        </a:spcAft>
                      </a:pP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İlk İzlem</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105000"/>
                        </a:lnSpc>
                        <a:spcAft>
                          <a:spcPts val="0"/>
                        </a:spcAft>
                      </a:pP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 İzlem</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0"/>
                        </a:spcAft>
                      </a:pP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İlk izlemden sonra 3-6 ay izlem</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105000"/>
                        </a:lnSpc>
                        <a:spcAft>
                          <a:spcPts val="0"/>
                        </a:spcAft>
                      </a:pP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3. İzlem</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0"/>
                        </a:spcAft>
                      </a:pP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İlk izlemden sonra 6 ay izlem</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extLst>
                  <a:ext uri="{0D108BD9-81ED-4DB2-BD59-A6C34878D82A}">
                    <a16:rowId xmlns:a16="http://schemas.microsoft.com/office/drawing/2014/main" val="2058903459"/>
                  </a:ext>
                </a:extLst>
              </a:tr>
              <a:tr h="505344">
                <a:tc>
                  <a:txBody>
                    <a:bodyPr/>
                    <a:lstStyle/>
                    <a:p>
                      <a:pPr algn="just">
                        <a:lnSpc>
                          <a:spcPct val="200000"/>
                        </a:lnSpc>
                        <a:spcBef>
                          <a:spcPts val="1200"/>
                        </a:spcBef>
                        <a:spcAft>
                          <a:spcPts val="0"/>
                        </a:spcAft>
                      </a:pPr>
                      <a:r>
                        <a:rPr lang="tr-TR" sz="1600" b="1" kern="12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Kreatinin</a:t>
                      </a: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1600" b="1" kern="12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eGFR</a:t>
                      </a: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Sodyum, Potasyum, Ürik Asit</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200000"/>
                        </a:lnSpc>
                        <a:spcBef>
                          <a:spcPts val="1200"/>
                        </a:spcBef>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Bef>
                          <a:spcPts val="1200"/>
                        </a:spcBef>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Bef>
                          <a:spcPts val="1200"/>
                        </a:spcBef>
                        <a:spcAft>
                          <a:spcPts val="0"/>
                        </a:spcAft>
                      </a:pPr>
                      <a:r>
                        <a:rPr lang="tr-TR"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450509950"/>
                  </a:ext>
                </a:extLst>
              </a:tr>
              <a:tr h="505344">
                <a:tc>
                  <a:txBody>
                    <a:bodyPr/>
                    <a:lstStyle/>
                    <a:p>
                      <a:pPr algn="just">
                        <a:lnSpc>
                          <a:spcPct val="200000"/>
                        </a:lnSpc>
                        <a:spcBef>
                          <a:spcPts val="1200"/>
                        </a:spcBef>
                        <a:spcAft>
                          <a:spcPts val="0"/>
                        </a:spcAft>
                      </a:pP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Tam İdrar Tetkiki </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200000"/>
                        </a:lnSpc>
                        <a:spcBef>
                          <a:spcPts val="1200"/>
                        </a:spcBef>
                        <a:spcAft>
                          <a:spcPts val="0"/>
                        </a:spcAft>
                      </a:pPr>
                      <a:r>
                        <a:rPr lang="tr-TR"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Bef>
                          <a:spcPts val="1200"/>
                        </a:spcBef>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Bef>
                          <a:spcPts val="1200"/>
                        </a:spcBef>
                        <a:spcAft>
                          <a:spcPts val="0"/>
                        </a:spcAft>
                      </a:pPr>
                      <a:r>
                        <a:rPr lang="tr-TR"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534928987"/>
                  </a:ext>
                </a:extLst>
              </a:tr>
              <a:tr h="505344">
                <a:tc>
                  <a:txBody>
                    <a:bodyPr/>
                    <a:lstStyle/>
                    <a:p>
                      <a:pPr>
                        <a:lnSpc>
                          <a:spcPct val="200000"/>
                        </a:lnSpc>
                        <a:spcAft>
                          <a:spcPts val="0"/>
                        </a:spcAft>
                      </a:pP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Açlık Kan Glukozu</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200000"/>
                        </a:lnSpc>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930868887"/>
                  </a:ext>
                </a:extLst>
              </a:tr>
              <a:tr h="505344">
                <a:tc>
                  <a:txBody>
                    <a:bodyPr/>
                    <a:lstStyle/>
                    <a:p>
                      <a:pPr>
                        <a:lnSpc>
                          <a:spcPct val="200000"/>
                        </a:lnSpc>
                        <a:spcBef>
                          <a:spcPts val="1200"/>
                        </a:spcBef>
                        <a:spcAft>
                          <a:spcPts val="0"/>
                        </a:spcAft>
                      </a:pP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Lipid Profili (Total Kolesterol, LDL Kolesterol, HDL, Trigliserid)</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200000"/>
                        </a:lnSpc>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Aft>
                          <a:spcPts val="0"/>
                        </a:spcAft>
                      </a:pPr>
                      <a:r>
                        <a:rPr lang="tr-TR"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608882887"/>
                  </a:ext>
                </a:extLst>
              </a:tr>
              <a:tr h="505344">
                <a:tc>
                  <a:txBody>
                    <a:bodyPr/>
                    <a:lstStyle/>
                    <a:p>
                      <a:pPr algn="just">
                        <a:lnSpc>
                          <a:spcPct val="200000"/>
                        </a:lnSpc>
                        <a:spcBef>
                          <a:spcPts val="1200"/>
                        </a:spcBef>
                        <a:spcAft>
                          <a:spcPts val="0"/>
                        </a:spcAft>
                      </a:pP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Karaciğer fonksiyon </a:t>
                      </a:r>
                      <a:r>
                        <a:rPr lang="tr-TR" sz="1600" b="1" kern="12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testeleri</a:t>
                      </a: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CFT(ALT, AST) </a:t>
                      </a:r>
                      <a:r>
                        <a:rPr lang="tr-TR" sz="1600" b="1" kern="12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Kreatinin</a:t>
                      </a: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tr-TR" sz="1600" b="1" kern="12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Kinaz</a:t>
                      </a: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200000"/>
                        </a:lnSpc>
                        <a:spcBef>
                          <a:spcPts val="1200"/>
                        </a:spcBef>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Bef>
                          <a:spcPts val="1200"/>
                        </a:spcBef>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Gerekirse</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Bef>
                          <a:spcPts val="1200"/>
                        </a:spcBef>
                        <a:spcAft>
                          <a:spcPts val="0"/>
                        </a:spcAft>
                      </a:pPr>
                      <a:r>
                        <a:rPr lang="tr-TR" sz="16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Gerekirse</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976489322"/>
                  </a:ext>
                </a:extLst>
              </a:tr>
              <a:tr h="505344">
                <a:tc>
                  <a:txBody>
                    <a:bodyPr/>
                    <a:lstStyle/>
                    <a:p>
                      <a:pPr>
                        <a:lnSpc>
                          <a:spcPct val="200000"/>
                        </a:lnSpc>
                        <a:spcAft>
                          <a:spcPts val="0"/>
                        </a:spcAft>
                      </a:pPr>
                      <a:r>
                        <a:rPr lang="tr-TR" sz="1600" b="1" kern="12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12 Derivasyonlu Elektrokardiyografi (EKG) </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200000"/>
                        </a:lnSpc>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644566511"/>
                  </a:ext>
                </a:extLst>
              </a:tr>
              <a:tr h="505344">
                <a:tc>
                  <a:txBody>
                    <a:bodyPr/>
                    <a:lstStyle/>
                    <a:p>
                      <a:pPr>
                        <a:lnSpc>
                          <a:spcPct val="200000"/>
                        </a:lnSpc>
                        <a:spcAft>
                          <a:spcPts val="0"/>
                        </a:spcAft>
                      </a:pPr>
                      <a:r>
                        <a:rPr lang="tr-TR" sz="1600" b="1" kern="12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Mikroalbuminüri</a:t>
                      </a:r>
                      <a:endParaRPr lang="tr-T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EF5F0"/>
                    </a:solidFill>
                  </a:tcPr>
                </a:tc>
                <a:tc>
                  <a:txBody>
                    <a:bodyPr/>
                    <a:lstStyle/>
                    <a:p>
                      <a:pPr algn="ctr">
                        <a:lnSpc>
                          <a:spcPct val="200000"/>
                        </a:lnSpc>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tc>
                  <a:txBody>
                    <a:bodyPr/>
                    <a:lstStyle/>
                    <a:p>
                      <a:pPr algn="ctr">
                        <a:lnSpc>
                          <a:spcPct val="200000"/>
                        </a:lnSpc>
                        <a:spcAft>
                          <a:spcPts val="0"/>
                        </a:spcAft>
                      </a:pPr>
                      <a:r>
                        <a:rPr lang="tr-TR" sz="16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9525"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743669244"/>
                  </a:ext>
                </a:extLst>
              </a:tr>
            </a:tbl>
          </a:graphicData>
        </a:graphic>
      </p:graphicFrame>
      <p:sp>
        <p:nvSpPr>
          <p:cNvPr id="8" name="Dikdörtgen 7">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lvl="0">
              <a:defRPr/>
            </a:pPr>
            <a:r>
              <a:rPr lang="tr-TR" sz="2800" b="1" dirty="0">
                <a:solidFill>
                  <a:prstClr val="black"/>
                </a:solidFill>
              </a:rPr>
              <a:t>Birinci basamakta KAH’da İzlemi-3</a:t>
            </a:r>
            <a:endParaRPr lang="tr-TR" sz="2800" b="1" dirty="0">
              <a:solidFill>
                <a:prstClr val="black">
                  <a:lumMod val="75000"/>
                  <a:lumOff val="25000"/>
                </a:prstClr>
              </a:solidFill>
            </a:endParaRPr>
          </a:p>
        </p:txBody>
      </p:sp>
    </p:spTree>
    <p:extLst>
      <p:ext uri="{BB962C8B-B14F-4D97-AF65-F5344CB8AC3E}">
        <p14:creationId xmlns:p14="http://schemas.microsoft.com/office/powerpoint/2010/main" val="32790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840224" y="3550660"/>
            <a:ext cx="1954589" cy="728197"/>
          </a:xfrm>
          <a:prstGeom prst="ellipse">
            <a:avLst/>
          </a:prstGeom>
          <a:solidFill>
            <a:schemeClr val="accent2">
              <a:lumMod val="20000"/>
              <a:lumOff val="80000"/>
            </a:schemeClr>
          </a:solid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Oval 27"/>
          <p:cNvSpPr/>
          <p:nvPr/>
        </p:nvSpPr>
        <p:spPr>
          <a:xfrm>
            <a:off x="816345" y="4682532"/>
            <a:ext cx="1924746" cy="769960"/>
          </a:xfrm>
          <a:prstGeom prst="ellipse">
            <a:avLst/>
          </a:prstGeom>
          <a:solidFill>
            <a:schemeClr val="accent5">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Oval 24"/>
          <p:cNvSpPr/>
          <p:nvPr/>
        </p:nvSpPr>
        <p:spPr>
          <a:xfrm>
            <a:off x="864104" y="2429269"/>
            <a:ext cx="1930709" cy="750400"/>
          </a:xfrm>
          <a:prstGeom prst="ellipse">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a:extLst>
              <a:ext uri="{FF2B5EF4-FFF2-40B4-BE49-F238E27FC236}">
                <a16:creationId xmlns:a16="http://schemas.microsoft.com/office/drawing/2014/main" id="{F4758996-7DAD-4123-827B-1D715D4CA86E}"/>
              </a:ext>
            </a:extLst>
          </p:cNvPr>
          <p:cNvSpPr/>
          <p:nvPr/>
        </p:nvSpPr>
        <p:spPr bwMode="auto">
          <a:xfrm>
            <a:off x="675045" y="3513446"/>
            <a:ext cx="9453158" cy="820586"/>
          </a:xfrm>
          <a:prstGeom prst="rect">
            <a:avLst/>
          </a:prstGeom>
          <a:noFill/>
          <a:ln w="381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Oval 1"/>
          <p:cNvSpPr/>
          <p:nvPr/>
        </p:nvSpPr>
        <p:spPr>
          <a:xfrm>
            <a:off x="840224" y="1273424"/>
            <a:ext cx="1930709" cy="725241"/>
          </a:xfrm>
          <a:prstGeom prst="ellipse">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 name="Grup 4"/>
          <p:cNvGrpSpPr/>
          <p:nvPr/>
        </p:nvGrpSpPr>
        <p:grpSpPr>
          <a:xfrm>
            <a:off x="795625" y="1238716"/>
            <a:ext cx="10482580" cy="4306369"/>
            <a:chOff x="675045" y="1310767"/>
            <a:chExt cx="10482580" cy="4306369"/>
          </a:xfrm>
        </p:grpSpPr>
        <p:sp>
          <p:nvSpPr>
            <p:cNvPr id="6" name="Dikdörtgen 5">
              <a:extLst>
                <a:ext uri="{FF2B5EF4-FFF2-40B4-BE49-F238E27FC236}">
                  <a16:creationId xmlns:a16="http://schemas.microsoft.com/office/drawing/2014/main" id="{F4758996-7DAD-4123-827B-1D715D4CA86E}"/>
                </a:ext>
              </a:extLst>
            </p:cNvPr>
            <p:cNvSpPr/>
            <p:nvPr/>
          </p:nvSpPr>
          <p:spPr bwMode="auto">
            <a:xfrm>
              <a:off x="697344" y="1310767"/>
              <a:ext cx="10437981" cy="794659"/>
            </a:xfrm>
            <a:prstGeom prst="rect">
              <a:avLst/>
            </a:prstGeom>
            <a:noFill/>
            <a:ln w="38100" cap="flat" cmpd="sng" algn="ctr">
              <a:solidFill>
                <a:srgbClr val="FFC000">
                  <a:lumMod val="60000"/>
                  <a:lumOff val="4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Dikdörtgen 3">
              <a:extLst>
                <a:ext uri="{FF2B5EF4-FFF2-40B4-BE49-F238E27FC236}">
                  <a16:creationId xmlns:a16="http://schemas.microsoft.com/office/drawing/2014/main" id="{0E12560D-5805-4020-9582-FBE64841E9F5}"/>
                </a:ext>
              </a:extLst>
            </p:cNvPr>
            <p:cNvSpPr>
              <a:spLocks noChangeArrowheads="1"/>
            </p:cNvSpPr>
            <p:nvPr/>
          </p:nvSpPr>
          <p:spPr bwMode="auto">
            <a:xfrm>
              <a:off x="2757519" y="1517322"/>
              <a:ext cx="6317629" cy="42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5600">
                <a:defRPr>
                  <a:solidFill>
                    <a:schemeClr val="tx1"/>
                  </a:solidFill>
                  <a:latin typeface="Calibri" panose="020F0502020204030204" pitchFamily="34" charset="0"/>
                </a:defRPr>
              </a:lvl1pPr>
              <a:lvl2pPr marL="742950" indent="-285750" defTabSz="355600">
                <a:defRPr>
                  <a:solidFill>
                    <a:schemeClr val="tx1"/>
                  </a:solidFill>
                  <a:latin typeface="Calibri" panose="020F0502020204030204" pitchFamily="34" charset="0"/>
                </a:defRPr>
              </a:lvl2pPr>
              <a:lvl3pPr marL="1143000" indent="-228600" defTabSz="355600">
                <a:defRPr>
                  <a:solidFill>
                    <a:schemeClr val="tx1"/>
                  </a:solidFill>
                  <a:latin typeface="Calibri" panose="020F0502020204030204" pitchFamily="34" charset="0"/>
                </a:defRPr>
              </a:lvl3pPr>
              <a:lvl4pPr marL="1600200" indent="-228600" defTabSz="355600">
                <a:defRPr>
                  <a:solidFill>
                    <a:schemeClr val="tx1"/>
                  </a:solidFill>
                  <a:latin typeface="Calibri" panose="020F0502020204030204" pitchFamily="34" charset="0"/>
                </a:defRPr>
              </a:lvl4pPr>
              <a:lvl5pPr marL="2057400" indent="-228600" defTabSz="355600">
                <a:defRPr>
                  <a:solidFill>
                    <a:schemeClr val="tx1"/>
                  </a:solidFill>
                  <a:latin typeface="Calibri" panose="020F0502020204030204" pitchFamily="34" charset="0"/>
                </a:defRPr>
              </a:lvl5pPr>
              <a:lvl6pPr marL="2514600" indent="-228600" defTabSz="355600" fontAlgn="base">
                <a:spcBef>
                  <a:spcPct val="0"/>
                </a:spcBef>
                <a:spcAft>
                  <a:spcPct val="0"/>
                </a:spcAft>
                <a:defRPr>
                  <a:solidFill>
                    <a:schemeClr val="tx1"/>
                  </a:solidFill>
                  <a:latin typeface="Calibri" panose="020F0502020204030204" pitchFamily="34" charset="0"/>
                </a:defRPr>
              </a:lvl6pPr>
              <a:lvl7pPr marL="2971800" indent="-228600" defTabSz="355600" fontAlgn="base">
                <a:spcBef>
                  <a:spcPct val="0"/>
                </a:spcBef>
                <a:spcAft>
                  <a:spcPct val="0"/>
                </a:spcAft>
                <a:defRPr>
                  <a:solidFill>
                    <a:schemeClr val="tx1"/>
                  </a:solidFill>
                  <a:latin typeface="Calibri" panose="020F0502020204030204" pitchFamily="34" charset="0"/>
                </a:defRPr>
              </a:lvl7pPr>
              <a:lvl8pPr marL="3429000" indent="-228600" defTabSz="355600" fontAlgn="base">
                <a:spcBef>
                  <a:spcPct val="0"/>
                </a:spcBef>
                <a:spcAft>
                  <a:spcPct val="0"/>
                </a:spcAft>
                <a:defRPr>
                  <a:solidFill>
                    <a:schemeClr val="tx1"/>
                  </a:solidFill>
                  <a:latin typeface="Calibri" panose="020F0502020204030204" pitchFamily="34" charset="0"/>
                </a:defRPr>
              </a:lvl8pPr>
              <a:lvl9pPr marL="3886200" indent="-228600" defTabSz="355600" fontAlgn="base">
                <a:spcBef>
                  <a:spcPct val="0"/>
                </a:spcBef>
                <a:spcAft>
                  <a:spcPct val="0"/>
                </a:spcAft>
                <a:defRPr>
                  <a:solidFill>
                    <a:schemeClr val="tx1"/>
                  </a:solidFill>
                  <a:latin typeface="Calibri" panose="020F0502020204030204" pitchFamily="34" charset="0"/>
                </a:defRPr>
              </a:lvl9pPr>
            </a:lstStyle>
            <a:p>
              <a:pPr>
                <a:lnSpc>
                  <a:spcPct val="107000"/>
                </a:lnSpc>
                <a:spcAft>
                  <a:spcPts val="1200"/>
                </a:spcAft>
              </a:pPr>
              <a:r>
                <a:rPr lang="tr-TR" sz="2000" dirty="0">
                  <a:solidFill>
                    <a:srgbClr val="000000"/>
                  </a:solidFill>
                  <a:ea typeface="Times New Roman" panose="02020603050405020304" pitchFamily="18" charset="0"/>
                  <a:cs typeface="Calibri" panose="020F0502020204030204" pitchFamily="34" charset="0"/>
                </a:rPr>
                <a:t>Hiçbir </a:t>
              </a:r>
              <a:r>
                <a:rPr lang="tr-TR" sz="2000" dirty="0" err="1">
                  <a:solidFill>
                    <a:srgbClr val="000000"/>
                  </a:solidFill>
                  <a:ea typeface="Times New Roman" panose="02020603050405020304" pitchFamily="18" charset="0"/>
                  <a:cs typeface="Calibri" panose="020F0502020204030204" pitchFamily="34" charset="0"/>
                </a:rPr>
                <a:t>şekilde</a:t>
              </a:r>
              <a:r>
                <a:rPr lang="tr-TR" sz="2000" dirty="0">
                  <a:solidFill>
                    <a:srgbClr val="000000"/>
                  </a:solidFill>
                  <a:ea typeface="Times New Roman" panose="02020603050405020304" pitchFamily="18" charset="0"/>
                  <a:cs typeface="Calibri" panose="020F0502020204030204" pitchFamily="34" charset="0"/>
                </a:rPr>
                <a:t> tütün ve tütün ürünleri kullanmamalı. </a:t>
              </a:r>
              <a:endParaRPr lang="tr-TR" sz="2000" dirty="0">
                <a:ea typeface="Calibri" panose="020F0502020204030204" pitchFamily="34" charset="0"/>
                <a:cs typeface="Times New Roman" panose="02020603050405020304" pitchFamily="18" charset="0"/>
              </a:endParaRPr>
            </a:p>
          </p:txBody>
        </p:sp>
        <p:sp>
          <p:nvSpPr>
            <p:cNvPr id="10" name="Dikdörtgen 9">
              <a:extLst>
                <a:ext uri="{FF2B5EF4-FFF2-40B4-BE49-F238E27FC236}">
                  <a16:creationId xmlns:a16="http://schemas.microsoft.com/office/drawing/2014/main" id="{F4758996-7DAD-4123-827B-1D715D4CA86E}"/>
                </a:ext>
              </a:extLst>
            </p:cNvPr>
            <p:cNvSpPr/>
            <p:nvPr/>
          </p:nvSpPr>
          <p:spPr bwMode="auto">
            <a:xfrm>
              <a:off x="719644" y="2445473"/>
              <a:ext cx="10437981" cy="820586"/>
            </a:xfrm>
            <a:prstGeom prst="rect">
              <a:avLst/>
            </a:prstGeom>
            <a:noFill/>
            <a:ln w="38100" cap="flat" cmpd="sng" algn="ctr">
              <a:solidFill>
                <a:schemeClr val="accent1">
                  <a:lumMod val="75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Dikdörtgen 3">
              <a:extLst>
                <a:ext uri="{FF2B5EF4-FFF2-40B4-BE49-F238E27FC236}">
                  <a16:creationId xmlns:a16="http://schemas.microsoft.com/office/drawing/2014/main" id="{0E12560D-5805-4020-9582-FBE64841E9F5}"/>
                </a:ext>
              </a:extLst>
            </p:cNvPr>
            <p:cNvSpPr>
              <a:spLocks noChangeArrowheads="1"/>
            </p:cNvSpPr>
            <p:nvPr/>
          </p:nvSpPr>
          <p:spPr bwMode="auto">
            <a:xfrm>
              <a:off x="2650354" y="2471063"/>
              <a:ext cx="8469939" cy="7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5600">
                <a:defRPr>
                  <a:solidFill>
                    <a:schemeClr val="tx1"/>
                  </a:solidFill>
                  <a:latin typeface="Calibri" panose="020F0502020204030204" pitchFamily="34" charset="0"/>
                </a:defRPr>
              </a:lvl1pPr>
              <a:lvl2pPr marL="742950" indent="-285750" defTabSz="355600">
                <a:defRPr>
                  <a:solidFill>
                    <a:schemeClr val="tx1"/>
                  </a:solidFill>
                  <a:latin typeface="Calibri" panose="020F0502020204030204" pitchFamily="34" charset="0"/>
                </a:defRPr>
              </a:lvl2pPr>
              <a:lvl3pPr marL="1143000" indent="-228600" defTabSz="355600">
                <a:defRPr>
                  <a:solidFill>
                    <a:schemeClr val="tx1"/>
                  </a:solidFill>
                  <a:latin typeface="Calibri" panose="020F0502020204030204" pitchFamily="34" charset="0"/>
                </a:defRPr>
              </a:lvl3pPr>
              <a:lvl4pPr marL="1600200" indent="-228600" defTabSz="355600">
                <a:defRPr>
                  <a:solidFill>
                    <a:schemeClr val="tx1"/>
                  </a:solidFill>
                  <a:latin typeface="Calibri" panose="020F0502020204030204" pitchFamily="34" charset="0"/>
                </a:defRPr>
              </a:lvl4pPr>
              <a:lvl5pPr marL="2057400" indent="-228600" defTabSz="355600">
                <a:defRPr>
                  <a:solidFill>
                    <a:schemeClr val="tx1"/>
                  </a:solidFill>
                  <a:latin typeface="Calibri" panose="020F0502020204030204" pitchFamily="34" charset="0"/>
                </a:defRPr>
              </a:lvl5pPr>
              <a:lvl6pPr marL="2514600" indent="-228600" defTabSz="355600" fontAlgn="base">
                <a:spcBef>
                  <a:spcPct val="0"/>
                </a:spcBef>
                <a:spcAft>
                  <a:spcPct val="0"/>
                </a:spcAft>
                <a:defRPr>
                  <a:solidFill>
                    <a:schemeClr val="tx1"/>
                  </a:solidFill>
                  <a:latin typeface="Calibri" panose="020F0502020204030204" pitchFamily="34" charset="0"/>
                </a:defRPr>
              </a:lvl6pPr>
              <a:lvl7pPr marL="2971800" indent="-228600" defTabSz="355600" fontAlgn="base">
                <a:spcBef>
                  <a:spcPct val="0"/>
                </a:spcBef>
                <a:spcAft>
                  <a:spcPct val="0"/>
                </a:spcAft>
                <a:defRPr>
                  <a:solidFill>
                    <a:schemeClr val="tx1"/>
                  </a:solidFill>
                  <a:latin typeface="Calibri" panose="020F0502020204030204" pitchFamily="34" charset="0"/>
                </a:defRPr>
              </a:lvl7pPr>
              <a:lvl8pPr marL="3429000" indent="-228600" defTabSz="355600" fontAlgn="base">
                <a:spcBef>
                  <a:spcPct val="0"/>
                </a:spcBef>
                <a:spcAft>
                  <a:spcPct val="0"/>
                </a:spcAft>
                <a:defRPr>
                  <a:solidFill>
                    <a:schemeClr val="tx1"/>
                  </a:solidFill>
                  <a:latin typeface="Calibri" panose="020F0502020204030204" pitchFamily="34" charset="0"/>
                </a:defRPr>
              </a:lvl8pPr>
              <a:lvl9pPr marL="3886200" indent="-228600" defTabSz="355600" fontAlgn="base">
                <a:spcBef>
                  <a:spcPct val="0"/>
                </a:spcBef>
                <a:spcAft>
                  <a:spcPct val="0"/>
                </a:spcAft>
                <a:defRPr>
                  <a:solidFill>
                    <a:schemeClr val="tx1"/>
                  </a:solidFill>
                  <a:latin typeface="Calibri" panose="020F0502020204030204" pitchFamily="34" charset="0"/>
                </a:defRPr>
              </a:lvl9pPr>
            </a:lstStyle>
            <a:p>
              <a:pPr lvl="0" defTabSz="914400">
                <a:lnSpc>
                  <a:spcPct val="107000"/>
                </a:lnSpc>
                <a:spcAft>
                  <a:spcPts val="1200"/>
                </a:spcAft>
              </a:pPr>
              <a:r>
                <a:rPr lang="tr-TR" sz="2000" dirty="0">
                  <a:solidFill>
                    <a:srgbClr val="000000"/>
                  </a:solidFill>
                  <a:ea typeface="Times New Roman" panose="02020603050405020304" pitchFamily="18" charset="0"/>
                  <a:cs typeface="Calibri" panose="020F0502020204030204" pitchFamily="34" charset="0"/>
                </a:rPr>
                <a:t>Tam tahıllı ürün, sebze, meyve ve balık </a:t>
              </a:r>
              <a:r>
                <a:rPr lang="tr-TR" sz="2000" dirty="0" err="1">
                  <a:solidFill>
                    <a:srgbClr val="000000"/>
                  </a:solidFill>
                  <a:ea typeface="Times New Roman" panose="02020603050405020304" pitchFamily="18" charset="0"/>
                  <a:cs typeface="Calibri" panose="020F0502020204030204" pitchFamily="34" charset="0"/>
                </a:rPr>
                <a:t>ağırlıklı</a:t>
              </a:r>
              <a:r>
                <a:rPr lang="tr-TR" sz="2000" dirty="0">
                  <a:solidFill>
                    <a:srgbClr val="000000"/>
                  </a:solidFill>
                  <a:ea typeface="Times New Roman" panose="02020603050405020304" pitchFamily="18" charset="0"/>
                  <a:cs typeface="Calibri" panose="020F0502020204030204" pitchFamily="34" charset="0"/>
                </a:rPr>
                <a:t>, </a:t>
              </a:r>
              <a:r>
                <a:rPr lang="tr-TR" sz="2000" dirty="0" err="1">
                  <a:solidFill>
                    <a:srgbClr val="000000"/>
                  </a:solidFill>
                  <a:ea typeface="Times New Roman" panose="02020603050405020304" pitchFamily="18" charset="0"/>
                  <a:cs typeface="Calibri" panose="020F0502020204030204" pitchFamily="34" charset="0"/>
                </a:rPr>
                <a:t>doymus</a:t>
              </a:r>
              <a:r>
                <a:rPr lang="tr-TR" sz="2000" dirty="0">
                  <a:solidFill>
                    <a:srgbClr val="000000"/>
                  </a:solidFill>
                  <a:ea typeface="Times New Roman" panose="02020603050405020304" pitchFamily="18" charset="0"/>
                  <a:cs typeface="Calibri" panose="020F0502020204030204" pitchFamily="34" charset="0"/>
                </a:rPr>
                <a:t>̧ </a:t>
              </a:r>
              <a:r>
                <a:rPr lang="tr-TR" sz="2000" dirty="0" err="1">
                  <a:solidFill>
                    <a:srgbClr val="000000"/>
                  </a:solidFill>
                  <a:ea typeface="Times New Roman" panose="02020603050405020304" pitchFamily="18" charset="0"/>
                  <a:cs typeface="Calibri" panose="020F0502020204030204" pitchFamily="34" charset="0"/>
                </a:rPr>
                <a:t>yag</a:t>
              </a:r>
              <a:r>
                <a:rPr lang="tr-TR" sz="2000" dirty="0">
                  <a:solidFill>
                    <a:srgbClr val="000000"/>
                  </a:solidFill>
                  <a:ea typeface="Times New Roman" panose="02020603050405020304" pitchFamily="18" charset="0"/>
                  <a:cs typeface="Calibri" panose="020F0502020204030204" pitchFamily="34" charset="0"/>
                </a:rPr>
                <a:t>̆ oranı </a:t>
              </a:r>
              <a:r>
                <a:rPr lang="tr-TR" sz="2000" dirty="0" err="1">
                  <a:solidFill>
                    <a:srgbClr val="000000"/>
                  </a:solidFill>
                  <a:ea typeface="Times New Roman" panose="02020603050405020304" pitchFamily="18" charset="0"/>
                  <a:cs typeface="Calibri" panose="020F0502020204030204" pitchFamily="34" charset="0"/>
                </a:rPr>
                <a:t>düşük</a:t>
              </a:r>
              <a:r>
                <a:rPr lang="tr-TR" sz="2000" dirty="0">
                  <a:solidFill>
                    <a:srgbClr val="000000"/>
                  </a:solidFill>
                  <a:ea typeface="Times New Roman" panose="02020603050405020304" pitchFamily="18" charset="0"/>
                  <a:cs typeface="Calibri" panose="020F0502020204030204" pitchFamily="34" charset="0"/>
                </a:rPr>
                <a:t> olacak </a:t>
              </a:r>
              <a:r>
                <a:rPr lang="tr-TR" sz="2000" dirty="0" err="1">
                  <a:solidFill>
                    <a:srgbClr val="000000"/>
                  </a:solidFill>
                  <a:ea typeface="Times New Roman" panose="02020603050405020304" pitchFamily="18" charset="0"/>
                  <a:cs typeface="Calibri" panose="020F0502020204030204" pitchFamily="34" charset="0"/>
                </a:rPr>
                <a:t>şekilde</a:t>
              </a:r>
              <a:r>
                <a:rPr lang="tr-TR" sz="2000" dirty="0">
                  <a:solidFill>
                    <a:srgbClr val="000000"/>
                  </a:solidFill>
                  <a:ea typeface="Times New Roman" panose="02020603050405020304" pitchFamily="18" charset="0"/>
                  <a:cs typeface="Calibri" panose="020F0502020204030204" pitchFamily="34" charset="0"/>
                </a:rPr>
                <a:t> </a:t>
              </a:r>
              <a:r>
                <a:rPr lang="tr-TR" sz="2000" dirty="0" err="1">
                  <a:solidFill>
                    <a:srgbClr val="000000"/>
                  </a:solidFill>
                  <a:ea typeface="Times New Roman" panose="02020603050405020304" pitchFamily="18" charset="0"/>
                  <a:cs typeface="Calibri" panose="020F0502020204030204" pitchFamily="34" charset="0"/>
                </a:rPr>
                <a:t>sağlıklı</a:t>
              </a:r>
              <a:r>
                <a:rPr lang="tr-TR" sz="2000" dirty="0">
                  <a:solidFill>
                    <a:srgbClr val="000000"/>
                  </a:solidFill>
                  <a:ea typeface="Times New Roman" panose="02020603050405020304" pitchFamily="18" charset="0"/>
                  <a:cs typeface="Calibri" panose="020F0502020204030204" pitchFamily="34" charset="0"/>
                </a:rPr>
                <a:t> beslenme yapılmalı. </a:t>
              </a:r>
              <a:endParaRPr lang="tr-TR" sz="2000" dirty="0">
                <a:solidFill>
                  <a:prstClr val="black"/>
                </a:solidFill>
                <a:ea typeface="Calibri" panose="020F0502020204030204" pitchFamily="34" charset="0"/>
                <a:cs typeface="Times New Roman" panose="02020603050405020304" pitchFamily="18" charset="0"/>
              </a:endParaRPr>
            </a:p>
          </p:txBody>
        </p:sp>
        <p:sp>
          <p:nvSpPr>
            <p:cNvPr id="18" name="Dikdörtgen 17">
              <a:extLst>
                <a:ext uri="{FF2B5EF4-FFF2-40B4-BE49-F238E27FC236}">
                  <a16:creationId xmlns:a16="http://schemas.microsoft.com/office/drawing/2014/main" id="{F4758996-7DAD-4123-827B-1D715D4CA86E}"/>
                </a:ext>
              </a:extLst>
            </p:cNvPr>
            <p:cNvSpPr/>
            <p:nvPr/>
          </p:nvSpPr>
          <p:spPr bwMode="auto">
            <a:xfrm>
              <a:off x="695765" y="3558343"/>
              <a:ext cx="10461860" cy="820586"/>
            </a:xfrm>
            <a:prstGeom prst="rect">
              <a:avLst/>
            </a:prstGeom>
            <a:noFill/>
            <a:ln w="38100" cap="flat" cmpd="sng" algn="ctr">
              <a:solidFill>
                <a:schemeClr val="accent2">
                  <a:lumMod val="75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Dikdörtgen 19"/>
            <p:cNvSpPr/>
            <p:nvPr/>
          </p:nvSpPr>
          <p:spPr>
            <a:xfrm>
              <a:off x="2796510" y="3662908"/>
              <a:ext cx="8338815" cy="1123384"/>
            </a:xfrm>
            <a:prstGeom prst="rect">
              <a:avLst/>
            </a:prstGeom>
          </p:spPr>
          <p:txBody>
            <a:bodyPr wrap="square">
              <a:spAutoFit/>
            </a:bodyPr>
            <a:lstStyle/>
            <a:p>
              <a:pPr lvl="0"/>
              <a:r>
                <a:rPr lang="tr-TR" sz="2000" dirty="0">
                  <a:solidFill>
                    <a:prstClr val="black"/>
                  </a:solidFill>
                </a:rPr>
                <a:t>Haftada 2.5-5 saat veya </a:t>
              </a:r>
              <a:r>
                <a:rPr lang="tr-TR" sz="2000" dirty="0" err="1">
                  <a:solidFill>
                    <a:prstClr val="black"/>
                  </a:solidFill>
                </a:rPr>
                <a:t>çoğu</a:t>
              </a:r>
              <a:r>
                <a:rPr lang="tr-TR" sz="2000" dirty="0">
                  <a:solidFill>
                    <a:prstClr val="black"/>
                  </a:solidFill>
                </a:rPr>
                <a:t> gün 30-60 dakika orta </a:t>
              </a:r>
              <a:r>
                <a:rPr lang="tr-TR" sz="2000" dirty="0" err="1">
                  <a:solidFill>
                    <a:prstClr val="black"/>
                  </a:solidFill>
                </a:rPr>
                <a:t>yoğunlukta</a:t>
              </a:r>
              <a:r>
                <a:rPr lang="tr-TR" sz="2000" dirty="0">
                  <a:solidFill>
                    <a:prstClr val="black"/>
                  </a:solidFill>
                </a:rPr>
                <a:t> fiziksel </a:t>
              </a:r>
            </a:p>
            <a:p>
              <a:pPr lvl="0"/>
              <a:r>
                <a:rPr lang="tr-TR" sz="2000" dirty="0">
                  <a:solidFill>
                    <a:prstClr val="black"/>
                  </a:solidFill>
                </a:rPr>
                <a:t>aktivite yapılmalı</a:t>
              </a:r>
              <a:r>
                <a:rPr lang="tr-TR" dirty="0">
                  <a:solidFill>
                    <a:prstClr val="black"/>
                  </a:solidFill>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b="0" i="0" u="none" strike="noStrike" kern="1200" cap="none" spc="0" normalizeH="0" baseline="0" noProof="0" dirty="0">
                  <a:ln>
                    <a:noFill/>
                  </a:ln>
                  <a:solidFill>
                    <a:prstClr val="black"/>
                  </a:solidFill>
                  <a:effectLst/>
                  <a:uLnTx/>
                  <a:uFillTx/>
                </a:rPr>
                <a:t>. </a:t>
              </a:r>
            </a:p>
          </p:txBody>
        </p:sp>
        <p:sp>
          <p:nvSpPr>
            <p:cNvPr id="31" name="Dikdörtgen 30">
              <a:extLst>
                <a:ext uri="{FF2B5EF4-FFF2-40B4-BE49-F238E27FC236}">
                  <a16:creationId xmlns:a16="http://schemas.microsoft.com/office/drawing/2014/main" id="{F4758996-7DAD-4123-827B-1D715D4CA86E}"/>
                </a:ext>
              </a:extLst>
            </p:cNvPr>
            <p:cNvSpPr/>
            <p:nvPr/>
          </p:nvSpPr>
          <p:spPr bwMode="auto">
            <a:xfrm>
              <a:off x="675045" y="4698435"/>
              <a:ext cx="10482580" cy="846650"/>
            </a:xfrm>
            <a:prstGeom prst="rect">
              <a:avLst/>
            </a:prstGeom>
            <a:noFill/>
            <a:ln w="38100" cap="flat" cmpd="sng" algn="ctr">
              <a:solidFill>
                <a:schemeClr val="accent1">
                  <a:lumMod val="75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Metin kutusu 2"/>
            <p:cNvSpPr txBox="1"/>
            <p:nvPr/>
          </p:nvSpPr>
          <p:spPr>
            <a:xfrm>
              <a:off x="869767" y="1480862"/>
              <a:ext cx="1873783" cy="407035"/>
            </a:xfrm>
            <a:prstGeom prst="rect">
              <a:avLst/>
            </a:prstGeom>
            <a:noFill/>
          </p:spPr>
          <p:txBody>
            <a:bodyPr wrap="none" rtlCol="0">
              <a:spAutoFit/>
            </a:bodyPr>
            <a:lstStyle/>
            <a:p>
              <a:pPr>
                <a:lnSpc>
                  <a:spcPct val="107000"/>
                </a:lnSpc>
                <a:spcAft>
                  <a:spcPts val="1200"/>
                </a:spcAft>
              </a:pP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Sigara kullanımı </a:t>
              </a: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Metin kutusu 3"/>
            <p:cNvSpPr txBox="1"/>
            <p:nvPr/>
          </p:nvSpPr>
          <p:spPr>
            <a:xfrm>
              <a:off x="1070070" y="2611673"/>
              <a:ext cx="1261884" cy="407035"/>
            </a:xfrm>
            <a:prstGeom prst="rect">
              <a:avLst/>
            </a:prstGeom>
            <a:noFill/>
          </p:spPr>
          <p:txBody>
            <a:bodyPr wrap="none" rtlCol="0">
              <a:spAutoFit/>
            </a:bodyPr>
            <a:lstStyle/>
            <a:p>
              <a:pPr>
                <a:lnSpc>
                  <a:spcPct val="107000"/>
                </a:lnSpc>
                <a:spcAft>
                  <a:spcPts val="1200"/>
                </a:spcAft>
              </a:pP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Beslenme</a:t>
              </a:r>
              <a:r>
                <a:rPr lang="tr-TR"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tr-TR"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Metin kutusu 6"/>
            <p:cNvSpPr txBox="1"/>
            <p:nvPr/>
          </p:nvSpPr>
          <p:spPr>
            <a:xfrm>
              <a:off x="905516" y="3746768"/>
              <a:ext cx="1813317" cy="407035"/>
            </a:xfrm>
            <a:prstGeom prst="rect">
              <a:avLst/>
            </a:prstGeom>
            <a:noFill/>
          </p:spPr>
          <p:txBody>
            <a:bodyPr wrap="none" rtlCol="0">
              <a:spAutoFit/>
            </a:bodyPr>
            <a:lstStyle/>
            <a:p>
              <a:pPr lvl="0">
                <a:lnSpc>
                  <a:spcPct val="107000"/>
                </a:lnSpc>
                <a:spcAft>
                  <a:spcPts val="1200"/>
                </a:spcAft>
              </a:pP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Fiziksel aktivite </a:t>
              </a:r>
              <a:endParaRPr lang="tr-TR"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Dikdörtgen 33"/>
            <p:cNvSpPr/>
            <p:nvPr/>
          </p:nvSpPr>
          <p:spPr>
            <a:xfrm>
              <a:off x="2751910" y="4712273"/>
              <a:ext cx="8338815" cy="904863"/>
            </a:xfrm>
            <a:prstGeom prst="rect">
              <a:avLst/>
            </a:prstGeom>
          </p:spPr>
          <p:txBody>
            <a:bodyPr wrap="square">
              <a:spAutoFit/>
            </a:bodyPr>
            <a:lstStyle/>
            <a:p>
              <a:pPr lvl="0">
                <a:lnSpc>
                  <a:spcPct val="107000"/>
                </a:lnSpc>
                <a:spcAft>
                  <a:spcPts val="1200"/>
                </a:spcAft>
              </a:pP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Beden kütle indeksi 20-25 kg/m2, olmalı.</a:t>
              </a:r>
            </a:p>
            <a:p>
              <a:pPr>
                <a:lnSpc>
                  <a:spcPct val="107000"/>
                </a:lnSpc>
                <a:spcAft>
                  <a:spcPts val="1200"/>
                </a:spcAft>
              </a:pP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Bel çevresi &lt;94 cm (erkekler) ve &lt;80 cm (kadınlar)</a:t>
              </a:r>
              <a:r>
                <a:rPr kumimoji="0" lang="tr-TR" b="0" i="0" u="none" strike="noStrike" kern="1200" cap="none" spc="0" normalizeH="0" baseline="0" noProof="0" dirty="0">
                  <a:ln>
                    <a:noFill/>
                  </a:ln>
                  <a:solidFill>
                    <a:prstClr val="black"/>
                  </a:solidFill>
                  <a:effectLst/>
                  <a:uLnTx/>
                  <a:uFillTx/>
                </a:rPr>
                <a:t> </a:t>
              </a: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olmalı</a:t>
              </a:r>
            </a:p>
          </p:txBody>
        </p:sp>
        <p:sp>
          <p:nvSpPr>
            <p:cNvPr id="11" name="Metin kutusu 10"/>
            <p:cNvSpPr txBox="1"/>
            <p:nvPr/>
          </p:nvSpPr>
          <p:spPr>
            <a:xfrm>
              <a:off x="887279" y="4918242"/>
              <a:ext cx="1595437" cy="407035"/>
            </a:xfrm>
            <a:prstGeom prst="rect">
              <a:avLst/>
            </a:prstGeom>
            <a:noFill/>
          </p:spPr>
          <p:txBody>
            <a:bodyPr wrap="none" rtlCol="0">
              <a:spAutoFit/>
            </a:bodyPr>
            <a:lstStyle/>
            <a:p>
              <a:pPr>
                <a:lnSpc>
                  <a:spcPct val="107000"/>
                </a:lnSpc>
                <a:spcAft>
                  <a:spcPts val="1200"/>
                </a:spcAft>
              </a:pP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Vücut ağırlığı </a:t>
              </a: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35" name="Dikdörtgen 3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lumMod val="75000"/>
                    <a:lumOff val="25000"/>
                  </a:prstClr>
                </a:solidFill>
                <a:effectLst/>
                <a:uLnTx/>
                <a:uFillTx/>
              </a:rPr>
              <a:t>Koroner Arter Hastalığında Tedavi Hedefleri-1</a:t>
            </a:r>
          </a:p>
        </p:txBody>
      </p:sp>
    </p:spTree>
    <p:extLst>
      <p:ext uri="{BB962C8B-B14F-4D97-AF65-F5344CB8AC3E}">
        <p14:creationId xmlns:p14="http://schemas.microsoft.com/office/powerpoint/2010/main" val="186930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F4758996-7DAD-4123-827B-1D715D4CA86E}"/>
              </a:ext>
            </a:extLst>
          </p:cNvPr>
          <p:cNvSpPr/>
          <p:nvPr/>
        </p:nvSpPr>
        <p:spPr bwMode="auto">
          <a:xfrm>
            <a:off x="675045" y="3513446"/>
            <a:ext cx="9453158" cy="820586"/>
          </a:xfrm>
          <a:prstGeom prst="rect">
            <a:avLst/>
          </a:prstGeom>
          <a:noFill/>
          <a:ln w="381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 name="Oval 1"/>
          <p:cNvSpPr/>
          <p:nvPr/>
        </p:nvSpPr>
        <p:spPr>
          <a:xfrm>
            <a:off x="719644" y="1324589"/>
            <a:ext cx="1930709" cy="780837"/>
          </a:xfrm>
          <a:prstGeom prst="ellipse">
            <a:avLst/>
          </a:prstGeom>
          <a:solidFill>
            <a:schemeClr val="accent4">
              <a:lumMod val="40000"/>
              <a:lumOff val="6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up 12"/>
          <p:cNvGrpSpPr/>
          <p:nvPr/>
        </p:nvGrpSpPr>
        <p:grpSpPr>
          <a:xfrm>
            <a:off x="679773" y="1310767"/>
            <a:ext cx="10628224" cy="4285989"/>
            <a:chOff x="679773" y="1310767"/>
            <a:chExt cx="10628224" cy="4285989"/>
          </a:xfrm>
        </p:grpSpPr>
        <p:grpSp>
          <p:nvGrpSpPr>
            <p:cNvPr id="9" name="Grup 8"/>
            <p:cNvGrpSpPr/>
            <p:nvPr/>
          </p:nvGrpSpPr>
          <p:grpSpPr>
            <a:xfrm>
              <a:off x="697344" y="1310767"/>
              <a:ext cx="10437981" cy="794659"/>
              <a:chOff x="697344" y="1310767"/>
              <a:chExt cx="10437981" cy="794659"/>
            </a:xfrm>
          </p:grpSpPr>
          <p:sp>
            <p:nvSpPr>
              <p:cNvPr id="6" name="Dikdörtgen 5">
                <a:extLst>
                  <a:ext uri="{FF2B5EF4-FFF2-40B4-BE49-F238E27FC236}">
                    <a16:creationId xmlns:a16="http://schemas.microsoft.com/office/drawing/2014/main" id="{F4758996-7DAD-4123-827B-1D715D4CA86E}"/>
                  </a:ext>
                </a:extLst>
              </p:cNvPr>
              <p:cNvSpPr/>
              <p:nvPr/>
            </p:nvSpPr>
            <p:spPr bwMode="auto">
              <a:xfrm>
                <a:off x="697344" y="1310767"/>
                <a:ext cx="10437981" cy="794659"/>
              </a:xfrm>
              <a:prstGeom prst="rect">
                <a:avLst/>
              </a:prstGeom>
              <a:noFill/>
              <a:ln w="38100" cap="flat" cmpd="sng" algn="ctr">
                <a:solidFill>
                  <a:srgbClr val="FFC000">
                    <a:lumMod val="60000"/>
                    <a:lumOff val="4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Dikdörtgen 3">
                <a:extLst>
                  <a:ext uri="{FF2B5EF4-FFF2-40B4-BE49-F238E27FC236}">
                    <a16:creationId xmlns:a16="http://schemas.microsoft.com/office/drawing/2014/main" id="{0E12560D-5805-4020-9582-FBE64841E9F5}"/>
                  </a:ext>
                </a:extLst>
              </p:cNvPr>
              <p:cNvSpPr>
                <a:spLocks noChangeArrowheads="1"/>
              </p:cNvSpPr>
              <p:nvPr/>
            </p:nvSpPr>
            <p:spPr bwMode="auto">
              <a:xfrm>
                <a:off x="2946882" y="1525373"/>
                <a:ext cx="6317629" cy="40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5600">
                  <a:defRPr>
                    <a:solidFill>
                      <a:schemeClr val="tx1"/>
                    </a:solidFill>
                    <a:latin typeface="Calibri" panose="020F0502020204030204" pitchFamily="34" charset="0"/>
                  </a:defRPr>
                </a:lvl1pPr>
                <a:lvl2pPr marL="742950" indent="-285750" defTabSz="355600">
                  <a:defRPr>
                    <a:solidFill>
                      <a:schemeClr val="tx1"/>
                    </a:solidFill>
                    <a:latin typeface="Calibri" panose="020F0502020204030204" pitchFamily="34" charset="0"/>
                  </a:defRPr>
                </a:lvl2pPr>
                <a:lvl3pPr marL="1143000" indent="-228600" defTabSz="355600">
                  <a:defRPr>
                    <a:solidFill>
                      <a:schemeClr val="tx1"/>
                    </a:solidFill>
                    <a:latin typeface="Calibri" panose="020F0502020204030204" pitchFamily="34" charset="0"/>
                  </a:defRPr>
                </a:lvl3pPr>
                <a:lvl4pPr marL="1600200" indent="-228600" defTabSz="355600">
                  <a:defRPr>
                    <a:solidFill>
                      <a:schemeClr val="tx1"/>
                    </a:solidFill>
                    <a:latin typeface="Calibri" panose="020F0502020204030204" pitchFamily="34" charset="0"/>
                  </a:defRPr>
                </a:lvl4pPr>
                <a:lvl5pPr marL="2057400" indent="-228600" defTabSz="355600">
                  <a:defRPr>
                    <a:solidFill>
                      <a:schemeClr val="tx1"/>
                    </a:solidFill>
                    <a:latin typeface="Calibri" panose="020F0502020204030204" pitchFamily="34" charset="0"/>
                  </a:defRPr>
                </a:lvl5pPr>
                <a:lvl6pPr marL="2514600" indent="-228600" defTabSz="355600" fontAlgn="base">
                  <a:spcBef>
                    <a:spcPct val="0"/>
                  </a:spcBef>
                  <a:spcAft>
                    <a:spcPct val="0"/>
                  </a:spcAft>
                  <a:defRPr>
                    <a:solidFill>
                      <a:schemeClr val="tx1"/>
                    </a:solidFill>
                    <a:latin typeface="Calibri" panose="020F0502020204030204" pitchFamily="34" charset="0"/>
                  </a:defRPr>
                </a:lvl6pPr>
                <a:lvl7pPr marL="2971800" indent="-228600" defTabSz="355600" fontAlgn="base">
                  <a:spcBef>
                    <a:spcPct val="0"/>
                  </a:spcBef>
                  <a:spcAft>
                    <a:spcPct val="0"/>
                  </a:spcAft>
                  <a:defRPr>
                    <a:solidFill>
                      <a:schemeClr val="tx1"/>
                    </a:solidFill>
                    <a:latin typeface="Calibri" panose="020F0502020204030204" pitchFamily="34" charset="0"/>
                  </a:defRPr>
                </a:lvl7pPr>
                <a:lvl8pPr marL="3429000" indent="-228600" defTabSz="355600" fontAlgn="base">
                  <a:spcBef>
                    <a:spcPct val="0"/>
                  </a:spcBef>
                  <a:spcAft>
                    <a:spcPct val="0"/>
                  </a:spcAft>
                  <a:defRPr>
                    <a:solidFill>
                      <a:schemeClr val="tx1"/>
                    </a:solidFill>
                    <a:latin typeface="Calibri" panose="020F0502020204030204" pitchFamily="34" charset="0"/>
                  </a:defRPr>
                </a:lvl8pPr>
                <a:lvl9pPr marL="3886200" indent="-228600" defTabSz="355600" fontAlgn="base">
                  <a:spcBef>
                    <a:spcPct val="0"/>
                  </a:spcBef>
                  <a:spcAft>
                    <a:spcPct val="0"/>
                  </a:spcAft>
                  <a:defRPr>
                    <a:solidFill>
                      <a:schemeClr val="tx1"/>
                    </a:solidFill>
                    <a:latin typeface="Calibri" panose="020F0502020204030204" pitchFamily="34" charset="0"/>
                  </a:defRPr>
                </a:lvl9pPr>
              </a:lstStyle>
              <a:p>
                <a:pPr>
                  <a:lnSpc>
                    <a:spcPct val="107000"/>
                  </a:lnSpc>
                  <a:spcAft>
                    <a:spcPts val="1200"/>
                  </a:spcAft>
                </a:pPr>
                <a:r>
                  <a:rPr lang="tr-TR" sz="2000" dirty="0">
                    <a:solidFill>
                      <a:srgbClr val="000000"/>
                    </a:solidFill>
                    <a:ea typeface="Times New Roman" panose="02020603050405020304" pitchFamily="18" charset="0"/>
                    <a:cs typeface="Calibri" panose="020F0502020204030204" pitchFamily="34" charset="0"/>
                  </a:rPr>
                  <a:t>&lt;140/90 </a:t>
                </a:r>
                <a:r>
                  <a:rPr lang="tr-TR" sz="2000" dirty="0" err="1">
                    <a:solidFill>
                      <a:srgbClr val="000000"/>
                    </a:solidFill>
                    <a:ea typeface="Times New Roman" panose="02020603050405020304" pitchFamily="18" charset="0"/>
                    <a:cs typeface="Calibri" panose="020F0502020204030204" pitchFamily="34" charset="0"/>
                  </a:rPr>
                  <a:t>mmHg</a:t>
                </a:r>
                <a:endParaRPr lang="tr-TR" sz="1100" dirty="0">
                  <a:ea typeface="Calibri" panose="020F0502020204030204" pitchFamily="34" charset="0"/>
                  <a:cs typeface="Times New Roman" panose="02020603050405020304" pitchFamily="18" charset="0"/>
                </a:endParaRPr>
              </a:p>
            </p:txBody>
          </p:sp>
          <p:sp>
            <p:nvSpPr>
              <p:cNvPr id="3" name="Metin kutusu 2"/>
              <p:cNvSpPr txBox="1"/>
              <p:nvPr/>
            </p:nvSpPr>
            <p:spPr>
              <a:xfrm>
                <a:off x="977231" y="1509515"/>
                <a:ext cx="1408334" cy="407035"/>
              </a:xfrm>
              <a:prstGeom prst="rect">
                <a:avLst/>
              </a:prstGeom>
              <a:noFill/>
            </p:spPr>
            <p:txBody>
              <a:bodyPr wrap="none" rtlCol="0">
                <a:spAutoFit/>
              </a:bodyPr>
              <a:lstStyle/>
              <a:p>
                <a:pPr>
                  <a:lnSpc>
                    <a:spcPct val="107000"/>
                  </a:lnSpc>
                  <a:spcAft>
                    <a:spcPts val="1200"/>
                  </a:spcAft>
                </a:pP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Kan basıncı </a:t>
                </a: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 name="Grup 10"/>
            <p:cNvGrpSpPr/>
            <p:nvPr/>
          </p:nvGrpSpPr>
          <p:grpSpPr>
            <a:xfrm>
              <a:off x="719644" y="2313170"/>
              <a:ext cx="10437981" cy="2692517"/>
              <a:chOff x="719644" y="2313170"/>
              <a:chExt cx="10437981" cy="2692517"/>
            </a:xfrm>
          </p:grpSpPr>
          <p:sp>
            <p:nvSpPr>
              <p:cNvPr id="25" name="Oval 24"/>
              <p:cNvSpPr/>
              <p:nvPr/>
            </p:nvSpPr>
            <p:spPr>
              <a:xfrm>
                <a:off x="768725" y="2353840"/>
                <a:ext cx="1991510" cy="2222880"/>
              </a:xfrm>
              <a:prstGeom prst="ellipse">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ikdörtgen 9">
                <a:extLst>
                  <a:ext uri="{FF2B5EF4-FFF2-40B4-BE49-F238E27FC236}">
                    <a16:creationId xmlns:a16="http://schemas.microsoft.com/office/drawing/2014/main" id="{F4758996-7DAD-4123-827B-1D715D4CA86E}"/>
                  </a:ext>
                </a:extLst>
              </p:cNvPr>
              <p:cNvSpPr/>
              <p:nvPr/>
            </p:nvSpPr>
            <p:spPr bwMode="auto">
              <a:xfrm>
                <a:off x="719644" y="2313170"/>
                <a:ext cx="10437981" cy="2263550"/>
              </a:xfrm>
              <a:prstGeom prst="rect">
                <a:avLst/>
              </a:prstGeom>
              <a:noFill/>
              <a:ln w="38100" cap="flat" cmpd="sng" algn="ctr">
                <a:solidFill>
                  <a:schemeClr val="accent1">
                    <a:lumMod val="75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Dikdörtgen 3">
                <a:extLst>
                  <a:ext uri="{FF2B5EF4-FFF2-40B4-BE49-F238E27FC236}">
                    <a16:creationId xmlns:a16="http://schemas.microsoft.com/office/drawing/2014/main" id="{0E12560D-5805-4020-9582-FBE64841E9F5}"/>
                  </a:ext>
                </a:extLst>
              </p:cNvPr>
              <p:cNvSpPr>
                <a:spLocks noChangeArrowheads="1"/>
              </p:cNvSpPr>
              <p:nvPr/>
            </p:nvSpPr>
            <p:spPr bwMode="auto">
              <a:xfrm>
                <a:off x="2946882" y="2403949"/>
                <a:ext cx="8013733" cy="26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55600">
                  <a:defRPr>
                    <a:solidFill>
                      <a:schemeClr val="tx1"/>
                    </a:solidFill>
                    <a:latin typeface="Calibri" panose="020F0502020204030204" pitchFamily="34" charset="0"/>
                  </a:defRPr>
                </a:lvl1pPr>
                <a:lvl2pPr marL="742950" indent="-285750" defTabSz="355600">
                  <a:defRPr>
                    <a:solidFill>
                      <a:schemeClr val="tx1"/>
                    </a:solidFill>
                    <a:latin typeface="Calibri" panose="020F0502020204030204" pitchFamily="34" charset="0"/>
                  </a:defRPr>
                </a:lvl2pPr>
                <a:lvl3pPr marL="1143000" indent="-228600" defTabSz="355600">
                  <a:defRPr>
                    <a:solidFill>
                      <a:schemeClr val="tx1"/>
                    </a:solidFill>
                    <a:latin typeface="Calibri" panose="020F0502020204030204" pitchFamily="34" charset="0"/>
                  </a:defRPr>
                </a:lvl3pPr>
                <a:lvl4pPr marL="1600200" indent="-228600" defTabSz="355600">
                  <a:defRPr>
                    <a:solidFill>
                      <a:schemeClr val="tx1"/>
                    </a:solidFill>
                    <a:latin typeface="Calibri" panose="020F0502020204030204" pitchFamily="34" charset="0"/>
                  </a:defRPr>
                </a:lvl4pPr>
                <a:lvl5pPr marL="2057400" indent="-228600" defTabSz="355600">
                  <a:defRPr>
                    <a:solidFill>
                      <a:schemeClr val="tx1"/>
                    </a:solidFill>
                    <a:latin typeface="Calibri" panose="020F0502020204030204" pitchFamily="34" charset="0"/>
                  </a:defRPr>
                </a:lvl5pPr>
                <a:lvl6pPr marL="2514600" indent="-228600" defTabSz="355600" fontAlgn="base">
                  <a:spcBef>
                    <a:spcPct val="0"/>
                  </a:spcBef>
                  <a:spcAft>
                    <a:spcPct val="0"/>
                  </a:spcAft>
                  <a:defRPr>
                    <a:solidFill>
                      <a:schemeClr val="tx1"/>
                    </a:solidFill>
                    <a:latin typeface="Calibri" panose="020F0502020204030204" pitchFamily="34" charset="0"/>
                  </a:defRPr>
                </a:lvl6pPr>
                <a:lvl7pPr marL="2971800" indent="-228600" defTabSz="355600" fontAlgn="base">
                  <a:spcBef>
                    <a:spcPct val="0"/>
                  </a:spcBef>
                  <a:spcAft>
                    <a:spcPct val="0"/>
                  </a:spcAft>
                  <a:defRPr>
                    <a:solidFill>
                      <a:schemeClr val="tx1"/>
                    </a:solidFill>
                    <a:latin typeface="Calibri" panose="020F0502020204030204" pitchFamily="34" charset="0"/>
                  </a:defRPr>
                </a:lvl7pPr>
                <a:lvl8pPr marL="3429000" indent="-228600" defTabSz="355600" fontAlgn="base">
                  <a:spcBef>
                    <a:spcPct val="0"/>
                  </a:spcBef>
                  <a:spcAft>
                    <a:spcPct val="0"/>
                  </a:spcAft>
                  <a:defRPr>
                    <a:solidFill>
                      <a:schemeClr val="tx1"/>
                    </a:solidFill>
                    <a:latin typeface="Calibri" panose="020F0502020204030204" pitchFamily="34" charset="0"/>
                  </a:defRPr>
                </a:lvl8pPr>
                <a:lvl9pPr marL="3886200" indent="-228600" defTabSz="355600" fontAlgn="base">
                  <a:spcBef>
                    <a:spcPct val="0"/>
                  </a:spcBef>
                  <a:spcAft>
                    <a:spcPct val="0"/>
                  </a:spcAft>
                  <a:defRPr>
                    <a:solidFill>
                      <a:schemeClr val="tx1"/>
                    </a:solidFill>
                    <a:latin typeface="Calibri" panose="020F0502020204030204" pitchFamily="34" charset="0"/>
                  </a:defRPr>
                </a:lvl9pPr>
              </a:lstStyle>
              <a:p>
                <a:pPr lvl="0" algn="just" defTabSz="914400">
                  <a:lnSpc>
                    <a:spcPct val="115000"/>
                  </a:lnSpc>
                  <a:spcAft>
                    <a:spcPts val="1000"/>
                  </a:spcAft>
                </a:pPr>
                <a:r>
                  <a:rPr lang="tr-TR" sz="2000" dirty="0">
                    <a:solidFill>
                      <a:schemeClr val="accent5">
                        <a:lumMod val="75000"/>
                      </a:schemeClr>
                    </a:solidFill>
                    <a:ea typeface="Times New Roman" panose="02020603050405020304" pitchFamily="18" charset="0"/>
                    <a:cs typeface="Calibri" panose="020F0502020204030204" pitchFamily="34" charset="0"/>
                    <a:sym typeface="Wingdings" panose="05000000000000000000" pitchFamily="2" charset="2"/>
                  </a:rPr>
                  <a:t></a:t>
                </a:r>
                <a:r>
                  <a:rPr lang="tr-TR" sz="2000" dirty="0">
                    <a:solidFill>
                      <a:srgbClr val="000000"/>
                    </a:solidFill>
                    <a:ea typeface="Times New Roman" panose="02020603050405020304" pitchFamily="18" charset="0"/>
                    <a:cs typeface="Calibri" panose="020F0502020204030204" pitchFamily="34" charset="0"/>
                    <a:sym typeface="Wingdings" panose="05000000000000000000" pitchFamily="2" charset="2"/>
                  </a:rPr>
                  <a:t> </a:t>
                </a:r>
                <a:r>
                  <a:rPr lang="tr-TR" sz="2000" dirty="0">
                    <a:solidFill>
                      <a:srgbClr val="000000"/>
                    </a:solidFill>
                    <a:ea typeface="Times New Roman" panose="02020603050405020304" pitchFamily="18" charset="0"/>
                    <a:cs typeface="Calibri" panose="020F0502020204030204" pitchFamily="34" charset="0"/>
                  </a:rPr>
                  <a:t>Çok yüksek riskte: LDL-K &lt; 70 mg/</a:t>
                </a:r>
                <a:r>
                  <a:rPr lang="tr-TR" sz="2000" dirty="0" err="1">
                    <a:solidFill>
                      <a:srgbClr val="000000"/>
                    </a:solidFill>
                    <a:ea typeface="Times New Roman" panose="02020603050405020304" pitchFamily="18" charset="0"/>
                    <a:cs typeface="Calibri" panose="020F0502020204030204" pitchFamily="34" charset="0"/>
                  </a:rPr>
                  <a:t>dL</a:t>
                </a:r>
                <a:r>
                  <a:rPr lang="tr-TR" sz="2000" dirty="0">
                    <a:solidFill>
                      <a:srgbClr val="000000"/>
                    </a:solidFill>
                    <a:ea typeface="Times New Roman" panose="02020603050405020304" pitchFamily="18" charset="0"/>
                    <a:cs typeface="Calibri" panose="020F0502020204030204" pitchFamily="34" charset="0"/>
                  </a:rPr>
                  <a:t> veya başlangıç </a:t>
                </a:r>
                <a:r>
                  <a:rPr lang="tr-TR" sz="2000" dirty="0" err="1">
                    <a:solidFill>
                      <a:srgbClr val="000000"/>
                    </a:solidFill>
                    <a:ea typeface="Times New Roman" panose="02020603050405020304" pitchFamily="18" charset="0"/>
                    <a:cs typeface="Calibri" panose="020F0502020204030204" pitchFamily="34" charset="0"/>
                  </a:rPr>
                  <a:t>değeri</a:t>
                </a:r>
                <a:r>
                  <a:rPr lang="tr-TR" sz="2000" dirty="0">
                    <a:solidFill>
                      <a:srgbClr val="000000"/>
                    </a:solidFill>
                    <a:ea typeface="Times New Roman" panose="02020603050405020304" pitchFamily="18" charset="0"/>
                    <a:cs typeface="Calibri" panose="020F0502020204030204" pitchFamily="34" charset="0"/>
                  </a:rPr>
                  <a:t> 70 ila 135 mg/ </a:t>
                </a:r>
                <a:r>
                  <a:rPr lang="tr-TR" sz="2000" dirty="0" err="1">
                    <a:solidFill>
                      <a:srgbClr val="000000"/>
                    </a:solidFill>
                    <a:ea typeface="Times New Roman" panose="02020603050405020304" pitchFamily="18" charset="0"/>
                    <a:cs typeface="Calibri" panose="020F0502020204030204" pitchFamily="34" charset="0"/>
                  </a:rPr>
                  <a:t>dL</a:t>
                </a:r>
                <a:r>
                  <a:rPr lang="tr-TR" sz="2000" dirty="0">
                    <a:solidFill>
                      <a:srgbClr val="000000"/>
                    </a:solidFill>
                    <a:ea typeface="Times New Roman" panose="02020603050405020304" pitchFamily="18" charset="0"/>
                    <a:cs typeface="Calibri" panose="020F0502020204030204" pitchFamily="34" charset="0"/>
                  </a:rPr>
                  <a:t> </a:t>
                </a:r>
                <a:r>
                  <a:rPr lang="tr-TR" sz="2000" dirty="0" err="1">
                    <a:solidFill>
                      <a:srgbClr val="000000"/>
                    </a:solidFill>
                    <a:ea typeface="Times New Roman" panose="02020603050405020304" pitchFamily="18" charset="0"/>
                    <a:cs typeface="Calibri" panose="020F0502020204030204" pitchFamily="34" charset="0"/>
                  </a:rPr>
                  <a:t>aralığında</a:t>
                </a:r>
                <a:r>
                  <a:rPr lang="tr-TR" sz="2000" dirty="0">
                    <a:solidFill>
                      <a:srgbClr val="000000"/>
                    </a:solidFill>
                    <a:ea typeface="Times New Roman" panose="02020603050405020304" pitchFamily="18" charset="0"/>
                    <a:cs typeface="Calibri" panose="020F0502020204030204" pitchFamily="34" charset="0"/>
                  </a:rPr>
                  <a:t> ise en az  % 50 azalma.</a:t>
                </a:r>
              </a:p>
              <a:p>
                <a:pPr algn="just" defTabSz="914400">
                  <a:lnSpc>
                    <a:spcPct val="115000"/>
                  </a:lnSpc>
                  <a:spcAft>
                    <a:spcPts val="1000"/>
                  </a:spcAft>
                </a:pPr>
                <a:r>
                  <a:rPr lang="tr-TR" sz="2000" dirty="0">
                    <a:solidFill>
                      <a:schemeClr val="accent5">
                        <a:lumMod val="75000"/>
                      </a:schemeClr>
                    </a:solidFill>
                    <a:ea typeface="Times New Roman" panose="02020603050405020304" pitchFamily="18" charset="0"/>
                    <a:cs typeface="Calibri" panose="020F0502020204030204" pitchFamily="34" charset="0"/>
                    <a:sym typeface="Wingdings" panose="05000000000000000000" pitchFamily="2" charset="2"/>
                  </a:rPr>
                  <a:t> </a:t>
                </a:r>
                <a:r>
                  <a:rPr lang="tr-TR" sz="2000" dirty="0">
                    <a:solidFill>
                      <a:srgbClr val="000000"/>
                    </a:solidFill>
                    <a:ea typeface="Times New Roman" panose="02020603050405020304" pitchFamily="18" charset="0"/>
                    <a:cs typeface="Calibri" panose="020F0502020204030204" pitchFamily="34" charset="0"/>
                  </a:rPr>
                  <a:t>Yüksek riskte: LDL-K &lt; 70 mg/</a:t>
                </a:r>
                <a:r>
                  <a:rPr lang="tr-TR" sz="2000" dirty="0" err="1">
                    <a:solidFill>
                      <a:srgbClr val="000000"/>
                    </a:solidFill>
                    <a:ea typeface="Times New Roman" panose="02020603050405020304" pitchFamily="18" charset="0"/>
                    <a:cs typeface="Calibri" panose="020F0502020204030204" pitchFamily="34" charset="0"/>
                  </a:rPr>
                  <a:t>dL</a:t>
                </a:r>
                <a:r>
                  <a:rPr lang="tr-TR" sz="2000" dirty="0">
                    <a:solidFill>
                      <a:srgbClr val="000000"/>
                    </a:solidFill>
                    <a:ea typeface="Times New Roman" panose="02020603050405020304" pitchFamily="18" charset="0"/>
                    <a:cs typeface="Calibri" panose="020F0502020204030204" pitchFamily="34" charset="0"/>
                  </a:rPr>
                  <a:t> veya başlangıç </a:t>
                </a:r>
                <a:r>
                  <a:rPr lang="tr-TR" sz="2000" dirty="0" err="1">
                    <a:solidFill>
                      <a:srgbClr val="000000"/>
                    </a:solidFill>
                    <a:ea typeface="Times New Roman" panose="02020603050405020304" pitchFamily="18" charset="0"/>
                    <a:cs typeface="Calibri" panose="020F0502020204030204" pitchFamily="34" charset="0"/>
                  </a:rPr>
                  <a:t>değeri</a:t>
                </a:r>
                <a:r>
                  <a:rPr lang="tr-TR" sz="2000" dirty="0">
                    <a:solidFill>
                      <a:srgbClr val="000000"/>
                    </a:solidFill>
                    <a:ea typeface="Times New Roman" panose="02020603050405020304" pitchFamily="18" charset="0"/>
                    <a:cs typeface="Calibri" panose="020F0502020204030204" pitchFamily="34" charset="0"/>
                  </a:rPr>
                  <a:t> 100 ila 200 mg/ </a:t>
                </a:r>
                <a:r>
                  <a:rPr lang="tr-TR" sz="2000" dirty="0" err="1">
                    <a:solidFill>
                      <a:srgbClr val="000000"/>
                    </a:solidFill>
                    <a:ea typeface="Times New Roman" panose="02020603050405020304" pitchFamily="18" charset="0"/>
                    <a:cs typeface="Calibri" panose="020F0502020204030204" pitchFamily="34" charset="0"/>
                  </a:rPr>
                  <a:t>dL</a:t>
                </a:r>
                <a:r>
                  <a:rPr lang="tr-TR" sz="2000" dirty="0">
                    <a:solidFill>
                      <a:srgbClr val="000000"/>
                    </a:solidFill>
                    <a:ea typeface="Times New Roman" panose="02020603050405020304" pitchFamily="18" charset="0"/>
                    <a:cs typeface="Calibri" panose="020F0502020204030204" pitchFamily="34" charset="0"/>
                  </a:rPr>
                  <a:t> aralığında ise en az  %50 azalma.</a:t>
                </a:r>
                <a:endParaRPr lang="tr-TR" sz="1100" dirty="0">
                  <a:ea typeface="Calibri" panose="020F0502020204030204" pitchFamily="34" charset="0"/>
                  <a:cs typeface="Times New Roman" panose="02020603050405020304" pitchFamily="18" charset="0"/>
                </a:endParaRPr>
              </a:p>
              <a:p>
                <a:pPr lvl="0" defTabSz="914400">
                  <a:lnSpc>
                    <a:spcPct val="107000"/>
                  </a:lnSpc>
                  <a:spcAft>
                    <a:spcPts val="1200"/>
                  </a:spcAft>
                </a:pPr>
                <a:r>
                  <a:rPr lang="tr-TR" sz="2000" dirty="0">
                    <a:solidFill>
                      <a:schemeClr val="accent5">
                        <a:lumMod val="75000"/>
                      </a:schemeClr>
                    </a:solidFill>
                    <a:ea typeface="Times New Roman" panose="02020603050405020304" pitchFamily="18" charset="0"/>
                    <a:cs typeface="Calibri" panose="020F0502020204030204" pitchFamily="34" charset="0"/>
                    <a:sym typeface="Wingdings" panose="05000000000000000000" pitchFamily="2" charset="2"/>
                  </a:rPr>
                  <a:t> </a:t>
                </a:r>
                <a:r>
                  <a:rPr lang="tr-TR" sz="2000" dirty="0">
                    <a:solidFill>
                      <a:srgbClr val="000000"/>
                    </a:solidFill>
                    <a:ea typeface="Times New Roman" panose="02020603050405020304" pitchFamily="18" charset="0"/>
                    <a:cs typeface="Calibri" panose="020F0502020204030204" pitchFamily="34" charset="0"/>
                  </a:rPr>
                  <a:t>Düşük ila orta risk: LDL-K &lt; 115 mg/</a:t>
                </a:r>
                <a:r>
                  <a:rPr lang="tr-TR" sz="2000" dirty="0" err="1">
                    <a:solidFill>
                      <a:srgbClr val="000000"/>
                    </a:solidFill>
                    <a:ea typeface="Times New Roman" panose="02020603050405020304" pitchFamily="18" charset="0"/>
                    <a:cs typeface="Calibri" panose="020F0502020204030204" pitchFamily="34" charset="0"/>
                  </a:rPr>
                  <a:t>dL</a:t>
                </a:r>
                <a:r>
                  <a:rPr lang="tr-TR" sz="2000" dirty="0">
                    <a:solidFill>
                      <a:srgbClr val="000000"/>
                    </a:solidFill>
                    <a:ea typeface="Times New Roman" panose="02020603050405020304" pitchFamily="18" charset="0"/>
                    <a:cs typeface="Calibri" panose="020F0502020204030204" pitchFamily="34" charset="0"/>
                  </a:rPr>
                  <a:t>. </a:t>
                </a:r>
                <a:endParaRPr lang="tr-TR" sz="2000" dirty="0">
                  <a:solidFill>
                    <a:prstClr val="black"/>
                  </a:solidFill>
                  <a:ea typeface="Calibri" panose="020F0502020204030204" pitchFamily="34" charset="0"/>
                  <a:cs typeface="Times New Roman" panose="02020603050405020304" pitchFamily="18" charset="0"/>
                </a:endParaRPr>
              </a:p>
              <a:p>
                <a:pPr lvl="0" algn="just" defTabSz="914400">
                  <a:lnSpc>
                    <a:spcPct val="115000"/>
                  </a:lnSpc>
                  <a:spcAft>
                    <a:spcPts val="1000"/>
                  </a:spcAft>
                </a:pPr>
                <a:endParaRPr lang="tr-TR" sz="2000" dirty="0">
                  <a:solidFill>
                    <a:prstClr val="black"/>
                  </a:solidFill>
                  <a:ea typeface="Calibri" panose="020F0502020204030204" pitchFamily="34" charset="0"/>
                  <a:cs typeface="Times New Roman" panose="02020603050405020304" pitchFamily="18" charset="0"/>
                </a:endParaRPr>
              </a:p>
            </p:txBody>
          </p:sp>
          <p:sp>
            <p:nvSpPr>
              <p:cNvPr id="4" name="Metin kutusu 3"/>
              <p:cNvSpPr txBox="1"/>
              <p:nvPr/>
            </p:nvSpPr>
            <p:spPr>
              <a:xfrm>
                <a:off x="853331" y="3012848"/>
                <a:ext cx="2000228" cy="904863"/>
              </a:xfrm>
              <a:prstGeom prst="rect">
                <a:avLst/>
              </a:prstGeom>
              <a:noFill/>
            </p:spPr>
            <p:txBody>
              <a:bodyPr wrap="square" rtlCol="0">
                <a:spAutoFit/>
              </a:bodyPr>
              <a:lstStyle/>
              <a:p>
                <a:pPr>
                  <a:lnSpc>
                    <a:spcPct val="107000"/>
                  </a:lnSpc>
                  <a:spcAft>
                    <a:spcPts val="1200"/>
                  </a:spcAft>
                </a:pP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Lipitler LDL-K </a:t>
                </a:r>
              </a:p>
              <a:p>
                <a:pPr>
                  <a:lnSpc>
                    <a:spcPct val="107000"/>
                  </a:lnSpc>
                  <a:spcAft>
                    <a:spcPts val="1200"/>
                  </a:spcAft>
                </a:pP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(birincil hedeftir)</a:t>
                </a:r>
                <a:endParaRPr lang="tr-TR"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 name="Grup 4"/>
            <p:cNvGrpSpPr/>
            <p:nvPr/>
          </p:nvGrpSpPr>
          <p:grpSpPr>
            <a:xfrm>
              <a:off x="679773" y="4776170"/>
              <a:ext cx="10628224" cy="820586"/>
              <a:chOff x="690135" y="3558343"/>
              <a:chExt cx="10628224" cy="820586"/>
            </a:xfrm>
          </p:grpSpPr>
          <p:sp>
            <p:nvSpPr>
              <p:cNvPr id="27" name="Oval 26"/>
              <p:cNvSpPr/>
              <p:nvPr/>
            </p:nvSpPr>
            <p:spPr>
              <a:xfrm>
                <a:off x="690135" y="3605850"/>
                <a:ext cx="1954589" cy="749844"/>
              </a:xfrm>
              <a:prstGeom prst="ellipse">
                <a:avLst/>
              </a:prstGeom>
              <a:solidFill>
                <a:schemeClr val="accent2">
                  <a:lumMod val="20000"/>
                  <a:lumOff val="80000"/>
                </a:schemeClr>
              </a:solid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Dikdörtgen 17">
                <a:extLst>
                  <a:ext uri="{FF2B5EF4-FFF2-40B4-BE49-F238E27FC236}">
                    <a16:creationId xmlns:a16="http://schemas.microsoft.com/office/drawing/2014/main" id="{F4758996-7DAD-4123-827B-1D715D4CA86E}"/>
                  </a:ext>
                </a:extLst>
              </p:cNvPr>
              <p:cNvSpPr/>
              <p:nvPr/>
            </p:nvSpPr>
            <p:spPr bwMode="auto">
              <a:xfrm>
                <a:off x="695765" y="3558343"/>
                <a:ext cx="10461860" cy="820586"/>
              </a:xfrm>
              <a:prstGeom prst="rect">
                <a:avLst/>
              </a:prstGeom>
              <a:noFill/>
              <a:ln w="38100" cap="flat" cmpd="sng" algn="ctr">
                <a:solidFill>
                  <a:schemeClr val="accent2">
                    <a:lumMod val="75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 name="Dikdörtgen 19"/>
              <p:cNvSpPr/>
              <p:nvPr/>
            </p:nvSpPr>
            <p:spPr>
              <a:xfrm>
                <a:off x="2979544" y="3765118"/>
                <a:ext cx="8338815" cy="407035"/>
              </a:xfrm>
              <a:prstGeom prst="rect">
                <a:avLst/>
              </a:prstGeom>
            </p:spPr>
            <p:txBody>
              <a:bodyPr wrap="square">
                <a:spAutoFit/>
              </a:bodyPr>
              <a:lstStyle/>
              <a:p>
                <a:pPr lvl="0">
                  <a:lnSpc>
                    <a:spcPct val="107000"/>
                  </a:lnSpc>
                  <a:spcAft>
                    <a:spcPts val="1200"/>
                  </a:spcAft>
                </a:pP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HbAlc: &lt; %7</a:t>
                </a:r>
                <a:endParaRPr lang="tr-TR"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Metin kutusu 6"/>
              <p:cNvSpPr txBox="1"/>
              <p:nvPr/>
            </p:nvSpPr>
            <p:spPr>
              <a:xfrm>
                <a:off x="1170848" y="3777255"/>
                <a:ext cx="1041824" cy="407035"/>
              </a:xfrm>
              <a:prstGeom prst="rect">
                <a:avLst/>
              </a:prstGeom>
              <a:noFill/>
            </p:spPr>
            <p:txBody>
              <a:bodyPr wrap="none" rtlCol="0">
                <a:spAutoFit/>
              </a:bodyPr>
              <a:lstStyle/>
              <a:p>
                <a:pPr lvl="0">
                  <a:lnSpc>
                    <a:spcPct val="107000"/>
                  </a:lnSpc>
                  <a:spcAft>
                    <a:spcPts val="1200"/>
                  </a:spcAft>
                </a:pPr>
                <a:r>
                  <a:rPr lang="tr-TR"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Diyabet </a:t>
                </a:r>
              </a:p>
            </p:txBody>
          </p:sp>
        </p:grpSp>
      </p:grpSp>
      <p:sp>
        <p:nvSpPr>
          <p:cNvPr id="35" name="Dikdörtgen 34">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mn-cs"/>
              </a:rPr>
              <a:t>Koroner Arter Hastalığında Tedavi Hedefleri-2</a:t>
            </a:r>
          </a:p>
        </p:txBody>
      </p:sp>
    </p:spTree>
    <p:extLst>
      <p:ext uri="{BB962C8B-B14F-4D97-AF65-F5344CB8AC3E}">
        <p14:creationId xmlns:p14="http://schemas.microsoft.com/office/powerpoint/2010/main" val="191573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9A674231-B60D-48E0-8682-B25E40739994}"/>
              </a:ext>
            </a:extLst>
          </p:cNvPr>
          <p:cNvSpPr/>
          <p:nvPr/>
        </p:nvSpPr>
        <p:spPr>
          <a:xfrm>
            <a:off x="675044" y="600888"/>
            <a:ext cx="914636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black"/>
                </a:solidFill>
                <a:effectLst/>
                <a:uLnTx/>
                <a:uFillTx/>
                <a:latin typeface="Calibri"/>
                <a:ea typeface="+mn-ea"/>
                <a:cs typeface="+mn-cs"/>
              </a:rPr>
              <a:t>Antihipertansif Tedavide Kan Basıncı Hedefleri -</a:t>
            </a:r>
            <a:r>
              <a:rPr lang="tr-TR" sz="2800" b="1" dirty="0">
                <a:solidFill>
                  <a:prstClr val="black"/>
                </a:solidFill>
                <a:latin typeface="Calibri"/>
              </a:rPr>
              <a:t>1</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up 1"/>
          <p:cNvGrpSpPr/>
          <p:nvPr/>
        </p:nvGrpSpPr>
        <p:grpSpPr>
          <a:xfrm>
            <a:off x="743136" y="1250841"/>
            <a:ext cx="9726229" cy="4441714"/>
            <a:chOff x="743136" y="1250841"/>
            <a:chExt cx="9726229" cy="4441714"/>
          </a:xfrm>
        </p:grpSpPr>
        <p:sp>
          <p:nvSpPr>
            <p:cNvPr id="4" name="Yuvarlatılmış Dikdörtgen 3"/>
            <p:cNvSpPr/>
            <p:nvPr/>
          </p:nvSpPr>
          <p:spPr>
            <a:xfrm>
              <a:off x="743136" y="1250841"/>
              <a:ext cx="9726229" cy="4441714"/>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6">
              <a:extLst>
                <a:ext uri="{FF2B5EF4-FFF2-40B4-BE49-F238E27FC236}">
                  <a16:creationId xmlns:a16="http://schemas.microsoft.com/office/drawing/2014/main" id="{1A4F2EBE-7BAF-436D-AFC3-BA30E7A9F760}"/>
                </a:ext>
              </a:extLst>
            </p:cNvPr>
            <p:cNvSpPr txBox="1"/>
            <p:nvPr/>
          </p:nvSpPr>
          <p:spPr>
            <a:xfrm>
              <a:off x="944011" y="1486539"/>
              <a:ext cx="9525354"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C00000"/>
                  </a:solidFill>
                  <a:effectLst/>
                  <a:uLnTx/>
                  <a:uFillTx/>
                  <a:latin typeface="Calibri"/>
                  <a:ea typeface="+mn-ea"/>
                  <a:cs typeface="+mn-cs"/>
                </a:rPr>
                <a:t>Hedef: &lt; 140/90 </a:t>
              </a:r>
              <a:r>
                <a:rPr kumimoji="0" lang="tr-TR" sz="2400" b="1" i="0" u="none" strike="noStrike" kern="1200" cap="none" spc="0" normalizeH="0" baseline="0" noProof="0" dirty="0" err="1">
                  <a:ln>
                    <a:noFill/>
                  </a:ln>
                  <a:solidFill>
                    <a:srgbClr val="C00000"/>
                  </a:solidFill>
                  <a:effectLst/>
                  <a:uLnTx/>
                  <a:uFillTx/>
                  <a:latin typeface="Calibri"/>
                  <a:ea typeface="+mn-ea"/>
                  <a:cs typeface="+mn-cs"/>
                </a:rPr>
                <a:t>mmHg</a:t>
              </a:r>
              <a:endParaRPr kumimoji="0" lang="tr-TR" sz="2400" b="1" i="0" u="none" strike="noStrike" kern="1200" cap="none" spc="0" normalizeH="0" baseline="0" noProof="0" dirty="0">
                <a:ln>
                  <a:noFill/>
                </a:ln>
                <a:solidFill>
                  <a:srgbClr val="C00000"/>
                </a:solidFill>
                <a:effectLst/>
                <a:uLnTx/>
                <a:uFillTx/>
                <a:latin typeface="Calibri"/>
                <a:ea typeface="+mn-ea"/>
                <a:cs typeface="+mn-cs"/>
              </a:endParaRPr>
            </a:p>
            <a:p>
              <a:pPr lvl="0">
                <a:lnSpc>
                  <a:spcPct val="150000"/>
                </a:lnSpc>
              </a:pPr>
              <a:r>
                <a:rPr kumimoji="0" lang="tr-TR" sz="2400" b="0" i="0" u="none" strike="noStrike" kern="1200" cap="none" spc="0" normalizeH="0" baseline="0" noProof="0" dirty="0">
                  <a:ln>
                    <a:noFill/>
                  </a:ln>
                  <a:solidFill>
                    <a:srgbClr val="ED7D31">
                      <a:lumMod val="60000"/>
                      <a:lumOff val="40000"/>
                    </a:srgbClr>
                  </a:solidFill>
                  <a:effectLst/>
                  <a:uLnTx/>
                  <a:uFillTx/>
                  <a:latin typeface="Calibri"/>
                  <a:ea typeface="+mn-ea"/>
                  <a:cs typeface="+mn-cs"/>
                  <a:sym typeface="Wingdings" panose="05000000000000000000" pitchFamily="2" charset="2"/>
                </a:rPr>
                <a:t></a:t>
              </a:r>
              <a:r>
                <a:rPr kumimoji="0" lang="tr-TR" sz="24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lang="tr-TR" sz="2400" dirty="0">
                  <a:solidFill>
                    <a:prstClr val="black"/>
                  </a:solidFill>
                </a:rPr>
                <a:t>Hipertansif KAH hastalarında</a:t>
              </a:r>
              <a:r>
                <a:rPr lang="tr-TR" sz="2400" dirty="0" smtClean="0">
                  <a:solidFill>
                    <a:prstClr val="black"/>
                  </a:solidFill>
                </a:rPr>
                <a:t>; </a:t>
              </a:r>
              <a:r>
                <a:rPr lang="tr-TR" sz="2400" dirty="0" err="1" smtClean="0">
                  <a:solidFill>
                    <a:prstClr val="black"/>
                  </a:solidFill>
                </a:rPr>
                <a:t>SKB’nın</a:t>
              </a:r>
              <a:r>
                <a:rPr lang="tr-TR" sz="2400" dirty="0" smtClean="0">
                  <a:solidFill>
                    <a:prstClr val="black"/>
                  </a:solidFill>
                </a:rPr>
                <a:t> </a:t>
              </a:r>
              <a:r>
                <a:rPr lang="tr-TR" sz="2400" dirty="0">
                  <a:solidFill>
                    <a:prstClr val="black"/>
                  </a:solidFill>
                </a:rPr>
                <a:t>&lt;140 </a:t>
              </a:r>
              <a:r>
                <a:rPr lang="tr-TR" sz="2400" dirty="0" err="1">
                  <a:solidFill>
                    <a:prstClr val="black"/>
                  </a:solidFill>
                </a:rPr>
                <a:t>mmHg</a:t>
              </a:r>
              <a:r>
                <a:rPr lang="tr-TR" sz="2400" dirty="0">
                  <a:solidFill>
                    <a:prstClr val="black"/>
                  </a:solidFill>
                </a:rPr>
                <a:t> ve </a:t>
              </a:r>
              <a:r>
                <a:rPr lang="tr-TR" sz="2400" dirty="0" err="1">
                  <a:solidFill>
                    <a:prstClr val="black"/>
                  </a:solidFill>
                </a:rPr>
                <a:t>DKB’nin</a:t>
              </a:r>
              <a:r>
                <a:rPr lang="tr-TR" sz="2400" dirty="0">
                  <a:solidFill>
                    <a:prstClr val="black"/>
                  </a:solidFill>
                </a:rPr>
                <a:t> &lt;90 </a:t>
              </a:r>
              <a:r>
                <a:rPr lang="tr-TR" sz="2400" dirty="0" err="1">
                  <a:solidFill>
                    <a:prstClr val="black"/>
                  </a:solidFill>
                </a:rPr>
                <a:t>mmHg’ya</a:t>
              </a:r>
              <a:r>
                <a:rPr lang="tr-TR" sz="2400" dirty="0">
                  <a:solidFill>
                    <a:prstClr val="black"/>
                  </a:solidFill>
                </a:rPr>
                <a:t> indirilmesini </a:t>
              </a:r>
              <a:r>
                <a:rPr lang="tr-TR" sz="2400" dirty="0" err="1">
                  <a:solidFill>
                    <a:prstClr val="black"/>
                  </a:solidFill>
                </a:rPr>
                <a:t>önerilir</a:t>
              </a:r>
              <a:r>
                <a:rPr lang="tr-TR" sz="2400" dirty="0">
                  <a:solidFill>
                    <a:prstClr val="black"/>
                  </a:solidFill>
                </a:rPr>
                <a:t>.</a:t>
              </a:r>
            </a:p>
            <a:p>
              <a:pPr lvl="0">
                <a:lnSpc>
                  <a:spcPct val="150000"/>
                </a:lnSpc>
              </a:pPr>
              <a:r>
                <a:rPr kumimoji="0" lang="tr-TR" sz="2400" b="0" i="0" u="none" strike="noStrike" kern="1200" cap="none" spc="0" normalizeH="0" baseline="0" noProof="0" dirty="0">
                  <a:ln>
                    <a:noFill/>
                  </a:ln>
                  <a:solidFill>
                    <a:srgbClr val="ED7D31">
                      <a:lumMod val="60000"/>
                      <a:lumOff val="40000"/>
                    </a:srgbClr>
                  </a:solidFill>
                  <a:effectLst/>
                  <a:uLnTx/>
                  <a:uFillTx/>
                  <a:latin typeface="Calibri"/>
                  <a:ea typeface="+mn-ea"/>
                  <a:cs typeface="+mn-cs"/>
                  <a:sym typeface="Wingdings" panose="05000000000000000000" pitchFamily="2" charset="2"/>
                </a:rPr>
                <a:t></a:t>
              </a:r>
              <a:r>
                <a:rPr kumimoji="0" lang="tr-TR" sz="24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  </a:t>
              </a:r>
              <a:r>
                <a:rPr lang="tr-TR" sz="2400" dirty="0">
                  <a:solidFill>
                    <a:prstClr val="black"/>
                  </a:solidFill>
                </a:rPr>
                <a:t>Güncel verilerle dayanarak, </a:t>
              </a:r>
              <a:r>
                <a:rPr lang="tr-TR" sz="2400" dirty="0" err="1">
                  <a:solidFill>
                    <a:prstClr val="black"/>
                  </a:solidFill>
                </a:rPr>
                <a:t>sistolik</a:t>
              </a:r>
              <a:r>
                <a:rPr lang="tr-TR" sz="2400" dirty="0">
                  <a:solidFill>
                    <a:prstClr val="black"/>
                  </a:solidFill>
                </a:rPr>
                <a:t>-KB/</a:t>
              </a:r>
              <a:r>
                <a:rPr lang="tr-TR" sz="2400" dirty="0" err="1">
                  <a:solidFill>
                    <a:prstClr val="black"/>
                  </a:solidFill>
                </a:rPr>
                <a:t>diyastolik</a:t>
              </a:r>
              <a:r>
                <a:rPr lang="tr-TR" sz="2400" dirty="0">
                  <a:solidFill>
                    <a:prstClr val="black"/>
                  </a:solidFill>
                </a:rPr>
                <a:t>-KB </a:t>
              </a:r>
              <a:r>
                <a:rPr lang="tr-TR" sz="2400" dirty="0" err="1">
                  <a:solidFill>
                    <a:prstClr val="black"/>
                  </a:solidFill>
                </a:rPr>
                <a:t>değerlerini</a:t>
              </a:r>
              <a:r>
                <a:rPr lang="tr-TR" sz="2400" dirty="0">
                  <a:solidFill>
                    <a:prstClr val="black"/>
                  </a:solidFill>
                </a:rPr>
                <a:t> 130–139/80–85 </a:t>
              </a:r>
              <a:r>
                <a:rPr lang="tr-TR" sz="2400" dirty="0" err="1">
                  <a:solidFill>
                    <a:prstClr val="black"/>
                  </a:solidFill>
                </a:rPr>
                <a:t>mmHg</a:t>
              </a:r>
              <a:r>
                <a:rPr lang="tr-TR" sz="2400" dirty="0">
                  <a:solidFill>
                    <a:prstClr val="black"/>
                  </a:solidFill>
                </a:rPr>
                <a:t> </a:t>
              </a:r>
              <a:r>
                <a:rPr lang="tr-TR" sz="2400" dirty="0" err="1">
                  <a:solidFill>
                    <a:prstClr val="black"/>
                  </a:solidFill>
                </a:rPr>
                <a:t>aralığı</a:t>
              </a:r>
              <a:r>
                <a:rPr lang="tr-TR" sz="2400" dirty="0">
                  <a:solidFill>
                    <a:prstClr val="black"/>
                  </a:solidFill>
                </a:rPr>
                <a:t> </a:t>
              </a:r>
              <a:r>
                <a:rPr lang="tr-TR" sz="2400" dirty="0" err="1">
                  <a:solidFill>
                    <a:prstClr val="black"/>
                  </a:solidFill>
                </a:rPr>
                <a:t>içindeki</a:t>
              </a:r>
              <a:r>
                <a:rPr lang="tr-TR" sz="2400" dirty="0">
                  <a:solidFill>
                    <a:prstClr val="black"/>
                  </a:solidFill>
                </a:rPr>
                <a:t> </a:t>
              </a:r>
              <a:r>
                <a:rPr lang="tr-TR" sz="2400" dirty="0" err="1">
                  <a:solidFill>
                    <a:prstClr val="black"/>
                  </a:solidFill>
                </a:rPr>
                <a:t>değerlere</a:t>
              </a:r>
              <a:r>
                <a:rPr lang="tr-TR" sz="2400" dirty="0">
                  <a:solidFill>
                    <a:prstClr val="black"/>
                  </a:solidFill>
                </a:rPr>
                <a:t> </a:t>
              </a:r>
              <a:r>
                <a:rPr lang="tr-TR" sz="2400" dirty="0" err="1">
                  <a:solidFill>
                    <a:prstClr val="black"/>
                  </a:solidFill>
                </a:rPr>
                <a:t>düşürmeyi</a:t>
              </a:r>
              <a:r>
                <a:rPr lang="tr-TR" sz="2400" dirty="0">
                  <a:solidFill>
                    <a:prstClr val="black"/>
                  </a:solidFill>
                </a:rPr>
                <a:t> </a:t>
              </a:r>
              <a:r>
                <a:rPr lang="tr-TR" sz="2400" dirty="0" err="1">
                  <a:solidFill>
                    <a:prstClr val="black"/>
                  </a:solidFill>
                </a:rPr>
                <a:t>önermek</a:t>
              </a:r>
              <a:r>
                <a:rPr lang="tr-TR" sz="2400" dirty="0">
                  <a:solidFill>
                    <a:prstClr val="black"/>
                  </a:solidFill>
                </a:rPr>
                <a:t> akılcı olabilir.  Debiyi düşürmeden!</a:t>
              </a:r>
              <a:endParaRPr lang="en-US" sz="2400" dirty="0">
                <a:solidFill>
                  <a:prstClr val="black"/>
                </a:solidFill>
              </a:endParaRPr>
            </a:p>
          </p:txBody>
        </p:sp>
      </p:grpSp>
      <p:pic>
        <p:nvPicPr>
          <p:cNvPr id="7" name="Resim 6">
            <a:extLst>
              <a:ext uri="{FF2B5EF4-FFF2-40B4-BE49-F238E27FC236}">
                <a16:creationId xmlns:a16="http://schemas.microsoft.com/office/drawing/2014/main" id="{319867A9-FF14-40EF-8683-B73711FBA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365" y="2061799"/>
            <a:ext cx="967716" cy="2649537"/>
          </a:xfrm>
          <a:prstGeom prst="rect">
            <a:avLst/>
          </a:prstGeom>
          <a:noFill/>
        </p:spPr>
      </p:pic>
    </p:spTree>
    <p:extLst>
      <p:ext uri="{BB962C8B-B14F-4D97-AF65-F5344CB8AC3E}">
        <p14:creationId xmlns:p14="http://schemas.microsoft.com/office/powerpoint/2010/main" val="206042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rla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10642</TotalTime>
  <Words>4561</Words>
  <Application>Microsoft Office PowerPoint</Application>
  <PresentationFormat>Geniş ekran</PresentationFormat>
  <Paragraphs>703</Paragraphs>
  <Slides>103</Slides>
  <Notes>18</Notes>
  <HiddenSlides>0</HiddenSlides>
  <MMClips>0</MMClips>
  <ScaleCrop>false</ScaleCrop>
  <HeadingPairs>
    <vt:vector size="6" baseType="variant">
      <vt:variant>
        <vt:lpstr>Kullanılan Yazı Tipleri</vt:lpstr>
      </vt:variant>
      <vt:variant>
        <vt:i4>11</vt:i4>
      </vt:variant>
      <vt:variant>
        <vt:lpstr>Tema</vt:lpstr>
      </vt:variant>
      <vt:variant>
        <vt:i4>6</vt:i4>
      </vt:variant>
      <vt:variant>
        <vt:lpstr>Slayt Başlıkları</vt:lpstr>
      </vt:variant>
      <vt:variant>
        <vt:i4>103</vt:i4>
      </vt:variant>
    </vt:vector>
  </HeadingPairs>
  <TitlesOfParts>
    <vt:vector size="120" baseType="lpstr">
      <vt:lpstr>맑은 고딕</vt:lpstr>
      <vt:lpstr>ＭＳ Ｐゴシック</vt:lpstr>
      <vt:lpstr>ＭＳ Ｐゴシック</vt:lpstr>
      <vt:lpstr>SimSun</vt:lpstr>
      <vt:lpstr>Arial</vt:lpstr>
      <vt:lpstr>Calibri</vt:lpstr>
      <vt:lpstr>Calibri Light</vt:lpstr>
      <vt:lpstr>Courier New</vt:lpstr>
      <vt:lpstr>Times New Roman</vt:lpstr>
      <vt:lpstr>Webdings</vt:lpstr>
      <vt:lpstr>Wingdings</vt:lpstr>
      <vt:lpstr>Office Teması</vt:lpstr>
      <vt:lpstr>1_Office Teması</vt:lpstr>
      <vt:lpstr>2_Office Teması</vt:lpstr>
      <vt:lpstr>3_Office Teması</vt:lpstr>
      <vt:lpstr>4_Office Teması</vt:lpstr>
      <vt:lpstr>8_Office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Statin dozu, hastanın bireysel KV riskine göre belirlenmiş LDL-K hedef düzeyine göre ayarlanmalıdır.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banu ekinci</dc:creator>
  <cp:lastModifiedBy>GÜLAY SARIOĞLU</cp:lastModifiedBy>
  <cp:revision>704</cp:revision>
  <dcterms:created xsi:type="dcterms:W3CDTF">2018-04-12T10:30:23Z</dcterms:created>
  <dcterms:modified xsi:type="dcterms:W3CDTF">2021-07-07T11:49:37Z</dcterms:modified>
</cp:coreProperties>
</file>