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502" r:id="rId2"/>
    <p:sldId id="628" r:id="rId3"/>
    <p:sldId id="612" r:id="rId4"/>
    <p:sldId id="351" r:id="rId5"/>
    <p:sldId id="577" r:id="rId6"/>
    <p:sldId id="578" r:id="rId7"/>
    <p:sldId id="579" r:id="rId8"/>
    <p:sldId id="629" r:id="rId9"/>
    <p:sldId id="581" r:id="rId10"/>
    <p:sldId id="633" r:id="rId11"/>
    <p:sldId id="632" r:id="rId12"/>
    <p:sldId id="584" r:id="rId13"/>
    <p:sldId id="585" r:id="rId14"/>
    <p:sldId id="586" r:id="rId15"/>
    <p:sldId id="587" r:id="rId16"/>
    <p:sldId id="588" r:id="rId17"/>
    <p:sldId id="589" r:id="rId18"/>
    <p:sldId id="590" r:id="rId19"/>
    <p:sldId id="591" r:id="rId20"/>
    <p:sldId id="592" r:id="rId21"/>
    <p:sldId id="593" r:id="rId22"/>
    <p:sldId id="594" r:id="rId23"/>
    <p:sldId id="626" r:id="rId24"/>
    <p:sldId id="595" r:id="rId25"/>
    <p:sldId id="596" r:id="rId26"/>
    <p:sldId id="597" r:id="rId27"/>
    <p:sldId id="634" r:id="rId28"/>
    <p:sldId id="599" r:id="rId29"/>
    <p:sldId id="600" r:id="rId30"/>
    <p:sldId id="601" r:id="rId31"/>
    <p:sldId id="602" r:id="rId32"/>
    <p:sldId id="603" r:id="rId33"/>
    <p:sldId id="604" r:id="rId34"/>
    <p:sldId id="605" r:id="rId35"/>
    <p:sldId id="606" r:id="rId36"/>
    <p:sldId id="607" r:id="rId37"/>
    <p:sldId id="608" r:id="rId38"/>
    <p:sldId id="609" r:id="rId39"/>
    <p:sldId id="610" r:id="rId40"/>
    <p:sldId id="611" r:id="rId41"/>
    <p:sldId id="267" r:id="rId42"/>
    <p:sldId id="614" r:id="rId43"/>
    <p:sldId id="616" r:id="rId44"/>
    <p:sldId id="625" r:id="rId45"/>
    <p:sldId id="618" r:id="rId46"/>
    <p:sldId id="619" r:id="rId47"/>
    <p:sldId id="620" r:id="rId48"/>
    <p:sldId id="621" r:id="rId49"/>
    <p:sldId id="627" r:id="rId50"/>
    <p:sldId id="622" r:id="rId51"/>
    <p:sldId id="623" r:id="rId52"/>
    <p:sldId id="624" r:id="rId53"/>
    <p:sldId id="635" r:id="rId54"/>
    <p:sldId id="636" r:id="rId55"/>
    <p:sldId id="265" r:id="rId5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1F9"/>
    <a:srgbClr val="F0F4FA"/>
    <a:srgbClr val="3C6CC2"/>
    <a:srgbClr val="2328F5"/>
    <a:srgbClr val="DAE3F3"/>
    <a:srgbClr val="95E260"/>
    <a:srgbClr val="5DE55D"/>
    <a:srgbClr val="1111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2895" autoAdjust="0"/>
  </p:normalViewPr>
  <p:slideViewPr>
    <p:cSldViewPr snapToGrid="0">
      <p:cViewPr varScale="1">
        <p:scale>
          <a:sx n="80" d="100"/>
          <a:sy n="80" d="100"/>
        </p:scale>
        <p:origin x="758" y="62"/>
      </p:cViewPr>
      <p:guideLst/>
    </p:cSldViewPr>
  </p:slideViewPr>
  <p:outlineViewPr>
    <p:cViewPr>
      <p:scale>
        <a:sx n="33" d="100"/>
        <a:sy n="33" d="100"/>
      </p:scale>
      <p:origin x="0" y="-1397"/>
    </p:cViewPr>
  </p:outlineViewPr>
  <p:notesTextViewPr>
    <p:cViewPr>
      <p:scale>
        <a:sx n="1" d="1"/>
        <a:sy n="1" d="1"/>
      </p:scale>
      <p:origin x="0" y="0"/>
    </p:cViewPr>
  </p:notesTextViewPr>
  <p:sorterViewPr>
    <p:cViewPr>
      <p:scale>
        <a:sx n="100" d="100"/>
        <a:sy n="100" d="100"/>
      </p:scale>
      <p:origin x="0" y="-3193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E600CA-BEC6-4722-9A4B-1186C76A12DA}" type="doc">
      <dgm:prSet loTypeId="urn:microsoft.com/office/officeart/2005/8/layout/chevron2" loCatId="list" qsTypeId="urn:microsoft.com/office/officeart/2005/8/quickstyle/simple2" qsCatId="simple" csTypeId="urn:microsoft.com/office/officeart/2005/8/colors/accent2_5" csCatId="accent2" phldr="1"/>
      <dgm:spPr/>
      <dgm:t>
        <a:bodyPr/>
        <a:lstStyle/>
        <a:p>
          <a:endParaRPr lang="tr-TR"/>
        </a:p>
      </dgm:t>
    </dgm:pt>
    <dgm:pt modelId="{302B48BD-3B9D-4DD1-A2BF-C89B9CE792E1}">
      <dgm:prSet phldrT="[Metin]" custT="1"/>
      <dgm:spPr>
        <a:xfrm rot="5400000">
          <a:off x="-130734" y="905790"/>
          <a:ext cx="871560" cy="610092"/>
        </a:xfrm>
        <a:solidFill>
          <a:schemeClr val="accent1">
            <a:lumMod val="20000"/>
            <a:lumOff val="80000"/>
          </a:schemeClr>
        </a:solidFill>
        <a:ln>
          <a:solidFill>
            <a:schemeClr val="accent1">
              <a:lumMod val="75000"/>
            </a:schemeClr>
          </a:solidFill>
        </a:ln>
      </dgm:spPr>
      <dgm:t>
        <a:bodyPr/>
        <a:lstStyle/>
        <a:p>
          <a:endParaRPr lang="tr-TR" sz="2200" dirty="0">
            <a:solidFill>
              <a:sysClr val="window" lastClr="FFFFFF"/>
            </a:solidFill>
            <a:latin typeface="+mn-lt"/>
            <a:ea typeface="+mn-ea"/>
            <a:cs typeface="Arial" pitchFamily="34" charset="0"/>
          </a:endParaRPr>
        </a:p>
      </dgm:t>
    </dgm:pt>
    <dgm:pt modelId="{F4926DBD-474D-4835-9372-D3AA7F20CA8C}" type="parTrans" cxnId="{B36B1569-327C-4DA5-BB96-FEFD99987F95}">
      <dgm:prSet/>
      <dgm:spPr/>
      <dgm:t>
        <a:bodyPr/>
        <a:lstStyle/>
        <a:p>
          <a:endParaRPr lang="tr-TR" sz="2200">
            <a:latin typeface="+mn-lt"/>
            <a:cs typeface="Arial" pitchFamily="34" charset="0"/>
          </a:endParaRPr>
        </a:p>
      </dgm:t>
    </dgm:pt>
    <dgm:pt modelId="{D97E9A11-8D24-4ABF-A29C-5230A3E4C5A0}" type="sibTrans" cxnId="{B36B1569-327C-4DA5-BB96-FEFD99987F95}">
      <dgm:prSet/>
      <dgm:spPr/>
      <dgm:t>
        <a:bodyPr/>
        <a:lstStyle/>
        <a:p>
          <a:endParaRPr lang="tr-TR" sz="2200">
            <a:latin typeface="+mn-lt"/>
            <a:cs typeface="Arial" pitchFamily="34" charset="0"/>
          </a:endParaRPr>
        </a:p>
      </dgm:t>
    </dgm:pt>
    <dgm:pt modelId="{6AC9983E-D0CB-4278-986E-C0A42DA821CC}">
      <dgm:prSet custT="1"/>
      <dgm:spPr>
        <a:xfrm rot="5400000">
          <a:off x="-130734" y="2451954"/>
          <a:ext cx="871560" cy="610092"/>
        </a:xfrm>
        <a:solidFill>
          <a:schemeClr val="accent1">
            <a:lumMod val="20000"/>
            <a:lumOff val="80000"/>
          </a:schemeClr>
        </a:solidFill>
        <a:ln>
          <a:solidFill>
            <a:schemeClr val="accent1">
              <a:lumMod val="75000"/>
            </a:schemeClr>
          </a:solidFill>
        </a:ln>
      </dgm:spPr>
      <dgm:t>
        <a:bodyPr/>
        <a:lstStyle/>
        <a:p>
          <a:endParaRPr lang="tr-TR" sz="2200">
            <a:solidFill>
              <a:sysClr val="window" lastClr="FFFFFF"/>
            </a:solidFill>
            <a:latin typeface="+mn-lt"/>
            <a:ea typeface="+mn-ea"/>
            <a:cs typeface="Arial" pitchFamily="34" charset="0"/>
          </a:endParaRPr>
        </a:p>
      </dgm:t>
    </dgm:pt>
    <dgm:pt modelId="{ADAF25A2-3459-4C3C-8D97-0913D527BE5E}" type="parTrans" cxnId="{1DC17EB4-4DD1-4F3B-9D95-06D50464999E}">
      <dgm:prSet/>
      <dgm:spPr/>
      <dgm:t>
        <a:bodyPr/>
        <a:lstStyle/>
        <a:p>
          <a:endParaRPr lang="tr-TR" sz="2200">
            <a:latin typeface="+mn-lt"/>
            <a:cs typeface="Arial" pitchFamily="34" charset="0"/>
          </a:endParaRPr>
        </a:p>
      </dgm:t>
    </dgm:pt>
    <dgm:pt modelId="{5DB9EB01-0F43-49C7-8F9B-2844D52D8463}" type="sibTrans" cxnId="{1DC17EB4-4DD1-4F3B-9D95-06D50464999E}">
      <dgm:prSet/>
      <dgm:spPr/>
      <dgm:t>
        <a:bodyPr/>
        <a:lstStyle/>
        <a:p>
          <a:endParaRPr lang="tr-TR" sz="2200">
            <a:latin typeface="+mn-lt"/>
            <a:cs typeface="Arial" pitchFamily="34" charset="0"/>
          </a:endParaRPr>
        </a:p>
      </dgm:t>
    </dgm:pt>
    <dgm:pt modelId="{ECDE280E-4C23-45FF-8B4B-5C0062CB5721}">
      <dgm:prSet custT="1"/>
      <dgm:spPr>
        <a:xfrm rot="5400000">
          <a:off x="4013806" y="-1082492"/>
          <a:ext cx="566514" cy="7373941"/>
        </a:xfrm>
        <a:ln>
          <a:solidFill>
            <a:schemeClr val="accent1">
              <a:lumMod val="75000"/>
            </a:schemeClr>
          </a:solidFill>
        </a:ln>
      </dgm:spPr>
      <dgm:t>
        <a:bodyPr/>
        <a:lstStyle/>
        <a:p>
          <a:r>
            <a:rPr lang="tr-TR" sz="2200" dirty="0">
              <a:solidFill>
                <a:srgbClr val="000000"/>
              </a:solidFill>
              <a:cs typeface="Tahoma" pitchFamily="34" charset="0"/>
            </a:rPr>
            <a:t>Hastalığı ile ilgili bilgiyi ve tedavi planını hastanın eşi veya ailesi ile paylaşın</a:t>
          </a:r>
          <a:endParaRPr lang="tr-TR" sz="2200" dirty="0">
            <a:latin typeface="+mn-lt"/>
            <a:ea typeface="+mn-ea"/>
            <a:cs typeface="Arial" pitchFamily="34" charset="0"/>
          </a:endParaRPr>
        </a:p>
      </dgm:t>
    </dgm:pt>
    <dgm:pt modelId="{626089E3-0423-41BB-AE8F-E43589D046E6}" type="parTrans" cxnId="{DEB00607-326A-419C-87BC-03C49DD22EAB}">
      <dgm:prSet/>
      <dgm:spPr/>
      <dgm:t>
        <a:bodyPr/>
        <a:lstStyle/>
        <a:p>
          <a:endParaRPr lang="tr-TR" sz="2200">
            <a:latin typeface="+mn-lt"/>
            <a:cs typeface="Arial" pitchFamily="34" charset="0"/>
          </a:endParaRPr>
        </a:p>
      </dgm:t>
    </dgm:pt>
    <dgm:pt modelId="{E1102FF6-4776-4309-B286-5C0D539E8D62}" type="sibTrans" cxnId="{DEB00607-326A-419C-87BC-03C49DD22EAB}">
      <dgm:prSet/>
      <dgm:spPr/>
      <dgm:t>
        <a:bodyPr/>
        <a:lstStyle/>
        <a:p>
          <a:endParaRPr lang="tr-TR" sz="2200">
            <a:latin typeface="+mn-lt"/>
            <a:cs typeface="Arial" pitchFamily="34" charset="0"/>
          </a:endParaRPr>
        </a:p>
      </dgm:t>
    </dgm:pt>
    <dgm:pt modelId="{CD5BAEA5-E195-40FD-9B63-A03BAEDB3B9A}">
      <dgm:prSet phldrT="[Metin]" custT="1"/>
      <dgm:spPr>
        <a:xfrm rot="5400000">
          <a:off x="-130734" y="132707"/>
          <a:ext cx="871560" cy="610092"/>
        </a:xfrm>
        <a:solidFill>
          <a:schemeClr val="accent1">
            <a:lumMod val="20000"/>
            <a:lumOff val="80000"/>
          </a:schemeClr>
        </a:solidFill>
        <a:ln>
          <a:solidFill>
            <a:schemeClr val="accent1">
              <a:lumMod val="75000"/>
            </a:schemeClr>
          </a:solidFill>
        </a:ln>
      </dgm:spPr>
      <dgm:t>
        <a:bodyPr/>
        <a:lstStyle/>
        <a:p>
          <a:endParaRPr lang="tr-TR" sz="2200" dirty="0">
            <a:solidFill>
              <a:sysClr val="window" lastClr="FFFFFF"/>
            </a:solidFill>
            <a:latin typeface="+mn-lt"/>
            <a:ea typeface="+mn-ea"/>
            <a:cs typeface="Arial" pitchFamily="34" charset="0"/>
          </a:endParaRPr>
        </a:p>
      </dgm:t>
    </dgm:pt>
    <dgm:pt modelId="{7D84F54C-4FC1-45DD-9B19-1766889EFD8D}" type="sibTrans" cxnId="{754DFA99-A7E3-40E5-A141-E377AD197FF9}">
      <dgm:prSet/>
      <dgm:spPr/>
      <dgm:t>
        <a:bodyPr/>
        <a:lstStyle/>
        <a:p>
          <a:endParaRPr lang="tr-TR" sz="2200">
            <a:latin typeface="+mn-lt"/>
            <a:cs typeface="Arial" pitchFamily="34" charset="0"/>
          </a:endParaRPr>
        </a:p>
      </dgm:t>
    </dgm:pt>
    <dgm:pt modelId="{7BE929F0-9E81-4EB7-BA81-BCB9B724F74A}" type="parTrans" cxnId="{754DFA99-A7E3-40E5-A141-E377AD197FF9}">
      <dgm:prSet/>
      <dgm:spPr/>
      <dgm:t>
        <a:bodyPr/>
        <a:lstStyle/>
        <a:p>
          <a:endParaRPr lang="tr-TR" sz="2200">
            <a:latin typeface="+mn-lt"/>
            <a:cs typeface="Arial" pitchFamily="34" charset="0"/>
          </a:endParaRPr>
        </a:p>
      </dgm:t>
    </dgm:pt>
    <dgm:pt modelId="{3135D239-B424-4B99-BA6D-66A1F2A7ADEC}">
      <dgm:prSet phldrT="[Metin]" custT="1"/>
      <dgm:spPr>
        <a:xfrm rot="5400000">
          <a:off x="4013806" y="-3401739"/>
          <a:ext cx="566514" cy="7373941"/>
        </a:xfrm>
        <a:noFill/>
        <a:ln>
          <a:solidFill>
            <a:schemeClr val="accent1">
              <a:lumMod val="75000"/>
            </a:schemeClr>
          </a:solidFill>
        </a:ln>
      </dgm:spPr>
      <dgm:t>
        <a:bodyPr/>
        <a:lstStyle/>
        <a:p>
          <a:r>
            <a:rPr lang="tr-TR" sz="2200" dirty="0">
              <a:solidFill>
                <a:srgbClr val="000000"/>
              </a:solidFill>
              <a:cs typeface="Tahoma" pitchFamily="34" charset="0"/>
            </a:rPr>
            <a:t>Ölçtüğünüz kan basıncını mutlaka hastaya söyleyin</a:t>
          </a:r>
          <a:endParaRPr lang="tr-TR" sz="2200" dirty="0">
            <a:latin typeface="+mn-lt"/>
            <a:ea typeface="+mn-ea"/>
            <a:cs typeface="Arial" pitchFamily="34" charset="0"/>
          </a:endParaRPr>
        </a:p>
      </dgm:t>
    </dgm:pt>
    <dgm:pt modelId="{6914E7CC-8AF7-434D-9A83-D1D012AB1BD5}" type="sibTrans" cxnId="{F1916761-2FD9-4634-854F-802ECB7408FC}">
      <dgm:prSet/>
      <dgm:spPr/>
      <dgm:t>
        <a:bodyPr/>
        <a:lstStyle/>
        <a:p>
          <a:endParaRPr lang="tr-TR" sz="2200">
            <a:latin typeface="+mn-lt"/>
            <a:cs typeface="Arial" pitchFamily="34" charset="0"/>
          </a:endParaRPr>
        </a:p>
      </dgm:t>
    </dgm:pt>
    <dgm:pt modelId="{0591FC50-C678-49C5-83CD-D66ABF636C39}" type="parTrans" cxnId="{F1916761-2FD9-4634-854F-802ECB7408FC}">
      <dgm:prSet/>
      <dgm:spPr/>
      <dgm:t>
        <a:bodyPr/>
        <a:lstStyle/>
        <a:p>
          <a:endParaRPr lang="tr-TR" sz="2200">
            <a:latin typeface="+mn-lt"/>
            <a:cs typeface="Arial" pitchFamily="34" charset="0"/>
          </a:endParaRPr>
        </a:p>
      </dgm:t>
    </dgm:pt>
    <dgm:pt modelId="{4AC21B79-710F-49DC-8C4E-D18A17EA1153}">
      <dgm:prSet custT="1"/>
      <dgm:spPr>
        <a:xfrm rot="5400000">
          <a:off x="4013806" y="-1855575"/>
          <a:ext cx="566514" cy="7373941"/>
        </a:xfrm>
        <a:ln>
          <a:solidFill>
            <a:schemeClr val="accent1">
              <a:lumMod val="75000"/>
            </a:schemeClr>
          </a:solidFill>
        </a:ln>
      </dgm:spPr>
      <dgm:t>
        <a:bodyPr/>
        <a:lstStyle/>
        <a:p>
          <a:r>
            <a:rPr lang="tr-TR" sz="2200" dirty="0">
              <a:solidFill>
                <a:srgbClr val="000000"/>
              </a:solidFill>
              <a:cs typeface="Tahoma" pitchFamily="34" charset="0"/>
            </a:rPr>
            <a:t>Tedaviyi hastanın yaşam tarzına ve gereksinimlerine uygun şekilde belirleyin</a:t>
          </a:r>
          <a:endParaRPr lang="tr-TR" sz="2200" dirty="0">
            <a:latin typeface="+mn-lt"/>
            <a:ea typeface="+mn-ea"/>
            <a:cs typeface="Arial" pitchFamily="34" charset="0"/>
          </a:endParaRPr>
        </a:p>
      </dgm:t>
    </dgm:pt>
    <dgm:pt modelId="{9BC27C7B-092E-42E1-A27B-8372FDB0BDBA}" type="sibTrans" cxnId="{5B2B25A2-1418-4007-8C7C-DB32321C462D}">
      <dgm:prSet/>
      <dgm:spPr/>
      <dgm:t>
        <a:bodyPr/>
        <a:lstStyle/>
        <a:p>
          <a:endParaRPr lang="tr-TR" sz="2200">
            <a:latin typeface="+mn-lt"/>
            <a:cs typeface="Arial" pitchFamily="34" charset="0"/>
          </a:endParaRPr>
        </a:p>
      </dgm:t>
    </dgm:pt>
    <dgm:pt modelId="{3A07648B-1A5A-4310-95EC-71C7BFBF270A}" type="parTrans" cxnId="{5B2B25A2-1418-4007-8C7C-DB32321C462D}">
      <dgm:prSet/>
      <dgm:spPr/>
      <dgm:t>
        <a:bodyPr/>
        <a:lstStyle/>
        <a:p>
          <a:endParaRPr lang="tr-TR" sz="2200">
            <a:latin typeface="+mn-lt"/>
            <a:cs typeface="Arial" pitchFamily="34" charset="0"/>
          </a:endParaRPr>
        </a:p>
      </dgm:t>
    </dgm:pt>
    <dgm:pt modelId="{3258B443-2F3A-4367-884F-E23E21C03005}">
      <dgm:prSet phldrT="[Metin]" custT="1"/>
      <dgm:spPr>
        <a:xfrm rot="5400000">
          <a:off x="4013806" y="-2628657"/>
          <a:ext cx="566514" cy="7373941"/>
        </a:xfrm>
        <a:ln>
          <a:solidFill>
            <a:schemeClr val="accent1">
              <a:lumMod val="75000"/>
            </a:schemeClr>
          </a:solidFill>
        </a:ln>
      </dgm:spPr>
      <dgm:t>
        <a:bodyPr/>
        <a:lstStyle/>
        <a:p>
          <a:r>
            <a:rPr lang="tr-TR" sz="2200" dirty="0">
              <a:solidFill>
                <a:srgbClr val="000000"/>
              </a:solidFill>
              <a:cs typeface="Tahoma" pitchFamily="34" charset="0"/>
            </a:rPr>
            <a:t>Hipertansiyonun riski ve etkili tedavinin yararı hakkında bilgi verin</a:t>
          </a:r>
          <a:endParaRPr lang="tr-TR" sz="2200" dirty="0">
            <a:latin typeface="+mn-lt"/>
            <a:ea typeface="+mn-ea"/>
            <a:cs typeface="Arial" pitchFamily="34" charset="0"/>
          </a:endParaRPr>
        </a:p>
      </dgm:t>
    </dgm:pt>
    <dgm:pt modelId="{033442AF-791A-486B-B256-1712084AAC74}" type="sibTrans" cxnId="{BD0187FD-D339-4005-AF05-B052E8C798B8}">
      <dgm:prSet/>
      <dgm:spPr/>
      <dgm:t>
        <a:bodyPr/>
        <a:lstStyle/>
        <a:p>
          <a:endParaRPr lang="tr-TR" sz="2200">
            <a:latin typeface="+mn-lt"/>
            <a:cs typeface="Arial" pitchFamily="34" charset="0"/>
          </a:endParaRPr>
        </a:p>
      </dgm:t>
    </dgm:pt>
    <dgm:pt modelId="{54199B32-FE55-4D82-A51D-B829DB82FFA8}" type="parTrans" cxnId="{BD0187FD-D339-4005-AF05-B052E8C798B8}">
      <dgm:prSet/>
      <dgm:spPr/>
      <dgm:t>
        <a:bodyPr/>
        <a:lstStyle/>
        <a:p>
          <a:endParaRPr lang="tr-TR" sz="2200">
            <a:latin typeface="+mn-lt"/>
            <a:cs typeface="Arial" pitchFamily="34" charset="0"/>
          </a:endParaRPr>
        </a:p>
      </dgm:t>
    </dgm:pt>
    <dgm:pt modelId="{A8E3FC70-BDA3-4090-B59E-7ADC514A4238}">
      <dgm:prSet custT="1"/>
      <dgm:spPr>
        <a:xfrm rot="5400000">
          <a:off x="-130734" y="1678872"/>
          <a:ext cx="871560" cy="610092"/>
        </a:xfrm>
        <a:solidFill>
          <a:schemeClr val="accent1">
            <a:lumMod val="20000"/>
            <a:lumOff val="80000"/>
          </a:schemeClr>
        </a:solidFill>
        <a:ln>
          <a:solidFill>
            <a:schemeClr val="accent1">
              <a:lumMod val="75000"/>
            </a:schemeClr>
          </a:solidFill>
        </a:ln>
      </dgm:spPr>
      <dgm:t>
        <a:bodyPr/>
        <a:lstStyle/>
        <a:p>
          <a:endParaRPr lang="tr-TR" sz="2200" dirty="0">
            <a:solidFill>
              <a:sysClr val="window" lastClr="FFFFFF"/>
            </a:solidFill>
            <a:latin typeface="+mn-lt"/>
            <a:ea typeface="+mn-ea"/>
            <a:cs typeface="Arial" pitchFamily="34" charset="0"/>
          </a:endParaRPr>
        </a:p>
      </dgm:t>
    </dgm:pt>
    <dgm:pt modelId="{B37853D1-4DD5-4297-9D96-AB026FC42051}" type="sibTrans" cxnId="{C9321E8F-32D4-4596-9F3B-DBE445AB1632}">
      <dgm:prSet/>
      <dgm:spPr/>
      <dgm:t>
        <a:bodyPr/>
        <a:lstStyle/>
        <a:p>
          <a:endParaRPr lang="tr-TR" sz="2200">
            <a:latin typeface="+mn-lt"/>
            <a:cs typeface="Arial" pitchFamily="34" charset="0"/>
          </a:endParaRPr>
        </a:p>
      </dgm:t>
    </dgm:pt>
    <dgm:pt modelId="{CAF97E25-B31E-4E97-89E9-9C111606BBCA}" type="parTrans" cxnId="{C9321E8F-32D4-4596-9F3B-DBE445AB1632}">
      <dgm:prSet/>
      <dgm:spPr/>
      <dgm:t>
        <a:bodyPr/>
        <a:lstStyle/>
        <a:p>
          <a:endParaRPr lang="tr-TR" sz="2200">
            <a:latin typeface="+mn-lt"/>
            <a:cs typeface="Arial" pitchFamily="34" charset="0"/>
          </a:endParaRPr>
        </a:p>
      </dgm:t>
    </dgm:pt>
    <dgm:pt modelId="{FF1FFCA0-4492-4FAB-A537-761CD841113F}" type="pres">
      <dgm:prSet presAssocID="{26E600CA-BEC6-4722-9A4B-1186C76A12DA}" presName="linearFlow" presStyleCnt="0">
        <dgm:presLayoutVars>
          <dgm:dir/>
          <dgm:animLvl val="lvl"/>
          <dgm:resizeHandles val="exact"/>
        </dgm:presLayoutVars>
      </dgm:prSet>
      <dgm:spPr/>
    </dgm:pt>
    <dgm:pt modelId="{0AA9E7E5-23B0-4625-91BF-345CBA2C25C1}" type="pres">
      <dgm:prSet presAssocID="{CD5BAEA5-E195-40FD-9B63-A03BAEDB3B9A}" presName="composite" presStyleCnt="0"/>
      <dgm:spPr/>
    </dgm:pt>
    <dgm:pt modelId="{3358FB0E-BB4B-49A6-8182-499F356868D0}" type="pres">
      <dgm:prSet presAssocID="{CD5BAEA5-E195-40FD-9B63-A03BAEDB3B9A}" presName="parentText" presStyleLbl="alignNode1" presStyleIdx="0" presStyleCnt="4" custLinFactNeighborY="-3327">
        <dgm:presLayoutVars>
          <dgm:chMax val="1"/>
          <dgm:bulletEnabled val="1"/>
        </dgm:presLayoutVars>
      </dgm:prSet>
      <dgm:spPr/>
    </dgm:pt>
    <dgm:pt modelId="{A08FA8BE-647D-4FFE-AB57-79AD147C38C4}" type="pres">
      <dgm:prSet presAssocID="{CD5BAEA5-E195-40FD-9B63-A03BAEDB3B9A}" presName="descendantText" presStyleLbl="alignAcc1" presStyleIdx="0" presStyleCnt="4" custLinFactNeighborX="320">
        <dgm:presLayoutVars>
          <dgm:bulletEnabled val="1"/>
        </dgm:presLayoutVars>
      </dgm:prSet>
      <dgm:spPr/>
    </dgm:pt>
    <dgm:pt modelId="{01C743C7-177B-4316-B30B-09CF6912DBE3}" type="pres">
      <dgm:prSet presAssocID="{7D84F54C-4FC1-45DD-9B19-1766889EFD8D}" presName="sp" presStyleCnt="0"/>
      <dgm:spPr/>
    </dgm:pt>
    <dgm:pt modelId="{44E93250-D45A-405D-B24D-21BF9B22DF77}" type="pres">
      <dgm:prSet presAssocID="{302B48BD-3B9D-4DD1-A2BF-C89B9CE792E1}" presName="composite" presStyleCnt="0"/>
      <dgm:spPr/>
    </dgm:pt>
    <dgm:pt modelId="{BAAF43D8-33A9-4C3A-A609-A21F54DB0298}" type="pres">
      <dgm:prSet presAssocID="{302B48BD-3B9D-4DD1-A2BF-C89B9CE792E1}" presName="parentText" presStyleLbl="alignNode1" presStyleIdx="1" presStyleCnt="4" custLinFactNeighborY="-3327">
        <dgm:presLayoutVars>
          <dgm:chMax val="1"/>
          <dgm:bulletEnabled val="1"/>
        </dgm:presLayoutVars>
      </dgm:prSet>
      <dgm:spPr/>
    </dgm:pt>
    <dgm:pt modelId="{6A4B287A-A3AA-4CCE-8A77-50F963BF66A2}" type="pres">
      <dgm:prSet presAssocID="{302B48BD-3B9D-4DD1-A2BF-C89B9CE792E1}" presName="descendantText" presStyleLbl="alignAcc1" presStyleIdx="1" presStyleCnt="4" custLinFactNeighborY="-5119">
        <dgm:presLayoutVars>
          <dgm:bulletEnabled val="1"/>
        </dgm:presLayoutVars>
      </dgm:prSet>
      <dgm:spPr/>
    </dgm:pt>
    <dgm:pt modelId="{7275B1A4-AA63-4EFB-A1A2-248FCABA4B4F}" type="pres">
      <dgm:prSet presAssocID="{D97E9A11-8D24-4ABF-A29C-5230A3E4C5A0}" presName="sp" presStyleCnt="0"/>
      <dgm:spPr/>
    </dgm:pt>
    <dgm:pt modelId="{41056493-239D-4B22-B0E4-7E4ACA66FE34}" type="pres">
      <dgm:prSet presAssocID="{A8E3FC70-BDA3-4090-B59E-7ADC514A4238}" presName="composite" presStyleCnt="0"/>
      <dgm:spPr/>
    </dgm:pt>
    <dgm:pt modelId="{493D093C-44A4-444F-AF6D-671F11E47B0A}" type="pres">
      <dgm:prSet presAssocID="{A8E3FC70-BDA3-4090-B59E-7ADC514A4238}" presName="parentText" presStyleLbl="alignNode1" presStyleIdx="2" presStyleCnt="4" custLinFactNeighborY="-3327">
        <dgm:presLayoutVars>
          <dgm:chMax val="1"/>
          <dgm:bulletEnabled val="1"/>
        </dgm:presLayoutVars>
      </dgm:prSet>
      <dgm:spPr/>
    </dgm:pt>
    <dgm:pt modelId="{CCB49B5B-996A-4D4F-989D-81F0191384B8}" type="pres">
      <dgm:prSet presAssocID="{A8E3FC70-BDA3-4090-B59E-7ADC514A4238}" presName="descendantText" presStyleLbl="alignAcc1" presStyleIdx="2" presStyleCnt="4" custLinFactNeighborX="427">
        <dgm:presLayoutVars>
          <dgm:bulletEnabled val="1"/>
        </dgm:presLayoutVars>
      </dgm:prSet>
      <dgm:spPr/>
    </dgm:pt>
    <dgm:pt modelId="{04CD7FA8-E477-47E4-B0E1-82069EDEA216}" type="pres">
      <dgm:prSet presAssocID="{B37853D1-4DD5-4297-9D96-AB026FC42051}" presName="sp" presStyleCnt="0"/>
      <dgm:spPr/>
    </dgm:pt>
    <dgm:pt modelId="{858B2601-9763-49EE-97F1-B66D405DE27C}" type="pres">
      <dgm:prSet presAssocID="{6AC9983E-D0CB-4278-986E-C0A42DA821CC}" presName="composite" presStyleCnt="0"/>
      <dgm:spPr/>
    </dgm:pt>
    <dgm:pt modelId="{E20D92A6-CBA5-47C5-9F5C-913DDCEAD9FC}" type="pres">
      <dgm:prSet presAssocID="{6AC9983E-D0CB-4278-986E-C0A42DA821CC}" presName="parentText" presStyleLbl="alignNode1" presStyleIdx="3" presStyleCnt="4" custLinFactNeighborY="-3327">
        <dgm:presLayoutVars>
          <dgm:chMax val="1"/>
          <dgm:bulletEnabled val="1"/>
        </dgm:presLayoutVars>
      </dgm:prSet>
      <dgm:spPr/>
    </dgm:pt>
    <dgm:pt modelId="{32847A33-4A27-47BF-A864-179734A521EC}" type="pres">
      <dgm:prSet presAssocID="{6AC9983E-D0CB-4278-986E-C0A42DA821CC}" presName="descendantText" presStyleLbl="alignAcc1" presStyleIdx="3" presStyleCnt="4" custLinFactNeighborY="-5119">
        <dgm:presLayoutVars>
          <dgm:bulletEnabled val="1"/>
        </dgm:presLayoutVars>
      </dgm:prSet>
      <dgm:spPr/>
    </dgm:pt>
  </dgm:ptLst>
  <dgm:cxnLst>
    <dgm:cxn modelId="{CD5D6200-DC55-4C00-B819-AF71C84C0927}" type="presOf" srcId="{302B48BD-3B9D-4DD1-A2BF-C89B9CE792E1}" destId="{BAAF43D8-33A9-4C3A-A609-A21F54DB0298}" srcOrd="0" destOrd="0" presId="urn:microsoft.com/office/officeart/2005/8/layout/chevron2"/>
    <dgm:cxn modelId="{DEB00607-326A-419C-87BC-03C49DD22EAB}" srcId="{6AC9983E-D0CB-4278-986E-C0A42DA821CC}" destId="{ECDE280E-4C23-45FF-8B4B-5C0062CB5721}" srcOrd="0" destOrd="0" parTransId="{626089E3-0423-41BB-AE8F-E43589D046E6}" sibTransId="{E1102FF6-4776-4309-B286-5C0D539E8D62}"/>
    <dgm:cxn modelId="{7681720F-B76C-49F9-B5F7-17EF4372CADE}" type="presOf" srcId="{ECDE280E-4C23-45FF-8B4B-5C0062CB5721}" destId="{32847A33-4A27-47BF-A864-179734A521EC}" srcOrd="0" destOrd="0" presId="urn:microsoft.com/office/officeart/2005/8/layout/chevron2"/>
    <dgm:cxn modelId="{9C9A2B3A-68FD-4103-A673-B53EEAD15F7A}" type="presOf" srcId="{4AC21B79-710F-49DC-8C4E-D18A17EA1153}" destId="{CCB49B5B-996A-4D4F-989D-81F0191384B8}" srcOrd="0" destOrd="0" presId="urn:microsoft.com/office/officeart/2005/8/layout/chevron2"/>
    <dgm:cxn modelId="{F1916761-2FD9-4634-854F-802ECB7408FC}" srcId="{CD5BAEA5-E195-40FD-9B63-A03BAEDB3B9A}" destId="{3135D239-B424-4B99-BA6D-66A1F2A7ADEC}" srcOrd="0" destOrd="0" parTransId="{0591FC50-C678-49C5-83CD-D66ABF636C39}" sibTransId="{6914E7CC-8AF7-434D-9A83-D1D012AB1BD5}"/>
    <dgm:cxn modelId="{B36B1569-327C-4DA5-BB96-FEFD99987F95}" srcId="{26E600CA-BEC6-4722-9A4B-1186C76A12DA}" destId="{302B48BD-3B9D-4DD1-A2BF-C89B9CE792E1}" srcOrd="1" destOrd="0" parTransId="{F4926DBD-474D-4835-9372-D3AA7F20CA8C}" sibTransId="{D97E9A11-8D24-4ABF-A29C-5230A3E4C5A0}"/>
    <dgm:cxn modelId="{5571157E-B241-438B-A269-6603E76B42A8}" type="presOf" srcId="{26E600CA-BEC6-4722-9A4B-1186C76A12DA}" destId="{FF1FFCA0-4492-4FAB-A537-761CD841113F}" srcOrd="0" destOrd="0" presId="urn:microsoft.com/office/officeart/2005/8/layout/chevron2"/>
    <dgm:cxn modelId="{590C3F7F-D03B-4514-9F03-26CDBDA6A3FB}" type="presOf" srcId="{3135D239-B424-4B99-BA6D-66A1F2A7ADEC}" destId="{A08FA8BE-647D-4FFE-AB57-79AD147C38C4}" srcOrd="0" destOrd="0" presId="urn:microsoft.com/office/officeart/2005/8/layout/chevron2"/>
    <dgm:cxn modelId="{A7771D82-48B4-41AE-B614-83B999E7EE40}" type="presOf" srcId="{6AC9983E-D0CB-4278-986E-C0A42DA821CC}" destId="{E20D92A6-CBA5-47C5-9F5C-913DDCEAD9FC}" srcOrd="0" destOrd="0" presId="urn:microsoft.com/office/officeart/2005/8/layout/chevron2"/>
    <dgm:cxn modelId="{C9321E8F-32D4-4596-9F3B-DBE445AB1632}" srcId="{26E600CA-BEC6-4722-9A4B-1186C76A12DA}" destId="{A8E3FC70-BDA3-4090-B59E-7ADC514A4238}" srcOrd="2" destOrd="0" parTransId="{CAF97E25-B31E-4E97-89E9-9C111606BBCA}" sibTransId="{B37853D1-4DD5-4297-9D96-AB026FC42051}"/>
    <dgm:cxn modelId="{754DFA99-A7E3-40E5-A141-E377AD197FF9}" srcId="{26E600CA-BEC6-4722-9A4B-1186C76A12DA}" destId="{CD5BAEA5-E195-40FD-9B63-A03BAEDB3B9A}" srcOrd="0" destOrd="0" parTransId="{7BE929F0-9E81-4EB7-BA81-BCB9B724F74A}" sibTransId="{7D84F54C-4FC1-45DD-9B19-1766889EFD8D}"/>
    <dgm:cxn modelId="{5B2B25A2-1418-4007-8C7C-DB32321C462D}" srcId="{A8E3FC70-BDA3-4090-B59E-7ADC514A4238}" destId="{4AC21B79-710F-49DC-8C4E-D18A17EA1153}" srcOrd="0" destOrd="0" parTransId="{3A07648B-1A5A-4310-95EC-71C7BFBF270A}" sibTransId="{9BC27C7B-092E-42E1-A27B-8372FDB0BDBA}"/>
    <dgm:cxn modelId="{1DC17EB4-4DD1-4F3B-9D95-06D50464999E}" srcId="{26E600CA-BEC6-4722-9A4B-1186C76A12DA}" destId="{6AC9983E-D0CB-4278-986E-C0A42DA821CC}" srcOrd="3" destOrd="0" parTransId="{ADAF25A2-3459-4C3C-8D97-0913D527BE5E}" sibTransId="{5DB9EB01-0F43-49C7-8F9B-2844D52D8463}"/>
    <dgm:cxn modelId="{F1D7E3C8-2139-4355-AB4C-480967A3D091}" type="presOf" srcId="{CD5BAEA5-E195-40FD-9B63-A03BAEDB3B9A}" destId="{3358FB0E-BB4B-49A6-8182-499F356868D0}" srcOrd="0" destOrd="0" presId="urn:microsoft.com/office/officeart/2005/8/layout/chevron2"/>
    <dgm:cxn modelId="{197A34E5-F782-45D6-A9FB-22E1B74DCD35}" type="presOf" srcId="{A8E3FC70-BDA3-4090-B59E-7ADC514A4238}" destId="{493D093C-44A4-444F-AF6D-671F11E47B0A}" srcOrd="0" destOrd="0" presId="urn:microsoft.com/office/officeart/2005/8/layout/chevron2"/>
    <dgm:cxn modelId="{2C1AE8F0-B148-4C6E-9D6B-87D6DAA5FADF}" type="presOf" srcId="{3258B443-2F3A-4367-884F-E23E21C03005}" destId="{6A4B287A-A3AA-4CCE-8A77-50F963BF66A2}" srcOrd="0" destOrd="0" presId="urn:microsoft.com/office/officeart/2005/8/layout/chevron2"/>
    <dgm:cxn modelId="{BD0187FD-D339-4005-AF05-B052E8C798B8}" srcId="{302B48BD-3B9D-4DD1-A2BF-C89B9CE792E1}" destId="{3258B443-2F3A-4367-884F-E23E21C03005}" srcOrd="0" destOrd="0" parTransId="{54199B32-FE55-4D82-A51D-B829DB82FFA8}" sibTransId="{033442AF-791A-486B-B256-1712084AAC74}"/>
    <dgm:cxn modelId="{F16861C8-5E64-4A27-B309-9B860DE3DACA}" type="presParOf" srcId="{FF1FFCA0-4492-4FAB-A537-761CD841113F}" destId="{0AA9E7E5-23B0-4625-91BF-345CBA2C25C1}" srcOrd="0" destOrd="0" presId="urn:microsoft.com/office/officeart/2005/8/layout/chevron2"/>
    <dgm:cxn modelId="{53A47C09-A7FC-490A-9584-E0F67C172702}" type="presParOf" srcId="{0AA9E7E5-23B0-4625-91BF-345CBA2C25C1}" destId="{3358FB0E-BB4B-49A6-8182-499F356868D0}" srcOrd="0" destOrd="0" presId="urn:microsoft.com/office/officeart/2005/8/layout/chevron2"/>
    <dgm:cxn modelId="{1521023E-3F1D-4260-A6B7-33FB2F53B1E6}" type="presParOf" srcId="{0AA9E7E5-23B0-4625-91BF-345CBA2C25C1}" destId="{A08FA8BE-647D-4FFE-AB57-79AD147C38C4}" srcOrd="1" destOrd="0" presId="urn:microsoft.com/office/officeart/2005/8/layout/chevron2"/>
    <dgm:cxn modelId="{4BDCF492-B447-469A-86A1-F34C73A6A573}" type="presParOf" srcId="{FF1FFCA0-4492-4FAB-A537-761CD841113F}" destId="{01C743C7-177B-4316-B30B-09CF6912DBE3}" srcOrd="1" destOrd="0" presId="urn:microsoft.com/office/officeart/2005/8/layout/chevron2"/>
    <dgm:cxn modelId="{E9DC9D7C-9F4C-459B-A3CB-78CD03D60428}" type="presParOf" srcId="{FF1FFCA0-4492-4FAB-A537-761CD841113F}" destId="{44E93250-D45A-405D-B24D-21BF9B22DF77}" srcOrd="2" destOrd="0" presId="urn:microsoft.com/office/officeart/2005/8/layout/chevron2"/>
    <dgm:cxn modelId="{325C9021-A85C-4794-9CA8-785D4D9F22F9}" type="presParOf" srcId="{44E93250-D45A-405D-B24D-21BF9B22DF77}" destId="{BAAF43D8-33A9-4C3A-A609-A21F54DB0298}" srcOrd="0" destOrd="0" presId="urn:microsoft.com/office/officeart/2005/8/layout/chevron2"/>
    <dgm:cxn modelId="{FBD3BDC5-8D12-46BD-9970-EAF98D218727}" type="presParOf" srcId="{44E93250-D45A-405D-B24D-21BF9B22DF77}" destId="{6A4B287A-A3AA-4CCE-8A77-50F963BF66A2}" srcOrd="1" destOrd="0" presId="urn:microsoft.com/office/officeart/2005/8/layout/chevron2"/>
    <dgm:cxn modelId="{76E8E676-C483-4444-B617-1A101AAC460B}" type="presParOf" srcId="{FF1FFCA0-4492-4FAB-A537-761CD841113F}" destId="{7275B1A4-AA63-4EFB-A1A2-248FCABA4B4F}" srcOrd="3" destOrd="0" presId="urn:microsoft.com/office/officeart/2005/8/layout/chevron2"/>
    <dgm:cxn modelId="{70EFD9ED-0821-474F-8171-866546E31FCF}" type="presParOf" srcId="{FF1FFCA0-4492-4FAB-A537-761CD841113F}" destId="{41056493-239D-4B22-B0E4-7E4ACA66FE34}" srcOrd="4" destOrd="0" presId="urn:microsoft.com/office/officeart/2005/8/layout/chevron2"/>
    <dgm:cxn modelId="{0029BD14-2F2E-40AD-875A-8E15B7A5DCEB}" type="presParOf" srcId="{41056493-239D-4B22-B0E4-7E4ACA66FE34}" destId="{493D093C-44A4-444F-AF6D-671F11E47B0A}" srcOrd="0" destOrd="0" presId="urn:microsoft.com/office/officeart/2005/8/layout/chevron2"/>
    <dgm:cxn modelId="{FA9AFDF5-0FE5-4AE3-8BE9-AF3C62C2BB2A}" type="presParOf" srcId="{41056493-239D-4B22-B0E4-7E4ACA66FE34}" destId="{CCB49B5B-996A-4D4F-989D-81F0191384B8}" srcOrd="1" destOrd="0" presId="urn:microsoft.com/office/officeart/2005/8/layout/chevron2"/>
    <dgm:cxn modelId="{745A08DF-E75D-461F-B5E3-A5ED6D7A9A28}" type="presParOf" srcId="{FF1FFCA0-4492-4FAB-A537-761CD841113F}" destId="{04CD7FA8-E477-47E4-B0E1-82069EDEA216}" srcOrd="5" destOrd="0" presId="urn:microsoft.com/office/officeart/2005/8/layout/chevron2"/>
    <dgm:cxn modelId="{31E26437-3415-4263-A66C-A654A238A3F5}" type="presParOf" srcId="{FF1FFCA0-4492-4FAB-A537-761CD841113F}" destId="{858B2601-9763-49EE-97F1-B66D405DE27C}" srcOrd="6" destOrd="0" presId="urn:microsoft.com/office/officeart/2005/8/layout/chevron2"/>
    <dgm:cxn modelId="{BBA340DB-CC71-41B5-9665-38D2C5E9138F}" type="presParOf" srcId="{858B2601-9763-49EE-97F1-B66D405DE27C}" destId="{E20D92A6-CBA5-47C5-9F5C-913DDCEAD9FC}" srcOrd="0" destOrd="0" presId="urn:microsoft.com/office/officeart/2005/8/layout/chevron2"/>
    <dgm:cxn modelId="{8AD57FEC-74D9-4228-8633-062CB1537900}" type="presParOf" srcId="{858B2601-9763-49EE-97F1-B66D405DE27C}" destId="{32847A33-4A27-47BF-A864-179734A521EC}" srcOrd="1" destOrd="0" presId="urn:microsoft.com/office/officeart/2005/8/layout/chevron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E600CA-BEC6-4722-9A4B-1186C76A12DA}" type="doc">
      <dgm:prSet loTypeId="urn:microsoft.com/office/officeart/2005/8/layout/chevron2" loCatId="list" qsTypeId="urn:microsoft.com/office/officeart/2005/8/quickstyle/simple2" qsCatId="simple" csTypeId="urn:microsoft.com/office/officeart/2005/8/colors/accent2_5" csCatId="accent2" phldr="1"/>
      <dgm:spPr/>
      <dgm:t>
        <a:bodyPr/>
        <a:lstStyle/>
        <a:p>
          <a:endParaRPr lang="tr-TR"/>
        </a:p>
      </dgm:t>
    </dgm:pt>
    <dgm:pt modelId="{302B48BD-3B9D-4DD1-A2BF-C89B9CE792E1}">
      <dgm:prSet phldrT="[Metin]" custT="1"/>
      <dgm:spPr>
        <a:xfrm rot="5400000">
          <a:off x="-130734" y="905790"/>
          <a:ext cx="871560" cy="610092"/>
        </a:xfrm>
        <a:solidFill>
          <a:schemeClr val="accent1">
            <a:lumMod val="20000"/>
            <a:lumOff val="80000"/>
          </a:schemeClr>
        </a:solidFill>
        <a:ln>
          <a:solidFill>
            <a:schemeClr val="accent1">
              <a:lumMod val="75000"/>
            </a:schemeClr>
          </a:solidFill>
        </a:ln>
      </dgm:spPr>
      <dgm:t>
        <a:bodyPr/>
        <a:lstStyle/>
        <a:p>
          <a:endParaRPr lang="tr-TR" sz="2400" dirty="0">
            <a:solidFill>
              <a:sysClr val="window" lastClr="FFFFFF"/>
            </a:solidFill>
            <a:latin typeface="+mn-lt"/>
            <a:ea typeface="+mn-ea"/>
            <a:cs typeface="Arial" pitchFamily="34" charset="0"/>
          </a:endParaRPr>
        </a:p>
      </dgm:t>
    </dgm:pt>
    <dgm:pt modelId="{F4926DBD-474D-4835-9372-D3AA7F20CA8C}" type="parTrans" cxnId="{B36B1569-327C-4DA5-BB96-FEFD99987F95}">
      <dgm:prSet/>
      <dgm:spPr/>
      <dgm:t>
        <a:bodyPr/>
        <a:lstStyle/>
        <a:p>
          <a:endParaRPr lang="tr-TR" sz="2400">
            <a:latin typeface="+mn-lt"/>
            <a:cs typeface="Arial" pitchFamily="34" charset="0"/>
          </a:endParaRPr>
        </a:p>
      </dgm:t>
    </dgm:pt>
    <dgm:pt modelId="{D97E9A11-8D24-4ABF-A29C-5230A3E4C5A0}" type="sibTrans" cxnId="{B36B1569-327C-4DA5-BB96-FEFD99987F95}">
      <dgm:prSet/>
      <dgm:spPr/>
      <dgm:t>
        <a:bodyPr/>
        <a:lstStyle/>
        <a:p>
          <a:endParaRPr lang="tr-TR" sz="2400">
            <a:latin typeface="+mn-lt"/>
            <a:cs typeface="Arial" pitchFamily="34" charset="0"/>
          </a:endParaRPr>
        </a:p>
      </dgm:t>
    </dgm:pt>
    <dgm:pt modelId="{99E75E08-5515-40BD-BBF5-6EF085579CF7}">
      <dgm:prSet phldrT="[Metin]" custT="1"/>
      <dgm:spPr>
        <a:xfrm rot="5400000">
          <a:off x="-130734" y="3225037"/>
          <a:ext cx="871560" cy="610092"/>
        </a:xfrm>
        <a:solidFill>
          <a:schemeClr val="accent1">
            <a:lumMod val="20000"/>
            <a:lumOff val="80000"/>
          </a:schemeClr>
        </a:solidFill>
        <a:ln>
          <a:solidFill>
            <a:schemeClr val="accent1">
              <a:lumMod val="75000"/>
            </a:schemeClr>
          </a:solidFill>
        </a:ln>
      </dgm:spPr>
      <dgm:t>
        <a:bodyPr/>
        <a:lstStyle/>
        <a:p>
          <a:endParaRPr lang="tr-TR" sz="2400" dirty="0">
            <a:solidFill>
              <a:sysClr val="window" lastClr="FFFFFF"/>
            </a:solidFill>
            <a:latin typeface="+mn-lt"/>
            <a:ea typeface="+mn-ea"/>
            <a:cs typeface="Arial" pitchFamily="34" charset="0"/>
          </a:endParaRPr>
        </a:p>
      </dgm:t>
    </dgm:pt>
    <dgm:pt modelId="{5DD43427-D0B1-4423-AE7B-D1839CDE01FD}" type="parTrans" cxnId="{3B1FB4DF-7DF8-48EF-B94A-7F6E9DFE6575}">
      <dgm:prSet/>
      <dgm:spPr/>
      <dgm:t>
        <a:bodyPr/>
        <a:lstStyle/>
        <a:p>
          <a:endParaRPr lang="tr-TR" sz="2400">
            <a:latin typeface="+mn-lt"/>
            <a:cs typeface="Arial" pitchFamily="34" charset="0"/>
          </a:endParaRPr>
        </a:p>
      </dgm:t>
    </dgm:pt>
    <dgm:pt modelId="{DB1BF45D-86AE-435D-A928-035891337407}" type="sibTrans" cxnId="{3B1FB4DF-7DF8-48EF-B94A-7F6E9DFE6575}">
      <dgm:prSet/>
      <dgm:spPr/>
      <dgm:t>
        <a:bodyPr/>
        <a:lstStyle/>
        <a:p>
          <a:endParaRPr lang="tr-TR" sz="2400">
            <a:latin typeface="+mn-lt"/>
            <a:cs typeface="Arial" pitchFamily="34" charset="0"/>
          </a:endParaRPr>
        </a:p>
      </dgm:t>
    </dgm:pt>
    <dgm:pt modelId="{1546D5A2-6DAC-4B70-9719-6358DBECA3B6}">
      <dgm:prSet phldrT="[Metin]" custT="1"/>
      <dgm:spPr>
        <a:xfrm rot="5400000">
          <a:off x="4013806" y="-309410"/>
          <a:ext cx="566514" cy="7373941"/>
        </a:xfrm>
        <a:ln>
          <a:solidFill>
            <a:schemeClr val="accent1">
              <a:lumMod val="75000"/>
            </a:schemeClr>
          </a:solidFill>
        </a:ln>
      </dgm:spPr>
      <dgm:t>
        <a:bodyPr/>
        <a:lstStyle/>
        <a:p>
          <a:r>
            <a:rPr lang="tr-TR" sz="2400" dirty="0">
              <a:solidFill>
                <a:srgbClr val="000000"/>
              </a:solidFill>
              <a:cs typeface="Arial" pitchFamily="34" charset="0"/>
            </a:rPr>
            <a:t>Kontrol tarihi belirleyin</a:t>
          </a:r>
          <a:endParaRPr lang="tr-TR" sz="2400" dirty="0">
            <a:latin typeface="+mn-lt"/>
            <a:ea typeface="+mn-ea"/>
            <a:cs typeface="Arial" pitchFamily="34" charset="0"/>
          </a:endParaRPr>
        </a:p>
      </dgm:t>
    </dgm:pt>
    <dgm:pt modelId="{D88AD4F2-06C8-43B7-A0CB-629104AC6A1D}" type="parTrans" cxnId="{365B3919-6B2A-4650-87AB-931EA66938B8}">
      <dgm:prSet/>
      <dgm:spPr/>
      <dgm:t>
        <a:bodyPr/>
        <a:lstStyle/>
        <a:p>
          <a:endParaRPr lang="tr-TR" sz="2400">
            <a:latin typeface="+mn-lt"/>
            <a:cs typeface="Arial" pitchFamily="34" charset="0"/>
          </a:endParaRPr>
        </a:p>
      </dgm:t>
    </dgm:pt>
    <dgm:pt modelId="{D207688A-515F-4CDC-862A-7618AF0DD2A1}" type="sibTrans" cxnId="{365B3919-6B2A-4650-87AB-931EA66938B8}">
      <dgm:prSet/>
      <dgm:spPr/>
      <dgm:t>
        <a:bodyPr/>
        <a:lstStyle/>
        <a:p>
          <a:endParaRPr lang="tr-TR" sz="2400">
            <a:latin typeface="+mn-lt"/>
            <a:cs typeface="Arial" pitchFamily="34" charset="0"/>
          </a:endParaRPr>
        </a:p>
      </dgm:t>
    </dgm:pt>
    <dgm:pt modelId="{6AC9983E-D0CB-4278-986E-C0A42DA821CC}">
      <dgm:prSet custT="1"/>
      <dgm:spPr>
        <a:xfrm rot="5400000">
          <a:off x="-130734" y="2451954"/>
          <a:ext cx="871560" cy="610092"/>
        </a:xfrm>
        <a:solidFill>
          <a:schemeClr val="accent1">
            <a:lumMod val="20000"/>
            <a:lumOff val="80000"/>
          </a:schemeClr>
        </a:solidFill>
        <a:ln>
          <a:solidFill>
            <a:schemeClr val="accent1">
              <a:lumMod val="75000"/>
            </a:schemeClr>
          </a:solidFill>
        </a:ln>
      </dgm:spPr>
      <dgm:t>
        <a:bodyPr/>
        <a:lstStyle/>
        <a:p>
          <a:endParaRPr lang="tr-TR" sz="2400">
            <a:solidFill>
              <a:sysClr val="window" lastClr="FFFFFF"/>
            </a:solidFill>
            <a:latin typeface="+mn-lt"/>
            <a:ea typeface="+mn-ea"/>
            <a:cs typeface="Arial" pitchFamily="34" charset="0"/>
          </a:endParaRPr>
        </a:p>
      </dgm:t>
    </dgm:pt>
    <dgm:pt modelId="{ADAF25A2-3459-4C3C-8D97-0913D527BE5E}" type="parTrans" cxnId="{1DC17EB4-4DD1-4F3B-9D95-06D50464999E}">
      <dgm:prSet/>
      <dgm:spPr/>
      <dgm:t>
        <a:bodyPr/>
        <a:lstStyle/>
        <a:p>
          <a:endParaRPr lang="tr-TR" sz="2400">
            <a:latin typeface="+mn-lt"/>
            <a:cs typeface="Arial" pitchFamily="34" charset="0"/>
          </a:endParaRPr>
        </a:p>
      </dgm:t>
    </dgm:pt>
    <dgm:pt modelId="{5DB9EB01-0F43-49C7-8F9B-2844D52D8463}" type="sibTrans" cxnId="{1DC17EB4-4DD1-4F3B-9D95-06D50464999E}">
      <dgm:prSet/>
      <dgm:spPr/>
      <dgm:t>
        <a:bodyPr/>
        <a:lstStyle/>
        <a:p>
          <a:endParaRPr lang="tr-TR" sz="2400">
            <a:latin typeface="+mn-lt"/>
            <a:cs typeface="Arial" pitchFamily="34" charset="0"/>
          </a:endParaRPr>
        </a:p>
      </dgm:t>
    </dgm:pt>
    <dgm:pt modelId="{ECDE280E-4C23-45FF-8B4B-5C0062CB5721}">
      <dgm:prSet custT="1"/>
      <dgm:spPr>
        <a:xfrm rot="5400000">
          <a:off x="4013806" y="-1082492"/>
          <a:ext cx="566514" cy="7373941"/>
        </a:xfrm>
        <a:ln>
          <a:solidFill>
            <a:schemeClr val="accent1">
              <a:lumMod val="75000"/>
            </a:schemeClr>
          </a:solidFill>
        </a:ln>
      </dgm:spPr>
      <dgm:t>
        <a:bodyPr/>
        <a:lstStyle/>
        <a:p>
          <a:r>
            <a:rPr lang="tr-TR" sz="2400" dirty="0">
              <a:solidFill>
                <a:srgbClr val="000000"/>
              </a:solidFill>
              <a:cs typeface="Tahoma" pitchFamily="34" charset="0"/>
            </a:rPr>
            <a:t>Evde kan basıncı ölçüm imkanı varsa ölçüm için hatırlatma stratejilerinden yararlanın</a:t>
          </a:r>
          <a:endParaRPr lang="tr-TR" sz="2400" dirty="0">
            <a:latin typeface="+mn-lt"/>
            <a:ea typeface="+mn-ea"/>
            <a:cs typeface="Arial" pitchFamily="34" charset="0"/>
          </a:endParaRPr>
        </a:p>
      </dgm:t>
    </dgm:pt>
    <dgm:pt modelId="{626089E3-0423-41BB-AE8F-E43589D046E6}" type="parTrans" cxnId="{DEB00607-326A-419C-87BC-03C49DD22EAB}">
      <dgm:prSet/>
      <dgm:spPr/>
      <dgm:t>
        <a:bodyPr/>
        <a:lstStyle/>
        <a:p>
          <a:endParaRPr lang="tr-TR" sz="2400">
            <a:latin typeface="+mn-lt"/>
            <a:cs typeface="Arial" pitchFamily="34" charset="0"/>
          </a:endParaRPr>
        </a:p>
      </dgm:t>
    </dgm:pt>
    <dgm:pt modelId="{E1102FF6-4776-4309-B286-5C0D539E8D62}" type="sibTrans" cxnId="{DEB00607-326A-419C-87BC-03C49DD22EAB}">
      <dgm:prSet/>
      <dgm:spPr/>
      <dgm:t>
        <a:bodyPr/>
        <a:lstStyle/>
        <a:p>
          <a:endParaRPr lang="tr-TR" sz="2400">
            <a:latin typeface="+mn-lt"/>
            <a:cs typeface="Arial" pitchFamily="34" charset="0"/>
          </a:endParaRPr>
        </a:p>
      </dgm:t>
    </dgm:pt>
    <dgm:pt modelId="{CD5BAEA5-E195-40FD-9B63-A03BAEDB3B9A}">
      <dgm:prSet phldrT="[Metin]" custT="1"/>
      <dgm:spPr>
        <a:xfrm rot="5400000">
          <a:off x="-130734" y="132707"/>
          <a:ext cx="871560" cy="610092"/>
        </a:xfrm>
        <a:solidFill>
          <a:schemeClr val="accent1">
            <a:lumMod val="20000"/>
            <a:lumOff val="80000"/>
          </a:schemeClr>
        </a:solidFill>
        <a:ln>
          <a:solidFill>
            <a:schemeClr val="accent1">
              <a:lumMod val="75000"/>
            </a:schemeClr>
          </a:solidFill>
        </a:ln>
      </dgm:spPr>
      <dgm:t>
        <a:bodyPr/>
        <a:lstStyle/>
        <a:p>
          <a:endParaRPr lang="tr-TR" sz="2400" dirty="0">
            <a:solidFill>
              <a:sysClr val="window" lastClr="FFFFFF"/>
            </a:solidFill>
            <a:latin typeface="+mn-lt"/>
            <a:ea typeface="+mn-ea"/>
            <a:cs typeface="Arial" pitchFamily="34" charset="0"/>
          </a:endParaRPr>
        </a:p>
      </dgm:t>
    </dgm:pt>
    <dgm:pt modelId="{7D84F54C-4FC1-45DD-9B19-1766889EFD8D}" type="sibTrans" cxnId="{754DFA99-A7E3-40E5-A141-E377AD197FF9}">
      <dgm:prSet/>
      <dgm:spPr/>
      <dgm:t>
        <a:bodyPr/>
        <a:lstStyle/>
        <a:p>
          <a:endParaRPr lang="tr-TR" sz="2400">
            <a:latin typeface="+mn-lt"/>
            <a:cs typeface="Arial" pitchFamily="34" charset="0"/>
          </a:endParaRPr>
        </a:p>
      </dgm:t>
    </dgm:pt>
    <dgm:pt modelId="{7BE929F0-9E81-4EB7-BA81-BCB9B724F74A}" type="parTrans" cxnId="{754DFA99-A7E3-40E5-A141-E377AD197FF9}">
      <dgm:prSet/>
      <dgm:spPr/>
      <dgm:t>
        <a:bodyPr/>
        <a:lstStyle/>
        <a:p>
          <a:endParaRPr lang="tr-TR" sz="2400">
            <a:latin typeface="+mn-lt"/>
            <a:cs typeface="Arial" pitchFamily="34" charset="0"/>
          </a:endParaRPr>
        </a:p>
      </dgm:t>
    </dgm:pt>
    <dgm:pt modelId="{3135D239-B424-4B99-BA6D-66A1F2A7ADEC}">
      <dgm:prSet phldrT="[Metin]" custT="1"/>
      <dgm:spPr>
        <a:xfrm rot="5400000">
          <a:off x="4013806" y="-3401739"/>
          <a:ext cx="566514" cy="7373941"/>
        </a:xfrm>
        <a:ln>
          <a:solidFill>
            <a:schemeClr val="accent1">
              <a:lumMod val="75000"/>
            </a:schemeClr>
          </a:solidFill>
        </a:ln>
      </dgm:spPr>
      <dgm:t>
        <a:bodyPr/>
        <a:lstStyle/>
        <a:p>
          <a:r>
            <a:rPr lang="tr-TR" sz="2400" dirty="0">
              <a:solidFill>
                <a:srgbClr val="000000"/>
              </a:solidFill>
              <a:cs typeface="Tahoma" pitchFamily="34" charset="0"/>
            </a:rPr>
            <a:t>Günlük ilaç sayısını azaltarak tedaviyi basitleştirin</a:t>
          </a:r>
          <a:endParaRPr lang="tr-TR" sz="2400" dirty="0">
            <a:latin typeface="+mn-lt"/>
            <a:ea typeface="+mn-ea"/>
            <a:cs typeface="Arial" pitchFamily="34" charset="0"/>
          </a:endParaRPr>
        </a:p>
      </dgm:t>
    </dgm:pt>
    <dgm:pt modelId="{6914E7CC-8AF7-434D-9A83-D1D012AB1BD5}" type="sibTrans" cxnId="{F1916761-2FD9-4634-854F-802ECB7408FC}">
      <dgm:prSet/>
      <dgm:spPr/>
      <dgm:t>
        <a:bodyPr/>
        <a:lstStyle/>
        <a:p>
          <a:endParaRPr lang="tr-TR" sz="2400">
            <a:latin typeface="+mn-lt"/>
            <a:cs typeface="Arial" pitchFamily="34" charset="0"/>
          </a:endParaRPr>
        </a:p>
      </dgm:t>
    </dgm:pt>
    <dgm:pt modelId="{0591FC50-C678-49C5-83CD-D66ABF636C39}" type="parTrans" cxnId="{F1916761-2FD9-4634-854F-802ECB7408FC}">
      <dgm:prSet/>
      <dgm:spPr/>
      <dgm:t>
        <a:bodyPr/>
        <a:lstStyle/>
        <a:p>
          <a:endParaRPr lang="tr-TR" sz="2400">
            <a:latin typeface="+mn-lt"/>
            <a:cs typeface="Arial" pitchFamily="34" charset="0"/>
          </a:endParaRPr>
        </a:p>
      </dgm:t>
    </dgm:pt>
    <dgm:pt modelId="{4AC21B79-710F-49DC-8C4E-D18A17EA1153}">
      <dgm:prSet custT="1"/>
      <dgm:spPr>
        <a:xfrm rot="5400000">
          <a:off x="4013806" y="-1855575"/>
          <a:ext cx="566514" cy="7373941"/>
        </a:xfrm>
        <a:ln>
          <a:solidFill>
            <a:schemeClr val="accent1">
              <a:lumMod val="75000"/>
            </a:schemeClr>
          </a:solidFill>
        </a:ln>
      </dgm:spPr>
      <dgm:t>
        <a:bodyPr/>
        <a:lstStyle/>
        <a:p>
          <a:r>
            <a:rPr lang="tr-TR" sz="2400" dirty="0">
              <a:solidFill>
                <a:srgbClr val="000000"/>
              </a:solidFill>
              <a:cs typeface="Tahoma" pitchFamily="34" charset="0"/>
            </a:rPr>
            <a:t>Kan basıncı izlem kartı ve ilaç kartı oluşturun</a:t>
          </a:r>
          <a:endParaRPr lang="tr-TR" sz="2400" dirty="0">
            <a:latin typeface="+mn-lt"/>
            <a:ea typeface="+mn-ea"/>
            <a:cs typeface="Arial" pitchFamily="34" charset="0"/>
          </a:endParaRPr>
        </a:p>
      </dgm:t>
    </dgm:pt>
    <dgm:pt modelId="{9BC27C7B-092E-42E1-A27B-8372FDB0BDBA}" type="sibTrans" cxnId="{5B2B25A2-1418-4007-8C7C-DB32321C462D}">
      <dgm:prSet/>
      <dgm:spPr/>
      <dgm:t>
        <a:bodyPr/>
        <a:lstStyle/>
        <a:p>
          <a:endParaRPr lang="tr-TR" sz="2400">
            <a:latin typeface="+mn-lt"/>
            <a:cs typeface="Arial" pitchFamily="34" charset="0"/>
          </a:endParaRPr>
        </a:p>
      </dgm:t>
    </dgm:pt>
    <dgm:pt modelId="{3A07648B-1A5A-4310-95EC-71C7BFBF270A}" type="parTrans" cxnId="{5B2B25A2-1418-4007-8C7C-DB32321C462D}">
      <dgm:prSet/>
      <dgm:spPr/>
      <dgm:t>
        <a:bodyPr/>
        <a:lstStyle/>
        <a:p>
          <a:endParaRPr lang="tr-TR" sz="2400">
            <a:latin typeface="+mn-lt"/>
            <a:cs typeface="Arial" pitchFamily="34" charset="0"/>
          </a:endParaRPr>
        </a:p>
      </dgm:t>
    </dgm:pt>
    <dgm:pt modelId="{3258B443-2F3A-4367-884F-E23E21C03005}">
      <dgm:prSet phldrT="[Metin]" custT="1"/>
      <dgm:spPr>
        <a:xfrm rot="5400000">
          <a:off x="4013806" y="-2628657"/>
          <a:ext cx="566514" cy="7373941"/>
        </a:xfrm>
        <a:ln>
          <a:solidFill>
            <a:schemeClr val="accent1">
              <a:lumMod val="75000"/>
            </a:schemeClr>
          </a:solidFill>
        </a:ln>
      </dgm:spPr>
      <dgm:t>
        <a:bodyPr/>
        <a:lstStyle/>
        <a:p>
          <a:r>
            <a:rPr lang="tr-TR" sz="2400" dirty="0">
              <a:solidFill>
                <a:srgbClr val="000000"/>
              </a:solidFill>
              <a:cs typeface="Tahoma" pitchFamily="34" charset="0"/>
            </a:rPr>
            <a:t>Yan etkilerle ilgili bilgilendirin ve gerekli durumda ilaç dozu ve tipinin değişebileceğini belirtin</a:t>
          </a:r>
          <a:endParaRPr lang="tr-TR" sz="2400" dirty="0">
            <a:latin typeface="+mn-lt"/>
            <a:ea typeface="+mn-ea"/>
            <a:cs typeface="Arial" pitchFamily="34" charset="0"/>
          </a:endParaRPr>
        </a:p>
      </dgm:t>
    </dgm:pt>
    <dgm:pt modelId="{033442AF-791A-486B-B256-1712084AAC74}" type="sibTrans" cxnId="{BD0187FD-D339-4005-AF05-B052E8C798B8}">
      <dgm:prSet/>
      <dgm:spPr/>
      <dgm:t>
        <a:bodyPr/>
        <a:lstStyle/>
        <a:p>
          <a:endParaRPr lang="tr-TR" sz="2400">
            <a:latin typeface="+mn-lt"/>
            <a:cs typeface="Arial" pitchFamily="34" charset="0"/>
          </a:endParaRPr>
        </a:p>
      </dgm:t>
    </dgm:pt>
    <dgm:pt modelId="{54199B32-FE55-4D82-A51D-B829DB82FFA8}" type="parTrans" cxnId="{BD0187FD-D339-4005-AF05-B052E8C798B8}">
      <dgm:prSet/>
      <dgm:spPr/>
      <dgm:t>
        <a:bodyPr/>
        <a:lstStyle/>
        <a:p>
          <a:endParaRPr lang="tr-TR" sz="2400">
            <a:latin typeface="+mn-lt"/>
            <a:cs typeface="Arial" pitchFamily="34" charset="0"/>
          </a:endParaRPr>
        </a:p>
      </dgm:t>
    </dgm:pt>
    <dgm:pt modelId="{A8E3FC70-BDA3-4090-B59E-7ADC514A4238}">
      <dgm:prSet custT="1"/>
      <dgm:spPr>
        <a:xfrm rot="5400000">
          <a:off x="-130734" y="1678872"/>
          <a:ext cx="871560" cy="610092"/>
        </a:xfrm>
        <a:solidFill>
          <a:schemeClr val="accent1">
            <a:lumMod val="20000"/>
            <a:lumOff val="80000"/>
          </a:schemeClr>
        </a:solidFill>
        <a:ln>
          <a:solidFill>
            <a:schemeClr val="accent1">
              <a:lumMod val="75000"/>
            </a:schemeClr>
          </a:solidFill>
        </a:ln>
      </dgm:spPr>
      <dgm:t>
        <a:bodyPr/>
        <a:lstStyle/>
        <a:p>
          <a:endParaRPr lang="tr-TR" sz="2400" dirty="0">
            <a:solidFill>
              <a:sysClr val="window" lastClr="FFFFFF"/>
            </a:solidFill>
            <a:latin typeface="+mn-lt"/>
            <a:ea typeface="+mn-ea"/>
            <a:cs typeface="Arial" pitchFamily="34" charset="0"/>
          </a:endParaRPr>
        </a:p>
      </dgm:t>
    </dgm:pt>
    <dgm:pt modelId="{B37853D1-4DD5-4297-9D96-AB026FC42051}" type="sibTrans" cxnId="{C9321E8F-32D4-4596-9F3B-DBE445AB1632}">
      <dgm:prSet/>
      <dgm:spPr/>
      <dgm:t>
        <a:bodyPr/>
        <a:lstStyle/>
        <a:p>
          <a:endParaRPr lang="tr-TR" sz="2400">
            <a:latin typeface="+mn-lt"/>
            <a:cs typeface="Arial" pitchFamily="34" charset="0"/>
          </a:endParaRPr>
        </a:p>
      </dgm:t>
    </dgm:pt>
    <dgm:pt modelId="{CAF97E25-B31E-4E97-89E9-9C111606BBCA}" type="parTrans" cxnId="{C9321E8F-32D4-4596-9F3B-DBE445AB1632}">
      <dgm:prSet/>
      <dgm:spPr/>
      <dgm:t>
        <a:bodyPr/>
        <a:lstStyle/>
        <a:p>
          <a:endParaRPr lang="tr-TR" sz="2400">
            <a:latin typeface="+mn-lt"/>
            <a:cs typeface="Arial" pitchFamily="34" charset="0"/>
          </a:endParaRPr>
        </a:p>
      </dgm:t>
    </dgm:pt>
    <dgm:pt modelId="{FF1FFCA0-4492-4FAB-A537-761CD841113F}" type="pres">
      <dgm:prSet presAssocID="{26E600CA-BEC6-4722-9A4B-1186C76A12DA}" presName="linearFlow" presStyleCnt="0">
        <dgm:presLayoutVars>
          <dgm:dir/>
          <dgm:animLvl val="lvl"/>
          <dgm:resizeHandles val="exact"/>
        </dgm:presLayoutVars>
      </dgm:prSet>
      <dgm:spPr/>
    </dgm:pt>
    <dgm:pt modelId="{0AA9E7E5-23B0-4625-91BF-345CBA2C25C1}" type="pres">
      <dgm:prSet presAssocID="{CD5BAEA5-E195-40FD-9B63-A03BAEDB3B9A}" presName="composite" presStyleCnt="0"/>
      <dgm:spPr/>
    </dgm:pt>
    <dgm:pt modelId="{3358FB0E-BB4B-49A6-8182-499F356868D0}" type="pres">
      <dgm:prSet presAssocID="{CD5BAEA5-E195-40FD-9B63-A03BAEDB3B9A}" presName="parentText" presStyleLbl="alignNode1" presStyleIdx="0" presStyleCnt="5">
        <dgm:presLayoutVars>
          <dgm:chMax val="1"/>
          <dgm:bulletEnabled val="1"/>
        </dgm:presLayoutVars>
      </dgm:prSet>
      <dgm:spPr/>
    </dgm:pt>
    <dgm:pt modelId="{A08FA8BE-647D-4FFE-AB57-79AD147C38C4}" type="pres">
      <dgm:prSet presAssocID="{CD5BAEA5-E195-40FD-9B63-A03BAEDB3B9A}" presName="descendantText" presStyleLbl="alignAcc1" presStyleIdx="0" presStyleCnt="5">
        <dgm:presLayoutVars>
          <dgm:bulletEnabled val="1"/>
        </dgm:presLayoutVars>
      </dgm:prSet>
      <dgm:spPr/>
    </dgm:pt>
    <dgm:pt modelId="{01C743C7-177B-4316-B30B-09CF6912DBE3}" type="pres">
      <dgm:prSet presAssocID="{7D84F54C-4FC1-45DD-9B19-1766889EFD8D}" presName="sp" presStyleCnt="0"/>
      <dgm:spPr/>
    </dgm:pt>
    <dgm:pt modelId="{44E93250-D45A-405D-B24D-21BF9B22DF77}" type="pres">
      <dgm:prSet presAssocID="{302B48BD-3B9D-4DD1-A2BF-C89B9CE792E1}" presName="composite" presStyleCnt="0"/>
      <dgm:spPr/>
    </dgm:pt>
    <dgm:pt modelId="{BAAF43D8-33A9-4C3A-A609-A21F54DB0298}" type="pres">
      <dgm:prSet presAssocID="{302B48BD-3B9D-4DD1-A2BF-C89B9CE792E1}" presName="parentText" presStyleLbl="alignNode1" presStyleIdx="1" presStyleCnt="5">
        <dgm:presLayoutVars>
          <dgm:chMax val="1"/>
          <dgm:bulletEnabled val="1"/>
        </dgm:presLayoutVars>
      </dgm:prSet>
      <dgm:spPr/>
    </dgm:pt>
    <dgm:pt modelId="{6A4B287A-A3AA-4CCE-8A77-50F963BF66A2}" type="pres">
      <dgm:prSet presAssocID="{302B48BD-3B9D-4DD1-A2BF-C89B9CE792E1}" presName="descendantText" presStyleLbl="alignAcc1" presStyleIdx="1" presStyleCnt="5">
        <dgm:presLayoutVars>
          <dgm:bulletEnabled val="1"/>
        </dgm:presLayoutVars>
      </dgm:prSet>
      <dgm:spPr/>
    </dgm:pt>
    <dgm:pt modelId="{7275B1A4-AA63-4EFB-A1A2-248FCABA4B4F}" type="pres">
      <dgm:prSet presAssocID="{D97E9A11-8D24-4ABF-A29C-5230A3E4C5A0}" presName="sp" presStyleCnt="0"/>
      <dgm:spPr/>
    </dgm:pt>
    <dgm:pt modelId="{41056493-239D-4B22-B0E4-7E4ACA66FE34}" type="pres">
      <dgm:prSet presAssocID="{A8E3FC70-BDA3-4090-B59E-7ADC514A4238}" presName="composite" presStyleCnt="0"/>
      <dgm:spPr/>
    </dgm:pt>
    <dgm:pt modelId="{493D093C-44A4-444F-AF6D-671F11E47B0A}" type="pres">
      <dgm:prSet presAssocID="{A8E3FC70-BDA3-4090-B59E-7ADC514A4238}" presName="parentText" presStyleLbl="alignNode1" presStyleIdx="2" presStyleCnt="5">
        <dgm:presLayoutVars>
          <dgm:chMax val="1"/>
          <dgm:bulletEnabled val="1"/>
        </dgm:presLayoutVars>
      </dgm:prSet>
      <dgm:spPr/>
    </dgm:pt>
    <dgm:pt modelId="{CCB49B5B-996A-4D4F-989D-81F0191384B8}" type="pres">
      <dgm:prSet presAssocID="{A8E3FC70-BDA3-4090-B59E-7ADC514A4238}" presName="descendantText" presStyleLbl="alignAcc1" presStyleIdx="2" presStyleCnt="5">
        <dgm:presLayoutVars>
          <dgm:bulletEnabled val="1"/>
        </dgm:presLayoutVars>
      </dgm:prSet>
      <dgm:spPr/>
    </dgm:pt>
    <dgm:pt modelId="{04CD7FA8-E477-47E4-B0E1-82069EDEA216}" type="pres">
      <dgm:prSet presAssocID="{B37853D1-4DD5-4297-9D96-AB026FC42051}" presName="sp" presStyleCnt="0"/>
      <dgm:spPr/>
    </dgm:pt>
    <dgm:pt modelId="{858B2601-9763-49EE-97F1-B66D405DE27C}" type="pres">
      <dgm:prSet presAssocID="{6AC9983E-D0CB-4278-986E-C0A42DA821CC}" presName="composite" presStyleCnt="0"/>
      <dgm:spPr/>
    </dgm:pt>
    <dgm:pt modelId="{E20D92A6-CBA5-47C5-9F5C-913DDCEAD9FC}" type="pres">
      <dgm:prSet presAssocID="{6AC9983E-D0CB-4278-986E-C0A42DA821CC}" presName="parentText" presStyleLbl="alignNode1" presStyleIdx="3" presStyleCnt="5">
        <dgm:presLayoutVars>
          <dgm:chMax val="1"/>
          <dgm:bulletEnabled val="1"/>
        </dgm:presLayoutVars>
      </dgm:prSet>
      <dgm:spPr/>
    </dgm:pt>
    <dgm:pt modelId="{32847A33-4A27-47BF-A864-179734A521EC}" type="pres">
      <dgm:prSet presAssocID="{6AC9983E-D0CB-4278-986E-C0A42DA821CC}" presName="descendantText" presStyleLbl="alignAcc1" presStyleIdx="3" presStyleCnt="5">
        <dgm:presLayoutVars>
          <dgm:bulletEnabled val="1"/>
        </dgm:presLayoutVars>
      </dgm:prSet>
      <dgm:spPr/>
    </dgm:pt>
    <dgm:pt modelId="{CAE191A4-F3D1-4BBF-AE03-7A0C6F47DD7F}" type="pres">
      <dgm:prSet presAssocID="{5DB9EB01-0F43-49C7-8F9B-2844D52D8463}" presName="sp" presStyleCnt="0"/>
      <dgm:spPr/>
    </dgm:pt>
    <dgm:pt modelId="{98083412-79B3-411A-8ACD-D2EFC815E296}" type="pres">
      <dgm:prSet presAssocID="{99E75E08-5515-40BD-BBF5-6EF085579CF7}" presName="composite" presStyleCnt="0"/>
      <dgm:spPr/>
    </dgm:pt>
    <dgm:pt modelId="{B6541775-85E3-4BBF-8041-3A77BC2B9B57}" type="pres">
      <dgm:prSet presAssocID="{99E75E08-5515-40BD-BBF5-6EF085579CF7}" presName="parentText" presStyleLbl="alignNode1" presStyleIdx="4" presStyleCnt="5">
        <dgm:presLayoutVars>
          <dgm:chMax val="1"/>
          <dgm:bulletEnabled val="1"/>
        </dgm:presLayoutVars>
      </dgm:prSet>
      <dgm:spPr/>
    </dgm:pt>
    <dgm:pt modelId="{22EF799E-E391-42A6-918A-B3192CEAE7A4}" type="pres">
      <dgm:prSet presAssocID="{99E75E08-5515-40BD-BBF5-6EF085579CF7}" presName="descendantText" presStyleLbl="alignAcc1" presStyleIdx="4" presStyleCnt="5">
        <dgm:presLayoutVars>
          <dgm:bulletEnabled val="1"/>
        </dgm:presLayoutVars>
      </dgm:prSet>
      <dgm:spPr/>
    </dgm:pt>
  </dgm:ptLst>
  <dgm:cxnLst>
    <dgm:cxn modelId="{CD5D6200-DC55-4C00-B819-AF71C84C0927}" type="presOf" srcId="{302B48BD-3B9D-4DD1-A2BF-C89B9CE792E1}" destId="{BAAF43D8-33A9-4C3A-A609-A21F54DB0298}" srcOrd="0" destOrd="0" presId="urn:microsoft.com/office/officeart/2005/8/layout/chevron2"/>
    <dgm:cxn modelId="{DEB00607-326A-419C-87BC-03C49DD22EAB}" srcId="{6AC9983E-D0CB-4278-986E-C0A42DA821CC}" destId="{ECDE280E-4C23-45FF-8B4B-5C0062CB5721}" srcOrd="0" destOrd="0" parTransId="{626089E3-0423-41BB-AE8F-E43589D046E6}" sibTransId="{E1102FF6-4776-4309-B286-5C0D539E8D62}"/>
    <dgm:cxn modelId="{7681720F-B76C-49F9-B5F7-17EF4372CADE}" type="presOf" srcId="{ECDE280E-4C23-45FF-8B4B-5C0062CB5721}" destId="{32847A33-4A27-47BF-A864-179734A521EC}" srcOrd="0" destOrd="0" presId="urn:microsoft.com/office/officeart/2005/8/layout/chevron2"/>
    <dgm:cxn modelId="{365B3919-6B2A-4650-87AB-931EA66938B8}" srcId="{99E75E08-5515-40BD-BBF5-6EF085579CF7}" destId="{1546D5A2-6DAC-4B70-9719-6358DBECA3B6}" srcOrd="0" destOrd="0" parTransId="{D88AD4F2-06C8-43B7-A0CB-629104AC6A1D}" sibTransId="{D207688A-515F-4CDC-862A-7618AF0DD2A1}"/>
    <dgm:cxn modelId="{9C9A2B3A-68FD-4103-A673-B53EEAD15F7A}" type="presOf" srcId="{4AC21B79-710F-49DC-8C4E-D18A17EA1153}" destId="{CCB49B5B-996A-4D4F-989D-81F0191384B8}" srcOrd="0" destOrd="0" presId="urn:microsoft.com/office/officeart/2005/8/layout/chevron2"/>
    <dgm:cxn modelId="{F1916761-2FD9-4634-854F-802ECB7408FC}" srcId="{CD5BAEA5-E195-40FD-9B63-A03BAEDB3B9A}" destId="{3135D239-B424-4B99-BA6D-66A1F2A7ADEC}" srcOrd="0" destOrd="0" parTransId="{0591FC50-C678-49C5-83CD-D66ABF636C39}" sibTransId="{6914E7CC-8AF7-434D-9A83-D1D012AB1BD5}"/>
    <dgm:cxn modelId="{B36B1569-327C-4DA5-BB96-FEFD99987F95}" srcId="{26E600CA-BEC6-4722-9A4B-1186C76A12DA}" destId="{302B48BD-3B9D-4DD1-A2BF-C89B9CE792E1}" srcOrd="1" destOrd="0" parTransId="{F4926DBD-474D-4835-9372-D3AA7F20CA8C}" sibTransId="{D97E9A11-8D24-4ABF-A29C-5230A3E4C5A0}"/>
    <dgm:cxn modelId="{5571157E-B241-438B-A269-6603E76B42A8}" type="presOf" srcId="{26E600CA-BEC6-4722-9A4B-1186C76A12DA}" destId="{FF1FFCA0-4492-4FAB-A537-761CD841113F}" srcOrd="0" destOrd="0" presId="urn:microsoft.com/office/officeart/2005/8/layout/chevron2"/>
    <dgm:cxn modelId="{590C3F7F-D03B-4514-9F03-26CDBDA6A3FB}" type="presOf" srcId="{3135D239-B424-4B99-BA6D-66A1F2A7ADEC}" destId="{A08FA8BE-647D-4FFE-AB57-79AD147C38C4}" srcOrd="0" destOrd="0" presId="urn:microsoft.com/office/officeart/2005/8/layout/chevron2"/>
    <dgm:cxn modelId="{A7771D82-48B4-41AE-B614-83B999E7EE40}" type="presOf" srcId="{6AC9983E-D0CB-4278-986E-C0A42DA821CC}" destId="{E20D92A6-CBA5-47C5-9F5C-913DDCEAD9FC}" srcOrd="0" destOrd="0" presId="urn:microsoft.com/office/officeart/2005/8/layout/chevron2"/>
    <dgm:cxn modelId="{C9321E8F-32D4-4596-9F3B-DBE445AB1632}" srcId="{26E600CA-BEC6-4722-9A4B-1186C76A12DA}" destId="{A8E3FC70-BDA3-4090-B59E-7ADC514A4238}" srcOrd="2" destOrd="0" parTransId="{CAF97E25-B31E-4E97-89E9-9C111606BBCA}" sibTransId="{B37853D1-4DD5-4297-9D96-AB026FC42051}"/>
    <dgm:cxn modelId="{754DFA99-A7E3-40E5-A141-E377AD197FF9}" srcId="{26E600CA-BEC6-4722-9A4B-1186C76A12DA}" destId="{CD5BAEA5-E195-40FD-9B63-A03BAEDB3B9A}" srcOrd="0" destOrd="0" parTransId="{7BE929F0-9E81-4EB7-BA81-BCB9B724F74A}" sibTransId="{7D84F54C-4FC1-45DD-9B19-1766889EFD8D}"/>
    <dgm:cxn modelId="{5B2B25A2-1418-4007-8C7C-DB32321C462D}" srcId="{A8E3FC70-BDA3-4090-B59E-7ADC514A4238}" destId="{4AC21B79-710F-49DC-8C4E-D18A17EA1153}" srcOrd="0" destOrd="0" parTransId="{3A07648B-1A5A-4310-95EC-71C7BFBF270A}" sibTransId="{9BC27C7B-092E-42E1-A27B-8372FDB0BDBA}"/>
    <dgm:cxn modelId="{1DC17EB4-4DD1-4F3B-9D95-06D50464999E}" srcId="{26E600CA-BEC6-4722-9A4B-1186C76A12DA}" destId="{6AC9983E-D0CB-4278-986E-C0A42DA821CC}" srcOrd="3" destOrd="0" parTransId="{ADAF25A2-3459-4C3C-8D97-0913D527BE5E}" sibTransId="{5DB9EB01-0F43-49C7-8F9B-2844D52D8463}"/>
    <dgm:cxn modelId="{4F62F1BD-DFC3-4719-80AA-11B88ED09F4D}" type="presOf" srcId="{1546D5A2-6DAC-4B70-9719-6358DBECA3B6}" destId="{22EF799E-E391-42A6-918A-B3192CEAE7A4}" srcOrd="0" destOrd="0" presId="urn:microsoft.com/office/officeart/2005/8/layout/chevron2"/>
    <dgm:cxn modelId="{3E1CC7BF-0349-4DB6-ADE8-1DE85D9C4628}" type="presOf" srcId="{99E75E08-5515-40BD-BBF5-6EF085579CF7}" destId="{B6541775-85E3-4BBF-8041-3A77BC2B9B57}" srcOrd="0" destOrd="0" presId="urn:microsoft.com/office/officeart/2005/8/layout/chevron2"/>
    <dgm:cxn modelId="{F1D7E3C8-2139-4355-AB4C-480967A3D091}" type="presOf" srcId="{CD5BAEA5-E195-40FD-9B63-A03BAEDB3B9A}" destId="{3358FB0E-BB4B-49A6-8182-499F356868D0}" srcOrd="0" destOrd="0" presId="urn:microsoft.com/office/officeart/2005/8/layout/chevron2"/>
    <dgm:cxn modelId="{3B1FB4DF-7DF8-48EF-B94A-7F6E9DFE6575}" srcId="{26E600CA-BEC6-4722-9A4B-1186C76A12DA}" destId="{99E75E08-5515-40BD-BBF5-6EF085579CF7}" srcOrd="4" destOrd="0" parTransId="{5DD43427-D0B1-4423-AE7B-D1839CDE01FD}" sibTransId="{DB1BF45D-86AE-435D-A928-035891337407}"/>
    <dgm:cxn modelId="{197A34E5-F782-45D6-A9FB-22E1B74DCD35}" type="presOf" srcId="{A8E3FC70-BDA3-4090-B59E-7ADC514A4238}" destId="{493D093C-44A4-444F-AF6D-671F11E47B0A}" srcOrd="0" destOrd="0" presId="urn:microsoft.com/office/officeart/2005/8/layout/chevron2"/>
    <dgm:cxn modelId="{2C1AE8F0-B148-4C6E-9D6B-87D6DAA5FADF}" type="presOf" srcId="{3258B443-2F3A-4367-884F-E23E21C03005}" destId="{6A4B287A-A3AA-4CCE-8A77-50F963BF66A2}" srcOrd="0" destOrd="0" presId="urn:microsoft.com/office/officeart/2005/8/layout/chevron2"/>
    <dgm:cxn modelId="{BD0187FD-D339-4005-AF05-B052E8C798B8}" srcId="{302B48BD-3B9D-4DD1-A2BF-C89B9CE792E1}" destId="{3258B443-2F3A-4367-884F-E23E21C03005}" srcOrd="0" destOrd="0" parTransId="{54199B32-FE55-4D82-A51D-B829DB82FFA8}" sibTransId="{033442AF-791A-486B-B256-1712084AAC74}"/>
    <dgm:cxn modelId="{F16861C8-5E64-4A27-B309-9B860DE3DACA}" type="presParOf" srcId="{FF1FFCA0-4492-4FAB-A537-761CD841113F}" destId="{0AA9E7E5-23B0-4625-91BF-345CBA2C25C1}" srcOrd="0" destOrd="0" presId="urn:microsoft.com/office/officeart/2005/8/layout/chevron2"/>
    <dgm:cxn modelId="{53A47C09-A7FC-490A-9584-E0F67C172702}" type="presParOf" srcId="{0AA9E7E5-23B0-4625-91BF-345CBA2C25C1}" destId="{3358FB0E-BB4B-49A6-8182-499F356868D0}" srcOrd="0" destOrd="0" presId="urn:microsoft.com/office/officeart/2005/8/layout/chevron2"/>
    <dgm:cxn modelId="{1521023E-3F1D-4260-A6B7-33FB2F53B1E6}" type="presParOf" srcId="{0AA9E7E5-23B0-4625-91BF-345CBA2C25C1}" destId="{A08FA8BE-647D-4FFE-AB57-79AD147C38C4}" srcOrd="1" destOrd="0" presId="urn:microsoft.com/office/officeart/2005/8/layout/chevron2"/>
    <dgm:cxn modelId="{4BDCF492-B447-469A-86A1-F34C73A6A573}" type="presParOf" srcId="{FF1FFCA0-4492-4FAB-A537-761CD841113F}" destId="{01C743C7-177B-4316-B30B-09CF6912DBE3}" srcOrd="1" destOrd="0" presId="urn:microsoft.com/office/officeart/2005/8/layout/chevron2"/>
    <dgm:cxn modelId="{E9DC9D7C-9F4C-459B-A3CB-78CD03D60428}" type="presParOf" srcId="{FF1FFCA0-4492-4FAB-A537-761CD841113F}" destId="{44E93250-D45A-405D-B24D-21BF9B22DF77}" srcOrd="2" destOrd="0" presId="urn:microsoft.com/office/officeart/2005/8/layout/chevron2"/>
    <dgm:cxn modelId="{325C9021-A85C-4794-9CA8-785D4D9F22F9}" type="presParOf" srcId="{44E93250-D45A-405D-B24D-21BF9B22DF77}" destId="{BAAF43D8-33A9-4C3A-A609-A21F54DB0298}" srcOrd="0" destOrd="0" presId="urn:microsoft.com/office/officeart/2005/8/layout/chevron2"/>
    <dgm:cxn modelId="{FBD3BDC5-8D12-46BD-9970-EAF98D218727}" type="presParOf" srcId="{44E93250-D45A-405D-B24D-21BF9B22DF77}" destId="{6A4B287A-A3AA-4CCE-8A77-50F963BF66A2}" srcOrd="1" destOrd="0" presId="urn:microsoft.com/office/officeart/2005/8/layout/chevron2"/>
    <dgm:cxn modelId="{76E8E676-C483-4444-B617-1A101AAC460B}" type="presParOf" srcId="{FF1FFCA0-4492-4FAB-A537-761CD841113F}" destId="{7275B1A4-AA63-4EFB-A1A2-248FCABA4B4F}" srcOrd="3" destOrd="0" presId="urn:microsoft.com/office/officeart/2005/8/layout/chevron2"/>
    <dgm:cxn modelId="{70EFD9ED-0821-474F-8171-866546E31FCF}" type="presParOf" srcId="{FF1FFCA0-4492-4FAB-A537-761CD841113F}" destId="{41056493-239D-4B22-B0E4-7E4ACA66FE34}" srcOrd="4" destOrd="0" presId="urn:microsoft.com/office/officeart/2005/8/layout/chevron2"/>
    <dgm:cxn modelId="{0029BD14-2F2E-40AD-875A-8E15B7A5DCEB}" type="presParOf" srcId="{41056493-239D-4B22-B0E4-7E4ACA66FE34}" destId="{493D093C-44A4-444F-AF6D-671F11E47B0A}" srcOrd="0" destOrd="0" presId="urn:microsoft.com/office/officeart/2005/8/layout/chevron2"/>
    <dgm:cxn modelId="{FA9AFDF5-0FE5-4AE3-8BE9-AF3C62C2BB2A}" type="presParOf" srcId="{41056493-239D-4B22-B0E4-7E4ACA66FE34}" destId="{CCB49B5B-996A-4D4F-989D-81F0191384B8}" srcOrd="1" destOrd="0" presId="urn:microsoft.com/office/officeart/2005/8/layout/chevron2"/>
    <dgm:cxn modelId="{745A08DF-E75D-461F-B5E3-A5ED6D7A9A28}" type="presParOf" srcId="{FF1FFCA0-4492-4FAB-A537-761CD841113F}" destId="{04CD7FA8-E477-47E4-B0E1-82069EDEA216}" srcOrd="5" destOrd="0" presId="urn:microsoft.com/office/officeart/2005/8/layout/chevron2"/>
    <dgm:cxn modelId="{31E26437-3415-4263-A66C-A654A238A3F5}" type="presParOf" srcId="{FF1FFCA0-4492-4FAB-A537-761CD841113F}" destId="{858B2601-9763-49EE-97F1-B66D405DE27C}" srcOrd="6" destOrd="0" presId="urn:microsoft.com/office/officeart/2005/8/layout/chevron2"/>
    <dgm:cxn modelId="{BBA340DB-CC71-41B5-9665-38D2C5E9138F}" type="presParOf" srcId="{858B2601-9763-49EE-97F1-B66D405DE27C}" destId="{E20D92A6-CBA5-47C5-9F5C-913DDCEAD9FC}" srcOrd="0" destOrd="0" presId="urn:microsoft.com/office/officeart/2005/8/layout/chevron2"/>
    <dgm:cxn modelId="{8AD57FEC-74D9-4228-8633-062CB1537900}" type="presParOf" srcId="{858B2601-9763-49EE-97F1-B66D405DE27C}" destId="{32847A33-4A27-47BF-A864-179734A521EC}" srcOrd="1" destOrd="0" presId="urn:microsoft.com/office/officeart/2005/8/layout/chevron2"/>
    <dgm:cxn modelId="{2BB33E8B-8E97-4251-B97A-D47E00E23ABF}" type="presParOf" srcId="{FF1FFCA0-4492-4FAB-A537-761CD841113F}" destId="{CAE191A4-F3D1-4BBF-AE03-7A0C6F47DD7F}" srcOrd="7" destOrd="0" presId="urn:microsoft.com/office/officeart/2005/8/layout/chevron2"/>
    <dgm:cxn modelId="{64023050-49DA-457F-8C0F-D7915AD6C77B}" type="presParOf" srcId="{FF1FFCA0-4492-4FAB-A537-761CD841113F}" destId="{98083412-79B3-411A-8ACD-D2EFC815E296}" srcOrd="8" destOrd="0" presId="urn:microsoft.com/office/officeart/2005/8/layout/chevron2"/>
    <dgm:cxn modelId="{3E337EF5-0D8E-491C-9019-DA9BBB97B94B}" type="presParOf" srcId="{98083412-79B3-411A-8ACD-D2EFC815E296}" destId="{B6541775-85E3-4BBF-8041-3A77BC2B9B57}" srcOrd="0" destOrd="0" presId="urn:microsoft.com/office/officeart/2005/8/layout/chevron2"/>
    <dgm:cxn modelId="{1405ED1F-F4D9-4A2F-B5FE-BE4CDB07C10D}" type="presParOf" srcId="{98083412-79B3-411A-8ACD-D2EFC815E296}" destId="{22EF799E-E391-42A6-918A-B3192CEAE7A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176A12-E382-4615-B031-843517EAF0BA}" type="doc">
      <dgm:prSet loTypeId="urn:microsoft.com/office/officeart/2009/layout/CircleArrowProcess" loCatId="cycle" qsTypeId="urn:microsoft.com/office/officeart/2005/8/quickstyle/3d3" qsCatId="3D" csTypeId="urn:microsoft.com/office/officeart/2005/8/colors/accent1_5" csCatId="accent1" phldr="1"/>
      <dgm:spPr/>
    </dgm:pt>
    <dgm:pt modelId="{694A06EE-0C5C-4F9D-90D0-AA6ED58ECC4A}">
      <dgm:prSet phldrT="[Metin]" custT="1"/>
      <dgm:spPr/>
      <dgm:t>
        <a:bodyPr/>
        <a:lstStyle/>
        <a:p>
          <a:r>
            <a:rPr lang="tr-TR" sz="2400" b="1" dirty="0"/>
            <a:t>Ne Zaman</a:t>
          </a:r>
        </a:p>
      </dgm:t>
    </dgm:pt>
    <dgm:pt modelId="{86DF43B9-5EA4-46D9-BFC9-A29C41FF1D33}" type="parTrans" cxnId="{4AC908CB-A246-403E-BCD6-C429E3CF0735}">
      <dgm:prSet/>
      <dgm:spPr/>
      <dgm:t>
        <a:bodyPr/>
        <a:lstStyle/>
        <a:p>
          <a:endParaRPr lang="tr-TR" sz="1600" b="1">
            <a:solidFill>
              <a:schemeClr val="bg2">
                <a:lumMod val="25000"/>
              </a:schemeClr>
            </a:solidFill>
          </a:endParaRPr>
        </a:p>
      </dgm:t>
    </dgm:pt>
    <dgm:pt modelId="{7E8125DD-7690-4125-A0E3-78D0A22CDC8D}" type="sibTrans" cxnId="{4AC908CB-A246-403E-BCD6-C429E3CF0735}">
      <dgm:prSet/>
      <dgm:spPr/>
      <dgm:t>
        <a:bodyPr/>
        <a:lstStyle/>
        <a:p>
          <a:endParaRPr lang="tr-TR" sz="1600" b="1">
            <a:solidFill>
              <a:schemeClr val="bg2">
                <a:lumMod val="25000"/>
              </a:schemeClr>
            </a:solidFill>
          </a:endParaRPr>
        </a:p>
      </dgm:t>
    </dgm:pt>
    <dgm:pt modelId="{62AA556D-8827-4AB1-8FF7-E9A5C7A05896}">
      <dgm:prSet custT="1"/>
      <dgm:spPr/>
      <dgm:t>
        <a:bodyPr/>
        <a:lstStyle/>
        <a:p>
          <a:pPr>
            <a:lnSpc>
              <a:spcPct val="150000"/>
            </a:lnSpc>
          </a:pPr>
          <a:r>
            <a:rPr lang="tr-TR" sz="2400" b="1" dirty="0"/>
            <a:t>Hangi İlaç </a:t>
          </a:r>
        </a:p>
      </dgm:t>
    </dgm:pt>
    <dgm:pt modelId="{4EE2F9ED-1071-4673-818F-9FF1E912FD1F}" type="parTrans" cxnId="{F7718E2C-97FF-4A63-8425-E4EED109CCCC}">
      <dgm:prSet/>
      <dgm:spPr/>
      <dgm:t>
        <a:bodyPr/>
        <a:lstStyle/>
        <a:p>
          <a:endParaRPr lang="tr-TR" sz="1600" b="1">
            <a:solidFill>
              <a:schemeClr val="bg2">
                <a:lumMod val="25000"/>
              </a:schemeClr>
            </a:solidFill>
          </a:endParaRPr>
        </a:p>
      </dgm:t>
    </dgm:pt>
    <dgm:pt modelId="{6AAB92C3-B54E-4C92-8DF1-AD4AE941916F}" type="sibTrans" cxnId="{F7718E2C-97FF-4A63-8425-E4EED109CCCC}">
      <dgm:prSet/>
      <dgm:spPr/>
      <dgm:t>
        <a:bodyPr/>
        <a:lstStyle/>
        <a:p>
          <a:endParaRPr lang="tr-TR" sz="1600" b="1">
            <a:solidFill>
              <a:schemeClr val="bg2">
                <a:lumMod val="25000"/>
              </a:schemeClr>
            </a:solidFill>
          </a:endParaRPr>
        </a:p>
      </dgm:t>
    </dgm:pt>
    <dgm:pt modelId="{062A5A0B-558B-4CCE-8FD1-2BB6D4C3AFF3}">
      <dgm:prSet custT="1"/>
      <dgm:spPr/>
      <dgm:t>
        <a:bodyPr/>
        <a:lstStyle/>
        <a:p>
          <a:pPr>
            <a:lnSpc>
              <a:spcPct val="150000"/>
            </a:lnSpc>
          </a:pPr>
          <a:r>
            <a:rPr lang="tr-TR" sz="2400" b="1" dirty="0"/>
            <a:t>Hangi hedef</a:t>
          </a:r>
        </a:p>
      </dgm:t>
    </dgm:pt>
    <dgm:pt modelId="{412F0ED0-114D-4E98-94AE-43C84FEA7B18}" type="parTrans" cxnId="{4F72807F-08D3-4ED1-97F1-356C1943F5C8}">
      <dgm:prSet/>
      <dgm:spPr/>
      <dgm:t>
        <a:bodyPr/>
        <a:lstStyle/>
        <a:p>
          <a:endParaRPr lang="tr-TR" sz="1600" b="1">
            <a:solidFill>
              <a:schemeClr val="bg2">
                <a:lumMod val="25000"/>
              </a:schemeClr>
            </a:solidFill>
          </a:endParaRPr>
        </a:p>
      </dgm:t>
    </dgm:pt>
    <dgm:pt modelId="{9E65C405-F479-42EB-B3D6-35CC8AE72BC9}" type="sibTrans" cxnId="{4F72807F-08D3-4ED1-97F1-356C1943F5C8}">
      <dgm:prSet/>
      <dgm:spPr/>
      <dgm:t>
        <a:bodyPr/>
        <a:lstStyle/>
        <a:p>
          <a:endParaRPr lang="tr-TR" sz="1600" b="1">
            <a:solidFill>
              <a:schemeClr val="bg2">
                <a:lumMod val="25000"/>
              </a:schemeClr>
            </a:solidFill>
          </a:endParaRPr>
        </a:p>
      </dgm:t>
    </dgm:pt>
    <dgm:pt modelId="{5E0D4049-82EE-4A3A-BCD2-5EE0CFA77C3F}" type="pres">
      <dgm:prSet presAssocID="{3E176A12-E382-4615-B031-843517EAF0BA}" presName="Name0" presStyleCnt="0">
        <dgm:presLayoutVars>
          <dgm:chMax val="7"/>
          <dgm:chPref val="7"/>
          <dgm:dir/>
          <dgm:animLvl val="lvl"/>
        </dgm:presLayoutVars>
      </dgm:prSet>
      <dgm:spPr/>
    </dgm:pt>
    <dgm:pt modelId="{141BC279-52EC-4493-B413-BD66DF14C6EA}" type="pres">
      <dgm:prSet presAssocID="{694A06EE-0C5C-4F9D-90D0-AA6ED58ECC4A}" presName="Accent1" presStyleCnt="0"/>
      <dgm:spPr/>
    </dgm:pt>
    <dgm:pt modelId="{A02AAF6A-281C-44BB-801E-802BF45C60AE}" type="pres">
      <dgm:prSet presAssocID="{694A06EE-0C5C-4F9D-90D0-AA6ED58ECC4A}" presName="Accent" presStyleLbl="node1" presStyleIdx="0" presStyleCnt="3" custScaleX="124771" custScaleY="106114"/>
      <dgm:spPr/>
    </dgm:pt>
    <dgm:pt modelId="{E19A33F7-5C04-487D-B75F-7BB6151D7C2D}" type="pres">
      <dgm:prSet presAssocID="{694A06EE-0C5C-4F9D-90D0-AA6ED58ECC4A}" presName="Parent1" presStyleLbl="revTx" presStyleIdx="0" presStyleCnt="3" custScaleX="164554" custLinFactNeighborX="1758" custLinFactNeighborY="-22865">
        <dgm:presLayoutVars>
          <dgm:chMax val="1"/>
          <dgm:chPref val="1"/>
          <dgm:bulletEnabled val="1"/>
        </dgm:presLayoutVars>
      </dgm:prSet>
      <dgm:spPr/>
    </dgm:pt>
    <dgm:pt modelId="{0C3CA20A-5CF7-45DC-AAA8-BF375EEC71CC}" type="pres">
      <dgm:prSet presAssocID="{62AA556D-8827-4AB1-8FF7-E9A5C7A05896}" presName="Accent2" presStyleCnt="0"/>
      <dgm:spPr/>
    </dgm:pt>
    <dgm:pt modelId="{1CEAE120-BD7F-4DE9-BF89-11BECA0A0DE8}" type="pres">
      <dgm:prSet presAssocID="{62AA556D-8827-4AB1-8FF7-E9A5C7A05896}" presName="Accent" presStyleLbl="node1" presStyleIdx="1" presStyleCnt="3" custScaleX="117300" custScaleY="114620"/>
      <dgm:spPr/>
    </dgm:pt>
    <dgm:pt modelId="{C1DC5540-193C-40F1-B7BE-AFE247963680}" type="pres">
      <dgm:prSet presAssocID="{62AA556D-8827-4AB1-8FF7-E9A5C7A05896}" presName="Parent2" presStyleLbl="revTx" presStyleIdx="1" presStyleCnt="3" custScaleX="204358">
        <dgm:presLayoutVars>
          <dgm:chMax val="1"/>
          <dgm:chPref val="1"/>
          <dgm:bulletEnabled val="1"/>
        </dgm:presLayoutVars>
      </dgm:prSet>
      <dgm:spPr/>
    </dgm:pt>
    <dgm:pt modelId="{A038DC90-A1FE-44F1-994E-5D2034757B8E}" type="pres">
      <dgm:prSet presAssocID="{062A5A0B-558B-4CCE-8FD1-2BB6D4C3AFF3}" presName="Accent3" presStyleCnt="0"/>
      <dgm:spPr/>
    </dgm:pt>
    <dgm:pt modelId="{92F6C407-F536-4962-9543-B9E1D21C29D0}" type="pres">
      <dgm:prSet presAssocID="{062A5A0B-558B-4CCE-8FD1-2BB6D4C3AFF3}" presName="Accent" presStyleLbl="node1" presStyleIdx="2" presStyleCnt="3" custScaleX="127103" custScaleY="97246" custLinFactNeighborX="1814"/>
      <dgm:spPr/>
    </dgm:pt>
    <dgm:pt modelId="{7170A039-3B94-43E6-887A-6FBA3EF84FF9}" type="pres">
      <dgm:prSet presAssocID="{062A5A0B-558B-4CCE-8FD1-2BB6D4C3AFF3}" presName="Parent3" presStyleLbl="revTx" presStyleIdx="2" presStyleCnt="3" custScaleX="172509" custLinFactNeighborX="2313" custLinFactNeighborY="4815">
        <dgm:presLayoutVars>
          <dgm:chMax val="1"/>
          <dgm:chPref val="1"/>
          <dgm:bulletEnabled val="1"/>
        </dgm:presLayoutVars>
      </dgm:prSet>
      <dgm:spPr/>
    </dgm:pt>
  </dgm:ptLst>
  <dgm:cxnLst>
    <dgm:cxn modelId="{D2CBE102-DCEC-4E4C-81DC-83C0653B32E5}" type="presOf" srcId="{062A5A0B-558B-4CCE-8FD1-2BB6D4C3AFF3}" destId="{7170A039-3B94-43E6-887A-6FBA3EF84FF9}" srcOrd="0" destOrd="0" presId="urn:microsoft.com/office/officeart/2009/layout/CircleArrowProcess"/>
    <dgm:cxn modelId="{F7718E2C-97FF-4A63-8425-E4EED109CCCC}" srcId="{3E176A12-E382-4615-B031-843517EAF0BA}" destId="{62AA556D-8827-4AB1-8FF7-E9A5C7A05896}" srcOrd="1" destOrd="0" parTransId="{4EE2F9ED-1071-4673-818F-9FF1E912FD1F}" sibTransId="{6AAB92C3-B54E-4C92-8DF1-AD4AE941916F}"/>
    <dgm:cxn modelId="{4F72807F-08D3-4ED1-97F1-356C1943F5C8}" srcId="{3E176A12-E382-4615-B031-843517EAF0BA}" destId="{062A5A0B-558B-4CCE-8FD1-2BB6D4C3AFF3}" srcOrd="2" destOrd="0" parTransId="{412F0ED0-114D-4E98-94AE-43C84FEA7B18}" sibTransId="{9E65C405-F479-42EB-B3D6-35CC8AE72BC9}"/>
    <dgm:cxn modelId="{8230EDB5-609F-4A9C-A9C3-2A899DAD1E72}" type="presOf" srcId="{694A06EE-0C5C-4F9D-90D0-AA6ED58ECC4A}" destId="{E19A33F7-5C04-487D-B75F-7BB6151D7C2D}" srcOrd="0" destOrd="0" presId="urn:microsoft.com/office/officeart/2009/layout/CircleArrowProcess"/>
    <dgm:cxn modelId="{221AC8C1-F168-476D-89AF-49EB8F5810D3}" type="presOf" srcId="{62AA556D-8827-4AB1-8FF7-E9A5C7A05896}" destId="{C1DC5540-193C-40F1-B7BE-AFE247963680}" srcOrd="0" destOrd="0" presId="urn:microsoft.com/office/officeart/2009/layout/CircleArrowProcess"/>
    <dgm:cxn modelId="{4AC908CB-A246-403E-BCD6-C429E3CF0735}" srcId="{3E176A12-E382-4615-B031-843517EAF0BA}" destId="{694A06EE-0C5C-4F9D-90D0-AA6ED58ECC4A}" srcOrd="0" destOrd="0" parTransId="{86DF43B9-5EA4-46D9-BFC9-A29C41FF1D33}" sibTransId="{7E8125DD-7690-4125-A0E3-78D0A22CDC8D}"/>
    <dgm:cxn modelId="{9ED376DE-0023-426F-8AAA-B104CB86261C}" type="presOf" srcId="{3E176A12-E382-4615-B031-843517EAF0BA}" destId="{5E0D4049-82EE-4A3A-BCD2-5EE0CFA77C3F}" srcOrd="0" destOrd="0" presId="urn:microsoft.com/office/officeart/2009/layout/CircleArrowProcess"/>
    <dgm:cxn modelId="{AC342587-DC1F-407C-A72B-6EE24D63CAFC}" type="presParOf" srcId="{5E0D4049-82EE-4A3A-BCD2-5EE0CFA77C3F}" destId="{141BC279-52EC-4493-B413-BD66DF14C6EA}" srcOrd="0" destOrd="0" presId="urn:microsoft.com/office/officeart/2009/layout/CircleArrowProcess"/>
    <dgm:cxn modelId="{5C81F1B0-6F32-4695-8688-568B90510047}" type="presParOf" srcId="{141BC279-52EC-4493-B413-BD66DF14C6EA}" destId="{A02AAF6A-281C-44BB-801E-802BF45C60AE}" srcOrd="0" destOrd="0" presId="urn:microsoft.com/office/officeart/2009/layout/CircleArrowProcess"/>
    <dgm:cxn modelId="{A578DC73-E5D9-4FED-835A-503B869DA0F8}" type="presParOf" srcId="{5E0D4049-82EE-4A3A-BCD2-5EE0CFA77C3F}" destId="{E19A33F7-5C04-487D-B75F-7BB6151D7C2D}" srcOrd="1" destOrd="0" presId="urn:microsoft.com/office/officeart/2009/layout/CircleArrowProcess"/>
    <dgm:cxn modelId="{E73DBAAE-C3EF-45BA-BCA9-3413282369F6}" type="presParOf" srcId="{5E0D4049-82EE-4A3A-BCD2-5EE0CFA77C3F}" destId="{0C3CA20A-5CF7-45DC-AAA8-BF375EEC71CC}" srcOrd="2" destOrd="0" presId="urn:microsoft.com/office/officeart/2009/layout/CircleArrowProcess"/>
    <dgm:cxn modelId="{57B3955E-B918-4846-B211-4DCCF0865491}" type="presParOf" srcId="{0C3CA20A-5CF7-45DC-AAA8-BF375EEC71CC}" destId="{1CEAE120-BD7F-4DE9-BF89-11BECA0A0DE8}" srcOrd="0" destOrd="0" presId="urn:microsoft.com/office/officeart/2009/layout/CircleArrowProcess"/>
    <dgm:cxn modelId="{5EE9D575-9DC5-4977-AFFD-C97F897DC245}" type="presParOf" srcId="{5E0D4049-82EE-4A3A-BCD2-5EE0CFA77C3F}" destId="{C1DC5540-193C-40F1-B7BE-AFE247963680}" srcOrd="3" destOrd="0" presId="urn:microsoft.com/office/officeart/2009/layout/CircleArrowProcess"/>
    <dgm:cxn modelId="{7F9BC4FE-5819-44F7-B9E7-7491AA150626}" type="presParOf" srcId="{5E0D4049-82EE-4A3A-BCD2-5EE0CFA77C3F}" destId="{A038DC90-A1FE-44F1-994E-5D2034757B8E}" srcOrd="4" destOrd="0" presId="urn:microsoft.com/office/officeart/2009/layout/CircleArrowProcess"/>
    <dgm:cxn modelId="{BCC24D83-96F3-4A7E-94C6-ABDE503A0F29}" type="presParOf" srcId="{A038DC90-A1FE-44F1-994E-5D2034757B8E}" destId="{92F6C407-F536-4962-9543-B9E1D21C29D0}" srcOrd="0" destOrd="0" presId="urn:microsoft.com/office/officeart/2009/layout/CircleArrowProcess"/>
    <dgm:cxn modelId="{E2C624B7-D2D3-4010-9FC2-BBB427C66575}" type="presParOf" srcId="{5E0D4049-82EE-4A3A-BCD2-5EE0CFA77C3F}" destId="{7170A039-3B94-43E6-887A-6FBA3EF84FF9}"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8FB0E-BB4B-49A6-8182-499F356868D0}">
      <dsp:nvSpPr>
        <dsp:cNvPr id="0" name=""/>
        <dsp:cNvSpPr/>
      </dsp:nvSpPr>
      <dsp:spPr>
        <a:xfrm rot="5400000">
          <a:off x="-176517" y="176517"/>
          <a:ext cx="1176784" cy="823749"/>
        </a:xfrm>
        <a:prstGeom prst="chevron">
          <a:avLst/>
        </a:prstGeom>
        <a:solidFill>
          <a:schemeClr val="accent1">
            <a:lumMod val="20000"/>
            <a:lumOff val="8000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endParaRPr lang="tr-TR" sz="2200" kern="1200" dirty="0">
            <a:solidFill>
              <a:sysClr val="window" lastClr="FFFFFF"/>
            </a:solidFill>
            <a:latin typeface="+mn-lt"/>
            <a:ea typeface="+mn-ea"/>
            <a:cs typeface="Arial" pitchFamily="34" charset="0"/>
          </a:endParaRPr>
        </a:p>
      </dsp:txBody>
      <dsp:txXfrm rot="-5400000">
        <a:off x="1" y="411875"/>
        <a:ext cx="823749" cy="353035"/>
      </dsp:txXfrm>
    </dsp:sp>
    <dsp:sp modelId="{A08FA8BE-647D-4FFE-AB57-79AD147C38C4}">
      <dsp:nvSpPr>
        <dsp:cNvPr id="0" name=""/>
        <dsp:cNvSpPr/>
      </dsp:nvSpPr>
      <dsp:spPr>
        <a:xfrm rot="5400000">
          <a:off x="5286594" y="-4461947"/>
          <a:ext cx="764910" cy="9690599"/>
        </a:xfrm>
        <a:prstGeom prst="round2SameRect">
          <a:avLst/>
        </a:prstGeom>
        <a:no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tr-TR" sz="2200" kern="1200" dirty="0">
              <a:solidFill>
                <a:srgbClr val="000000"/>
              </a:solidFill>
              <a:cs typeface="Tahoma" pitchFamily="34" charset="0"/>
            </a:rPr>
            <a:t>Ölçtüğünüz kan basıncını mutlaka hastaya söyleyin</a:t>
          </a:r>
          <a:endParaRPr lang="tr-TR" sz="2200" kern="1200" dirty="0">
            <a:latin typeface="+mn-lt"/>
            <a:ea typeface="+mn-ea"/>
            <a:cs typeface="Arial" pitchFamily="34" charset="0"/>
          </a:endParaRPr>
        </a:p>
      </dsp:txBody>
      <dsp:txXfrm rot="-5400000">
        <a:off x="823750" y="38237"/>
        <a:ext cx="9653259" cy="690230"/>
      </dsp:txXfrm>
    </dsp:sp>
    <dsp:sp modelId="{BAAF43D8-33A9-4C3A-A609-A21F54DB0298}">
      <dsp:nvSpPr>
        <dsp:cNvPr id="0" name=""/>
        <dsp:cNvSpPr/>
      </dsp:nvSpPr>
      <dsp:spPr>
        <a:xfrm rot="5400000">
          <a:off x="-176517" y="1167265"/>
          <a:ext cx="1176784" cy="823749"/>
        </a:xfrm>
        <a:prstGeom prst="chevron">
          <a:avLst/>
        </a:prstGeom>
        <a:solidFill>
          <a:schemeClr val="accent1">
            <a:lumMod val="20000"/>
            <a:lumOff val="8000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endParaRPr lang="tr-TR" sz="2200" kern="1200" dirty="0">
            <a:solidFill>
              <a:sysClr val="window" lastClr="FFFFFF"/>
            </a:solidFill>
            <a:latin typeface="+mn-lt"/>
            <a:ea typeface="+mn-ea"/>
            <a:cs typeface="Arial" pitchFamily="34" charset="0"/>
          </a:endParaRPr>
        </a:p>
      </dsp:txBody>
      <dsp:txXfrm rot="-5400000">
        <a:off x="1" y="1402623"/>
        <a:ext cx="823749" cy="353035"/>
      </dsp:txXfrm>
    </dsp:sp>
    <dsp:sp modelId="{6A4B287A-A3AA-4CCE-8A77-50F963BF66A2}">
      <dsp:nvSpPr>
        <dsp:cNvPr id="0" name=""/>
        <dsp:cNvSpPr/>
      </dsp:nvSpPr>
      <dsp:spPr>
        <a:xfrm rot="5400000">
          <a:off x="5286594" y="-3472101"/>
          <a:ext cx="764910" cy="9690599"/>
        </a:xfrm>
        <a:prstGeom prst="round2SameRect">
          <a:avLst/>
        </a:prstGeom>
        <a:solidFill>
          <a:schemeClr val="lt1">
            <a:alpha val="90000"/>
            <a:hueOff val="0"/>
            <a:satOff val="0"/>
            <a:lumOff val="0"/>
            <a:alphaOff val="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tr-TR" sz="2200" kern="1200" dirty="0">
              <a:solidFill>
                <a:srgbClr val="000000"/>
              </a:solidFill>
              <a:cs typeface="Tahoma" pitchFamily="34" charset="0"/>
            </a:rPr>
            <a:t>Hipertansiyonun riski ve etkili tedavinin yararı hakkında bilgi verin</a:t>
          </a:r>
          <a:endParaRPr lang="tr-TR" sz="2200" kern="1200" dirty="0">
            <a:latin typeface="+mn-lt"/>
            <a:ea typeface="+mn-ea"/>
            <a:cs typeface="Arial" pitchFamily="34" charset="0"/>
          </a:endParaRPr>
        </a:p>
      </dsp:txBody>
      <dsp:txXfrm rot="-5400000">
        <a:off x="823750" y="1028083"/>
        <a:ext cx="9653259" cy="690230"/>
      </dsp:txXfrm>
    </dsp:sp>
    <dsp:sp modelId="{493D093C-44A4-444F-AF6D-671F11E47B0A}">
      <dsp:nvSpPr>
        <dsp:cNvPr id="0" name=""/>
        <dsp:cNvSpPr/>
      </dsp:nvSpPr>
      <dsp:spPr>
        <a:xfrm rot="5400000">
          <a:off x="-176517" y="2196267"/>
          <a:ext cx="1176784" cy="823749"/>
        </a:xfrm>
        <a:prstGeom prst="chevron">
          <a:avLst/>
        </a:prstGeom>
        <a:solidFill>
          <a:schemeClr val="accent1">
            <a:lumMod val="20000"/>
            <a:lumOff val="8000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endParaRPr lang="tr-TR" sz="2200" kern="1200" dirty="0">
            <a:solidFill>
              <a:sysClr val="window" lastClr="FFFFFF"/>
            </a:solidFill>
            <a:latin typeface="+mn-lt"/>
            <a:ea typeface="+mn-ea"/>
            <a:cs typeface="Arial" pitchFamily="34" charset="0"/>
          </a:endParaRPr>
        </a:p>
      </dsp:txBody>
      <dsp:txXfrm rot="-5400000">
        <a:off x="1" y="2431625"/>
        <a:ext cx="823749" cy="353035"/>
      </dsp:txXfrm>
    </dsp:sp>
    <dsp:sp modelId="{CCB49B5B-996A-4D4F-989D-81F0191384B8}">
      <dsp:nvSpPr>
        <dsp:cNvPr id="0" name=""/>
        <dsp:cNvSpPr/>
      </dsp:nvSpPr>
      <dsp:spPr>
        <a:xfrm rot="5400000">
          <a:off x="5286594" y="-2403943"/>
          <a:ext cx="764910" cy="9690599"/>
        </a:xfrm>
        <a:prstGeom prst="round2SameRect">
          <a:avLst/>
        </a:prstGeom>
        <a:solidFill>
          <a:schemeClr val="lt1">
            <a:alpha val="90000"/>
            <a:hueOff val="0"/>
            <a:satOff val="0"/>
            <a:lumOff val="0"/>
            <a:alphaOff val="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tr-TR" sz="2200" kern="1200" dirty="0">
              <a:solidFill>
                <a:srgbClr val="000000"/>
              </a:solidFill>
              <a:cs typeface="Tahoma" pitchFamily="34" charset="0"/>
            </a:rPr>
            <a:t>Tedaviyi hastanın yaşam tarzına ve gereksinimlerine uygun şekilde belirleyin</a:t>
          </a:r>
          <a:endParaRPr lang="tr-TR" sz="2200" kern="1200" dirty="0">
            <a:latin typeface="+mn-lt"/>
            <a:ea typeface="+mn-ea"/>
            <a:cs typeface="Arial" pitchFamily="34" charset="0"/>
          </a:endParaRPr>
        </a:p>
      </dsp:txBody>
      <dsp:txXfrm rot="-5400000">
        <a:off x="823750" y="2096241"/>
        <a:ext cx="9653259" cy="690230"/>
      </dsp:txXfrm>
    </dsp:sp>
    <dsp:sp modelId="{E20D92A6-CBA5-47C5-9F5C-913DDCEAD9FC}">
      <dsp:nvSpPr>
        <dsp:cNvPr id="0" name=""/>
        <dsp:cNvSpPr/>
      </dsp:nvSpPr>
      <dsp:spPr>
        <a:xfrm rot="5400000">
          <a:off x="-176517" y="3225269"/>
          <a:ext cx="1176784" cy="823749"/>
        </a:xfrm>
        <a:prstGeom prst="chevron">
          <a:avLst/>
        </a:prstGeom>
        <a:solidFill>
          <a:schemeClr val="accent1">
            <a:lumMod val="20000"/>
            <a:lumOff val="8000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endParaRPr lang="tr-TR" sz="2200" kern="1200">
            <a:solidFill>
              <a:sysClr val="window" lastClr="FFFFFF"/>
            </a:solidFill>
            <a:latin typeface="+mn-lt"/>
            <a:ea typeface="+mn-ea"/>
            <a:cs typeface="Arial" pitchFamily="34" charset="0"/>
          </a:endParaRPr>
        </a:p>
      </dsp:txBody>
      <dsp:txXfrm rot="-5400000">
        <a:off x="1" y="3460627"/>
        <a:ext cx="823749" cy="353035"/>
      </dsp:txXfrm>
    </dsp:sp>
    <dsp:sp modelId="{32847A33-4A27-47BF-A864-179734A521EC}">
      <dsp:nvSpPr>
        <dsp:cNvPr id="0" name=""/>
        <dsp:cNvSpPr/>
      </dsp:nvSpPr>
      <dsp:spPr>
        <a:xfrm rot="5400000">
          <a:off x="5286594" y="-1414097"/>
          <a:ext cx="764910" cy="9690599"/>
        </a:xfrm>
        <a:prstGeom prst="round2SameRect">
          <a:avLst/>
        </a:prstGeom>
        <a:solidFill>
          <a:schemeClr val="lt1">
            <a:alpha val="90000"/>
            <a:hueOff val="0"/>
            <a:satOff val="0"/>
            <a:lumOff val="0"/>
            <a:alphaOff val="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tr-TR" sz="2200" kern="1200" dirty="0">
              <a:solidFill>
                <a:srgbClr val="000000"/>
              </a:solidFill>
              <a:cs typeface="Tahoma" pitchFamily="34" charset="0"/>
            </a:rPr>
            <a:t>Hastalığı ile ilgili bilgiyi ve tedavi planını hastanın eşi veya ailesi ile paylaşın</a:t>
          </a:r>
          <a:endParaRPr lang="tr-TR" sz="2200" kern="1200" dirty="0">
            <a:latin typeface="+mn-lt"/>
            <a:ea typeface="+mn-ea"/>
            <a:cs typeface="Arial" pitchFamily="34" charset="0"/>
          </a:endParaRPr>
        </a:p>
      </dsp:txBody>
      <dsp:txXfrm rot="-5400000">
        <a:off x="823750" y="3086087"/>
        <a:ext cx="9653259" cy="6902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8FB0E-BB4B-49A6-8182-499F356868D0}">
      <dsp:nvSpPr>
        <dsp:cNvPr id="0" name=""/>
        <dsp:cNvSpPr/>
      </dsp:nvSpPr>
      <dsp:spPr>
        <a:xfrm rot="5400000">
          <a:off x="-142012" y="145717"/>
          <a:ext cx="946750" cy="662725"/>
        </a:xfrm>
        <a:prstGeom prst="chevron">
          <a:avLst/>
        </a:prstGeom>
        <a:solidFill>
          <a:schemeClr val="accent1">
            <a:lumMod val="20000"/>
            <a:lumOff val="8000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tr-TR" sz="2400" kern="1200" dirty="0">
            <a:solidFill>
              <a:sysClr val="window" lastClr="FFFFFF"/>
            </a:solidFill>
            <a:latin typeface="+mn-lt"/>
            <a:ea typeface="+mn-ea"/>
            <a:cs typeface="Arial" pitchFamily="34" charset="0"/>
          </a:endParaRPr>
        </a:p>
      </dsp:txBody>
      <dsp:txXfrm rot="-5400000">
        <a:off x="1" y="335068"/>
        <a:ext cx="662725" cy="284025"/>
      </dsp:txXfrm>
    </dsp:sp>
    <dsp:sp modelId="{A08FA8BE-647D-4FFE-AB57-79AD147C38C4}">
      <dsp:nvSpPr>
        <dsp:cNvPr id="0" name=""/>
        <dsp:cNvSpPr/>
      </dsp:nvSpPr>
      <dsp:spPr>
        <a:xfrm rot="5400000">
          <a:off x="5306118" y="-4639687"/>
          <a:ext cx="615388" cy="9902173"/>
        </a:xfrm>
        <a:prstGeom prst="round2SameRect">
          <a:avLst/>
        </a:prstGeom>
        <a:solidFill>
          <a:schemeClr val="lt1">
            <a:alpha val="90000"/>
            <a:hueOff val="0"/>
            <a:satOff val="0"/>
            <a:lumOff val="0"/>
            <a:alphaOff val="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tr-TR" sz="2400" kern="1200" dirty="0">
              <a:solidFill>
                <a:srgbClr val="000000"/>
              </a:solidFill>
              <a:cs typeface="Tahoma" pitchFamily="34" charset="0"/>
            </a:rPr>
            <a:t>Günlük ilaç sayısını azaltarak tedaviyi basitleştirin</a:t>
          </a:r>
          <a:endParaRPr lang="tr-TR" sz="2400" kern="1200" dirty="0">
            <a:latin typeface="+mn-lt"/>
            <a:ea typeface="+mn-ea"/>
            <a:cs typeface="Arial" pitchFamily="34" charset="0"/>
          </a:endParaRPr>
        </a:p>
      </dsp:txBody>
      <dsp:txXfrm rot="-5400000">
        <a:off x="662726" y="33746"/>
        <a:ext cx="9872132" cy="555306"/>
      </dsp:txXfrm>
    </dsp:sp>
    <dsp:sp modelId="{BAAF43D8-33A9-4C3A-A609-A21F54DB0298}">
      <dsp:nvSpPr>
        <dsp:cNvPr id="0" name=""/>
        <dsp:cNvSpPr/>
      </dsp:nvSpPr>
      <dsp:spPr>
        <a:xfrm rot="5400000">
          <a:off x="-142012" y="973573"/>
          <a:ext cx="946750" cy="662725"/>
        </a:xfrm>
        <a:prstGeom prst="chevron">
          <a:avLst/>
        </a:prstGeom>
        <a:solidFill>
          <a:schemeClr val="accent1">
            <a:lumMod val="20000"/>
            <a:lumOff val="8000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tr-TR" sz="2400" kern="1200" dirty="0">
            <a:solidFill>
              <a:sysClr val="window" lastClr="FFFFFF"/>
            </a:solidFill>
            <a:latin typeface="+mn-lt"/>
            <a:ea typeface="+mn-ea"/>
            <a:cs typeface="Arial" pitchFamily="34" charset="0"/>
          </a:endParaRPr>
        </a:p>
      </dsp:txBody>
      <dsp:txXfrm rot="-5400000">
        <a:off x="1" y="1162924"/>
        <a:ext cx="662725" cy="284025"/>
      </dsp:txXfrm>
    </dsp:sp>
    <dsp:sp modelId="{6A4B287A-A3AA-4CCE-8A77-50F963BF66A2}">
      <dsp:nvSpPr>
        <dsp:cNvPr id="0" name=""/>
        <dsp:cNvSpPr/>
      </dsp:nvSpPr>
      <dsp:spPr>
        <a:xfrm rot="5400000">
          <a:off x="5306118" y="-3811831"/>
          <a:ext cx="615388" cy="9902173"/>
        </a:xfrm>
        <a:prstGeom prst="round2SameRect">
          <a:avLst/>
        </a:prstGeom>
        <a:solidFill>
          <a:schemeClr val="lt1">
            <a:alpha val="90000"/>
            <a:hueOff val="0"/>
            <a:satOff val="0"/>
            <a:lumOff val="0"/>
            <a:alphaOff val="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tr-TR" sz="2400" kern="1200" dirty="0">
              <a:solidFill>
                <a:srgbClr val="000000"/>
              </a:solidFill>
              <a:cs typeface="Tahoma" pitchFamily="34" charset="0"/>
            </a:rPr>
            <a:t>Yan etkilerle ilgili bilgilendirin ve gerekli durumda ilaç dozu ve tipinin değişebileceğini belirtin</a:t>
          </a:r>
          <a:endParaRPr lang="tr-TR" sz="2400" kern="1200" dirty="0">
            <a:latin typeface="+mn-lt"/>
            <a:ea typeface="+mn-ea"/>
            <a:cs typeface="Arial" pitchFamily="34" charset="0"/>
          </a:endParaRPr>
        </a:p>
      </dsp:txBody>
      <dsp:txXfrm rot="-5400000">
        <a:off x="662726" y="861602"/>
        <a:ext cx="9872132" cy="555306"/>
      </dsp:txXfrm>
    </dsp:sp>
    <dsp:sp modelId="{493D093C-44A4-444F-AF6D-671F11E47B0A}">
      <dsp:nvSpPr>
        <dsp:cNvPr id="0" name=""/>
        <dsp:cNvSpPr/>
      </dsp:nvSpPr>
      <dsp:spPr>
        <a:xfrm rot="5400000">
          <a:off x="-142012" y="1801429"/>
          <a:ext cx="946750" cy="662725"/>
        </a:xfrm>
        <a:prstGeom prst="chevron">
          <a:avLst/>
        </a:prstGeom>
        <a:solidFill>
          <a:schemeClr val="accent1">
            <a:lumMod val="20000"/>
            <a:lumOff val="8000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tr-TR" sz="2400" kern="1200" dirty="0">
            <a:solidFill>
              <a:sysClr val="window" lastClr="FFFFFF"/>
            </a:solidFill>
            <a:latin typeface="+mn-lt"/>
            <a:ea typeface="+mn-ea"/>
            <a:cs typeface="Arial" pitchFamily="34" charset="0"/>
          </a:endParaRPr>
        </a:p>
      </dsp:txBody>
      <dsp:txXfrm rot="-5400000">
        <a:off x="1" y="1990780"/>
        <a:ext cx="662725" cy="284025"/>
      </dsp:txXfrm>
    </dsp:sp>
    <dsp:sp modelId="{CCB49B5B-996A-4D4F-989D-81F0191384B8}">
      <dsp:nvSpPr>
        <dsp:cNvPr id="0" name=""/>
        <dsp:cNvSpPr/>
      </dsp:nvSpPr>
      <dsp:spPr>
        <a:xfrm rot="5400000">
          <a:off x="5306118" y="-2983975"/>
          <a:ext cx="615388" cy="9902173"/>
        </a:xfrm>
        <a:prstGeom prst="round2SameRect">
          <a:avLst/>
        </a:prstGeom>
        <a:solidFill>
          <a:schemeClr val="lt1">
            <a:alpha val="90000"/>
            <a:hueOff val="0"/>
            <a:satOff val="0"/>
            <a:lumOff val="0"/>
            <a:alphaOff val="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tr-TR" sz="2400" kern="1200" dirty="0">
              <a:solidFill>
                <a:srgbClr val="000000"/>
              </a:solidFill>
              <a:cs typeface="Tahoma" pitchFamily="34" charset="0"/>
            </a:rPr>
            <a:t>Kan basıncı izlem kartı ve ilaç kartı oluşturun</a:t>
          </a:r>
          <a:endParaRPr lang="tr-TR" sz="2400" kern="1200" dirty="0">
            <a:latin typeface="+mn-lt"/>
            <a:ea typeface="+mn-ea"/>
            <a:cs typeface="Arial" pitchFamily="34" charset="0"/>
          </a:endParaRPr>
        </a:p>
      </dsp:txBody>
      <dsp:txXfrm rot="-5400000">
        <a:off x="662726" y="1689458"/>
        <a:ext cx="9872132" cy="555306"/>
      </dsp:txXfrm>
    </dsp:sp>
    <dsp:sp modelId="{E20D92A6-CBA5-47C5-9F5C-913DDCEAD9FC}">
      <dsp:nvSpPr>
        <dsp:cNvPr id="0" name=""/>
        <dsp:cNvSpPr/>
      </dsp:nvSpPr>
      <dsp:spPr>
        <a:xfrm rot="5400000">
          <a:off x="-142012" y="2629285"/>
          <a:ext cx="946750" cy="662725"/>
        </a:xfrm>
        <a:prstGeom prst="chevron">
          <a:avLst/>
        </a:prstGeom>
        <a:solidFill>
          <a:schemeClr val="accent1">
            <a:lumMod val="20000"/>
            <a:lumOff val="8000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tr-TR" sz="2400" kern="1200">
            <a:solidFill>
              <a:sysClr val="window" lastClr="FFFFFF"/>
            </a:solidFill>
            <a:latin typeface="+mn-lt"/>
            <a:ea typeface="+mn-ea"/>
            <a:cs typeface="Arial" pitchFamily="34" charset="0"/>
          </a:endParaRPr>
        </a:p>
      </dsp:txBody>
      <dsp:txXfrm rot="-5400000">
        <a:off x="1" y="2818636"/>
        <a:ext cx="662725" cy="284025"/>
      </dsp:txXfrm>
    </dsp:sp>
    <dsp:sp modelId="{32847A33-4A27-47BF-A864-179734A521EC}">
      <dsp:nvSpPr>
        <dsp:cNvPr id="0" name=""/>
        <dsp:cNvSpPr/>
      </dsp:nvSpPr>
      <dsp:spPr>
        <a:xfrm rot="5400000">
          <a:off x="5306118" y="-2156119"/>
          <a:ext cx="615388" cy="9902173"/>
        </a:xfrm>
        <a:prstGeom prst="round2SameRect">
          <a:avLst/>
        </a:prstGeom>
        <a:solidFill>
          <a:schemeClr val="lt1">
            <a:alpha val="90000"/>
            <a:hueOff val="0"/>
            <a:satOff val="0"/>
            <a:lumOff val="0"/>
            <a:alphaOff val="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tr-TR" sz="2400" kern="1200" dirty="0">
              <a:solidFill>
                <a:srgbClr val="000000"/>
              </a:solidFill>
              <a:cs typeface="Tahoma" pitchFamily="34" charset="0"/>
            </a:rPr>
            <a:t>Evde kan basıncı ölçüm imkanı varsa ölçüm için hatırlatma stratejilerinden yararlanın</a:t>
          </a:r>
          <a:endParaRPr lang="tr-TR" sz="2400" kern="1200" dirty="0">
            <a:latin typeface="+mn-lt"/>
            <a:ea typeface="+mn-ea"/>
            <a:cs typeface="Arial" pitchFamily="34" charset="0"/>
          </a:endParaRPr>
        </a:p>
      </dsp:txBody>
      <dsp:txXfrm rot="-5400000">
        <a:off x="662726" y="2517314"/>
        <a:ext cx="9872132" cy="555306"/>
      </dsp:txXfrm>
    </dsp:sp>
    <dsp:sp modelId="{B6541775-85E3-4BBF-8041-3A77BC2B9B57}">
      <dsp:nvSpPr>
        <dsp:cNvPr id="0" name=""/>
        <dsp:cNvSpPr/>
      </dsp:nvSpPr>
      <dsp:spPr>
        <a:xfrm rot="5400000">
          <a:off x="-142012" y="3457142"/>
          <a:ext cx="946750" cy="662725"/>
        </a:xfrm>
        <a:prstGeom prst="chevron">
          <a:avLst/>
        </a:prstGeom>
        <a:solidFill>
          <a:schemeClr val="accent1">
            <a:lumMod val="20000"/>
            <a:lumOff val="8000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tr-TR" sz="2400" kern="1200" dirty="0">
            <a:solidFill>
              <a:sysClr val="window" lastClr="FFFFFF"/>
            </a:solidFill>
            <a:latin typeface="+mn-lt"/>
            <a:ea typeface="+mn-ea"/>
            <a:cs typeface="Arial" pitchFamily="34" charset="0"/>
          </a:endParaRPr>
        </a:p>
      </dsp:txBody>
      <dsp:txXfrm rot="-5400000">
        <a:off x="1" y="3646493"/>
        <a:ext cx="662725" cy="284025"/>
      </dsp:txXfrm>
    </dsp:sp>
    <dsp:sp modelId="{22EF799E-E391-42A6-918A-B3192CEAE7A4}">
      <dsp:nvSpPr>
        <dsp:cNvPr id="0" name=""/>
        <dsp:cNvSpPr/>
      </dsp:nvSpPr>
      <dsp:spPr>
        <a:xfrm rot="5400000">
          <a:off x="5306118" y="-1328263"/>
          <a:ext cx="615388" cy="9902173"/>
        </a:xfrm>
        <a:prstGeom prst="round2SameRect">
          <a:avLst/>
        </a:prstGeom>
        <a:solidFill>
          <a:schemeClr val="lt1">
            <a:alpha val="90000"/>
            <a:hueOff val="0"/>
            <a:satOff val="0"/>
            <a:lumOff val="0"/>
            <a:alphaOff val="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tr-TR" sz="2400" kern="1200" dirty="0">
              <a:solidFill>
                <a:srgbClr val="000000"/>
              </a:solidFill>
              <a:cs typeface="Arial" pitchFamily="34" charset="0"/>
            </a:rPr>
            <a:t>Kontrol tarihi belirleyin</a:t>
          </a:r>
          <a:endParaRPr lang="tr-TR" sz="2400" kern="1200" dirty="0">
            <a:latin typeface="+mn-lt"/>
            <a:ea typeface="+mn-ea"/>
            <a:cs typeface="Arial" pitchFamily="34" charset="0"/>
          </a:endParaRPr>
        </a:p>
      </dsp:txBody>
      <dsp:txXfrm rot="-5400000">
        <a:off x="662726" y="3345170"/>
        <a:ext cx="9872132" cy="5553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AAF6A-281C-44BB-801E-802BF45C60AE}">
      <dsp:nvSpPr>
        <dsp:cNvPr id="0" name=""/>
        <dsp:cNvSpPr/>
      </dsp:nvSpPr>
      <dsp:spPr>
        <a:xfrm>
          <a:off x="2487782" y="-20156"/>
          <a:ext cx="2684200" cy="2283179"/>
        </a:xfrm>
        <a:prstGeom prst="circularArrow">
          <a:avLst>
            <a:gd name="adj1" fmla="val 10980"/>
            <a:gd name="adj2" fmla="val 1142322"/>
            <a:gd name="adj3" fmla="val 4500000"/>
            <a:gd name="adj4" fmla="val 10800000"/>
            <a:gd name="adj5" fmla="val 12500"/>
          </a:avLst>
        </a:prstGeom>
        <a:solidFill>
          <a:schemeClr val="accen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19A33F7-5C04-487D-B75F-7BB6151D7C2D}">
      <dsp:nvSpPr>
        <dsp:cNvPr id="0" name=""/>
        <dsp:cNvSpPr/>
      </dsp:nvSpPr>
      <dsp:spPr>
        <a:xfrm>
          <a:off x="2864905" y="685785"/>
          <a:ext cx="1967139" cy="59757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tr-TR" sz="2400" b="1" kern="1200" dirty="0"/>
            <a:t>Ne Zaman</a:t>
          </a:r>
        </a:p>
      </dsp:txBody>
      <dsp:txXfrm>
        <a:off x="2864905" y="685785"/>
        <a:ext cx="1967139" cy="597575"/>
      </dsp:txXfrm>
    </dsp:sp>
    <dsp:sp modelId="{1CEAE120-BD7F-4DE9-BF89-11BECA0A0DE8}">
      <dsp:nvSpPr>
        <dsp:cNvPr id="0" name=""/>
        <dsp:cNvSpPr/>
      </dsp:nvSpPr>
      <dsp:spPr>
        <a:xfrm>
          <a:off x="1970628" y="1124604"/>
          <a:ext cx="2523476" cy="2466196"/>
        </a:xfrm>
        <a:prstGeom prst="leftCircularArrow">
          <a:avLst>
            <a:gd name="adj1" fmla="val 10980"/>
            <a:gd name="adj2" fmla="val 1142322"/>
            <a:gd name="adj3" fmla="val 6300000"/>
            <a:gd name="adj4" fmla="val 18900000"/>
            <a:gd name="adj5" fmla="val 12500"/>
          </a:avLst>
        </a:prstGeom>
        <a:solidFill>
          <a:schemeClr val="accent1">
            <a:alpha val="90000"/>
            <a:hueOff val="0"/>
            <a:satOff val="0"/>
            <a:lumOff val="0"/>
            <a:alphaOff val="-2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1DC5540-193C-40F1-B7BE-AFE247963680}">
      <dsp:nvSpPr>
        <dsp:cNvPr id="0" name=""/>
        <dsp:cNvSpPr/>
      </dsp:nvSpPr>
      <dsp:spPr>
        <a:xfrm>
          <a:off x="2010880" y="2065843"/>
          <a:ext cx="2442970" cy="59757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150000"/>
            </a:lnSpc>
            <a:spcBef>
              <a:spcPct val="0"/>
            </a:spcBef>
            <a:spcAft>
              <a:spcPct val="35000"/>
            </a:spcAft>
            <a:buNone/>
          </a:pPr>
          <a:r>
            <a:rPr lang="tr-TR" sz="2400" b="1" kern="1200" dirty="0"/>
            <a:t>Hangi İlaç </a:t>
          </a:r>
        </a:p>
      </dsp:txBody>
      <dsp:txXfrm>
        <a:off x="2010880" y="2065843"/>
        <a:ext cx="2442970" cy="597575"/>
      </dsp:txXfrm>
    </dsp:sp>
    <dsp:sp modelId="{92F6C407-F536-4962-9543-B9E1D21C29D0}">
      <dsp:nvSpPr>
        <dsp:cNvPr id="0" name=""/>
        <dsp:cNvSpPr/>
      </dsp:nvSpPr>
      <dsp:spPr>
        <a:xfrm>
          <a:off x="2690403" y="2691561"/>
          <a:ext cx="2349246" cy="1798119"/>
        </a:xfrm>
        <a:prstGeom prst="blockArc">
          <a:avLst>
            <a:gd name="adj1" fmla="val 13500000"/>
            <a:gd name="adj2" fmla="val 10800000"/>
            <a:gd name="adj3" fmla="val 12740"/>
          </a:avLst>
        </a:prstGeom>
        <a:solidFill>
          <a:schemeClr val="accent1">
            <a:alpha val="90000"/>
            <a:hueOff val="0"/>
            <a:satOff val="0"/>
            <a:lumOff val="0"/>
            <a:alpha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170A039-3B94-43E6-887A-6FBA3EF84FF9}">
      <dsp:nvSpPr>
        <dsp:cNvPr id="0" name=""/>
        <dsp:cNvSpPr/>
      </dsp:nvSpPr>
      <dsp:spPr>
        <a:xfrm>
          <a:off x="2826819" y="3339825"/>
          <a:ext cx="2062236" cy="59757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150000"/>
            </a:lnSpc>
            <a:spcBef>
              <a:spcPct val="0"/>
            </a:spcBef>
            <a:spcAft>
              <a:spcPct val="35000"/>
            </a:spcAft>
            <a:buNone/>
          </a:pPr>
          <a:r>
            <a:rPr lang="tr-TR" sz="2400" b="1" kern="1200" dirty="0"/>
            <a:t>Hangi hedef</a:t>
          </a:r>
        </a:p>
      </dsp:txBody>
      <dsp:txXfrm>
        <a:off x="2826819" y="3339825"/>
        <a:ext cx="2062236" cy="59757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42974B-DF21-45EF-AFEA-976CDF0A15DF}" type="datetimeFigureOut">
              <a:rPr lang="tr-TR" smtClean="0"/>
              <a:t>12.07.2021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7D501C-22F9-4E03-ABEA-C78284802C6A}" type="slidenum">
              <a:rPr lang="tr-TR" smtClean="0"/>
              <a:t>‹#›</a:t>
            </a:fld>
            <a:endParaRPr lang="tr-TR"/>
          </a:p>
        </p:txBody>
      </p:sp>
    </p:spTree>
    <p:extLst>
      <p:ext uri="{BB962C8B-B14F-4D97-AF65-F5344CB8AC3E}">
        <p14:creationId xmlns:p14="http://schemas.microsoft.com/office/powerpoint/2010/main" val="3393927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B7D501C-22F9-4E03-ABEA-C78284802C6A}" type="slidenum">
              <a:rPr lang="tr-TR" smtClean="0"/>
              <a:t>1</a:t>
            </a:fld>
            <a:endParaRPr lang="tr-TR"/>
          </a:p>
        </p:txBody>
      </p:sp>
    </p:spTree>
    <p:extLst>
      <p:ext uri="{BB962C8B-B14F-4D97-AF65-F5344CB8AC3E}">
        <p14:creationId xmlns:p14="http://schemas.microsoft.com/office/powerpoint/2010/main" val="4216147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B7D501C-22F9-4E03-ABEA-C78284802C6A}" type="slidenum">
              <a:rPr lang="tr-TR" smtClean="0"/>
              <a:t>8</a:t>
            </a:fld>
            <a:endParaRPr lang="tr-TR"/>
          </a:p>
        </p:txBody>
      </p:sp>
    </p:spTree>
    <p:extLst>
      <p:ext uri="{BB962C8B-B14F-4D97-AF65-F5344CB8AC3E}">
        <p14:creationId xmlns:p14="http://schemas.microsoft.com/office/powerpoint/2010/main" val="1895237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B7D501C-22F9-4E03-ABEA-C78284802C6A}" type="slidenum">
              <a:rPr lang="tr-TR" smtClean="0"/>
              <a:t>13</a:t>
            </a:fld>
            <a:endParaRPr lang="tr-TR"/>
          </a:p>
        </p:txBody>
      </p:sp>
    </p:spTree>
    <p:extLst>
      <p:ext uri="{BB962C8B-B14F-4D97-AF65-F5344CB8AC3E}">
        <p14:creationId xmlns:p14="http://schemas.microsoft.com/office/powerpoint/2010/main" val="1591069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AA951C7-7F21-4362-89AB-67204B57313E}"/>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6401DA0B-D0D8-4F0E-88B1-C4402599A7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FB87F3AB-7223-4366-BA86-3193EFABFFF6}"/>
              </a:ext>
            </a:extLst>
          </p:cNvPr>
          <p:cNvSpPr>
            <a:spLocks noGrp="1"/>
          </p:cNvSpPr>
          <p:nvPr>
            <p:ph type="dt" sz="half" idx="10"/>
          </p:nvPr>
        </p:nvSpPr>
        <p:spPr/>
        <p:txBody>
          <a:bodyPr/>
          <a:lstStyle/>
          <a:p>
            <a:fld id="{29E927B1-687B-4565-A004-040F6B4DF3C0}" type="datetimeFigureOut">
              <a:rPr lang="tr-TR" smtClean="0"/>
              <a:t>12.07.2021</a:t>
            </a:fld>
            <a:endParaRPr lang="tr-TR"/>
          </a:p>
        </p:txBody>
      </p:sp>
      <p:sp>
        <p:nvSpPr>
          <p:cNvPr id="5" name="Alt Bilgi Yer Tutucusu 4">
            <a:extLst>
              <a:ext uri="{FF2B5EF4-FFF2-40B4-BE49-F238E27FC236}">
                <a16:creationId xmlns:a16="http://schemas.microsoft.com/office/drawing/2014/main" id="{B84F3472-8B83-48D5-986F-A107F8CA852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48B13B7-FD9C-4CB6-90EE-9BDD2F169E75}"/>
              </a:ext>
            </a:extLst>
          </p:cNvPr>
          <p:cNvSpPr>
            <a:spLocks noGrp="1"/>
          </p:cNvSpPr>
          <p:nvPr>
            <p:ph type="sldNum" sz="quarter" idx="12"/>
          </p:nvPr>
        </p:nvSpPr>
        <p:spPr/>
        <p:txBody>
          <a:bodyPr/>
          <a:lstStyle/>
          <a:p>
            <a:fld id="{9C32368B-C831-4BC7-9942-854A95D1F117}" type="slidenum">
              <a:rPr lang="tr-TR" smtClean="0"/>
              <a:t>‹#›</a:t>
            </a:fld>
            <a:endParaRPr lang="tr-TR"/>
          </a:p>
        </p:txBody>
      </p:sp>
    </p:spTree>
    <p:extLst>
      <p:ext uri="{BB962C8B-B14F-4D97-AF65-F5344CB8AC3E}">
        <p14:creationId xmlns:p14="http://schemas.microsoft.com/office/powerpoint/2010/main" val="644070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AD8399-98EB-4CFF-A7BF-845DE1277FA3}"/>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DEA344F2-06EE-48B6-8CFE-AF8F11DA67FE}"/>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D178B5A-8E93-4860-9B30-32FEF463173B}"/>
              </a:ext>
            </a:extLst>
          </p:cNvPr>
          <p:cNvSpPr>
            <a:spLocks noGrp="1"/>
          </p:cNvSpPr>
          <p:nvPr>
            <p:ph type="dt" sz="half" idx="10"/>
          </p:nvPr>
        </p:nvSpPr>
        <p:spPr/>
        <p:txBody>
          <a:bodyPr/>
          <a:lstStyle/>
          <a:p>
            <a:fld id="{29E927B1-687B-4565-A004-040F6B4DF3C0}" type="datetimeFigureOut">
              <a:rPr lang="tr-TR" smtClean="0"/>
              <a:t>12.07.2021</a:t>
            </a:fld>
            <a:endParaRPr lang="tr-TR"/>
          </a:p>
        </p:txBody>
      </p:sp>
      <p:sp>
        <p:nvSpPr>
          <p:cNvPr id="5" name="Alt Bilgi Yer Tutucusu 4">
            <a:extLst>
              <a:ext uri="{FF2B5EF4-FFF2-40B4-BE49-F238E27FC236}">
                <a16:creationId xmlns:a16="http://schemas.microsoft.com/office/drawing/2014/main" id="{71906E2D-17DE-4B06-851E-C433B7AA9A1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D740F2D-9E5A-4A12-8135-7A68C9E9A46B}"/>
              </a:ext>
            </a:extLst>
          </p:cNvPr>
          <p:cNvSpPr>
            <a:spLocks noGrp="1"/>
          </p:cNvSpPr>
          <p:nvPr>
            <p:ph type="sldNum" sz="quarter" idx="12"/>
          </p:nvPr>
        </p:nvSpPr>
        <p:spPr/>
        <p:txBody>
          <a:bodyPr/>
          <a:lstStyle/>
          <a:p>
            <a:fld id="{9C32368B-C831-4BC7-9942-854A95D1F117}" type="slidenum">
              <a:rPr lang="tr-TR" smtClean="0"/>
              <a:t>‹#›</a:t>
            </a:fld>
            <a:endParaRPr lang="tr-TR"/>
          </a:p>
        </p:txBody>
      </p:sp>
    </p:spTree>
    <p:extLst>
      <p:ext uri="{BB962C8B-B14F-4D97-AF65-F5344CB8AC3E}">
        <p14:creationId xmlns:p14="http://schemas.microsoft.com/office/powerpoint/2010/main" val="2184706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B395D7E0-4628-4358-83AD-0FE19C7C7614}"/>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0B9F5007-3779-4589-BB84-F3743C4A8719}"/>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2C67C07-B551-4F9E-A4DE-882DDAEAAB75}"/>
              </a:ext>
            </a:extLst>
          </p:cNvPr>
          <p:cNvSpPr>
            <a:spLocks noGrp="1"/>
          </p:cNvSpPr>
          <p:nvPr>
            <p:ph type="dt" sz="half" idx="10"/>
          </p:nvPr>
        </p:nvSpPr>
        <p:spPr/>
        <p:txBody>
          <a:bodyPr/>
          <a:lstStyle/>
          <a:p>
            <a:fld id="{29E927B1-687B-4565-A004-040F6B4DF3C0}" type="datetimeFigureOut">
              <a:rPr lang="tr-TR" smtClean="0"/>
              <a:t>12.07.2021</a:t>
            </a:fld>
            <a:endParaRPr lang="tr-TR"/>
          </a:p>
        </p:txBody>
      </p:sp>
      <p:sp>
        <p:nvSpPr>
          <p:cNvPr id="5" name="Alt Bilgi Yer Tutucusu 4">
            <a:extLst>
              <a:ext uri="{FF2B5EF4-FFF2-40B4-BE49-F238E27FC236}">
                <a16:creationId xmlns:a16="http://schemas.microsoft.com/office/drawing/2014/main" id="{ECFD03B7-3ADC-4602-863E-BE7076CE98A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22AABAC-CA66-4402-9CAD-66BED20F6278}"/>
              </a:ext>
            </a:extLst>
          </p:cNvPr>
          <p:cNvSpPr>
            <a:spLocks noGrp="1"/>
          </p:cNvSpPr>
          <p:nvPr>
            <p:ph type="sldNum" sz="quarter" idx="12"/>
          </p:nvPr>
        </p:nvSpPr>
        <p:spPr/>
        <p:txBody>
          <a:bodyPr/>
          <a:lstStyle/>
          <a:p>
            <a:fld id="{9C32368B-C831-4BC7-9942-854A95D1F117}" type="slidenum">
              <a:rPr lang="tr-TR" smtClean="0"/>
              <a:t>‹#›</a:t>
            </a:fld>
            <a:endParaRPr lang="tr-TR"/>
          </a:p>
        </p:txBody>
      </p:sp>
    </p:spTree>
    <p:extLst>
      <p:ext uri="{BB962C8B-B14F-4D97-AF65-F5344CB8AC3E}">
        <p14:creationId xmlns:p14="http://schemas.microsoft.com/office/powerpoint/2010/main" val="122725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D18F784-EB02-4F9D-92CB-328B048CCC6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F0605DA-4DA3-4053-AAC4-0A5C7518486D}"/>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03184DD-4ED5-4797-8772-871B7AC888FE}"/>
              </a:ext>
            </a:extLst>
          </p:cNvPr>
          <p:cNvSpPr>
            <a:spLocks noGrp="1"/>
          </p:cNvSpPr>
          <p:nvPr>
            <p:ph type="dt" sz="half" idx="10"/>
          </p:nvPr>
        </p:nvSpPr>
        <p:spPr/>
        <p:txBody>
          <a:bodyPr/>
          <a:lstStyle/>
          <a:p>
            <a:fld id="{29E927B1-687B-4565-A004-040F6B4DF3C0}" type="datetimeFigureOut">
              <a:rPr lang="tr-TR" smtClean="0"/>
              <a:t>12.07.2021</a:t>
            </a:fld>
            <a:endParaRPr lang="tr-TR"/>
          </a:p>
        </p:txBody>
      </p:sp>
      <p:sp>
        <p:nvSpPr>
          <p:cNvPr id="5" name="Alt Bilgi Yer Tutucusu 4">
            <a:extLst>
              <a:ext uri="{FF2B5EF4-FFF2-40B4-BE49-F238E27FC236}">
                <a16:creationId xmlns:a16="http://schemas.microsoft.com/office/drawing/2014/main" id="{354C570A-B697-4C44-9698-0D7E8A618CA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2A0B988-3EC2-4242-B396-F341D21738CC}"/>
              </a:ext>
            </a:extLst>
          </p:cNvPr>
          <p:cNvSpPr>
            <a:spLocks noGrp="1"/>
          </p:cNvSpPr>
          <p:nvPr>
            <p:ph type="sldNum" sz="quarter" idx="12"/>
          </p:nvPr>
        </p:nvSpPr>
        <p:spPr/>
        <p:txBody>
          <a:bodyPr/>
          <a:lstStyle/>
          <a:p>
            <a:fld id="{9C32368B-C831-4BC7-9942-854A95D1F117}" type="slidenum">
              <a:rPr lang="tr-TR" smtClean="0"/>
              <a:t>‹#›</a:t>
            </a:fld>
            <a:endParaRPr lang="tr-TR"/>
          </a:p>
        </p:txBody>
      </p:sp>
    </p:spTree>
    <p:extLst>
      <p:ext uri="{BB962C8B-B14F-4D97-AF65-F5344CB8AC3E}">
        <p14:creationId xmlns:p14="http://schemas.microsoft.com/office/powerpoint/2010/main" val="2098946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2DF41D2-E01B-4656-A998-6251DB93B0DF}"/>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17A7D688-E9D6-4DCD-A973-6E9720D92E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B807A6C4-E05C-4D1D-8DCD-8F5B7FC1FE3A}"/>
              </a:ext>
            </a:extLst>
          </p:cNvPr>
          <p:cNvSpPr>
            <a:spLocks noGrp="1"/>
          </p:cNvSpPr>
          <p:nvPr>
            <p:ph type="dt" sz="half" idx="10"/>
          </p:nvPr>
        </p:nvSpPr>
        <p:spPr/>
        <p:txBody>
          <a:bodyPr/>
          <a:lstStyle/>
          <a:p>
            <a:fld id="{29E927B1-687B-4565-A004-040F6B4DF3C0}" type="datetimeFigureOut">
              <a:rPr lang="tr-TR" smtClean="0"/>
              <a:t>12.07.2021</a:t>
            </a:fld>
            <a:endParaRPr lang="tr-TR"/>
          </a:p>
        </p:txBody>
      </p:sp>
      <p:sp>
        <p:nvSpPr>
          <p:cNvPr id="5" name="Alt Bilgi Yer Tutucusu 4">
            <a:extLst>
              <a:ext uri="{FF2B5EF4-FFF2-40B4-BE49-F238E27FC236}">
                <a16:creationId xmlns:a16="http://schemas.microsoft.com/office/drawing/2014/main" id="{DC25208A-00E9-4DD9-9876-2344ED3F9D3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74EB2CA-2A6C-473B-BF1D-E9ED7DD6067E}"/>
              </a:ext>
            </a:extLst>
          </p:cNvPr>
          <p:cNvSpPr>
            <a:spLocks noGrp="1"/>
          </p:cNvSpPr>
          <p:nvPr>
            <p:ph type="sldNum" sz="quarter" idx="12"/>
          </p:nvPr>
        </p:nvSpPr>
        <p:spPr/>
        <p:txBody>
          <a:bodyPr/>
          <a:lstStyle/>
          <a:p>
            <a:fld id="{9C32368B-C831-4BC7-9942-854A95D1F117}" type="slidenum">
              <a:rPr lang="tr-TR" smtClean="0"/>
              <a:t>‹#›</a:t>
            </a:fld>
            <a:endParaRPr lang="tr-TR"/>
          </a:p>
        </p:txBody>
      </p:sp>
    </p:spTree>
    <p:extLst>
      <p:ext uri="{BB962C8B-B14F-4D97-AF65-F5344CB8AC3E}">
        <p14:creationId xmlns:p14="http://schemas.microsoft.com/office/powerpoint/2010/main" val="3019122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3C397C-2EE0-4C00-BB1F-C0713A9F118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F949632-F0C1-4842-8028-A162FF33C168}"/>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2CA46BA5-CBDA-4E70-8B13-24CE96638E6B}"/>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DF29281A-AB2B-45BC-A42E-7D846A81E875}"/>
              </a:ext>
            </a:extLst>
          </p:cNvPr>
          <p:cNvSpPr>
            <a:spLocks noGrp="1"/>
          </p:cNvSpPr>
          <p:nvPr>
            <p:ph type="dt" sz="half" idx="10"/>
          </p:nvPr>
        </p:nvSpPr>
        <p:spPr/>
        <p:txBody>
          <a:bodyPr/>
          <a:lstStyle/>
          <a:p>
            <a:fld id="{29E927B1-687B-4565-A004-040F6B4DF3C0}" type="datetimeFigureOut">
              <a:rPr lang="tr-TR" smtClean="0"/>
              <a:t>12.07.2021</a:t>
            </a:fld>
            <a:endParaRPr lang="tr-TR"/>
          </a:p>
        </p:txBody>
      </p:sp>
      <p:sp>
        <p:nvSpPr>
          <p:cNvPr id="6" name="Alt Bilgi Yer Tutucusu 5">
            <a:extLst>
              <a:ext uri="{FF2B5EF4-FFF2-40B4-BE49-F238E27FC236}">
                <a16:creationId xmlns:a16="http://schemas.microsoft.com/office/drawing/2014/main" id="{E89A7816-3B78-4C53-B223-EEE259DA73E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F3B5822-59D1-4CE7-A63B-974DF78F9A7B}"/>
              </a:ext>
            </a:extLst>
          </p:cNvPr>
          <p:cNvSpPr>
            <a:spLocks noGrp="1"/>
          </p:cNvSpPr>
          <p:nvPr>
            <p:ph type="sldNum" sz="quarter" idx="12"/>
          </p:nvPr>
        </p:nvSpPr>
        <p:spPr/>
        <p:txBody>
          <a:bodyPr/>
          <a:lstStyle/>
          <a:p>
            <a:fld id="{9C32368B-C831-4BC7-9942-854A95D1F117}" type="slidenum">
              <a:rPr lang="tr-TR" smtClean="0"/>
              <a:t>‹#›</a:t>
            </a:fld>
            <a:endParaRPr lang="tr-TR"/>
          </a:p>
        </p:txBody>
      </p:sp>
    </p:spTree>
    <p:extLst>
      <p:ext uri="{BB962C8B-B14F-4D97-AF65-F5344CB8AC3E}">
        <p14:creationId xmlns:p14="http://schemas.microsoft.com/office/powerpoint/2010/main" val="2960950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298BEA-14CF-4555-A343-D9C9B6DB886F}"/>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44789D5-2874-4B98-A87B-6313CD2A2C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80FF9CA0-0641-4311-83AB-0B49D5E55002}"/>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941651E5-C977-4349-A6AD-BBCAAD5C5E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E2CDE07C-7C17-43BE-88DE-485FCEBCBC93}"/>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1EE79E4-7095-4AC7-86EC-ED520E0DBEEA}"/>
              </a:ext>
            </a:extLst>
          </p:cNvPr>
          <p:cNvSpPr>
            <a:spLocks noGrp="1"/>
          </p:cNvSpPr>
          <p:nvPr>
            <p:ph type="dt" sz="half" idx="10"/>
          </p:nvPr>
        </p:nvSpPr>
        <p:spPr/>
        <p:txBody>
          <a:bodyPr/>
          <a:lstStyle/>
          <a:p>
            <a:fld id="{29E927B1-687B-4565-A004-040F6B4DF3C0}" type="datetimeFigureOut">
              <a:rPr lang="tr-TR" smtClean="0"/>
              <a:t>12.07.2021</a:t>
            </a:fld>
            <a:endParaRPr lang="tr-TR"/>
          </a:p>
        </p:txBody>
      </p:sp>
      <p:sp>
        <p:nvSpPr>
          <p:cNvPr id="8" name="Alt Bilgi Yer Tutucusu 7">
            <a:extLst>
              <a:ext uri="{FF2B5EF4-FFF2-40B4-BE49-F238E27FC236}">
                <a16:creationId xmlns:a16="http://schemas.microsoft.com/office/drawing/2014/main" id="{55DEB688-95A2-4481-8579-D2769A45E010}"/>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BB2866F9-75DD-4C28-A8FE-16112BAA24A7}"/>
              </a:ext>
            </a:extLst>
          </p:cNvPr>
          <p:cNvSpPr>
            <a:spLocks noGrp="1"/>
          </p:cNvSpPr>
          <p:nvPr>
            <p:ph type="sldNum" sz="quarter" idx="12"/>
          </p:nvPr>
        </p:nvSpPr>
        <p:spPr/>
        <p:txBody>
          <a:bodyPr/>
          <a:lstStyle/>
          <a:p>
            <a:fld id="{9C32368B-C831-4BC7-9942-854A95D1F117}" type="slidenum">
              <a:rPr lang="tr-TR" smtClean="0"/>
              <a:t>‹#›</a:t>
            </a:fld>
            <a:endParaRPr lang="tr-TR"/>
          </a:p>
        </p:txBody>
      </p:sp>
    </p:spTree>
    <p:extLst>
      <p:ext uri="{BB962C8B-B14F-4D97-AF65-F5344CB8AC3E}">
        <p14:creationId xmlns:p14="http://schemas.microsoft.com/office/powerpoint/2010/main" val="3393711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361FEA-9B50-42B6-8697-85ADAA13A0BD}"/>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70D54CD7-25E3-4F62-B046-1A369814243D}"/>
              </a:ext>
            </a:extLst>
          </p:cNvPr>
          <p:cNvSpPr>
            <a:spLocks noGrp="1"/>
          </p:cNvSpPr>
          <p:nvPr>
            <p:ph type="dt" sz="half" idx="10"/>
          </p:nvPr>
        </p:nvSpPr>
        <p:spPr/>
        <p:txBody>
          <a:bodyPr/>
          <a:lstStyle/>
          <a:p>
            <a:fld id="{29E927B1-687B-4565-A004-040F6B4DF3C0}" type="datetimeFigureOut">
              <a:rPr lang="tr-TR" smtClean="0"/>
              <a:t>12.07.2021</a:t>
            </a:fld>
            <a:endParaRPr lang="tr-TR"/>
          </a:p>
        </p:txBody>
      </p:sp>
      <p:sp>
        <p:nvSpPr>
          <p:cNvPr id="4" name="Alt Bilgi Yer Tutucusu 3">
            <a:extLst>
              <a:ext uri="{FF2B5EF4-FFF2-40B4-BE49-F238E27FC236}">
                <a16:creationId xmlns:a16="http://schemas.microsoft.com/office/drawing/2014/main" id="{620943B9-0E48-4225-8BDA-571D4EB4712C}"/>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5FD1CA07-7223-4799-8510-6835B635296D}"/>
              </a:ext>
            </a:extLst>
          </p:cNvPr>
          <p:cNvSpPr>
            <a:spLocks noGrp="1"/>
          </p:cNvSpPr>
          <p:nvPr>
            <p:ph type="sldNum" sz="quarter" idx="12"/>
          </p:nvPr>
        </p:nvSpPr>
        <p:spPr/>
        <p:txBody>
          <a:bodyPr/>
          <a:lstStyle/>
          <a:p>
            <a:fld id="{9C32368B-C831-4BC7-9942-854A95D1F117}" type="slidenum">
              <a:rPr lang="tr-TR" smtClean="0"/>
              <a:t>‹#›</a:t>
            </a:fld>
            <a:endParaRPr lang="tr-TR"/>
          </a:p>
        </p:txBody>
      </p:sp>
    </p:spTree>
    <p:extLst>
      <p:ext uri="{BB962C8B-B14F-4D97-AF65-F5344CB8AC3E}">
        <p14:creationId xmlns:p14="http://schemas.microsoft.com/office/powerpoint/2010/main" val="1491813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98FDD30-9803-4476-B183-839A0FC4E11E}"/>
              </a:ext>
            </a:extLst>
          </p:cNvPr>
          <p:cNvSpPr>
            <a:spLocks noGrp="1"/>
          </p:cNvSpPr>
          <p:nvPr>
            <p:ph type="dt" sz="half" idx="10"/>
          </p:nvPr>
        </p:nvSpPr>
        <p:spPr/>
        <p:txBody>
          <a:bodyPr/>
          <a:lstStyle/>
          <a:p>
            <a:fld id="{29E927B1-687B-4565-A004-040F6B4DF3C0}" type="datetimeFigureOut">
              <a:rPr lang="tr-TR" smtClean="0"/>
              <a:t>12.07.2021</a:t>
            </a:fld>
            <a:endParaRPr lang="tr-TR"/>
          </a:p>
        </p:txBody>
      </p:sp>
      <p:sp>
        <p:nvSpPr>
          <p:cNvPr id="3" name="Alt Bilgi Yer Tutucusu 2">
            <a:extLst>
              <a:ext uri="{FF2B5EF4-FFF2-40B4-BE49-F238E27FC236}">
                <a16:creationId xmlns:a16="http://schemas.microsoft.com/office/drawing/2014/main" id="{0E36D963-92CC-444A-BBFC-B0E0F352E06C}"/>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A27AAF04-B1C1-4F60-BB95-D20EAFC65F9C}"/>
              </a:ext>
            </a:extLst>
          </p:cNvPr>
          <p:cNvSpPr>
            <a:spLocks noGrp="1"/>
          </p:cNvSpPr>
          <p:nvPr>
            <p:ph type="sldNum" sz="quarter" idx="12"/>
          </p:nvPr>
        </p:nvSpPr>
        <p:spPr/>
        <p:txBody>
          <a:bodyPr/>
          <a:lstStyle/>
          <a:p>
            <a:fld id="{9C32368B-C831-4BC7-9942-854A95D1F117}" type="slidenum">
              <a:rPr lang="tr-TR" smtClean="0"/>
              <a:t>‹#›</a:t>
            </a:fld>
            <a:endParaRPr lang="tr-TR"/>
          </a:p>
        </p:txBody>
      </p:sp>
    </p:spTree>
    <p:extLst>
      <p:ext uri="{BB962C8B-B14F-4D97-AF65-F5344CB8AC3E}">
        <p14:creationId xmlns:p14="http://schemas.microsoft.com/office/powerpoint/2010/main" val="1786653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1D3DBE7-DFCE-4015-AB8C-819EB47BF6C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8C941BA0-FC4E-478B-8BB2-2593A5678F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CF04CAD-9F3D-4EB6-8AA0-B71952202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1F9B598-37F8-4139-ACA8-418D65876093}"/>
              </a:ext>
            </a:extLst>
          </p:cNvPr>
          <p:cNvSpPr>
            <a:spLocks noGrp="1"/>
          </p:cNvSpPr>
          <p:nvPr>
            <p:ph type="dt" sz="half" idx="10"/>
          </p:nvPr>
        </p:nvSpPr>
        <p:spPr/>
        <p:txBody>
          <a:bodyPr/>
          <a:lstStyle/>
          <a:p>
            <a:fld id="{29E927B1-687B-4565-A004-040F6B4DF3C0}" type="datetimeFigureOut">
              <a:rPr lang="tr-TR" smtClean="0"/>
              <a:t>12.07.2021</a:t>
            </a:fld>
            <a:endParaRPr lang="tr-TR"/>
          </a:p>
        </p:txBody>
      </p:sp>
      <p:sp>
        <p:nvSpPr>
          <p:cNvPr id="6" name="Alt Bilgi Yer Tutucusu 5">
            <a:extLst>
              <a:ext uri="{FF2B5EF4-FFF2-40B4-BE49-F238E27FC236}">
                <a16:creationId xmlns:a16="http://schemas.microsoft.com/office/drawing/2014/main" id="{2C411FE2-3E81-41CE-8C51-009E0FE6BFD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271030B-56DF-4578-B498-261065CB88C7}"/>
              </a:ext>
            </a:extLst>
          </p:cNvPr>
          <p:cNvSpPr>
            <a:spLocks noGrp="1"/>
          </p:cNvSpPr>
          <p:nvPr>
            <p:ph type="sldNum" sz="quarter" idx="12"/>
          </p:nvPr>
        </p:nvSpPr>
        <p:spPr/>
        <p:txBody>
          <a:bodyPr/>
          <a:lstStyle/>
          <a:p>
            <a:fld id="{9C32368B-C831-4BC7-9942-854A95D1F117}" type="slidenum">
              <a:rPr lang="tr-TR" smtClean="0"/>
              <a:t>‹#›</a:t>
            </a:fld>
            <a:endParaRPr lang="tr-TR"/>
          </a:p>
        </p:txBody>
      </p:sp>
    </p:spTree>
    <p:extLst>
      <p:ext uri="{BB962C8B-B14F-4D97-AF65-F5344CB8AC3E}">
        <p14:creationId xmlns:p14="http://schemas.microsoft.com/office/powerpoint/2010/main" val="1624926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C7712FE-0C11-42B1-964D-643DC4E297C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C57217D-C914-4FFA-830B-6D7D59F7C4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AB4B32D4-1590-4BD4-A062-D3F1D16C92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D5109A6-068D-4ADC-8E3A-F12920DD6F00}"/>
              </a:ext>
            </a:extLst>
          </p:cNvPr>
          <p:cNvSpPr>
            <a:spLocks noGrp="1"/>
          </p:cNvSpPr>
          <p:nvPr>
            <p:ph type="dt" sz="half" idx="10"/>
          </p:nvPr>
        </p:nvSpPr>
        <p:spPr/>
        <p:txBody>
          <a:bodyPr/>
          <a:lstStyle/>
          <a:p>
            <a:fld id="{29E927B1-687B-4565-A004-040F6B4DF3C0}" type="datetimeFigureOut">
              <a:rPr lang="tr-TR" smtClean="0"/>
              <a:t>12.07.2021</a:t>
            </a:fld>
            <a:endParaRPr lang="tr-TR"/>
          </a:p>
        </p:txBody>
      </p:sp>
      <p:sp>
        <p:nvSpPr>
          <p:cNvPr id="6" name="Alt Bilgi Yer Tutucusu 5">
            <a:extLst>
              <a:ext uri="{FF2B5EF4-FFF2-40B4-BE49-F238E27FC236}">
                <a16:creationId xmlns:a16="http://schemas.microsoft.com/office/drawing/2014/main" id="{01DA4D40-7F09-4260-9B21-28636774B9F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17753D7-B945-4595-B025-A1A0703E76AB}"/>
              </a:ext>
            </a:extLst>
          </p:cNvPr>
          <p:cNvSpPr>
            <a:spLocks noGrp="1"/>
          </p:cNvSpPr>
          <p:nvPr>
            <p:ph type="sldNum" sz="quarter" idx="12"/>
          </p:nvPr>
        </p:nvSpPr>
        <p:spPr/>
        <p:txBody>
          <a:bodyPr/>
          <a:lstStyle/>
          <a:p>
            <a:fld id="{9C32368B-C831-4BC7-9942-854A95D1F117}" type="slidenum">
              <a:rPr lang="tr-TR" smtClean="0"/>
              <a:t>‹#›</a:t>
            </a:fld>
            <a:endParaRPr lang="tr-TR"/>
          </a:p>
        </p:txBody>
      </p:sp>
    </p:spTree>
    <p:extLst>
      <p:ext uri="{BB962C8B-B14F-4D97-AF65-F5344CB8AC3E}">
        <p14:creationId xmlns:p14="http://schemas.microsoft.com/office/powerpoint/2010/main" val="183287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AC4FE266-5D8C-4587-B7E4-D19F43B8AB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FAE0A90-9DA9-4713-84E8-88EC51BE3D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451F914-8408-49C1-8D14-35F72D0972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E927B1-687B-4565-A004-040F6B4DF3C0}" type="datetimeFigureOut">
              <a:rPr lang="tr-TR" smtClean="0"/>
              <a:t>12.07.2021</a:t>
            </a:fld>
            <a:endParaRPr lang="tr-TR"/>
          </a:p>
        </p:txBody>
      </p:sp>
      <p:sp>
        <p:nvSpPr>
          <p:cNvPr id="5" name="Alt Bilgi Yer Tutucusu 4">
            <a:extLst>
              <a:ext uri="{FF2B5EF4-FFF2-40B4-BE49-F238E27FC236}">
                <a16:creationId xmlns:a16="http://schemas.microsoft.com/office/drawing/2014/main" id="{EAF6CA39-8C60-4082-9948-F01749BB19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E2B3B90C-2C6E-4060-AE9D-ACEAF7B271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32368B-C831-4BC7-9942-854A95D1F117}" type="slidenum">
              <a:rPr lang="tr-TR" smtClean="0"/>
              <a:t>‹#›</a:t>
            </a:fld>
            <a:endParaRPr lang="tr-TR"/>
          </a:p>
        </p:txBody>
      </p:sp>
    </p:spTree>
    <p:extLst>
      <p:ext uri="{BB962C8B-B14F-4D97-AF65-F5344CB8AC3E}">
        <p14:creationId xmlns:p14="http://schemas.microsoft.com/office/powerpoint/2010/main" val="1558468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turkhipertansiyon.org/tuz_280512.php%20May&#305;s%202014"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turkhipertansiyon.org/tuz_280512.php%20May&#305;s%202014"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pubmed.ncbi.nlm.nih.gov/21450580/#affiliation-1" TargetMode="External"/><Relationship Id="rId2" Type="http://schemas.openxmlformats.org/officeDocument/2006/relationships/hyperlink" Target="https://pubmed.ncbi.nlm.nih.gov/?term=Molmen-Hansen+HE&amp;cauthor_id=21450580"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pubmed.ncbi.nlm.nih.gov/?term=Stolen+T&amp;cauthor_id=21450580"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pubmed.ncbi.nlm.nih.gov/9625399/#affiliation-1"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diagramLayout" Target="../diagrams/layout3.xml"/><Relationship Id="rId7" Type="http://schemas.openxmlformats.org/officeDocument/2006/relationships/image" Target="../media/image19.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hsgm.saglik.gov.tr/depo/birimler/kronik-hastaliklar-engelli-db/haberler/2021_Egitimler/sek3_HT._Izlem_ve_Tedavi_Algoritmasi.jpg"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hyperlink" Target="https://hsgm.saglik.gov.tr/depo/birimler/kronik-hastaliklar-engelli-db/haberler/2021_Egitimler/sek3_HT_Yasam_Tarzi_Degisiklikleri_Algoritmasi.jpg"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CBA6FE02-EC32-42B9-9411-47F6346441D4}"/>
              </a:ext>
            </a:extLst>
          </p:cNvPr>
          <p:cNvSpPr/>
          <p:nvPr/>
        </p:nvSpPr>
        <p:spPr>
          <a:xfrm>
            <a:off x="2126094" y="2996872"/>
            <a:ext cx="7681468" cy="954107"/>
          </a:xfrm>
          <a:prstGeom prst="rect">
            <a:avLst/>
          </a:prstGeom>
        </p:spPr>
        <p:txBody>
          <a:bodyPr wrap="square">
            <a:spAutoFit/>
          </a:bodyPr>
          <a:lstStyle/>
          <a:p>
            <a:pPr lvl="0" algn="ctr">
              <a:defRPr/>
            </a:pPr>
            <a:r>
              <a:rPr kumimoji="0" lang="tr-TR" sz="2800" b="1" i="0" u="none" strike="noStrike" kern="1200" cap="none" spc="0" normalizeH="0" baseline="0" noProof="0" dirty="0">
                <a:ln>
                  <a:noFill/>
                </a:ln>
                <a:solidFill>
                  <a:srgbClr val="C00000"/>
                </a:solidFill>
                <a:effectLst/>
                <a:uLnTx/>
                <a:uFillTx/>
                <a:ea typeface="+mn-ea"/>
                <a:cs typeface="+mn-cs"/>
              </a:rPr>
              <a:t> </a:t>
            </a:r>
            <a:r>
              <a:rPr lang="tr-TR" sz="2800" b="1" dirty="0">
                <a:solidFill>
                  <a:srgbClr val="C00000"/>
                </a:solidFill>
                <a:cs typeface="Calibri" panose="020F0502020204030204" pitchFamily="34" charset="0"/>
              </a:rPr>
              <a:t>BİRİNCİ BASAMAKTA ÇALIŞAN HEKİMLER İÇİN </a:t>
            </a:r>
            <a:br>
              <a:rPr lang="tr-TR" sz="2800" b="1" dirty="0">
                <a:solidFill>
                  <a:srgbClr val="C00000"/>
                </a:solidFill>
                <a:cs typeface="Calibri" panose="020F0502020204030204" pitchFamily="34" charset="0"/>
              </a:rPr>
            </a:br>
            <a:r>
              <a:rPr lang="tr-TR" sz="2800" b="1" dirty="0">
                <a:solidFill>
                  <a:srgbClr val="C00000"/>
                </a:solidFill>
                <a:cs typeface="Calibri" panose="020F0502020204030204" pitchFamily="34" charset="0"/>
              </a:rPr>
              <a:t>HİPERTANSİYON EĞİTİMİ</a:t>
            </a:r>
            <a:endParaRPr kumimoji="0" lang="tr-TR" sz="2800" b="1" i="0" u="none" strike="noStrike" kern="1200" cap="none" spc="0" normalizeH="0" baseline="0" noProof="0" dirty="0">
              <a:ln>
                <a:noFill/>
              </a:ln>
              <a:solidFill>
                <a:srgbClr val="C00000"/>
              </a:solidFill>
              <a:effectLst/>
              <a:uLnTx/>
              <a:uFillTx/>
            </a:endParaRPr>
          </a:p>
        </p:txBody>
      </p:sp>
      <p:sp>
        <p:nvSpPr>
          <p:cNvPr id="5" name="Dikdörtgen 4">
            <a:extLst>
              <a:ext uri="{FF2B5EF4-FFF2-40B4-BE49-F238E27FC236}">
                <a16:creationId xmlns:a16="http://schemas.microsoft.com/office/drawing/2014/main" id="{248863DF-778C-4F3D-89B4-E8D794B6C75E}"/>
              </a:ext>
            </a:extLst>
          </p:cNvPr>
          <p:cNvSpPr/>
          <p:nvPr/>
        </p:nvSpPr>
        <p:spPr>
          <a:xfrm>
            <a:off x="1295325" y="4700064"/>
            <a:ext cx="9343005" cy="677108"/>
          </a:xfrm>
          <a:prstGeom prst="rect">
            <a:avLst/>
          </a:prstGeom>
        </p:spPr>
        <p:txBody>
          <a:bodyPr wrap="square">
            <a:spAutoFit/>
          </a:bodyPr>
          <a:lstStyle/>
          <a:p>
            <a:pPr algn="ctr"/>
            <a:endParaRPr lang="tr-TR" sz="1400" b="1" dirty="0">
              <a:solidFill>
                <a:schemeClr val="bg1"/>
              </a:solidFill>
            </a:endParaRPr>
          </a:p>
          <a:p>
            <a:pPr algn="ctr"/>
            <a:r>
              <a:rPr lang="tr-TR" sz="2400" b="1" dirty="0">
                <a:solidFill>
                  <a:schemeClr val="bg1"/>
                </a:solidFill>
                <a:ea typeface="Calibri" panose="020F0502020204030204" pitchFamily="34" charset="0"/>
                <a:cs typeface="Times New Roman" panose="02020603050405020304" pitchFamily="18" charset="0"/>
              </a:rPr>
              <a:t>ERİŞKİN HİPERTANSİF HASTALARDA TEDAVİ, İZLEM  VE ALGORİTMASI</a:t>
            </a:r>
            <a:endParaRPr lang="tr-TR" sz="2800" b="1" dirty="0">
              <a:solidFill>
                <a:schemeClr val="bg1"/>
              </a:solidFill>
              <a:cs typeface="Calibri Light" panose="020F0302020204030204" pitchFamily="34" charset="0"/>
            </a:endParaRPr>
          </a:p>
        </p:txBody>
      </p:sp>
    </p:spTree>
    <p:custDataLst>
      <p:tags r:id="rId1"/>
    </p:custDataLst>
    <p:extLst>
      <p:ext uri="{BB962C8B-B14F-4D97-AF65-F5344CB8AC3E}">
        <p14:creationId xmlns:p14="http://schemas.microsoft.com/office/powerpoint/2010/main" val="3290662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A674231-B60D-48E0-8682-B25E40739994}"/>
              </a:ext>
            </a:extLst>
          </p:cNvPr>
          <p:cNvSpPr/>
          <p:nvPr/>
        </p:nvSpPr>
        <p:spPr>
          <a:xfrm>
            <a:off x="675044" y="600888"/>
            <a:ext cx="9146369" cy="5220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Yaşam Tarzı Değişiklikleri-2</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5" name="Grup 4">
            <a:extLst>
              <a:ext uri="{FF2B5EF4-FFF2-40B4-BE49-F238E27FC236}">
                <a16:creationId xmlns:a16="http://schemas.microsoft.com/office/drawing/2014/main" id="{1A0E45F6-7D4D-4791-BC84-0463EF58CA36}"/>
              </a:ext>
            </a:extLst>
          </p:cNvPr>
          <p:cNvGrpSpPr/>
          <p:nvPr/>
        </p:nvGrpSpPr>
        <p:grpSpPr>
          <a:xfrm>
            <a:off x="798785" y="1308570"/>
            <a:ext cx="10237077" cy="1467506"/>
            <a:chOff x="-35457" y="-13657"/>
            <a:chExt cx="9882386" cy="1334046"/>
          </a:xfrm>
        </p:grpSpPr>
        <p:sp>
          <p:nvSpPr>
            <p:cNvPr id="19" name="Dikdörtgen: Yuvarlatılmış Köşeler 18">
              <a:extLst>
                <a:ext uri="{FF2B5EF4-FFF2-40B4-BE49-F238E27FC236}">
                  <a16:creationId xmlns:a16="http://schemas.microsoft.com/office/drawing/2014/main" id="{F274016D-F225-4086-91D3-62A744624CA6}"/>
                </a:ext>
              </a:extLst>
            </p:cNvPr>
            <p:cNvSpPr/>
            <p:nvPr/>
          </p:nvSpPr>
          <p:spPr>
            <a:xfrm>
              <a:off x="-35457" y="-13657"/>
              <a:ext cx="9882386" cy="1334046"/>
            </a:xfrm>
            <a:prstGeom prst="roundRect">
              <a:avLst>
                <a:gd name="adj" fmla="val 10000"/>
              </a:avLst>
            </a:prstGeom>
            <a:solidFill>
              <a:schemeClr val="accent1">
                <a:lumMod val="20000"/>
                <a:lumOff val="80000"/>
              </a:schemeClr>
            </a:solidFill>
            <a:ln>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0" name="Dikdörtgen: Yuvarlatılmış Köşeler 4">
              <a:extLst>
                <a:ext uri="{FF2B5EF4-FFF2-40B4-BE49-F238E27FC236}">
                  <a16:creationId xmlns:a16="http://schemas.microsoft.com/office/drawing/2014/main" id="{C4E29205-8E79-4FBF-9DF0-BCCA962CD68B}"/>
                </a:ext>
              </a:extLst>
            </p:cNvPr>
            <p:cNvSpPr txBox="1"/>
            <p:nvPr/>
          </p:nvSpPr>
          <p:spPr>
            <a:xfrm>
              <a:off x="3614" y="25416"/>
              <a:ext cx="9721560" cy="12559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 typeface="Arial" panose="020B0604020202020204" pitchFamily="34" charset="0"/>
                <a:buNone/>
                <a:tabLst/>
                <a:defRPr/>
              </a:pPr>
              <a:r>
                <a:rPr kumimoji="0" lang="tr-TR" sz="2200" b="0" i="0" u="none" strike="noStrike" kern="1200" cap="none" spc="0" normalizeH="0" baseline="0" noProof="0" dirty="0" err="1">
                  <a:ln>
                    <a:noFill/>
                  </a:ln>
                  <a:solidFill>
                    <a:prstClr val="black"/>
                  </a:solidFill>
                  <a:effectLst/>
                  <a:uLnTx/>
                  <a:uFillTx/>
                  <a:latin typeface="Calibri" panose="020F0502020204030204"/>
                  <a:ea typeface="+mn-ea"/>
                  <a:cs typeface="Tahoma" pitchFamily="34" charset="0"/>
                </a:rPr>
                <a:t>Hipertansif</a:t>
              </a:r>
              <a:r>
                <a:rPr kumimoji="0" lang="tr-TR" sz="2200" b="0" i="0" u="none" strike="noStrike" kern="1200" cap="none" spc="0" normalizeH="0" baseline="0" noProof="0" dirty="0">
                  <a:ln>
                    <a:noFill/>
                  </a:ln>
                  <a:solidFill>
                    <a:prstClr val="black"/>
                  </a:solidFill>
                  <a:effectLst/>
                  <a:uLnTx/>
                  <a:uFillTx/>
                  <a:latin typeface="Calibri" panose="020F0502020204030204"/>
                  <a:ea typeface="+mn-ea"/>
                  <a:cs typeface="Tahoma" pitchFamily="34" charset="0"/>
                </a:rPr>
                <a:t> olmayanlarda hipertansiyon gelişimini önlemek, </a:t>
              </a:r>
              <a:r>
                <a:rPr kumimoji="0" lang="tr-TR" sz="2200" b="0" i="0" u="none" strike="noStrike" kern="1200" cap="none" spc="0" normalizeH="0" baseline="0" noProof="0" dirty="0" err="1">
                  <a:ln>
                    <a:noFill/>
                  </a:ln>
                  <a:solidFill>
                    <a:prstClr val="black"/>
                  </a:solidFill>
                  <a:effectLst/>
                  <a:uLnTx/>
                  <a:uFillTx/>
                  <a:latin typeface="Calibri" panose="020F0502020204030204"/>
                  <a:ea typeface="+mn-ea"/>
                  <a:cs typeface="Tahoma" pitchFamily="34" charset="0"/>
                </a:rPr>
                <a:t>hipertansiflerde</a:t>
              </a:r>
              <a:r>
                <a:rPr kumimoji="0" lang="tr-TR" sz="2200" b="0" i="0" u="none" strike="noStrike" kern="1200" cap="none" spc="0" normalizeH="0" baseline="0" noProof="0" dirty="0">
                  <a:ln>
                    <a:noFill/>
                  </a:ln>
                  <a:solidFill>
                    <a:prstClr val="black"/>
                  </a:solidFill>
                  <a:effectLst/>
                  <a:uLnTx/>
                  <a:uFillTx/>
                  <a:latin typeface="Calibri" panose="020F0502020204030204"/>
                  <a:ea typeface="+mn-ea"/>
                  <a:cs typeface="Tahoma" pitchFamily="34" charset="0"/>
                </a:rPr>
                <a:t> kan basıncını düşürmek için 30 ila 60 dakika orta-şiddette dinamik egzersiz haftanın 5-7 günü önerilmektedir.</a:t>
              </a:r>
              <a:endParaRPr kumimoji="0" lang="tr-TR"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 name="Grup 5">
            <a:extLst>
              <a:ext uri="{FF2B5EF4-FFF2-40B4-BE49-F238E27FC236}">
                <a16:creationId xmlns:a16="http://schemas.microsoft.com/office/drawing/2014/main" id="{3D633D52-CE42-4984-96E6-56DB7C61B0AD}"/>
              </a:ext>
            </a:extLst>
          </p:cNvPr>
          <p:cNvGrpSpPr/>
          <p:nvPr/>
        </p:nvGrpSpPr>
        <p:grpSpPr>
          <a:xfrm>
            <a:off x="1029574" y="2987432"/>
            <a:ext cx="10006288" cy="1165946"/>
            <a:chOff x="516126" y="1443246"/>
            <a:chExt cx="9626444" cy="1279415"/>
          </a:xfrm>
        </p:grpSpPr>
        <p:sp>
          <p:nvSpPr>
            <p:cNvPr id="17" name="Dikdörtgen: Yuvarlatılmış Köşeler 16">
              <a:extLst>
                <a:ext uri="{FF2B5EF4-FFF2-40B4-BE49-F238E27FC236}">
                  <a16:creationId xmlns:a16="http://schemas.microsoft.com/office/drawing/2014/main" id="{B4099515-479E-4B09-BE74-31FF2C52221A}"/>
                </a:ext>
              </a:extLst>
            </p:cNvPr>
            <p:cNvSpPr/>
            <p:nvPr/>
          </p:nvSpPr>
          <p:spPr>
            <a:xfrm>
              <a:off x="516126" y="1443246"/>
              <a:ext cx="9626444" cy="1279415"/>
            </a:xfrm>
            <a:prstGeom prst="roundRect">
              <a:avLst>
                <a:gd name="adj" fmla="val 10000"/>
              </a:avLst>
            </a:prstGeom>
            <a:solidFill>
              <a:schemeClr val="accent1">
                <a:lumMod val="20000"/>
                <a:lumOff val="80000"/>
              </a:schemeClr>
            </a:solidFill>
            <a:ln>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Dikdörtgen: Yuvarlatılmış Köşeler 6">
              <a:extLst>
                <a:ext uri="{FF2B5EF4-FFF2-40B4-BE49-F238E27FC236}">
                  <a16:creationId xmlns:a16="http://schemas.microsoft.com/office/drawing/2014/main" id="{2F63D907-1360-48B0-BC6B-B6FBD87B55F9}"/>
                </a:ext>
              </a:extLst>
            </p:cNvPr>
            <p:cNvSpPr txBox="1"/>
            <p:nvPr/>
          </p:nvSpPr>
          <p:spPr>
            <a:xfrm>
              <a:off x="553599" y="1480719"/>
              <a:ext cx="7786576" cy="12044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 typeface="Arial" panose="020B0604020202020204" pitchFamily="34" charset="0"/>
                <a:buNone/>
                <a:tabLst/>
                <a:defRPr/>
              </a:pP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Tahoma" pitchFamily="34" charset="0"/>
                </a:rPr>
                <a:t>Bel çevresi ve vücut kütle indeksi tüm hastalarda ölçülmelidir. </a:t>
              </a:r>
              <a:endPar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8" name="Grup 7">
            <a:extLst>
              <a:ext uri="{FF2B5EF4-FFF2-40B4-BE49-F238E27FC236}">
                <a16:creationId xmlns:a16="http://schemas.microsoft.com/office/drawing/2014/main" id="{09A87796-D77B-447D-9DA7-751E83EA8A1C}"/>
              </a:ext>
            </a:extLst>
          </p:cNvPr>
          <p:cNvGrpSpPr/>
          <p:nvPr/>
        </p:nvGrpSpPr>
        <p:grpSpPr>
          <a:xfrm>
            <a:off x="1350634" y="4321654"/>
            <a:ext cx="10230693" cy="1101566"/>
            <a:chOff x="672737" y="3026979"/>
            <a:chExt cx="9730937" cy="1223377"/>
          </a:xfrm>
        </p:grpSpPr>
        <p:sp>
          <p:nvSpPr>
            <p:cNvPr id="15" name="Dikdörtgen: Yuvarlatılmış Köşeler 14">
              <a:extLst>
                <a:ext uri="{FF2B5EF4-FFF2-40B4-BE49-F238E27FC236}">
                  <a16:creationId xmlns:a16="http://schemas.microsoft.com/office/drawing/2014/main" id="{59C20DBE-20EF-4F34-891B-04B64BCC4D24}"/>
                </a:ext>
              </a:extLst>
            </p:cNvPr>
            <p:cNvSpPr/>
            <p:nvPr/>
          </p:nvSpPr>
          <p:spPr>
            <a:xfrm>
              <a:off x="672737" y="3026979"/>
              <a:ext cx="9730937" cy="1223377"/>
            </a:xfrm>
            <a:prstGeom prst="roundRect">
              <a:avLst>
                <a:gd name="adj" fmla="val 10000"/>
              </a:avLst>
            </a:prstGeom>
            <a:solidFill>
              <a:schemeClr val="accent1">
                <a:lumMod val="20000"/>
                <a:lumOff val="80000"/>
              </a:schemeClr>
            </a:solidFill>
            <a:ln>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Dikdörtgen: Yuvarlatılmış Köşeler 8">
              <a:extLst>
                <a:ext uri="{FF2B5EF4-FFF2-40B4-BE49-F238E27FC236}">
                  <a16:creationId xmlns:a16="http://schemas.microsoft.com/office/drawing/2014/main" id="{943AA7E1-143C-4E2C-9711-23A4530737BB}"/>
                </a:ext>
              </a:extLst>
            </p:cNvPr>
            <p:cNvSpPr txBox="1"/>
            <p:nvPr/>
          </p:nvSpPr>
          <p:spPr>
            <a:xfrm>
              <a:off x="708568" y="3062810"/>
              <a:ext cx="7875194" cy="11517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Tahoma" pitchFamily="34" charset="0"/>
                </a:rPr>
                <a:t>Tüm kilolu hastalara kilo vermeleri konusunda öneri sunulmalıdır. </a:t>
              </a:r>
            </a:p>
          </p:txBody>
        </p:sp>
      </p:grpSp>
      <p:grpSp>
        <p:nvGrpSpPr>
          <p:cNvPr id="9" name="Grup 8">
            <a:extLst>
              <a:ext uri="{FF2B5EF4-FFF2-40B4-BE49-F238E27FC236}">
                <a16:creationId xmlns:a16="http://schemas.microsoft.com/office/drawing/2014/main" id="{7450E44A-BA0D-4E84-9E37-2B8C5C8751F6}"/>
              </a:ext>
            </a:extLst>
          </p:cNvPr>
          <p:cNvGrpSpPr/>
          <p:nvPr/>
        </p:nvGrpSpPr>
        <p:grpSpPr>
          <a:xfrm>
            <a:off x="8660902" y="2439568"/>
            <a:ext cx="831620" cy="831620"/>
            <a:chOff x="7950401" y="983881"/>
            <a:chExt cx="831620" cy="831620"/>
          </a:xfrm>
        </p:grpSpPr>
        <p:sp>
          <p:nvSpPr>
            <p:cNvPr id="13" name="Ok: Aşağı 12">
              <a:extLst>
                <a:ext uri="{FF2B5EF4-FFF2-40B4-BE49-F238E27FC236}">
                  <a16:creationId xmlns:a16="http://schemas.microsoft.com/office/drawing/2014/main" id="{117C8C87-9352-4CC4-BD7C-220A21AE4F72}"/>
                </a:ext>
              </a:extLst>
            </p:cNvPr>
            <p:cNvSpPr/>
            <p:nvPr/>
          </p:nvSpPr>
          <p:spPr>
            <a:xfrm>
              <a:off x="7950401" y="983881"/>
              <a:ext cx="831620" cy="831620"/>
            </a:xfrm>
            <a:prstGeom prst="downArrow">
              <a:avLst>
                <a:gd name="adj1" fmla="val 55000"/>
                <a:gd name="adj2" fmla="val 45000"/>
              </a:avLst>
            </a:prstGeom>
            <a:solidFill>
              <a:schemeClr val="accent1">
                <a:lumMod val="60000"/>
                <a:lumOff val="40000"/>
                <a:alpha val="90000"/>
              </a:schemeClr>
            </a:solidFill>
            <a:ln>
              <a:solidFill>
                <a:schemeClr val="accent1">
                  <a:lumMod val="75000"/>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4" name="Ok: Aşağı 10">
              <a:extLst>
                <a:ext uri="{FF2B5EF4-FFF2-40B4-BE49-F238E27FC236}">
                  <a16:creationId xmlns:a16="http://schemas.microsoft.com/office/drawing/2014/main" id="{FBC0D672-F296-4994-BAFF-88696CFEAED0}"/>
                </a:ext>
              </a:extLst>
            </p:cNvPr>
            <p:cNvSpPr txBox="1"/>
            <p:nvPr/>
          </p:nvSpPr>
          <p:spPr>
            <a:xfrm>
              <a:off x="8137515" y="983881"/>
              <a:ext cx="457392" cy="6257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25400" rIns="25400" bIns="254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endParaRPr kumimoji="0" lang="tr-TR" sz="20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grpSp>
        <p:nvGrpSpPr>
          <p:cNvPr id="10" name="Grup 9">
            <a:extLst>
              <a:ext uri="{FF2B5EF4-FFF2-40B4-BE49-F238E27FC236}">
                <a16:creationId xmlns:a16="http://schemas.microsoft.com/office/drawing/2014/main" id="{FAF572F9-F288-4666-9AF4-6B8CF6634005}"/>
              </a:ext>
            </a:extLst>
          </p:cNvPr>
          <p:cNvGrpSpPr/>
          <p:nvPr/>
        </p:nvGrpSpPr>
        <p:grpSpPr>
          <a:xfrm>
            <a:off x="9432445" y="3923689"/>
            <a:ext cx="831620" cy="831620"/>
            <a:chOff x="8721944" y="2468002"/>
            <a:chExt cx="831620" cy="831620"/>
          </a:xfrm>
        </p:grpSpPr>
        <p:sp>
          <p:nvSpPr>
            <p:cNvPr id="11" name="Ok: Aşağı 10">
              <a:extLst>
                <a:ext uri="{FF2B5EF4-FFF2-40B4-BE49-F238E27FC236}">
                  <a16:creationId xmlns:a16="http://schemas.microsoft.com/office/drawing/2014/main" id="{B00781A5-F602-4079-907A-5950FF75ECB4}"/>
                </a:ext>
              </a:extLst>
            </p:cNvPr>
            <p:cNvSpPr/>
            <p:nvPr/>
          </p:nvSpPr>
          <p:spPr>
            <a:xfrm>
              <a:off x="8721944" y="2468002"/>
              <a:ext cx="831620" cy="831620"/>
            </a:xfrm>
            <a:prstGeom prst="downArrow">
              <a:avLst>
                <a:gd name="adj1" fmla="val 55000"/>
                <a:gd name="adj2" fmla="val 45000"/>
              </a:avLst>
            </a:prstGeom>
            <a:solidFill>
              <a:schemeClr val="accent1">
                <a:lumMod val="60000"/>
                <a:lumOff val="40000"/>
                <a:alpha val="90000"/>
              </a:schemeClr>
            </a:solidFill>
            <a:ln>
              <a:solidFill>
                <a:schemeClr val="accent1">
                  <a:lumMod val="75000"/>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 name="Ok: Aşağı 12">
              <a:extLst>
                <a:ext uri="{FF2B5EF4-FFF2-40B4-BE49-F238E27FC236}">
                  <a16:creationId xmlns:a16="http://schemas.microsoft.com/office/drawing/2014/main" id="{98C17DCA-5FD0-43FC-81BB-9C3DF14F671F}"/>
                </a:ext>
              </a:extLst>
            </p:cNvPr>
            <p:cNvSpPr txBox="1"/>
            <p:nvPr/>
          </p:nvSpPr>
          <p:spPr>
            <a:xfrm>
              <a:off x="8909058" y="2468002"/>
              <a:ext cx="457392" cy="6257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25400" rIns="25400" bIns="254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endParaRPr kumimoji="0" lang="tr-TR" sz="20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48006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750"/>
                                        <p:tgtEl>
                                          <p:spTgt spid="5"/>
                                        </p:tgtEl>
                                      </p:cBhvr>
                                    </p:animEffect>
                                  </p:childTnLst>
                                </p:cTn>
                              </p:par>
                            </p:childTnLst>
                          </p:cTn>
                        </p:par>
                        <p:par>
                          <p:cTn id="8" fill="hold">
                            <p:stCondLst>
                              <p:cond delay="175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750"/>
                                        <p:tgtEl>
                                          <p:spTgt spid="6"/>
                                        </p:tgtEl>
                                      </p:cBhvr>
                                    </p:animEffect>
                                  </p:childTnLst>
                                </p:cTn>
                              </p:par>
                            </p:childTnLst>
                          </p:cTn>
                        </p:par>
                        <p:par>
                          <p:cTn id="12" fill="hold">
                            <p:stCondLst>
                              <p:cond delay="35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A674231-B60D-48E0-8682-B25E40739994}"/>
              </a:ext>
            </a:extLst>
          </p:cNvPr>
          <p:cNvSpPr/>
          <p:nvPr/>
        </p:nvSpPr>
        <p:spPr>
          <a:xfrm>
            <a:off x="675044" y="600888"/>
            <a:ext cx="9146369" cy="5220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Yaşam Tarzı Değişiklikleri-3</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5" name="Grup 4">
            <a:extLst>
              <a:ext uri="{FF2B5EF4-FFF2-40B4-BE49-F238E27FC236}">
                <a16:creationId xmlns:a16="http://schemas.microsoft.com/office/drawing/2014/main" id="{536C3506-9CE5-41D7-B3C1-99F7C8B6AC37}"/>
              </a:ext>
            </a:extLst>
          </p:cNvPr>
          <p:cNvGrpSpPr/>
          <p:nvPr/>
        </p:nvGrpSpPr>
        <p:grpSpPr>
          <a:xfrm>
            <a:off x="675044" y="1443832"/>
            <a:ext cx="7921179" cy="767649"/>
            <a:chOff x="0" y="0"/>
            <a:chExt cx="7921179" cy="767649"/>
          </a:xfrm>
        </p:grpSpPr>
        <p:sp>
          <p:nvSpPr>
            <p:cNvPr id="31" name="Dikdörtgen: Yuvarlatılmış Köşeler 30">
              <a:extLst>
                <a:ext uri="{FF2B5EF4-FFF2-40B4-BE49-F238E27FC236}">
                  <a16:creationId xmlns:a16="http://schemas.microsoft.com/office/drawing/2014/main" id="{E5F02FAD-32BC-41F4-AF85-5D626ECDA627}"/>
                </a:ext>
              </a:extLst>
            </p:cNvPr>
            <p:cNvSpPr/>
            <p:nvPr/>
          </p:nvSpPr>
          <p:spPr>
            <a:xfrm>
              <a:off x="0" y="0"/>
              <a:ext cx="7921179" cy="767649"/>
            </a:xfrm>
            <a:prstGeom prst="roundRect">
              <a:avLst>
                <a:gd name="adj" fmla="val 10000"/>
              </a:avLst>
            </a:prstGeom>
            <a:solidFill>
              <a:schemeClr val="accent1">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2" name="Dikdörtgen: Yuvarlatılmış Köşeler 4">
              <a:extLst>
                <a:ext uri="{FF2B5EF4-FFF2-40B4-BE49-F238E27FC236}">
                  <a16:creationId xmlns:a16="http://schemas.microsoft.com/office/drawing/2014/main" id="{873E0F02-999E-4B64-A912-F8A196FD4901}"/>
                </a:ext>
              </a:extLst>
            </p:cNvPr>
            <p:cNvSpPr txBox="1"/>
            <p:nvPr/>
          </p:nvSpPr>
          <p:spPr>
            <a:xfrm>
              <a:off x="22484" y="22484"/>
              <a:ext cx="7003010" cy="7226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Tahoma" pitchFamily="34" charset="0"/>
                </a:rPr>
                <a:t>Kilo verme stratejileri; diyet eğitimi, fizik aktivitenin artırılması ve davranışsal yaklaşımı da içerecek şekilde </a:t>
              </a:r>
              <a:r>
                <a:rPr kumimoji="0" lang="tr-TR" sz="2000" b="0" i="0" u="none" strike="noStrike" kern="1200" cap="none" spc="0" normalizeH="0" baseline="0" noProof="0" dirty="0" err="1">
                  <a:ln>
                    <a:noFill/>
                  </a:ln>
                  <a:solidFill>
                    <a:prstClr val="black"/>
                  </a:solidFill>
                  <a:effectLst/>
                  <a:uLnTx/>
                  <a:uFillTx/>
                  <a:latin typeface="Calibri" panose="020F0502020204030204"/>
                  <a:ea typeface="+mn-ea"/>
                  <a:cs typeface="Tahoma" pitchFamily="34" charset="0"/>
                </a:rPr>
                <a:t>multi-disipliner</a:t>
              </a: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Tahoma" pitchFamily="34" charset="0"/>
                </a:rPr>
                <a:t> tarzda olmalıdır. </a:t>
              </a:r>
              <a:endPar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 name="Grup 5">
            <a:extLst>
              <a:ext uri="{FF2B5EF4-FFF2-40B4-BE49-F238E27FC236}">
                <a16:creationId xmlns:a16="http://schemas.microsoft.com/office/drawing/2014/main" id="{E8E1571B-5165-4C96-A959-20CC9DFBF4FD}"/>
              </a:ext>
            </a:extLst>
          </p:cNvPr>
          <p:cNvGrpSpPr/>
          <p:nvPr/>
        </p:nvGrpSpPr>
        <p:grpSpPr>
          <a:xfrm>
            <a:off x="1266560" y="2318099"/>
            <a:ext cx="7921179" cy="767649"/>
            <a:chOff x="591516" y="874267"/>
            <a:chExt cx="7921179" cy="767649"/>
          </a:xfrm>
        </p:grpSpPr>
        <p:sp>
          <p:nvSpPr>
            <p:cNvPr id="29" name="Dikdörtgen: Yuvarlatılmış Köşeler 28">
              <a:extLst>
                <a:ext uri="{FF2B5EF4-FFF2-40B4-BE49-F238E27FC236}">
                  <a16:creationId xmlns:a16="http://schemas.microsoft.com/office/drawing/2014/main" id="{9D68908B-94DC-4CB3-BA30-624A21FB0DE7}"/>
                </a:ext>
              </a:extLst>
            </p:cNvPr>
            <p:cNvSpPr/>
            <p:nvPr/>
          </p:nvSpPr>
          <p:spPr>
            <a:xfrm>
              <a:off x="591516" y="874267"/>
              <a:ext cx="7921179" cy="767649"/>
            </a:xfrm>
            <a:prstGeom prst="roundRect">
              <a:avLst>
                <a:gd name="adj" fmla="val 10000"/>
              </a:avLst>
            </a:prstGeom>
            <a:solidFill>
              <a:schemeClr val="accent1">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Dikdörtgen: Yuvarlatılmış Köşeler 6">
              <a:extLst>
                <a:ext uri="{FF2B5EF4-FFF2-40B4-BE49-F238E27FC236}">
                  <a16:creationId xmlns:a16="http://schemas.microsoft.com/office/drawing/2014/main" id="{41741772-F574-46FD-99A7-919335503BFB}"/>
                </a:ext>
              </a:extLst>
            </p:cNvPr>
            <p:cNvSpPr txBox="1"/>
            <p:nvPr/>
          </p:nvSpPr>
          <p:spPr>
            <a:xfrm>
              <a:off x="614000" y="896751"/>
              <a:ext cx="6785722" cy="7226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 typeface="Arial" panose="020B0604020202020204" pitchFamily="34" charset="0"/>
                <a:buNone/>
                <a:tabLst/>
                <a:defRPr/>
              </a:pP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Tahoma" pitchFamily="34" charset="0"/>
                </a:rPr>
                <a:t>Diyetin uygulanması noktasında ısrarcı olunmalıdır. </a:t>
              </a:r>
            </a:p>
          </p:txBody>
        </p:sp>
      </p:grpSp>
      <p:grpSp>
        <p:nvGrpSpPr>
          <p:cNvPr id="8" name="Grup 7">
            <a:extLst>
              <a:ext uri="{FF2B5EF4-FFF2-40B4-BE49-F238E27FC236}">
                <a16:creationId xmlns:a16="http://schemas.microsoft.com/office/drawing/2014/main" id="{8E41596F-A713-49F2-9E81-348147473E45}"/>
              </a:ext>
            </a:extLst>
          </p:cNvPr>
          <p:cNvGrpSpPr/>
          <p:nvPr/>
        </p:nvGrpSpPr>
        <p:grpSpPr>
          <a:xfrm>
            <a:off x="1858077" y="3192366"/>
            <a:ext cx="7921179" cy="767649"/>
            <a:chOff x="1183033" y="1748534"/>
            <a:chExt cx="7921179" cy="767649"/>
          </a:xfrm>
        </p:grpSpPr>
        <p:sp>
          <p:nvSpPr>
            <p:cNvPr id="27" name="Dikdörtgen: Yuvarlatılmış Köşeler 26">
              <a:extLst>
                <a:ext uri="{FF2B5EF4-FFF2-40B4-BE49-F238E27FC236}">
                  <a16:creationId xmlns:a16="http://schemas.microsoft.com/office/drawing/2014/main" id="{B6C64499-A752-4FDC-9FF8-51B9C50D38CD}"/>
                </a:ext>
              </a:extLst>
            </p:cNvPr>
            <p:cNvSpPr/>
            <p:nvPr/>
          </p:nvSpPr>
          <p:spPr>
            <a:xfrm>
              <a:off x="1183033" y="1748534"/>
              <a:ext cx="7921179" cy="767649"/>
            </a:xfrm>
            <a:prstGeom prst="roundRect">
              <a:avLst>
                <a:gd name="adj" fmla="val 10000"/>
              </a:avLst>
            </a:prstGeom>
            <a:solidFill>
              <a:schemeClr val="accent1">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Dikdörtgen: Yuvarlatılmış Köşeler 8">
              <a:extLst>
                <a:ext uri="{FF2B5EF4-FFF2-40B4-BE49-F238E27FC236}">
                  <a16:creationId xmlns:a16="http://schemas.microsoft.com/office/drawing/2014/main" id="{EAD8527E-67E0-498B-8215-5D5D3F971DE6}"/>
                </a:ext>
              </a:extLst>
            </p:cNvPr>
            <p:cNvSpPr txBox="1"/>
            <p:nvPr/>
          </p:nvSpPr>
          <p:spPr>
            <a:xfrm>
              <a:off x="1205517" y="1771018"/>
              <a:ext cx="7786426" cy="7226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 typeface="Arial" panose="020B0604020202020204" pitchFamily="34" charset="0"/>
                <a:buNone/>
                <a:tabLst/>
                <a:defRPr/>
              </a:pP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Tahoma" pitchFamily="34" charset="0"/>
                </a:rPr>
                <a:t>Sodyum alımı kılavuzların önerdiği limitlere çekilmelidir (~ 2 gr/gün sodyum ~ 5-6 gr/gün tuz). </a:t>
              </a:r>
            </a:p>
          </p:txBody>
        </p:sp>
      </p:grpSp>
      <p:grpSp>
        <p:nvGrpSpPr>
          <p:cNvPr id="9" name="Grup 8">
            <a:extLst>
              <a:ext uri="{FF2B5EF4-FFF2-40B4-BE49-F238E27FC236}">
                <a16:creationId xmlns:a16="http://schemas.microsoft.com/office/drawing/2014/main" id="{6861BA7D-9E31-4B65-A48D-7F80A146CC3B}"/>
              </a:ext>
            </a:extLst>
          </p:cNvPr>
          <p:cNvGrpSpPr/>
          <p:nvPr/>
        </p:nvGrpSpPr>
        <p:grpSpPr>
          <a:xfrm>
            <a:off x="2449593" y="4066633"/>
            <a:ext cx="7921179" cy="767649"/>
            <a:chOff x="1774549" y="2622801"/>
            <a:chExt cx="7921179" cy="767649"/>
          </a:xfrm>
        </p:grpSpPr>
        <p:sp>
          <p:nvSpPr>
            <p:cNvPr id="25" name="Dikdörtgen: Yuvarlatılmış Köşeler 24">
              <a:extLst>
                <a:ext uri="{FF2B5EF4-FFF2-40B4-BE49-F238E27FC236}">
                  <a16:creationId xmlns:a16="http://schemas.microsoft.com/office/drawing/2014/main" id="{87CE26D6-AB6A-4B26-8BC3-F34E69D7F9BF}"/>
                </a:ext>
              </a:extLst>
            </p:cNvPr>
            <p:cNvSpPr/>
            <p:nvPr/>
          </p:nvSpPr>
          <p:spPr>
            <a:xfrm>
              <a:off x="1774549" y="2622801"/>
              <a:ext cx="7921179" cy="767649"/>
            </a:xfrm>
            <a:prstGeom prst="roundRect">
              <a:avLst>
                <a:gd name="adj" fmla="val 10000"/>
              </a:avLst>
            </a:prstGeom>
            <a:solidFill>
              <a:schemeClr val="accent1">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6" name="Dikdörtgen: Yuvarlatılmış Köşeler 10">
              <a:extLst>
                <a:ext uri="{FF2B5EF4-FFF2-40B4-BE49-F238E27FC236}">
                  <a16:creationId xmlns:a16="http://schemas.microsoft.com/office/drawing/2014/main" id="{D61BBE7F-42FD-4265-B815-4DDE5065797D}"/>
                </a:ext>
              </a:extLst>
            </p:cNvPr>
            <p:cNvSpPr txBox="1"/>
            <p:nvPr/>
          </p:nvSpPr>
          <p:spPr>
            <a:xfrm>
              <a:off x="1797033" y="2645285"/>
              <a:ext cx="6785722" cy="722681"/>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 typeface="Arial" panose="020B0604020202020204" pitchFamily="34" charset="0"/>
                <a:buNone/>
                <a:tabLst/>
                <a:defRPr/>
              </a:pP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Tahoma" pitchFamily="34" charset="0"/>
                </a:rPr>
                <a:t> Stres yönetimi konusunda eğitim verilmelidir. </a:t>
              </a:r>
              <a:endPar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0" name="Grup 9">
            <a:extLst>
              <a:ext uri="{FF2B5EF4-FFF2-40B4-BE49-F238E27FC236}">
                <a16:creationId xmlns:a16="http://schemas.microsoft.com/office/drawing/2014/main" id="{679A30D9-A9D9-4EE7-8650-A80A58C7140C}"/>
              </a:ext>
            </a:extLst>
          </p:cNvPr>
          <p:cNvGrpSpPr/>
          <p:nvPr/>
        </p:nvGrpSpPr>
        <p:grpSpPr>
          <a:xfrm>
            <a:off x="3041110" y="4940900"/>
            <a:ext cx="7921179" cy="767649"/>
            <a:chOff x="2366066" y="3497068"/>
            <a:chExt cx="7921179" cy="767649"/>
          </a:xfrm>
        </p:grpSpPr>
        <p:sp>
          <p:nvSpPr>
            <p:cNvPr id="23" name="Dikdörtgen: Yuvarlatılmış Köşeler 22">
              <a:extLst>
                <a:ext uri="{FF2B5EF4-FFF2-40B4-BE49-F238E27FC236}">
                  <a16:creationId xmlns:a16="http://schemas.microsoft.com/office/drawing/2014/main" id="{66CC6B61-56EF-44C0-AC16-1759B7A5A3F6}"/>
                </a:ext>
              </a:extLst>
            </p:cNvPr>
            <p:cNvSpPr/>
            <p:nvPr/>
          </p:nvSpPr>
          <p:spPr>
            <a:xfrm>
              <a:off x="2366066" y="3497068"/>
              <a:ext cx="7921179" cy="767649"/>
            </a:xfrm>
            <a:prstGeom prst="roundRect">
              <a:avLst>
                <a:gd name="adj" fmla="val 10000"/>
              </a:avLst>
            </a:prstGeom>
            <a:solidFill>
              <a:schemeClr val="accent1">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4" name="Dikdörtgen: Yuvarlatılmış Köşeler 12">
              <a:extLst>
                <a:ext uri="{FF2B5EF4-FFF2-40B4-BE49-F238E27FC236}">
                  <a16:creationId xmlns:a16="http://schemas.microsoft.com/office/drawing/2014/main" id="{388611D3-4607-465F-A5A2-54113281C198}"/>
                </a:ext>
              </a:extLst>
            </p:cNvPr>
            <p:cNvSpPr txBox="1"/>
            <p:nvPr/>
          </p:nvSpPr>
          <p:spPr>
            <a:xfrm>
              <a:off x="2388550" y="3519552"/>
              <a:ext cx="6785722" cy="722681"/>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 typeface="Arial" panose="020B0604020202020204" pitchFamily="34" charset="0"/>
                <a:buNone/>
                <a:tabLst/>
                <a:defRPr/>
              </a:pP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Tahoma" pitchFamily="34" charset="0"/>
                </a:rPr>
                <a:t>Kalsiyum ve magnezyum alımı önerisi noktasındaki kanıtlar yeterli değildir.</a:t>
              </a:r>
            </a:p>
          </p:txBody>
        </p:sp>
      </p:grpSp>
      <p:grpSp>
        <p:nvGrpSpPr>
          <p:cNvPr id="11" name="Grup 10">
            <a:extLst>
              <a:ext uri="{FF2B5EF4-FFF2-40B4-BE49-F238E27FC236}">
                <a16:creationId xmlns:a16="http://schemas.microsoft.com/office/drawing/2014/main" id="{1D9397B8-1542-4E31-AABA-7C4005B6B844}"/>
              </a:ext>
            </a:extLst>
          </p:cNvPr>
          <p:cNvGrpSpPr/>
          <p:nvPr/>
        </p:nvGrpSpPr>
        <p:grpSpPr>
          <a:xfrm>
            <a:off x="8097251" y="2004642"/>
            <a:ext cx="498972" cy="498972"/>
            <a:chOff x="7422207" y="560810"/>
            <a:chExt cx="498972" cy="498972"/>
          </a:xfrm>
        </p:grpSpPr>
        <p:sp>
          <p:nvSpPr>
            <p:cNvPr id="21" name="Ok: Aşağı 20">
              <a:extLst>
                <a:ext uri="{FF2B5EF4-FFF2-40B4-BE49-F238E27FC236}">
                  <a16:creationId xmlns:a16="http://schemas.microsoft.com/office/drawing/2014/main" id="{871F864E-AB8E-4CA7-8825-6F23886A53B9}"/>
                </a:ext>
              </a:extLst>
            </p:cNvPr>
            <p:cNvSpPr/>
            <p:nvPr/>
          </p:nvSpPr>
          <p:spPr>
            <a:xfrm>
              <a:off x="7422207" y="560810"/>
              <a:ext cx="498972" cy="498972"/>
            </a:xfrm>
            <a:prstGeom prst="downArrow">
              <a:avLst>
                <a:gd name="adj1" fmla="val 55000"/>
                <a:gd name="adj2" fmla="val 45000"/>
              </a:avLst>
            </a:prstGeom>
            <a:solidFill>
              <a:schemeClr val="accent1">
                <a:lumMod val="60000"/>
                <a:lumOff val="40000"/>
                <a:alpha val="90000"/>
              </a:schemeClr>
            </a:solidFill>
            <a:ln>
              <a:solidFill>
                <a:schemeClr val="accent1">
                  <a:lumMod val="75000"/>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2" name="Ok: Aşağı 14">
              <a:extLst>
                <a:ext uri="{FF2B5EF4-FFF2-40B4-BE49-F238E27FC236}">
                  <a16:creationId xmlns:a16="http://schemas.microsoft.com/office/drawing/2014/main" id="{07773995-2E0D-44ED-A237-EA3D18063C86}"/>
                </a:ext>
              </a:extLst>
            </p:cNvPr>
            <p:cNvSpPr txBox="1"/>
            <p:nvPr/>
          </p:nvSpPr>
          <p:spPr>
            <a:xfrm>
              <a:off x="7534476" y="560810"/>
              <a:ext cx="274434" cy="3754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25400" rIns="25400" bIns="254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endParaRPr kumimoji="0" lang="tr-TR" sz="20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grpSp>
        <p:nvGrpSpPr>
          <p:cNvPr id="12" name="Grup 11">
            <a:extLst>
              <a:ext uri="{FF2B5EF4-FFF2-40B4-BE49-F238E27FC236}">
                <a16:creationId xmlns:a16="http://schemas.microsoft.com/office/drawing/2014/main" id="{A90723A8-D228-480A-B747-EE67193568DF}"/>
              </a:ext>
            </a:extLst>
          </p:cNvPr>
          <p:cNvGrpSpPr/>
          <p:nvPr/>
        </p:nvGrpSpPr>
        <p:grpSpPr>
          <a:xfrm>
            <a:off x="8688768" y="2878909"/>
            <a:ext cx="498972" cy="498972"/>
            <a:chOff x="8013724" y="1435077"/>
            <a:chExt cx="498972" cy="498972"/>
          </a:xfrm>
        </p:grpSpPr>
        <p:sp>
          <p:nvSpPr>
            <p:cNvPr id="19" name="Ok: Aşağı 18">
              <a:extLst>
                <a:ext uri="{FF2B5EF4-FFF2-40B4-BE49-F238E27FC236}">
                  <a16:creationId xmlns:a16="http://schemas.microsoft.com/office/drawing/2014/main" id="{6B0895E1-42A1-4F68-A732-AA3E9E405D45}"/>
                </a:ext>
              </a:extLst>
            </p:cNvPr>
            <p:cNvSpPr/>
            <p:nvPr/>
          </p:nvSpPr>
          <p:spPr>
            <a:xfrm>
              <a:off x="8013724" y="1435077"/>
              <a:ext cx="498972" cy="498972"/>
            </a:xfrm>
            <a:prstGeom prst="downArrow">
              <a:avLst>
                <a:gd name="adj1" fmla="val 55000"/>
                <a:gd name="adj2" fmla="val 45000"/>
              </a:avLst>
            </a:prstGeom>
            <a:solidFill>
              <a:schemeClr val="accent1">
                <a:lumMod val="60000"/>
                <a:lumOff val="40000"/>
                <a:alpha val="90000"/>
              </a:schemeClr>
            </a:solidFill>
            <a:ln>
              <a:solidFill>
                <a:schemeClr val="accent1">
                  <a:lumMod val="75000"/>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0" name="Ok: Aşağı 16">
              <a:extLst>
                <a:ext uri="{FF2B5EF4-FFF2-40B4-BE49-F238E27FC236}">
                  <a16:creationId xmlns:a16="http://schemas.microsoft.com/office/drawing/2014/main" id="{97ABC539-A96F-4E4B-A094-EC64502B8C7F}"/>
                </a:ext>
              </a:extLst>
            </p:cNvPr>
            <p:cNvSpPr txBox="1"/>
            <p:nvPr/>
          </p:nvSpPr>
          <p:spPr>
            <a:xfrm>
              <a:off x="8125993" y="1435077"/>
              <a:ext cx="274434" cy="3754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940" tIns="27940" rIns="27940" bIns="27940" numCol="1" spcCol="1270" anchor="ctr" anchorCtr="0">
              <a:noAutofit/>
            </a:bodyPr>
            <a:lstStyle/>
            <a:p>
              <a:pPr marL="0" marR="0" lvl="0" indent="0" algn="ctr" defTabSz="977900" rtl="0" eaLnBrk="1" fontAlgn="auto" latinLnBrk="0" hangingPunct="1">
                <a:lnSpc>
                  <a:spcPct val="90000"/>
                </a:lnSpc>
                <a:spcBef>
                  <a:spcPct val="0"/>
                </a:spcBef>
                <a:spcAft>
                  <a:spcPct val="35000"/>
                </a:spcAft>
                <a:buClrTx/>
                <a:buSzTx/>
                <a:buFontTx/>
                <a:buNone/>
                <a:tabLst/>
                <a:defRPr/>
              </a:pPr>
              <a:endParaRPr kumimoji="0" lang="tr-TR" sz="2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grpSp>
        <p:nvGrpSpPr>
          <p:cNvPr id="13" name="Grup 12">
            <a:extLst>
              <a:ext uri="{FF2B5EF4-FFF2-40B4-BE49-F238E27FC236}">
                <a16:creationId xmlns:a16="http://schemas.microsoft.com/office/drawing/2014/main" id="{45EB2750-4433-4B5F-ABA1-E4AFBB83F993}"/>
              </a:ext>
            </a:extLst>
          </p:cNvPr>
          <p:cNvGrpSpPr/>
          <p:nvPr/>
        </p:nvGrpSpPr>
        <p:grpSpPr>
          <a:xfrm>
            <a:off x="9280284" y="3740382"/>
            <a:ext cx="498972" cy="498972"/>
            <a:chOff x="8605240" y="2296550"/>
            <a:chExt cx="498972" cy="498972"/>
          </a:xfrm>
        </p:grpSpPr>
        <p:sp>
          <p:nvSpPr>
            <p:cNvPr id="17" name="Ok: Aşağı 16">
              <a:extLst>
                <a:ext uri="{FF2B5EF4-FFF2-40B4-BE49-F238E27FC236}">
                  <a16:creationId xmlns:a16="http://schemas.microsoft.com/office/drawing/2014/main" id="{338A3222-462F-4D35-BCA9-305A72A93067}"/>
                </a:ext>
              </a:extLst>
            </p:cNvPr>
            <p:cNvSpPr/>
            <p:nvPr/>
          </p:nvSpPr>
          <p:spPr>
            <a:xfrm>
              <a:off x="8605240" y="2296550"/>
              <a:ext cx="498972" cy="498972"/>
            </a:xfrm>
            <a:prstGeom prst="downArrow">
              <a:avLst>
                <a:gd name="adj1" fmla="val 55000"/>
                <a:gd name="adj2" fmla="val 45000"/>
              </a:avLst>
            </a:prstGeom>
            <a:solidFill>
              <a:schemeClr val="accent1">
                <a:lumMod val="60000"/>
                <a:lumOff val="40000"/>
                <a:alpha val="90000"/>
              </a:schemeClr>
            </a:solidFill>
            <a:ln>
              <a:solidFill>
                <a:schemeClr val="accent1">
                  <a:lumMod val="75000"/>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8" name="Ok: Aşağı 18">
              <a:extLst>
                <a:ext uri="{FF2B5EF4-FFF2-40B4-BE49-F238E27FC236}">
                  <a16:creationId xmlns:a16="http://schemas.microsoft.com/office/drawing/2014/main" id="{76575DF4-B8A8-4BA0-A548-9A7EE8D051A8}"/>
                </a:ext>
              </a:extLst>
            </p:cNvPr>
            <p:cNvSpPr txBox="1"/>
            <p:nvPr/>
          </p:nvSpPr>
          <p:spPr>
            <a:xfrm>
              <a:off x="8717509" y="2296550"/>
              <a:ext cx="274434" cy="3754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940" tIns="27940" rIns="27940" bIns="27940" numCol="1" spcCol="1270" anchor="ctr" anchorCtr="0">
              <a:noAutofit/>
            </a:bodyPr>
            <a:lstStyle/>
            <a:p>
              <a:pPr marL="0" marR="0" lvl="0" indent="0" algn="ctr" defTabSz="977900" rtl="0" eaLnBrk="1" fontAlgn="auto" latinLnBrk="0" hangingPunct="1">
                <a:lnSpc>
                  <a:spcPct val="90000"/>
                </a:lnSpc>
                <a:spcBef>
                  <a:spcPct val="0"/>
                </a:spcBef>
                <a:spcAft>
                  <a:spcPct val="35000"/>
                </a:spcAft>
                <a:buClrTx/>
                <a:buSzTx/>
                <a:buFontTx/>
                <a:buNone/>
                <a:tabLst/>
                <a:defRPr/>
              </a:pPr>
              <a:endParaRPr kumimoji="0" lang="tr-TR" sz="2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grpSp>
        <p:nvGrpSpPr>
          <p:cNvPr id="14" name="Grup 13">
            <a:extLst>
              <a:ext uri="{FF2B5EF4-FFF2-40B4-BE49-F238E27FC236}">
                <a16:creationId xmlns:a16="http://schemas.microsoft.com/office/drawing/2014/main" id="{10DBB7B1-3841-4A37-A64E-C26401A8BFC1}"/>
              </a:ext>
            </a:extLst>
          </p:cNvPr>
          <p:cNvGrpSpPr/>
          <p:nvPr/>
        </p:nvGrpSpPr>
        <p:grpSpPr>
          <a:xfrm>
            <a:off x="9871801" y="4623179"/>
            <a:ext cx="498972" cy="498972"/>
            <a:chOff x="9196757" y="3179347"/>
            <a:chExt cx="498972" cy="498972"/>
          </a:xfrm>
        </p:grpSpPr>
        <p:sp>
          <p:nvSpPr>
            <p:cNvPr id="15" name="Ok: Aşağı 14">
              <a:extLst>
                <a:ext uri="{FF2B5EF4-FFF2-40B4-BE49-F238E27FC236}">
                  <a16:creationId xmlns:a16="http://schemas.microsoft.com/office/drawing/2014/main" id="{1E905502-C8E2-4D6B-BA68-EF3013BEAA1F}"/>
                </a:ext>
              </a:extLst>
            </p:cNvPr>
            <p:cNvSpPr/>
            <p:nvPr/>
          </p:nvSpPr>
          <p:spPr>
            <a:xfrm>
              <a:off x="9196757" y="3179347"/>
              <a:ext cx="498972" cy="498972"/>
            </a:xfrm>
            <a:prstGeom prst="downArrow">
              <a:avLst>
                <a:gd name="adj1" fmla="val 55000"/>
                <a:gd name="adj2" fmla="val 45000"/>
              </a:avLst>
            </a:prstGeom>
            <a:solidFill>
              <a:schemeClr val="accent1">
                <a:lumMod val="60000"/>
                <a:lumOff val="40000"/>
                <a:alpha val="90000"/>
              </a:schemeClr>
            </a:solidFill>
            <a:ln>
              <a:solidFill>
                <a:schemeClr val="accent1">
                  <a:lumMod val="75000"/>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6" name="Ok: Aşağı 20">
              <a:extLst>
                <a:ext uri="{FF2B5EF4-FFF2-40B4-BE49-F238E27FC236}">
                  <a16:creationId xmlns:a16="http://schemas.microsoft.com/office/drawing/2014/main" id="{F9D3E370-537B-4018-8826-8957E40423B6}"/>
                </a:ext>
              </a:extLst>
            </p:cNvPr>
            <p:cNvSpPr txBox="1"/>
            <p:nvPr/>
          </p:nvSpPr>
          <p:spPr>
            <a:xfrm>
              <a:off x="9309026" y="3179347"/>
              <a:ext cx="274434" cy="3754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25400" rIns="25400" bIns="254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endParaRPr kumimoji="0" lang="tr-TR" sz="20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00349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750"/>
                                        <p:tgtEl>
                                          <p:spTgt spid="5"/>
                                        </p:tgtEl>
                                      </p:cBhvr>
                                    </p:animEffect>
                                  </p:childTnLst>
                                </p:cTn>
                              </p:par>
                            </p:childTnLst>
                          </p:cTn>
                        </p:par>
                        <p:par>
                          <p:cTn id="8" fill="hold">
                            <p:stCondLst>
                              <p:cond delay="175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750"/>
                                        <p:tgtEl>
                                          <p:spTgt spid="6"/>
                                        </p:tgtEl>
                                      </p:cBhvr>
                                    </p:animEffect>
                                  </p:childTnLst>
                                </p:cTn>
                              </p:par>
                            </p:childTnLst>
                          </p:cTn>
                        </p:par>
                        <p:par>
                          <p:cTn id="12" fill="hold">
                            <p:stCondLst>
                              <p:cond delay="35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750"/>
                                        <p:tgtEl>
                                          <p:spTgt spid="8"/>
                                        </p:tgtEl>
                                      </p:cBhvr>
                                    </p:animEffect>
                                  </p:childTnLst>
                                </p:cTn>
                              </p:par>
                            </p:childTnLst>
                          </p:cTn>
                        </p:par>
                        <p:par>
                          <p:cTn id="16" fill="hold">
                            <p:stCondLst>
                              <p:cond delay="5250"/>
                            </p:stCondLst>
                            <p:childTnLst>
                              <p:par>
                                <p:cTn id="17" presetID="2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750"/>
                                        <p:tgtEl>
                                          <p:spTgt spid="9"/>
                                        </p:tgtEl>
                                      </p:cBhvr>
                                    </p:animEffect>
                                  </p:childTnLst>
                                </p:cTn>
                              </p:par>
                            </p:childTnLst>
                          </p:cTn>
                        </p:par>
                        <p:par>
                          <p:cTn id="20" fill="hold">
                            <p:stCondLst>
                              <p:cond delay="70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1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A674231-B60D-48E0-8682-B25E40739994}"/>
              </a:ext>
            </a:extLst>
          </p:cNvPr>
          <p:cNvSpPr/>
          <p:nvPr/>
        </p:nvSpPr>
        <p:spPr>
          <a:xfrm>
            <a:off x="675044" y="600888"/>
            <a:ext cx="9146369" cy="522000"/>
          </a:xfrm>
          <a:prstGeom prst="rect">
            <a:avLst/>
          </a:prstGeom>
        </p:spPr>
        <p:txBody>
          <a:bodyPr wrap="square">
            <a:spAutoFit/>
          </a:bodyPr>
          <a:lstStyle/>
          <a:p>
            <a:pPr lvl="0">
              <a:lnSpc>
                <a:spcPct val="150000"/>
              </a:lnSpc>
              <a:defRPr/>
            </a:pPr>
            <a:r>
              <a:rPr lang="tr-TR" sz="2800" b="1" dirty="0">
                <a:solidFill>
                  <a:prstClr val="black"/>
                </a:solidFill>
                <a:latin typeface="Calibri" panose="020F0502020204030204" pitchFamily="34" charset="0"/>
                <a:ea typeface="Calibri" panose="020F0502020204030204" pitchFamily="34" charset="0"/>
                <a:cs typeface="Calibri" panose="020F0502020204030204" pitchFamily="34" charset="0"/>
              </a:rPr>
              <a:t>Yaşam Tarzı Değişiklikleri-4</a:t>
            </a:r>
            <a:endParaRPr lang="en-US" sz="2800" b="1" dirty="0">
              <a:solidFill>
                <a:prstClr val="black"/>
              </a:solidFill>
              <a:latin typeface="Calibri" panose="020F0502020204030204" pitchFamily="34" charset="0"/>
              <a:cs typeface="Calibri" panose="020F0502020204030204" pitchFamily="34" charset="0"/>
            </a:endParaRPr>
          </a:p>
        </p:txBody>
      </p:sp>
      <p:graphicFrame>
        <p:nvGraphicFramePr>
          <p:cNvPr id="5" name="3 Tablo">
            <a:extLst>
              <a:ext uri="{FF2B5EF4-FFF2-40B4-BE49-F238E27FC236}">
                <a16:creationId xmlns:a16="http://schemas.microsoft.com/office/drawing/2014/main" id="{0C3EA4A1-743D-4371-8DDB-BBB647ACEDFE}"/>
              </a:ext>
            </a:extLst>
          </p:cNvPr>
          <p:cNvGraphicFramePr>
            <a:graphicFrameLocks noGrp="1"/>
          </p:cNvGraphicFramePr>
          <p:nvPr>
            <p:extLst>
              <p:ext uri="{D42A27DB-BD31-4B8C-83A1-F6EECF244321}">
                <p14:modId xmlns:p14="http://schemas.microsoft.com/office/powerpoint/2010/main" val="3136113366"/>
              </p:ext>
            </p:extLst>
          </p:nvPr>
        </p:nvGraphicFramePr>
        <p:xfrm>
          <a:off x="835572" y="1429421"/>
          <a:ext cx="10778359" cy="4375587"/>
        </p:xfrm>
        <a:graphic>
          <a:graphicData uri="http://schemas.openxmlformats.org/drawingml/2006/table">
            <a:tbl>
              <a:tblPr firstRow="1" bandRow="1">
                <a:tableStyleId>{3B4B98B0-60AC-42C2-AFA5-B58CD77FA1E5}</a:tableStyleId>
              </a:tblPr>
              <a:tblGrid>
                <a:gridCol w="2938999">
                  <a:extLst>
                    <a:ext uri="{9D8B030D-6E8A-4147-A177-3AD203B41FA5}">
                      <a16:colId xmlns:a16="http://schemas.microsoft.com/office/drawing/2014/main" val="20000"/>
                    </a:ext>
                  </a:extLst>
                </a:gridCol>
                <a:gridCol w="5459723">
                  <a:extLst>
                    <a:ext uri="{9D8B030D-6E8A-4147-A177-3AD203B41FA5}">
                      <a16:colId xmlns:a16="http://schemas.microsoft.com/office/drawing/2014/main" val="20001"/>
                    </a:ext>
                  </a:extLst>
                </a:gridCol>
                <a:gridCol w="2379637">
                  <a:extLst>
                    <a:ext uri="{9D8B030D-6E8A-4147-A177-3AD203B41FA5}">
                      <a16:colId xmlns:a16="http://schemas.microsoft.com/office/drawing/2014/main" val="20002"/>
                    </a:ext>
                  </a:extLst>
                </a:gridCol>
              </a:tblGrid>
              <a:tr h="439817">
                <a:tc>
                  <a:txBody>
                    <a:bodyPr/>
                    <a:lstStyle/>
                    <a:p>
                      <a:endParaRPr lang="tr-TR" sz="2200" dirty="0">
                        <a:solidFill>
                          <a:schemeClr val="tx1"/>
                        </a:solidFill>
                      </a:endParaRPr>
                    </a:p>
                  </a:txBody>
                  <a:tcPr marT="45710" marB="45710"/>
                </a:tc>
                <a:tc>
                  <a:txBody>
                    <a:bodyPr/>
                    <a:lstStyle/>
                    <a:p>
                      <a:r>
                        <a:rPr lang="tr-TR" sz="2200" dirty="0"/>
                        <a:t>Öneri</a:t>
                      </a:r>
                      <a:endParaRPr lang="tr-TR" sz="2200" dirty="0">
                        <a:solidFill>
                          <a:schemeClr val="tx1"/>
                        </a:solidFill>
                      </a:endParaRPr>
                    </a:p>
                  </a:txBody>
                  <a:tcPr marT="45710" marB="45710" anchor="ctr"/>
                </a:tc>
                <a:tc>
                  <a:txBody>
                    <a:bodyPr/>
                    <a:lstStyle/>
                    <a:p>
                      <a:r>
                        <a:rPr lang="tr-TR" sz="2200" dirty="0" err="1"/>
                        <a:t>Sistolik</a:t>
                      </a:r>
                      <a:r>
                        <a:rPr lang="tr-TR" sz="2200" dirty="0"/>
                        <a:t> Kan Basıncı Düşmesi</a:t>
                      </a:r>
                      <a:endParaRPr lang="tr-TR" sz="2200" dirty="0">
                        <a:solidFill>
                          <a:schemeClr val="tx1"/>
                        </a:solidFill>
                      </a:endParaRPr>
                    </a:p>
                  </a:txBody>
                  <a:tcPr marT="45710" marB="45710"/>
                </a:tc>
                <a:extLst>
                  <a:ext uri="{0D108BD9-81ED-4DB2-BD59-A6C34878D82A}">
                    <a16:rowId xmlns:a16="http://schemas.microsoft.com/office/drawing/2014/main" val="10000"/>
                  </a:ext>
                </a:extLst>
              </a:tr>
              <a:tr h="623742">
                <a:tc>
                  <a:txBody>
                    <a:bodyPr/>
                    <a:lstStyle/>
                    <a:p>
                      <a:r>
                        <a:rPr lang="tr-TR" sz="2200" dirty="0"/>
                        <a:t>Kilo vermek</a:t>
                      </a:r>
                      <a:endParaRPr lang="tr-TR" sz="2200" b="1" dirty="0"/>
                    </a:p>
                  </a:txBody>
                  <a:tcPr marT="45710" marB="45710"/>
                </a:tc>
                <a:tc>
                  <a:txBody>
                    <a:bodyPr/>
                    <a:lstStyle/>
                    <a:p>
                      <a:r>
                        <a:rPr lang="tr-TR" sz="2200" dirty="0"/>
                        <a:t>Kilo kontrolü (BMI 18.5-24.9 kg/m2)</a:t>
                      </a:r>
                      <a:endParaRPr lang="tr-TR" sz="2200" b="0" dirty="0"/>
                    </a:p>
                  </a:txBody>
                  <a:tcPr marT="45710" marB="45710"/>
                </a:tc>
                <a:tc>
                  <a:txBody>
                    <a:bodyPr/>
                    <a:lstStyle/>
                    <a:p>
                      <a:r>
                        <a:rPr lang="tr-TR" sz="2200" dirty="0"/>
                        <a:t>10 kilo vermek 5-20 </a:t>
                      </a:r>
                      <a:r>
                        <a:rPr lang="tr-TR" sz="2200" dirty="0" err="1"/>
                        <a:t>mmHg</a:t>
                      </a:r>
                      <a:endParaRPr lang="tr-TR" sz="2200" b="0" dirty="0"/>
                    </a:p>
                  </a:txBody>
                  <a:tcPr marT="45710" marB="45710"/>
                </a:tc>
                <a:extLst>
                  <a:ext uri="{0D108BD9-81ED-4DB2-BD59-A6C34878D82A}">
                    <a16:rowId xmlns:a16="http://schemas.microsoft.com/office/drawing/2014/main" val="10001"/>
                  </a:ext>
                </a:extLst>
              </a:tr>
              <a:tr h="900967">
                <a:tc>
                  <a:txBody>
                    <a:bodyPr/>
                    <a:lstStyle/>
                    <a:p>
                      <a:r>
                        <a:rPr lang="tr-TR" sz="2200" dirty="0"/>
                        <a:t>DASH yemek planı</a:t>
                      </a:r>
                      <a:endParaRPr lang="tr-TR" sz="2200" b="1" dirty="0"/>
                    </a:p>
                  </a:txBody>
                  <a:tcPr marT="45710" marB="45710"/>
                </a:tc>
                <a:tc>
                  <a:txBody>
                    <a:bodyPr/>
                    <a:lstStyle/>
                    <a:p>
                      <a:r>
                        <a:rPr lang="tr-TR" sz="2200" dirty="0"/>
                        <a:t>Meyve, sebzeden</a:t>
                      </a:r>
                      <a:r>
                        <a:rPr lang="tr-TR" sz="2200" baseline="0" dirty="0"/>
                        <a:t> zengin, düşük yağlı süt ürünleri, </a:t>
                      </a:r>
                      <a:r>
                        <a:rPr lang="tr-TR" sz="2200" baseline="0" dirty="0" err="1"/>
                        <a:t>sature</a:t>
                      </a:r>
                      <a:r>
                        <a:rPr lang="tr-TR" sz="2200" baseline="0" dirty="0"/>
                        <a:t> ve total yağ oranı düşük diyet</a:t>
                      </a:r>
                      <a:endParaRPr lang="tr-TR" sz="2200" b="0" dirty="0"/>
                    </a:p>
                  </a:txBody>
                  <a:tcPr marT="45710" marB="45710"/>
                </a:tc>
                <a:tc>
                  <a:txBody>
                    <a:bodyPr/>
                    <a:lstStyle/>
                    <a:p>
                      <a:r>
                        <a:rPr lang="tr-TR" sz="2200" dirty="0"/>
                        <a:t>8-14 </a:t>
                      </a:r>
                      <a:r>
                        <a:rPr lang="tr-TR" sz="2200" dirty="0" err="1"/>
                        <a:t>mmHg</a:t>
                      </a:r>
                      <a:endParaRPr lang="tr-TR" sz="2200" b="0" dirty="0"/>
                    </a:p>
                  </a:txBody>
                  <a:tcPr marT="45710" marB="45710"/>
                </a:tc>
                <a:extLst>
                  <a:ext uri="{0D108BD9-81ED-4DB2-BD59-A6C34878D82A}">
                    <a16:rowId xmlns:a16="http://schemas.microsoft.com/office/drawing/2014/main" val="10002"/>
                  </a:ext>
                </a:extLst>
              </a:tr>
              <a:tr h="672972">
                <a:tc>
                  <a:txBody>
                    <a:bodyPr/>
                    <a:lstStyle/>
                    <a:p>
                      <a:r>
                        <a:rPr lang="tr-TR" sz="2200" dirty="0"/>
                        <a:t>Diyette tuz kısıtlaması</a:t>
                      </a:r>
                      <a:endParaRPr lang="tr-TR" sz="2200" b="1" dirty="0"/>
                    </a:p>
                  </a:txBody>
                  <a:tcPr marT="45710" marB="45710"/>
                </a:tc>
                <a:tc>
                  <a:txBody>
                    <a:bodyPr/>
                    <a:lstStyle/>
                    <a:p>
                      <a:r>
                        <a:rPr lang="tr-TR" sz="2200" dirty="0"/>
                        <a:t>Günlük 100 </a:t>
                      </a:r>
                      <a:r>
                        <a:rPr lang="tr-TR" sz="2200" dirty="0" err="1"/>
                        <a:t>mEq</a:t>
                      </a:r>
                      <a:r>
                        <a:rPr lang="tr-TR" sz="2200" dirty="0"/>
                        <a:t>/gün, 2.4 sodyum, 6</a:t>
                      </a:r>
                      <a:r>
                        <a:rPr lang="tr-TR" sz="2200" baseline="0" dirty="0"/>
                        <a:t> gram sodyum klorür) </a:t>
                      </a:r>
                      <a:endParaRPr lang="tr-TR" sz="2200" b="0" dirty="0"/>
                    </a:p>
                  </a:txBody>
                  <a:tcPr marT="45710" marB="45710"/>
                </a:tc>
                <a:tc>
                  <a:txBody>
                    <a:bodyPr/>
                    <a:lstStyle/>
                    <a:p>
                      <a:r>
                        <a:rPr lang="tr-TR" sz="2200" dirty="0"/>
                        <a:t>2-8 </a:t>
                      </a:r>
                      <a:r>
                        <a:rPr lang="tr-TR" sz="2200" dirty="0" err="1"/>
                        <a:t>mmHg</a:t>
                      </a:r>
                      <a:endParaRPr lang="tr-TR" sz="2200" b="0" dirty="0"/>
                    </a:p>
                  </a:txBody>
                  <a:tcPr marT="45710" marB="45710"/>
                </a:tc>
                <a:extLst>
                  <a:ext uri="{0D108BD9-81ED-4DB2-BD59-A6C34878D82A}">
                    <a16:rowId xmlns:a16="http://schemas.microsoft.com/office/drawing/2014/main" val="10003"/>
                  </a:ext>
                </a:extLst>
              </a:tr>
              <a:tr h="346516">
                <a:tc>
                  <a:txBody>
                    <a:bodyPr/>
                    <a:lstStyle/>
                    <a:p>
                      <a:r>
                        <a:rPr lang="tr-TR" sz="2200" dirty="0"/>
                        <a:t>Fiziksel aktivite</a:t>
                      </a:r>
                      <a:r>
                        <a:rPr lang="tr-TR" sz="2200" baseline="0" dirty="0"/>
                        <a:t> </a:t>
                      </a:r>
                      <a:endParaRPr lang="tr-TR" sz="2200" b="1" dirty="0"/>
                    </a:p>
                  </a:txBody>
                  <a:tcPr marT="45710" marB="45710"/>
                </a:tc>
                <a:tc>
                  <a:txBody>
                    <a:bodyPr/>
                    <a:lstStyle/>
                    <a:p>
                      <a:r>
                        <a:rPr lang="tr-TR" sz="2200" dirty="0"/>
                        <a:t>Düzenli aerobik egzersiz</a:t>
                      </a:r>
                      <a:endParaRPr lang="tr-TR" sz="2200" b="0" dirty="0"/>
                    </a:p>
                  </a:txBody>
                  <a:tcPr marT="45710" marB="45710"/>
                </a:tc>
                <a:tc>
                  <a:txBody>
                    <a:bodyPr/>
                    <a:lstStyle/>
                    <a:p>
                      <a:r>
                        <a:rPr lang="tr-TR" sz="2200" dirty="0"/>
                        <a:t>4-9 </a:t>
                      </a:r>
                      <a:r>
                        <a:rPr lang="tr-TR" sz="2200" dirty="0" err="1"/>
                        <a:t>mmHg</a:t>
                      </a:r>
                      <a:endParaRPr lang="tr-TR" sz="2200" b="0" dirty="0"/>
                    </a:p>
                  </a:txBody>
                  <a:tcPr marT="45710" marB="45710"/>
                </a:tc>
                <a:extLst>
                  <a:ext uri="{0D108BD9-81ED-4DB2-BD59-A6C34878D82A}">
                    <a16:rowId xmlns:a16="http://schemas.microsoft.com/office/drawing/2014/main" val="10004"/>
                  </a:ext>
                </a:extLst>
              </a:tr>
              <a:tr h="672972">
                <a:tc>
                  <a:txBody>
                    <a:bodyPr/>
                    <a:lstStyle/>
                    <a:p>
                      <a:r>
                        <a:rPr lang="tr-TR" sz="2200" dirty="0"/>
                        <a:t>Alkol alımının sınırlanması</a:t>
                      </a:r>
                      <a:endParaRPr lang="tr-TR" sz="2200" b="1" dirty="0"/>
                    </a:p>
                  </a:txBody>
                  <a:tcPr marT="45710" marB="45710"/>
                </a:tc>
                <a:tc>
                  <a:txBody>
                    <a:bodyPr/>
                    <a:lstStyle/>
                    <a:p>
                      <a:r>
                        <a:rPr lang="tr-TR" sz="2200" dirty="0"/>
                        <a:t>Erkekte 2 kadında 1 adet günden fazla alımın</a:t>
                      </a:r>
                      <a:r>
                        <a:rPr lang="tr-TR" sz="2200" baseline="0" dirty="0"/>
                        <a:t> sınırlanması</a:t>
                      </a:r>
                      <a:endParaRPr lang="tr-TR" sz="2200" b="0" dirty="0"/>
                    </a:p>
                  </a:txBody>
                  <a:tcPr marT="45710" marB="45710"/>
                </a:tc>
                <a:tc>
                  <a:txBody>
                    <a:bodyPr/>
                    <a:lstStyle/>
                    <a:p>
                      <a:r>
                        <a:rPr lang="tr-TR" sz="2200" dirty="0"/>
                        <a:t>2-4 </a:t>
                      </a:r>
                      <a:r>
                        <a:rPr lang="tr-TR" sz="2200" dirty="0" err="1"/>
                        <a:t>mmHg</a:t>
                      </a:r>
                      <a:endParaRPr lang="tr-TR" sz="2200" b="0" dirty="0"/>
                    </a:p>
                  </a:txBody>
                  <a:tcPr marT="45710" marB="4571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068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Yuvarlatılmış Köşeler 3">
            <a:extLst>
              <a:ext uri="{FF2B5EF4-FFF2-40B4-BE49-F238E27FC236}">
                <a16:creationId xmlns:a16="http://schemas.microsoft.com/office/drawing/2014/main" id="{D88AAF17-81CE-473C-AEF2-7EF856F16409}"/>
              </a:ext>
            </a:extLst>
          </p:cNvPr>
          <p:cNvSpPr/>
          <p:nvPr/>
        </p:nvSpPr>
        <p:spPr>
          <a:xfrm>
            <a:off x="675044" y="1345324"/>
            <a:ext cx="6619136" cy="416209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extBox 6">
            <a:extLst>
              <a:ext uri="{FF2B5EF4-FFF2-40B4-BE49-F238E27FC236}">
                <a16:creationId xmlns:a16="http://schemas.microsoft.com/office/drawing/2014/main" id="{1A4F2EBE-7BAF-436D-AFC3-BA30E7A9F760}"/>
              </a:ext>
            </a:extLst>
          </p:cNvPr>
          <p:cNvSpPr txBox="1"/>
          <p:nvPr/>
        </p:nvSpPr>
        <p:spPr>
          <a:xfrm>
            <a:off x="953201" y="1472470"/>
            <a:ext cx="6062822" cy="3913059"/>
          </a:xfrm>
          <a:prstGeom prst="rect">
            <a:avLst/>
          </a:prstGeom>
          <a:noFill/>
        </p:spPr>
        <p:txBody>
          <a:bodyPr wrap="square" rtlCol="0">
            <a:spAutoFit/>
          </a:bodyPr>
          <a:lstStyle/>
          <a:p>
            <a:pPr>
              <a:lnSpc>
                <a:spcPct val="150000"/>
              </a:lnSpc>
            </a:pPr>
            <a:r>
              <a:rPr lang="tr-TR" altLang="tr-TR" sz="2400" dirty="0"/>
              <a:t>Sağlık Bakanlığı verilerine göre ülkemizde erişkin popülasyonun % 64,9’u normal vücut ağırlığının üzerindedir (%34.6 fazla kilolu, %30.3 </a:t>
            </a:r>
            <a:r>
              <a:rPr lang="tr-TR" altLang="tr-TR" sz="2400" dirty="0" err="1"/>
              <a:t>obez</a:t>
            </a:r>
            <a:r>
              <a:rPr lang="tr-TR" altLang="tr-TR" sz="2400" dirty="0"/>
              <a:t>).</a:t>
            </a:r>
          </a:p>
          <a:p>
            <a:pPr>
              <a:lnSpc>
                <a:spcPct val="150000"/>
              </a:lnSpc>
            </a:pPr>
            <a:r>
              <a:rPr lang="tr-TR" altLang="tr-TR" sz="2400" dirty="0"/>
              <a:t>5,1 kg kilo kaybı ile ortalama </a:t>
            </a:r>
            <a:r>
              <a:rPr lang="tr-TR" altLang="tr-TR" sz="2400" dirty="0" err="1"/>
              <a:t>sistolik</a:t>
            </a:r>
            <a:r>
              <a:rPr lang="tr-TR" altLang="tr-TR" sz="2400" dirty="0"/>
              <a:t> ve </a:t>
            </a:r>
            <a:r>
              <a:rPr lang="tr-TR" altLang="tr-TR" sz="2400" dirty="0" err="1"/>
              <a:t>diyastolik</a:t>
            </a:r>
            <a:r>
              <a:rPr lang="tr-TR" altLang="tr-TR" sz="2400" dirty="0"/>
              <a:t> kan basıncında 4,4 </a:t>
            </a:r>
            <a:r>
              <a:rPr lang="tr-TR" altLang="tr-TR" sz="2400" dirty="0" err="1"/>
              <a:t>mmHg</a:t>
            </a:r>
            <a:r>
              <a:rPr lang="tr-TR" altLang="tr-TR" sz="2400" dirty="0"/>
              <a:t> ve 3,6 </a:t>
            </a:r>
            <a:r>
              <a:rPr lang="tr-TR" altLang="tr-TR" sz="2400" dirty="0" err="1"/>
              <a:t>mmHg</a:t>
            </a:r>
            <a:r>
              <a:rPr lang="tr-TR" altLang="tr-TR" sz="2400" dirty="0"/>
              <a:t> düşüş sağlanmıştır.</a:t>
            </a:r>
          </a:p>
        </p:txBody>
      </p:sp>
      <p:sp>
        <p:nvSpPr>
          <p:cNvPr id="3" name="Dikdörtgen 2">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eaLnBrk="0" fontAlgn="base" hangingPunct="0">
              <a:spcBef>
                <a:spcPct val="0"/>
              </a:spcBef>
              <a:spcAft>
                <a:spcPct val="0"/>
              </a:spcAft>
              <a:defRPr/>
            </a:pPr>
            <a:r>
              <a:rPr lang="tr-TR" sz="2800" b="1" dirty="0">
                <a:latin typeface="Calibri" panose="020F0502020204030204" pitchFamily="34" charset="0"/>
                <a:ea typeface="Calibri" panose="020F0502020204030204" pitchFamily="34" charset="0"/>
                <a:cs typeface="Calibri" panose="020F0502020204030204" pitchFamily="34" charset="0"/>
              </a:rPr>
              <a:t>Kilo Verme-1</a:t>
            </a:r>
            <a:endParaRPr lang="tr-TR" altLang="tr-TR" sz="2800" b="1" dirty="0">
              <a:solidFill>
                <a:srgbClr val="404040"/>
              </a:solidFill>
            </a:endParaRPr>
          </a:p>
        </p:txBody>
      </p:sp>
      <p:sp>
        <p:nvSpPr>
          <p:cNvPr id="5" name="Dikdörtgen 4">
            <a:extLst>
              <a:ext uri="{FF2B5EF4-FFF2-40B4-BE49-F238E27FC236}">
                <a16:creationId xmlns:a16="http://schemas.microsoft.com/office/drawing/2014/main" id="{1FC67DC7-900D-42E6-B2E9-EE3426BEDB13}"/>
              </a:ext>
            </a:extLst>
          </p:cNvPr>
          <p:cNvSpPr/>
          <p:nvPr/>
        </p:nvSpPr>
        <p:spPr>
          <a:xfrm>
            <a:off x="675044" y="5853988"/>
            <a:ext cx="7890750" cy="276999"/>
          </a:xfrm>
          <a:prstGeom prst="rect">
            <a:avLst/>
          </a:prstGeom>
        </p:spPr>
        <p:txBody>
          <a:bodyPr wrap="none">
            <a:spAutoFit/>
          </a:bodyPr>
          <a:lstStyle/>
          <a:p>
            <a:r>
              <a:rPr lang="tr-TR" altLang="tr-TR" sz="1200" i="1" dirty="0"/>
              <a:t>*</a:t>
            </a:r>
            <a:r>
              <a:rPr lang="tr-TR" altLang="tr-TR" sz="1200" i="1" dirty="0" err="1"/>
              <a:t>Judith</a:t>
            </a:r>
            <a:r>
              <a:rPr lang="tr-TR" altLang="tr-TR" sz="1200" i="1" dirty="0"/>
              <a:t> E. </a:t>
            </a:r>
            <a:r>
              <a:rPr lang="tr-TR" altLang="tr-TR" sz="1200" i="1" dirty="0" err="1"/>
              <a:t>Neter</a:t>
            </a:r>
            <a:r>
              <a:rPr lang="tr-TR" altLang="tr-TR" sz="1200" i="1" dirty="0"/>
              <a:t>, </a:t>
            </a:r>
            <a:r>
              <a:rPr lang="tr-TR" altLang="tr-TR" sz="1200" i="1" dirty="0" err="1"/>
              <a:t>Biance</a:t>
            </a:r>
            <a:r>
              <a:rPr lang="tr-TR" altLang="tr-TR" sz="1200" i="1" dirty="0"/>
              <a:t> E. </a:t>
            </a:r>
            <a:r>
              <a:rPr lang="tr-TR" altLang="tr-TR" sz="1200" i="1" dirty="0" err="1"/>
              <a:t>Stam</a:t>
            </a:r>
            <a:r>
              <a:rPr lang="tr-TR" altLang="tr-TR" sz="1200" i="1" dirty="0"/>
              <a:t> , </a:t>
            </a:r>
            <a:r>
              <a:rPr lang="tr-TR" altLang="tr-TR" sz="1200" i="1" dirty="0" err="1"/>
              <a:t>Frans</a:t>
            </a:r>
            <a:r>
              <a:rPr lang="tr-TR" altLang="tr-TR" sz="1200" i="1" dirty="0"/>
              <a:t> J. Kok, </a:t>
            </a:r>
            <a:r>
              <a:rPr lang="tr-TR" altLang="tr-TR" sz="1200" i="1" dirty="0" err="1"/>
              <a:t>Diederik</a:t>
            </a:r>
            <a:r>
              <a:rPr lang="tr-TR" altLang="tr-TR" sz="1200" i="1" dirty="0"/>
              <a:t> E. </a:t>
            </a:r>
            <a:r>
              <a:rPr lang="tr-TR" altLang="tr-TR" sz="1200" i="1" dirty="0" err="1"/>
              <a:t>Grobbee</a:t>
            </a:r>
            <a:r>
              <a:rPr lang="tr-TR" altLang="tr-TR" sz="1200" i="1" dirty="0"/>
              <a:t>,  ve </a:t>
            </a:r>
            <a:r>
              <a:rPr lang="tr-TR" altLang="tr-TR" sz="1200" i="1" dirty="0" err="1"/>
              <a:t>Johanna</a:t>
            </a:r>
            <a:r>
              <a:rPr lang="tr-TR" altLang="tr-TR" sz="1200" i="1" dirty="0"/>
              <a:t> M. </a:t>
            </a:r>
            <a:r>
              <a:rPr lang="tr-TR" altLang="tr-TR" sz="1200" i="1" dirty="0" err="1"/>
              <a:t>Geleijnse</a:t>
            </a:r>
            <a:r>
              <a:rPr lang="tr-TR" altLang="tr-TR" sz="1200" i="1" dirty="0"/>
              <a:t> </a:t>
            </a:r>
            <a:r>
              <a:rPr lang="tr-TR" altLang="tr-TR" sz="1200" i="1" dirty="0" err="1"/>
              <a:t>Hypertension</a:t>
            </a:r>
            <a:r>
              <a:rPr lang="tr-TR" altLang="tr-TR" sz="1200" i="1" dirty="0"/>
              <a:t> 2003;42:878–884</a:t>
            </a:r>
            <a:endParaRPr lang="tr-TR" sz="1200" dirty="0"/>
          </a:p>
        </p:txBody>
      </p:sp>
      <p:pic>
        <p:nvPicPr>
          <p:cNvPr id="1030" name="Picture 6" descr="Ölçek, Diyet, Yağ, Sağlık, Bant, Ağırlık, Sağlıklı">
            <a:extLst>
              <a:ext uri="{FF2B5EF4-FFF2-40B4-BE49-F238E27FC236}">
                <a16:creationId xmlns:a16="http://schemas.microsoft.com/office/drawing/2014/main" id="{42C1ED66-618E-4A52-B15A-A040D728D6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0430" y="2089500"/>
            <a:ext cx="4031096" cy="267899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93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CD81B776-E8DA-4ED0-B04B-83ECB835844A}"/>
              </a:ext>
            </a:extLst>
          </p:cNvPr>
          <p:cNvSpPr/>
          <p:nvPr/>
        </p:nvSpPr>
        <p:spPr>
          <a:xfrm>
            <a:off x="798786" y="1460937"/>
            <a:ext cx="10951780" cy="398342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extBox 6">
            <a:extLst>
              <a:ext uri="{FF2B5EF4-FFF2-40B4-BE49-F238E27FC236}">
                <a16:creationId xmlns:a16="http://schemas.microsoft.com/office/drawing/2014/main" id="{1A4F2EBE-7BAF-436D-AFC3-BA30E7A9F760}"/>
              </a:ext>
            </a:extLst>
          </p:cNvPr>
          <p:cNvSpPr txBox="1"/>
          <p:nvPr/>
        </p:nvSpPr>
        <p:spPr>
          <a:xfrm>
            <a:off x="1197630" y="2050115"/>
            <a:ext cx="10552936" cy="2805063"/>
          </a:xfrm>
          <a:prstGeom prst="rect">
            <a:avLst/>
          </a:prstGeom>
          <a:noFill/>
        </p:spPr>
        <p:txBody>
          <a:bodyPr wrap="square" rtlCol="0">
            <a:spAutoFit/>
          </a:bodyPr>
          <a:lstStyle/>
          <a:p>
            <a:pPr>
              <a:lnSpc>
                <a:spcPct val="150000"/>
              </a:lnSpc>
            </a:pPr>
            <a:r>
              <a:rPr lang="tr-TR" altLang="tr-TR" sz="2400" dirty="0"/>
              <a:t>Hasta fazla kilolu ise uygun kiloya inmesi önerilmeli veya en azından kilo vermesi (ağırlığının en az %5–10’u kadar kilo kaybı) önerilmeli ve hasta bu açıdan takip edilmelidir. </a:t>
            </a:r>
          </a:p>
          <a:p>
            <a:pPr>
              <a:lnSpc>
                <a:spcPct val="150000"/>
              </a:lnSpc>
            </a:pPr>
            <a:r>
              <a:rPr lang="tr-TR" altLang="tr-TR" sz="2400" dirty="0" err="1"/>
              <a:t>Kontrendike</a:t>
            </a:r>
            <a:r>
              <a:rPr lang="tr-TR" altLang="tr-TR" sz="2400" dirty="0"/>
              <a:t> olmadığı sürece, kilonun beden kütle indeksi 25kg/m²’ye ve bel çevresinin erkeklerde &lt;102 cm ve kadınlarda &lt;88cm’e düşürülmesi önerilir.        </a:t>
            </a:r>
          </a:p>
        </p:txBody>
      </p:sp>
      <p:sp>
        <p:nvSpPr>
          <p:cNvPr id="3" name="Dikdörtgen 2">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lvl="0" eaLnBrk="0" fontAlgn="base" hangingPunct="0">
              <a:spcBef>
                <a:spcPct val="0"/>
              </a:spcBef>
              <a:spcAft>
                <a:spcPct val="0"/>
              </a:spcAft>
              <a:defRPr/>
            </a:pPr>
            <a:r>
              <a:rPr lang="tr-TR" sz="2800" b="1" dirty="0">
                <a:solidFill>
                  <a:prstClr val="black"/>
                </a:solidFill>
                <a:latin typeface="Calibri" panose="020F0502020204030204" pitchFamily="34" charset="0"/>
                <a:ea typeface="Calibri" panose="020F0502020204030204" pitchFamily="34" charset="0"/>
                <a:cs typeface="Calibri" panose="020F0502020204030204" pitchFamily="34" charset="0"/>
              </a:rPr>
              <a:t>Kilo Verme-2</a:t>
            </a:r>
            <a:endParaRPr lang="tr-TR" altLang="tr-TR" sz="2800" b="1" dirty="0">
              <a:solidFill>
                <a:srgbClr val="404040"/>
              </a:solidFill>
              <a:cs typeface="Arial" panose="020B0604020202020204" pitchFamily="34" charset="0"/>
            </a:endParaRPr>
          </a:p>
        </p:txBody>
      </p:sp>
    </p:spTree>
    <p:extLst>
      <p:ext uri="{BB962C8B-B14F-4D97-AF65-F5344CB8AC3E}">
        <p14:creationId xmlns:p14="http://schemas.microsoft.com/office/powerpoint/2010/main" val="98534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750"/>
                                        <p:tgtEl>
                                          <p:spTgt spid="4"/>
                                        </p:tgtEl>
                                      </p:cBhvr>
                                    </p:animEffect>
                                  </p:childTnLst>
                                </p:cTn>
                              </p:par>
                            </p:childTnLst>
                          </p:cTn>
                        </p:par>
                        <p:par>
                          <p:cTn id="8" fill="hold">
                            <p:stCondLst>
                              <p:cond delay="1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7DB1E3EF-2375-47E0-9758-B24A7AB25AE6}"/>
              </a:ext>
            </a:extLst>
          </p:cNvPr>
          <p:cNvSpPr/>
          <p:nvPr/>
        </p:nvSpPr>
        <p:spPr>
          <a:xfrm>
            <a:off x="740707" y="1481957"/>
            <a:ext cx="7089500" cy="403597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extBox 6">
            <a:extLst>
              <a:ext uri="{FF2B5EF4-FFF2-40B4-BE49-F238E27FC236}">
                <a16:creationId xmlns:a16="http://schemas.microsoft.com/office/drawing/2014/main" id="{1A4F2EBE-7BAF-436D-AFC3-BA30E7A9F760}"/>
              </a:ext>
            </a:extLst>
          </p:cNvPr>
          <p:cNvSpPr txBox="1"/>
          <p:nvPr/>
        </p:nvSpPr>
        <p:spPr>
          <a:xfrm>
            <a:off x="995718" y="1768103"/>
            <a:ext cx="6579477" cy="3359061"/>
          </a:xfrm>
          <a:prstGeom prst="rect">
            <a:avLst/>
          </a:prstGeom>
          <a:noFill/>
        </p:spPr>
        <p:txBody>
          <a:bodyPr wrap="square" rtlCol="0">
            <a:spAutoFit/>
          </a:bodyPr>
          <a:lstStyle/>
          <a:p>
            <a:pPr lvl="0" defTabSz="457200" eaLnBrk="0" fontAlgn="base" hangingPunct="0">
              <a:lnSpc>
                <a:spcPct val="150000"/>
              </a:lnSpc>
              <a:spcBef>
                <a:spcPct val="20000"/>
              </a:spcBef>
              <a:spcAft>
                <a:spcPct val="0"/>
              </a:spcAft>
              <a:defRPr/>
            </a:pPr>
            <a:r>
              <a:rPr lang="tr-TR" altLang="tr-TR" sz="2400" dirty="0">
                <a:solidFill>
                  <a:sysClr val="windowText" lastClr="000000"/>
                </a:solidFill>
              </a:rPr>
              <a:t>Hipertansiyon hastalarının beslenmesinde ağırlıklı olarak sebze ve meyve, az yağlı besinler, tam tahıl, sebze kaynaklı protein ve haftada en az iki kez balık yer almalıdır. Çabuk tüketilen, işlenmiş ve aşırı yağ, rafine şeker ve tuz içeren yiyeceklerin tüketiminden kaçınılmalıdır.</a:t>
            </a:r>
          </a:p>
        </p:txBody>
      </p:sp>
      <p:sp>
        <p:nvSpPr>
          <p:cNvPr id="3" name="Dikdörtgen 2">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lvl="0">
              <a:defRPr/>
            </a:pPr>
            <a:r>
              <a:rPr lang="tr-TR" sz="2800" b="1" dirty="0">
                <a:solidFill>
                  <a:prstClr val="black"/>
                </a:solidFill>
                <a:latin typeface="Calibri" panose="020F0502020204030204" pitchFamily="34" charset="0"/>
                <a:ea typeface="Calibri" panose="020F0502020204030204" pitchFamily="34" charset="0"/>
                <a:cs typeface="Calibri" panose="020F0502020204030204" pitchFamily="34" charset="0"/>
              </a:rPr>
              <a:t>Sağlıklı Beslenme-1</a:t>
            </a:r>
            <a:endParaRPr lang="tr-TR" sz="2800" b="1" dirty="0">
              <a:solidFill>
                <a:prstClr val="black"/>
              </a:solidFill>
              <a:latin typeface="Calibri" panose="020F0502020204030204" pitchFamily="34" charset="0"/>
              <a:cs typeface="Calibri" panose="020F0502020204030204" pitchFamily="34" charset="0"/>
            </a:endParaRPr>
          </a:p>
        </p:txBody>
      </p:sp>
      <p:pic>
        <p:nvPicPr>
          <p:cNvPr id="5" name="Resim 4">
            <a:extLst>
              <a:ext uri="{FF2B5EF4-FFF2-40B4-BE49-F238E27FC236}">
                <a16:creationId xmlns:a16="http://schemas.microsoft.com/office/drawing/2014/main" id="{F97E0979-5BDA-4283-9CD8-15BF4062069D}"/>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r="48583"/>
          <a:stretch/>
        </p:blipFill>
        <p:spPr>
          <a:xfrm>
            <a:off x="8262645" y="1481957"/>
            <a:ext cx="3724676" cy="3808440"/>
          </a:xfrm>
          <a:prstGeom prst="rect">
            <a:avLst/>
          </a:prstGeom>
        </p:spPr>
      </p:pic>
    </p:spTree>
    <p:extLst>
      <p:ext uri="{BB962C8B-B14F-4D97-AF65-F5344CB8AC3E}">
        <p14:creationId xmlns:p14="http://schemas.microsoft.com/office/powerpoint/2010/main" val="200124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750"/>
                                        <p:tgtEl>
                                          <p:spTgt spid="4"/>
                                        </p:tgtEl>
                                      </p:cBhvr>
                                    </p:animEffect>
                                  </p:childTnLst>
                                </p:cTn>
                              </p:par>
                            </p:childTnLst>
                          </p:cTn>
                        </p:par>
                        <p:par>
                          <p:cTn id="8" fill="hold">
                            <p:stCondLst>
                              <p:cond delay="1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lvl="0">
              <a:defRPr/>
            </a:pPr>
            <a:r>
              <a:rPr lang="tr-TR" sz="2800" b="1" dirty="0">
                <a:solidFill>
                  <a:prstClr val="black"/>
                </a:solidFill>
                <a:latin typeface="Calibri" panose="020F0502020204030204" pitchFamily="34" charset="0"/>
                <a:ea typeface="Calibri" panose="020F0502020204030204" pitchFamily="34" charset="0"/>
                <a:cs typeface="Calibri" panose="020F0502020204030204" pitchFamily="34" charset="0"/>
              </a:rPr>
              <a:t>Sağlıklı Beslenme-2</a:t>
            </a:r>
            <a:endParaRPr lang="tr-TR" sz="2800" b="1" dirty="0">
              <a:solidFill>
                <a:prstClr val="black"/>
              </a:solidFill>
              <a:latin typeface="Calibri" panose="020F0502020204030204" pitchFamily="34" charset="0"/>
              <a:cs typeface="Calibri" panose="020F0502020204030204" pitchFamily="34" charset="0"/>
            </a:endParaRPr>
          </a:p>
        </p:txBody>
      </p:sp>
      <p:sp>
        <p:nvSpPr>
          <p:cNvPr id="5" name="Metaanalizde kolorektal mortalitesinde azalma % 16…">
            <a:extLst>
              <a:ext uri="{FF2B5EF4-FFF2-40B4-BE49-F238E27FC236}">
                <a16:creationId xmlns:a16="http://schemas.microsoft.com/office/drawing/2014/main" id="{B10C372B-9721-4091-A4CE-87B4CC0587D5}"/>
              </a:ext>
            </a:extLst>
          </p:cNvPr>
          <p:cNvSpPr/>
          <p:nvPr/>
        </p:nvSpPr>
        <p:spPr>
          <a:xfrm>
            <a:off x="733619" y="1426077"/>
            <a:ext cx="10488947" cy="1050737"/>
          </a:xfrm>
          <a:prstGeom prst="rect">
            <a:avLst/>
          </a:prstGeom>
          <a:solidFill>
            <a:schemeClr val="accent1">
              <a:lumMod val="20000"/>
              <a:lumOff val="80000"/>
            </a:schemeClr>
          </a:solidFill>
          <a:ln w="25400">
            <a:noFill/>
          </a:ln>
          <a:effectLst/>
          <a:extLst>
            <a:ext uri="{C572A759-6A51-4108-AA02-DFA0A04FC94B}"/>
          </a:extLst>
        </p:spPr>
        <p:txBody>
          <a:bodyPr wrap="square" lIns="0" tIns="0" rIns="0" bIns="0">
            <a:spAutoFit/>
          </a:bodyPr>
          <a:lstStyle/>
          <a:p>
            <a:pPr lvl="0" algn="ctr" defTabSz="986342" hangingPunct="0">
              <a:lnSpc>
                <a:spcPct val="150000"/>
              </a:lnSpc>
              <a:defRPr sz="2600">
                <a:solidFill>
                  <a:srgbClr val="FFFFFF"/>
                </a:solidFill>
                <a:effectLst>
                  <a:outerShdw blurRad="12700" dist="25400" dir="2700000" rotWithShape="0">
                    <a:srgbClr val="000000"/>
                  </a:outerShdw>
                </a:effectLst>
                <a:latin typeface="Chalkboard SE Bold"/>
                <a:ea typeface="Chalkboard SE Bold"/>
                <a:cs typeface="Chalkboard SE Bold"/>
                <a:sym typeface="Chalkboard SE Bold"/>
              </a:defRPr>
            </a:pPr>
            <a:r>
              <a:rPr lang="tr-TR" altLang="tr-TR" sz="2400" dirty="0">
                <a:solidFill>
                  <a:sysClr val="windowText" lastClr="000000"/>
                </a:solidFill>
              </a:rPr>
              <a:t>Akdeniz tipi beslenmenin gelişmiş ülkelere uyarlanmış tarzı DASH diyeti olarak adlandırılır.</a:t>
            </a:r>
            <a:endParaRPr kumimoji="0" sz="2400" i="0" u="none" strike="noStrike" kern="1200" cap="none" spc="0" normalizeH="0" baseline="0" noProof="0" dirty="0">
              <a:ln>
                <a:noFill/>
              </a:ln>
              <a:solidFill>
                <a:srgbClr val="FFFFFF"/>
              </a:solidFill>
              <a:uLnTx/>
              <a:uFillTx/>
              <a:latin typeface="Calibri" panose="020F0502020204030204" pitchFamily="34" charset="0"/>
              <a:cs typeface="Calibri" panose="020F0502020204030204" pitchFamily="34" charset="0"/>
              <a:sym typeface="Chalkboard SE Bold"/>
            </a:endParaRPr>
          </a:p>
        </p:txBody>
      </p:sp>
      <p:sp>
        <p:nvSpPr>
          <p:cNvPr id="6" name="Dikdörtgen 5">
            <a:extLst>
              <a:ext uri="{FF2B5EF4-FFF2-40B4-BE49-F238E27FC236}">
                <a16:creationId xmlns:a16="http://schemas.microsoft.com/office/drawing/2014/main" id="{8D3CA410-2BCA-4890-A8B7-2868A9EC5814}"/>
              </a:ext>
            </a:extLst>
          </p:cNvPr>
          <p:cNvSpPr/>
          <p:nvPr/>
        </p:nvSpPr>
        <p:spPr>
          <a:xfrm>
            <a:off x="733620" y="2643320"/>
            <a:ext cx="10488946" cy="2885764"/>
          </a:xfrm>
          <a:prstGeom prst="rect">
            <a:avLst/>
          </a:prstGeom>
          <a:ln w="38100">
            <a:solidFill>
              <a:srgbClr val="3C8DA3"/>
            </a:solidFill>
            <a:prstDash val="dash"/>
          </a:ln>
        </p:spPr>
        <p:txBody>
          <a:bodyPr wrap="square" lIns="360000" tIns="360000" rIns="360000" bIns="360000">
            <a:spAutoFit/>
          </a:bodyPr>
          <a:lstStyle/>
          <a:p>
            <a:pPr lvl="0" defTabSz="457200" eaLnBrk="0" fontAlgn="base" hangingPunct="0">
              <a:lnSpc>
                <a:spcPct val="150000"/>
              </a:lnSpc>
              <a:spcBef>
                <a:spcPct val="20000"/>
              </a:spcBef>
              <a:spcAft>
                <a:spcPct val="0"/>
              </a:spcAft>
              <a:defRPr/>
            </a:pPr>
            <a:r>
              <a:rPr lang="tr-TR" altLang="tr-TR" sz="2400" b="1" dirty="0">
                <a:solidFill>
                  <a:sysClr val="windowText" lastClr="000000"/>
                </a:solidFill>
              </a:rPr>
              <a:t>DASH diyeti: </a:t>
            </a:r>
            <a:r>
              <a:rPr lang="tr-TR" altLang="tr-TR" sz="2400" dirty="0">
                <a:solidFill>
                  <a:sysClr val="windowText" lastClr="000000"/>
                </a:solidFill>
              </a:rPr>
              <a:t>Meyve ve sebzeden zengin, düşük yağ içeren, yağı azaltılmış süt ürünleri, günde tam tahıl bakliyattan zengin beslenme içeren tuzu az; lif, potasyum, kalsiyum ve magnezyumdan zengin beslenme tarzını öneren diyettir. </a:t>
            </a:r>
          </a:p>
        </p:txBody>
      </p:sp>
      <p:pic>
        <p:nvPicPr>
          <p:cNvPr id="9" name="Resim 8">
            <a:extLst>
              <a:ext uri="{FF2B5EF4-FFF2-40B4-BE49-F238E27FC236}">
                <a16:creationId xmlns:a16="http://schemas.microsoft.com/office/drawing/2014/main" id="{FC75109B-1A15-482A-BC91-0C1B9FA5F404}"/>
              </a:ext>
            </a:extLst>
          </p:cNvPr>
          <p:cNvPicPr>
            <a:picLocks noChangeAspect="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821413" y="3944836"/>
            <a:ext cx="2312276" cy="2312276"/>
          </a:xfrm>
          <a:prstGeom prst="rect">
            <a:avLst/>
          </a:prstGeom>
        </p:spPr>
      </p:pic>
      <p:sp>
        <p:nvSpPr>
          <p:cNvPr id="10" name="Metin kutusu 9">
            <a:extLst>
              <a:ext uri="{FF2B5EF4-FFF2-40B4-BE49-F238E27FC236}">
                <a16:creationId xmlns:a16="http://schemas.microsoft.com/office/drawing/2014/main" id="{4A6D2AC2-3069-4319-BD35-BD988BF89C97}"/>
              </a:ext>
            </a:extLst>
          </p:cNvPr>
          <p:cNvSpPr txBox="1"/>
          <p:nvPr/>
        </p:nvSpPr>
        <p:spPr>
          <a:xfrm>
            <a:off x="9821413" y="4493227"/>
            <a:ext cx="1342842" cy="369332"/>
          </a:xfrm>
          <a:prstGeom prst="rect">
            <a:avLst/>
          </a:prstGeom>
          <a:noFill/>
        </p:spPr>
        <p:txBody>
          <a:bodyPr wrap="square" rtlCol="0">
            <a:spAutoFit/>
          </a:bodyPr>
          <a:lstStyle/>
          <a:p>
            <a:r>
              <a:rPr lang="tr-TR" b="1" dirty="0">
                <a:solidFill>
                  <a:srgbClr val="C00000"/>
                </a:solidFill>
              </a:rPr>
              <a:t>DASH Diyeti</a:t>
            </a:r>
          </a:p>
        </p:txBody>
      </p:sp>
    </p:spTree>
    <p:extLst>
      <p:ext uri="{BB962C8B-B14F-4D97-AF65-F5344CB8AC3E}">
        <p14:creationId xmlns:p14="http://schemas.microsoft.com/office/powerpoint/2010/main" val="105175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750"/>
                                        <p:tgtEl>
                                          <p:spTgt spid="5"/>
                                        </p:tgtEl>
                                      </p:cBhvr>
                                    </p:animEffect>
                                  </p:childTnLst>
                                </p:cTn>
                              </p:par>
                            </p:childTnLst>
                          </p:cTn>
                        </p:par>
                        <p:par>
                          <p:cTn id="8" fill="hold">
                            <p:stCondLst>
                              <p:cond delay="175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0F53DD95-5D4B-42AE-B7DE-57D72BBCB379}"/>
              </a:ext>
            </a:extLst>
          </p:cNvPr>
          <p:cNvSpPr/>
          <p:nvPr/>
        </p:nvSpPr>
        <p:spPr>
          <a:xfrm>
            <a:off x="675043" y="1334004"/>
            <a:ext cx="6902917" cy="418999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extBox 6">
            <a:extLst>
              <a:ext uri="{FF2B5EF4-FFF2-40B4-BE49-F238E27FC236}">
                <a16:creationId xmlns:a16="http://schemas.microsoft.com/office/drawing/2014/main" id="{1A4F2EBE-7BAF-436D-AFC3-BA30E7A9F760}"/>
              </a:ext>
            </a:extLst>
          </p:cNvPr>
          <p:cNvSpPr txBox="1"/>
          <p:nvPr/>
        </p:nvSpPr>
        <p:spPr>
          <a:xfrm>
            <a:off x="955556" y="2490317"/>
            <a:ext cx="6424703" cy="1697068"/>
          </a:xfrm>
          <a:prstGeom prst="rect">
            <a:avLst/>
          </a:prstGeom>
          <a:noFill/>
        </p:spPr>
        <p:txBody>
          <a:bodyPr wrap="square" rtlCol="0">
            <a:spAutoFit/>
          </a:bodyPr>
          <a:lstStyle/>
          <a:p>
            <a:pPr>
              <a:lnSpc>
                <a:spcPct val="150000"/>
              </a:lnSpc>
              <a:spcBef>
                <a:spcPts val="0"/>
              </a:spcBef>
              <a:buFont typeface="Arial" panose="020B0604020202020204" pitchFamily="34" charset="0"/>
              <a:buNone/>
            </a:pPr>
            <a:r>
              <a:rPr lang="tr-TR" altLang="tr-TR" sz="2400" dirty="0"/>
              <a:t>Tuz alımında 6 gram artış ile </a:t>
            </a:r>
            <a:r>
              <a:rPr lang="tr-TR" altLang="tr-TR" sz="2400" dirty="0" err="1"/>
              <a:t>sistolik</a:t>
            </a:r>
            <a:r>
              <a:rPr lang="tr-TR" altLang="tr-TR" sz="2400" dirty="0"/>
              <a:t> kan basıncının 4-8, </a:t>
            </a:r>
            <a:r>
              <a:rPr lang="tr-TR" altLang="tr-TR" sz="2400" dirty="0" err="1"/>
              <a:t>diyastolik</a:t>
            </a:r>
            <a:r>
              <a:rPr lang="tr-TR" altLang="tr-TR" sz="2400" dirty="0"/>
              <a:t> kan basıncının 2,5-5 </a:t>
            </a:r>
            <a:r>
              <a:rPr lang="tr-TR" altLang="tr-TR" sz="2400" dirty="0" err="1"/>
              <a:t>mmHg</a:t>
            </a:r>
            <a:r>
              <a:rPr lang="tr-TR" altLang="tr-TR" sz="2400" dirty="0"/>
              <a:t> yükseldiği saptanmıştır </a:t>
            </a:r>
            <a:r>
              <a:rPr lang="tr-TR" altLang="tr-TR" sz="2400" i="1" dirty="0"/>
              <a:t>(SALTURK 2). </a:t>
            </a:r>
            <a:endParaRPr lang="tr-TR" altLang="tr-TR" sz="2400" dirty="0"/>
          </a:p>
        </p:txBody>
      </p:sp>
      <p:sp>
        <p:nvSpPr>
          <p:cNvPr id="3" name="Dikdörtgen 2">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lvl="0">
              <a:defRPr/>
            </a:pPr>
            <a:r>
              <a:rPr lang="tr-TR" sz="2800" b="1" dirty="0">
                <a:latin typeface="Calibri" panose="020F0502020204030204" pitchFamily="34" charset="0"/>
                <a:ea typeface="Calibri" panose="020F0502020204030204" pitchFamily="34" charset="0"/>
                <a:cs typeface="Calibri" panose="020F0502020204030204" pitchFamily="34" charset="0"/>
              </a:rPr>
              <a:t>Tuz</a:t>
            </a:r>
            <a:endParaRPr lang="tr-TR" sz="2800" b="1" dirty="0">
              <a:solidFill>
                <a:prstClr val="black">
                  <a:lumMod val="75000"/>
                  <a:lumOff val="25000"/>
                </a:prstClr>
              </a:solidFill>
              <a:latin typeface="Calibri" panose="020F0502020204030204" pitchFamily="34" charset="0"/>
              <a:cs typeface="Calibri" panose="020F0502020204030204" pitchFamily="34" charset="0"/>
            </a:endParaRPr>
          </a:p>
        </p:txBody>
      </p:sp>
      <p:pic>
        <p:nvPicPr>
          <p:cNvPr id="5" name="Resim 4">
            <a:extLst>
              <a:ext uri="{FF2B5EF4-FFF2-40B4-BE49-F238E27FC236}">
                <a16:creationId xmlns:a16="http://schemas.microsoft.com/office/drawing/2014/main" id="{F6A2DF1E-EB99-4258-83B2-1F6B4D9B6648}"/>
              </a:ext>
            </a:extLst>
          </p:cNvPr>
          <p:cNvPicPr>
            <a:picLocks noChangeAspect="1"/>
          </p:cNvPicPr>
          <p:nvPr/>
        </p:nvPicPr>
        <p:blipFill>
          <a:blip r:embed="rId2"/>
          <a:stretch>
            <a:fillRect/>
          </a:stretch>
        </p:blipFill>
        <p:spPr>
          <a:xfrm>
            <a:off x="8261759" y="1344514"/>
            <a:ext cx="3255197" cy="4256190"/>
          </a:xfrm>
          <a:prstGeom prst="rect">
            <a:avLst/>
          </a:prstGeom>
        </p:spPr>
      </p:pic>
      <p:sp>
        <p:nvSpPr>
          <p:cNvPr id="6" name="3 Metin kutusu">
            <a:extLst>
              <a:ext uri="{FF2B5EF4-FFF2-40B4-BE49-F238E27FC236}">
                <a16:creationId xmlns:a16="http://schemas.microsoft.com/office/drawing/2014/main" id="{BD1CB729-28AB-4E07-92D9-AF5AB324DA76}"/>
              </a:ext>
            </a:extLst>
          </p:cNvPr>
          <p:cNvSpPr txBox="1">
            <a:spLocks noChangeArrowheads="1"/>
          </p:cNvSpPr>
          <p:nvPr/>
        </p:nvSpPr>
        <p:spPr bwMode="auto">
          <a:xfrm>
            <a:off x="675043" y="5915300"/>
            <a:ext cx="67052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i="1" dirty="0">
                <a:cs typeface="Calibri" panose="020F0502020204030204" pitchFamily="34" charset="0"/>
                <a:hlinkClick r:id="rId3">
                  <a:extLst>
                    <a:ext uri="{A12FA001-AC4F-418D-AE19-62706E023703}">
                      <ahyp:hlinkClr xmlns:ahyp="http://schemas.microsoft.com/office/drawing/2018/hyperlinkcolor" val="tx"/>
                    </a:ext>
                  </a:extLst>
                </a:hlinkClick>
              </a:rPr>
              <a:t>*http://www.turkhipertansiyon.org/tuz_280512.php Mayıs 2014</a:t>
            </a:r>
            <a:endParaRPr lang="tr-TR" altLang="tr-TR" sz="1200" i="1" dirty="0">
              <a:cs typeface="Calibri" panose="020F0502020204030204" pitchFamily="34" charset="0"/>
            </a:endParaRPr>
          </a:p>
        </p:txBody>
      </p:sp>
    </p:spTree>
    <p:extLst>
      <p:ext uri="{BB962C8B-B14F-4D97-AF65-F5344CB8AC3E}">
        <p14:creationId xmlns:p14="http://schemas.microsoft.com/office/powerpoint/2010/main" val="321044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750"/>
                                        <p:tgtEl>
                                          <p:spTgt spid="4"/>
                                        </p:tgtEl>
                                      </p:cBhvr>
                                    </p:animEffect>
                                  </p:childTnLst>
                                </p:cTn>
                              </p:par>
                            </p:childTnLst>
                          </p:cTn>
                        </p:par>
                        <p:par>
                          <p:cTn id="8" fill="hold">
                            <p:stCondLst>
                              <p:cond delay="1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9D2A95CF-B6EA-4A83-987F-020F63EDC790}"/>
              </a:ext>
            </a:extLst>
          </p:cNvPr>
          <p:cNvSpPr/>
          <p:nvPr/>
        </p:nvSpPr>
        <p:spPr>
          <a:xfrm>
            <a:off x="809296" y="1408073"/>
            <a:ext cx="10510345" cy="404185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extBox 6">
            <a:extLst>
              <a:ext uri="{FF2B5EF4-FFF2-40B4-BE49-F238E27FC236}">
                <a16:creationId xmlns:a16="http://schemas.microsoft.com/office/drawing/2014/main" id="{1A4F2EBE-7BAF-436D-AFC3-BA30E7A9F760}"/>
              </a:ext>
            </a:extLst>
          </p:cNvPr>
          <p:cNvSpPr txBox="1"/>
          <p:nvPr/>
        </p:nvSpPr>
        <p:spPr>
          <a:xfrm>
            <a:off x="1039191" y="1552076"/>
            <a:ext cx="10113618" cy="3808735"/>
          </a:xfrm>
          <a:prstGeom prst="rect">
            <a:avLst/>
          </a:prstGeom>
          <a:noFill/>
        </p:spPr>
        <p:txBody>
          <a:bodyPr wrap="square" rtlCol="0">
            <a:spAutoFit/>
          </a:bodyPr>
          <a:lstStyle/>
          <a:p>
            <a:pPr>
              <a:lnSpc>
                <a:spcPct val="150000"/>
              </a:lnSpc>
            </a:pPr>
            <a:r>
              <a:rPr lang="tr-TR" altLang="tr-TR" sz="2300" dirty="0"/>
              <a:t>SALTurk2 çalışmasında günlük tuz tüketimi 14,8 gram saptanmıştır. </a:t>
            </a:r>
          </a:p>
          <a:p>
            <a:pPr>
              <a:lnSpc>
                <a:spcPct val="150000"/>
              </a:lnSpc>
            </a:pPr>
            <a:r>
              <a:rPr lang="tr-TR" altLang="tr-TR" sz="2300" dirty="0"/>
              <a:t>Bu çalışmada, günlük alınan </a:t>
            </a:r>
            <a:r>
              <a:rPr lang="tr-TR" altLang="tr-TR" sz="2300"/>
              <a:t>tuzun yaklaşık</a:t>
            </a:r>
            <a:endParaRPr lang="tr-TR" altLang="tr-TR" sz="2300" dirty="0"/>
          </a:p>
          <a:p>
            <a:pPr lvl="1">
              <a:lnSpc>
                <a:spcPct val="150000"/>
              </a:lnSpc>
            </a:pPr>
            <a:r>
              <a:rPr lang="tr-TR" altLang="tr-TR" sz="2300" dirty="0"/>
              <a:t>- % 55,5’inin yemek tuzundan </a:t>
            </a:r>
          </a:p>
          <a:p>
            <a:pPr marL="271463" lvl="2" indent="-271463">
              <a:lnSpc>
                <a:spcPct val="150000"/>
              </a:lnSpc>
              <a:spcBef>
                <a:spcPts val="0"/>
              </a:spcBef>
              <a:tabLst>
                <a:tab pos="361950" algn="l"/>
              </a:tabLst>
            </a:pPr>
            <a:r>
              <a:rPr lang="tr-TR" altLang="tr-TR" sz="2300" dirty="0"/>
              <a:t>Yemek tuzunun ise büyük bölümünü yemek pişerken eklenen tuz oluşturmaktadır. (tüm tuz tüketiminin yüzde 42.5’i)</a:t>
            </a:r>
          </a:p>
          <a:p>
            <a:pPr lvl="1">
              <a:lnSpc>
                <a:spcPct val="150000"/>
              </a:lnSpc>
            </a:pPr>
            <a:r>
              <a:rPr lang="tr-TR" altLang="tr-TR" sz="2300" dirty="0"/>
              <a:t>- %32’sinin ekmek tuzundan</a:t>
            </a:r>
          </a:p>
          <a:p>
            <a:pPr lvl="1">
              <a:lnSpc>
                <a:spcPct val="150000"/>
              </a:lnSpc>
            </a:pPr>
            <a:r>
              <a:rPr lang="tr-TR" altLang="tr-TR" sz="2300" dirty="0"/>
              <a:t>- 12,5’inin sofra tuzundan oluştuğu görülmektedir.</a:t>
            </a:r>
          </a:p>
        </p:txBody>
      </p:sp>
      <p:sp>
        <p:nvSpPr>
          <p:cNvPr id="3" name="Dikdörtgen 2">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lvl="0">
              <a:defRPr/>
            </a:pPr>
            <a:r>
              <a:rPr lang="tr-TR" sz="2800" b="1" dirty="0">
                <a:latin typeface="Calibri" panose="020F0502020204030204" pitchFamily="34" charset="0"/>
                <a:ea typeface="Calibri" panose="020F0502020204030204" pitchFamily="34" charset="0"/>
                <a:cs typeface="Calibri" panose="020F0502020204030204" pitchFamily="34" charset="0"/>
              </a:rPr>
              <a:t>Tuzu Nereden Alıyoruz?</a:t>
            </a:r>
            <a:endParaRPr lang="tr-TR" sz="2800" b="1" dirty="0">
              <a:solidFill>
                <a:prstClr val="black">
                  <a:lumMod val="75000"/>
                  <a:lumOff val="25000"/>
                </a:prstClr>
              </a:solidFill>
              <a:latin typeface="Calibri" panose="020F0502020204030204" pitchFamily="34" charset="0"/>
              <a:cs typeface="Calibri" panose="020F0502020204030204" pitchFamily="34" charset="0"/>
            </a:endParaRPr>
          </a:p>
        </p:txBody>
      </p:sp>
      <p:sp>
        <p:nvSpPr>
          <p:cNvPr id="5" name="3 Metin kutusu">
            <a:extLst>
              <a:ext uri="{FF2B5EF4-FFF2-40B4-BE49-F238E27FC236}">
                <a16:creationId xmlns:a16="http://schemas.microsoft.com/office/drawing/2014/main" id="{0D05F45E-0797-413E-B876-90A87DF7A021}"/>
              </a:ext>
            </a:extLst>
          </p:cNvPr>
          <p:cNvSpPr txBox="1">
            <a:spLocks noChangeArrowheads="1"/>
          </p:cNvSpPr>
          <p:nvPr/>
        </p:nvSpPr>
        <p:spPr bwMode="auto">
          <a:xfrm>
            <a:off x="684221" y="5980113"/>
            <a:ext cx="44065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i="1" dirty="0">
                <a:latin typeface="Arial" panose="020B0604020202020204" pitchFamily="34" charset="0"/>
                <a:hlinkClick r:id="rId2">
                  <a:extLst>
                    <a:ext uri="{A12FA001-AC4F-418D-AE19-62706E023703}">
                      <ahyp:hlinkClr xmlns:ahyp="http://schemas.microsoft.com/office/drawing/2018/hyperlinkcolor" val="tx"/>
                    </a:ext>
                  </a:extLst>
                </a:hlinkClick>
              </a:rPr>
              <a:t>*http://www.turkhipertansiyon.org/tuz_280512.php Mayıs 2014</a:t>
            </a:r>
            <a:endParaRPr lang="tr-TR" altLang="tr-TR" sz="1200" i="1" dirty="0">
              <a:latin typeface="Arial" panose="020B0604020202020204" pitchFamily="34" charset="0"/>
            </a:endParaRPr>
          </a:p>
        </p:txBody>
      </p:sp>
    </p:spTree>
    <p:extLst>
      <p:ext uri="{BB962C8B-B14F-4D97-AF65-F5344CB8AC3E}">
        <p14:creationId xmlns:p14="http://schemas.microsoft.com/office/powerpoint/2010/main" val="322225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78274494-BD9D-4C67-90D6-5EE4C9160B17}"/>
              </a:ext>
            </a:extLst>
          </p:cNvPr>
          <p:cNvSpPr/>
          <p:nvPr/>
        </p:nvSpPr>
        <p:spPr>
          <a:xfrm>
            <a:off x="819806" y="1400503"/>
            <a:ext cx="10552387" cy="405699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extBox 6">
            <a:extLst>
              <a:ext uri="{FF2B5EF4-FFF2-40B4-BE49-F238E27FC236}">
                <a16:creationId xmlns:a16="http://schemas.microsoft.com/office/drawing/2014/main" id="{1A4F2EBE-7BAF-436D-AFC3-BA30E7A9F760}"/>
              </a:ext>
            </a:extLst>
          </p:cNvPr>
          <p:cNvSpPr txBox="1"/>
          <p:nvPr/>
        </p:nvSpPr>
        <p:spPr>
          <a:xfrm>
            <a:off x="1198177" y="1882444"/>
            <a:ext cx="9795644" cy="338214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tr-TR" altLang="tr-TR" sz="2400" dirty="0"/>
              <a:t>Aerobik fiziksel aktivitenin hipertansiyonun önlenmesinde, tedavisinde ve </a:t>
            </a:r>
            <a:r>
              <a:rPr lang="tr-TR" altLang="tr-TR" sz="2400" dirty="0" err="1"/>
              <a:t>kardiyovasküler</a:t>
            </a:r>
            <a:r>
              <a:rPr lang="tr-TR" altLang="tr-TR" sz="2400" dirty="0"/>
              <a:t> risk ve </a:t>
            </a:r>
            <a:r>
              <a:rPr lang="tr-TR" altLang="tr-TR" sz="2400" dirty="0" err="1"/>
              <a:t>mortalitenin</a:t>
            </a:r>
            <a:r>
              <a:rPr lang="tr-TR" altLang="tr-TR" sz="2400" dirty="0"/>
              <a:t> düşürülmesinde yararlı olabildiğini düşündürmektedir. </a:t>
            </a:r>
          </a:p>
          <a:p>
            <a:pPr marL="171450" indent="-171450">
              <a:lnSpc>
                <a:spcPct val="150000"/>
              </a:lnSpc>
              <a:buFont typeface="Arial" panose="020B0604020202020204" pitchFamily="34" charset="0"/>
              <a:buChar char="•"/>
            </a:pPr>
            <a:endParaRPr lang="tr-TR" altLang="tr-TR" sz="100" dirty="0"/>
          </a:p>
          <a:p>
            <a:pPr marL="342900" indent="-342900">
              <a:lnSpc>
                <a:spcPct val="150000"/>
              </a:lnSpc>
              <a:buFont typeface="Arial" panose="020B0604020202020204" pitchFamily="34" charset="0"/>
              <a:buChar char="•"/>
            </a:pPr>
            <a:r>
              <a:rPr lang="tr-TR" altLang="tr-TR" sz="2400" dirty="0" err="1"/>
              <a:t>Hipertansif</a:t>
            </a:r>
            <a:r>
              <a:rPr lang="tr-TR" altLang="tr-TR" sz="2400" dirty="0"/>
              <a:t> hastalara, haftada 5-7 gün en az 30 dakikalık orta düzeyde aerobik egzersiz (yürüme, hafif koşu, bisiklete binme veya yüzme) yapması önerilmektedir.</a:t>
            </a:r>
          </a:p>
        </p:txBody>
      </p:sp>
      <p:sp>
        <p:nvSpPr>
          <p:cNvPr id="3" name="Dikdörtgen 2">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lvl="0">
              <a:defRPr/>
            </a:pPr>
            <a:r>
              <a:rPr lang="tr-TR" altLang="tr-TR" sz="2800" b="1" dirty="0">
                <a:solidFill>
                  <a:prstClr val="black"/>
                </a:solidFill>
                <a:latin typeface="Calibri" panose="020F0502020204030204" pitchFamily="34" charset="0"/>
                <a:ea typeface="Calibri" panose="020F0502020204030204" pitchFamily="34" charset="0"/>
                <a:cs typeface="Calibri" panose="020F0502020204030204" pitchFamily="34" charset="0"/>
              </a:rPr>
              <a:t>Fiziksel Aktivite-1</a:t>
            </a:r>
            <a:endParaRPr lang="tr-TR" sz="2800" b="1" dirty="0">
              <a:solidFill>
                <a:prstClr val="black">
                  <a:lumMod val="75000"/>
                  <a:lumOff val="25000"/>
                </a:prst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743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750"/>
                                        <p:tgtEl>
                                          <p:spTgt spid="4"/>
                                        </p:tgtEl>
                                      </p:cBhvr>
                                    </p:animEffect>
                                  </p:childTnLst>
                                </p:cTn>
                              </p:par>
                            </p:childTnLst>
                          </p:cTn>
                        </p:par>
                        <p:par>
                          <p:cTn id="8" fill="hold">
                            <p:stCondLst>
                              <p:cond delay="1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A674231-B60D-48E0-8682-B25E40739994}"/>
              </a:ext>
            </a:extLst>
          </p:cNvPr>
          <p:cNvSpPr/>
          <p:nvPr/>
        </p:nvSpPr>
        <p:spPr>
          <a:xfrm>
            <a:off x="4710636" y="1215481"/>
            <a:ext cx="6492851" cy="523220"/>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lumMod val="75000"/>
                    <a:lumOff val="25000"/>
                  </a:prstClr>
                </a:solidFill>
                <a:effectLst/>
                <a:uLnTx/>
                <a:uFillTx/>
                <a:latin typeface="Calibri"/>
                <a:ea typeface="+mn-ea"/>
                <a:cs typeface="+mn-cs"/>
              </a:rPr>
              <a:t>Neler Öğreneceğiz?</a:t>
            </a:r>
          </a:p>
        </p:txBody>
      </p:sp>
      <p:sp>
        <p:nvSpPr>
          <p:cNvPr id="5" name="TextBox 6">
            <a:extLst>
              <a:ext uri="{FF2B5EF4-FFF2-40B4-BE49-F238E27FC236}">
                <a16:creationId xmlns:a16="http://schemas.microsoft.com/office/drawing/2014/main" id="{0E6821DB-3B53-463C-9E86-40C34E6F857D}"/>
              </a:ext>
            </a:extLst>
          </p:cNvPr>
          <p:cNvSpPr txBox="1"/>
          <p:nvPr/>
        </p:nvSpPr>
        <p:spPr>
          <a:xfrm>
            <a:off x="4710636" y="1926106"/>
            <a:ext cx="6807976" cy="3359061"/>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
                <a:srgbClr val="FF0000"/>
              </a:buClr>
              <a:buSzTx/>
              <a:buFontTx/>
              <a:buNone/>
              <a:tabLst/>
              <a:defRPr/>
            </a:pPr>
            <a:r>
              <a:rPr kumimoji="0" lang="tr-TR" sz="2400" b="1" i="0" u="none" strike="noStrike" kern="1200" cap="none" spc="0" normalizeH="0" baseline="0" noProof="0" dirty="0">
                <a:ln>
                  <a:noFill/>
                </a:ln>
                <a:solidFill>
                  <a:srgbClr val="C00000"/>
                </a:solidFill>
                <a:effectLst/>
                <a:uLnTx/>
                <a:uFillTx/>
                <a:latin typeface="Calibri"/>
                <a:ea typeface="+mn-ea"/>
                <a:cs typeface="+mn-cs"/>
              </a:rPr>
              <a:t>Bu eğitimde;</a:t>
            </a:r>
          </a:p>
          <a:p>
            <a:pPr marL="342900" indent="-342900">
              <a:lnSpc>
                <a:spcPct val="150000"/>
              </a:lnSpc>
              <a:buFont typeface="Arial" panose="020B0604020202020204" pitchFamily="34" charset="0"/>
              <a:buChar char="•"/>
              <a:defRPr/>
            </a:pPr>
            <a:r>
              <a:rPr lang="tr-TR" sz="2400" dirty="0">
                <a:ea typeface="Calibri" panose="020F0502020204030204" pitchFamily="34" charset="0"/>
                <a:cs typeface="Times New Roman" panose="02020603050405020304" pitchFamily="18" charset="0"/>
              </a:rPr>
              <a:t>Hipertansiyon tanısı alan hastaya yaklaşım ve yaşam tarzı değişiklikleri</a:t>
            </a:r>
          </a:p>
          <a:p>
            <a:pPr marL="342900" indent="-342900">
              <a:lnSpc>
                <a:spcPct val="150000"/>
              </a:lnSpc>
              <a:buFont typeface="Arial" panose="020B0604020202020204" pitchFamily="34" charset="0"/>
              <a:buChar char="•"/>
              <a:defRPr/>
            </a:pPr>
            <a:r>
              <a:rPr lang="tr-TR" sz="2400" dirty="0">
                <a:ea typeface="Calibri" panose="020F0502020204030204" pitchFamily="34" charset="0"/>
                <a:cs typeface="Times New Roman" panose="02020603050405020304" pitchFamily="18" charset="0"/>
              </a:rPr>
              <a:t>Tedavi hedefleri ve bireye uygun tedavi planlama</a:t>
            </a:r>
          </a:p>
          <a:p>
            <a:pPr marL="342900" indent="-342900">
              <a:lnSpc>
                <a:spcPct val="150000"/>
              </a:lnSpc>
              <a:buFont typeface="Arial" panose="020B0604020202020204" pitchFamily="34" charset="0"/>
              <a:buChar char="•"/>
              <a:defRPr/>
            </a:pPr>
            <a:r>
              <a:rPr lang="tr-TR" sz="2400" dirty="0" err="1">
                <a:ea typeface="Calibri" panose="020F0502020204030204" pitchFamily="34" charset="0"/>
                <a:cs typeface="Times New Roman" panose="02020603050405020304" pitchFamily="18" charset="0"/>
              </a:rPr>
              <a:t>Hipertansif</a:t>
            </a:r>
            <a:r>
              <a:rPr lang="tr-TR" sz="2400" dirty="0">
                <a:ea typeface="Calibri" panose="020F0502020204030204" pitchFamily="34" charset="0"/>
                <a:cs typeface="Times New Roman" panose="02020603050405020304" pitchFamily="18" charset="0"/>
              </a:rPr>
              <a:t> hastada sevk kriterleri ve izlem sıklığı</a:t>
            </a:r>
          </a:p>
          <a:p>
            <a:pPr marL="285750" marR="0" lvl="0" indent="-285750" algn="l" defTabSz="914400" rtl="0" eaLnBrk="1" fontAlgn="auto" latinLnBrk="0" hangingPunct="1">
              <a:lnSpc>
                <a:spcPct val="150000"/>
              </a:lnSpc>
              <a:spcBef>
                <a:spcPts val="0"/>
              </a:spcBef>
              <a:spcAft>
                <a:spcPts val="0"/>
              </a:spcAft>
              <a:buClr>
                <a:srgbClr val="C00000"/>
              </a:buClr>
              <a:buSzTx/>
              <a:buFontTx/>
              <a:buNone/>
              <a:tabLst/>
              <a:defRPr/>
            </a:pPr>
            <a:r>
              <a:rPr kumimoji="0" lang="tr-TR" sz="2400" b="1" i="0" u="none" strike="noStrike" kern="1200" cap="none" spc="0" normalizeH="0" baseline="0" noProof="0" dirty="0">
                <a:ln>
                  <a:noFill/>
                </a:ln>
                <a:solidFill>
                  <a:srgbClr val="C00000"/>
                </a:solidFill>
                <a:effectLst/>
                <a:uLnTx/>
                <a:uFillTx/>
                <a:latin typeface="Calibri"/>
                <a:ea typeface="+mn-ea"/>
                <a:cs typeface="+mn-cs"/>
              </a:rPr>
              <a:t>hakkında bilgi sahibi olacaksınız.</a:t>
            </a:r>
          </a:p>
        </p:txBody>
      </p:sp>
      <p:pic>
        <p:nvPicPr>
          <p:cNvPr id="7" name="Resim 6">
            <a:extLst>
              <a:ext uri="{FF2B5EF4-FFF2-40B4-BE49-F238E27FC236}">
                <a16:creationId xmlns:a16="http://schemas.microsoft.com/office/drawing/2014/main" id="{9B66F1CC-766C-4E64-9739-74C0BD3659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305" y="1472381"/>
            <a:ext cx="3314700" cy="3219450"/>
          </a:xfrm>
          <a:prstGeom prst="rect">
            <a:avLst/>
          </a:prstGeom>
        </p:spPr>
      </p:pic>
    </p:spTree>
    <p:extLst>
      <p:ext uri="{BB962C8B-B14F-4D97-AF65-F5344CB8AC3E}">
        <p14:creationId xmlns:p14="http://schemas.microsoft.com/office/powerpoint/2010/main" val="54505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750"/>
                                        <p:tgtEl>
                                          <p:spTgt spid="7"/>
                                        </p:tgtEl>
                                      </p:cBhvr>
                                    </p:animEffect>
                                  </p:childTnLst>
                                </p:cTn>
                              </p:par>
                            </p:childTnLst>
                          </p:cTn>
                        </p:par>
                        <p:par>
                          <p:cTn id="8" fill="hold">
                            <p:stCondLst>
                              <p:cond delay="17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750"/>
                                        <p:tgtEl>
                                          <p:spTgt spid="3"/>
                                        </p:tgtEl>
                                      </p:cBhvr>
                                    </p:animEffect>
                                  </p:childTnLst>
                                </p:cTn>
                              </p:par>
                            </p:childTnLst>
                          </p:cTn>
                        </p:par>
                        <p:par>
                          <p:cTn id="12" fill="hold">
                            <p:stCondLst>
                              <p:cond delay="35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59C4DDDB-C2F1-4E9D-B1CE-32DC802C81A1}"/>
              </a:ext>
            </a:extLst>
          </p:cNvPr>
          <p:cNvSpPr/>
          <p:nvPr/>
        </p:nvSpPr>
        <p:spPr>
          <a:xfrm>
            <a:off x="798786" y="1225497"/>
            <a:ext cx="6337738" cy="41482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extBox 6">
            <a:extLst>
              <a:ext uri="{FF2B5EF4-FFF2-40B4-BE49-F238E27FC236}">
                <a16:creationId xmlns:a16="http://schemas.microsoft.com/office/drawing/2014/main" id="{1A4F2EBE-7BAF-436D-AFC3-BA30E7A9F760}"/>
              </a:ext>
            </a:extLst>
          </p:cNvPr>
          <p:cNvSpPr txBox="1"/>
          <p:nvPr/>
        </p:nvSpPr>
        <p:spPr>
          <a:xfrm>
            <a:off x="954404" y="1620106"/>
            <a:ext cx="6026501" cy="3359061"/>
          </a:xfrm>
          <a:prstGeom prst="rect">
            <a:avLst/>
          </a:prstGeom>
          <a:noFill/>
        </p:spPr>
        <p:txBody>
          <a:bodyPr wrap="square" rtlCol="0">
            <a:spAutoFit/>
          </a:bodyPr>
          <a:lstStyle/>
          <a:p>
            <a:pPr>
              <a:lnSpc>
                <a:spcPct val="150000"/>
              </a:lnSpc>
            </a:pPr>
            <a:r>
              <a:rPr lang="tr-TR" altLang="tr-TR" sz="2400" dirty="0" err="1"/>
              <a:t>Randomize</a:t>
            </a:r>
            <a:r>
              <a:rPr lang="tr-TR" altLang="tr-TR" sz="2400" dirty="0"/>
              <a:t> kontrollü çalışmaların bir meta-analizi aerobik dayanıklılık eğitiminin, dinlenmede </a:t>
            </a:r>
            <a:r>
              <a:rPr lang="tr-TR" altLang="tr-TR" sz="2400" dirty="0" err="1"/>
              <a:t>sistolik</a:t>
            </a:r>
            <a:r>
              <a:rPr lang="tr-TR" altLang="tr-TR" sz="2400" dirty="0"/>
              <a:t> ve </a:t>
            </a:r>
            <a:r>
              <a:rPr lang="tr-TR" altLang="tr-TR" sz="2400" dirty="0" err="1"/>
              <a:t>diyastolik</a:t>
            </a:r>
            <a:r>
              <a:rPr lang="tr-TR" altLang="tr-TR" sz="2400" dirty="0"/>
              <a:t> kan basıncını genel anlamda 3,0/2,4 </a:t>
            </a:r>
            <a:r>
              <a:rPr lang="tr-TR" altLang="tr-TR" sz="2400" dirty="0" err="1"/>
              <a:t>mmHg</a:t>
            </a:r>
            <a:r>
              <a:rPr lang="tr-TR" altLang="tr-TR" sz="2400" dirty="0"/>
              <a:t> ve </a:t>
            </a:r>
            <a:r>
              <a:rPr lang="tr-TR" altLang="tr-TR" sz="2400" dirty="0" err="1"/>
              <a:t>hipertansif</a:t>
            </a:r>
            <a:r>
              <a:rPr lang="tr-TR" altLang="tr-TR" sz="2400" dirty="0"/>
              <a:t> hastalarda 6,9/4,9 </a:t>
            </a:r>
            <a:r>
              <a:rPr lang="tr-TR" altLang="tr-TR" sz="2400" dirty="0" err="1"/>
              <a:t>mmHg</a:t>
            </a:r>
            <a:r>
              <a:rPr lang="tr-TR" altLang="tr-TR" sz="2400" dirty="0"/>
              <a:t> azalttığını göstermiştir.</a:t>
            </a:r>
          </a:p>
        </p:txBody>
      </p:sp>
      <p:sp>
        <p:nvSpPr>
          <p:cNvPr id="3" name="Dikdörtgen 2">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lvl="0">
              <a:defRPr/>
            </a:pPr>
            <a:r>
              <a:rPr lang="tr-TR" altLang="tr-TR" sz="2800" b="1" dirty="0">
                <a:latin typeface="Calibri" panose="020F0502020204030204" pitchFamily="34" charset="0"/>
                <a:ea typeface="Calibri" panose="020F0502020204030204" pitchFamily="34" charset="0"/>
                <a:cs typeface="Calibri" panose="020F0502020204030204" pitchFamily="34" charset="0"/>
              </a:rPr>
              <a:t>Fiziksel Aktivite-2</a:t>
            </a:r>
            <a:endParaRPr lang="tr-TR" sz="2800" b="1" dirty="0">
              <a:solidFill>
                <a:prstClr val="black">
                  <a:lumMod val="75000"/>
                  <a:lumOff val="25000"/>
                </a:prstClr>
              </a:solidFill>
              <a:latin typeface="Calibri" panose="020F0502020204030204" pitchFamily="34" charset="0"/>
              <a:cs typeface="Calibri" panose="020F0502020204030204" pitchFamily="34" charset="0"/>
            </a:endParaRPr>
          </a:p>
        </p:txBody>
      </p:sp>
      <p:sp>
        <p:nvSpPr>
          <p:cNvPr id="6" name="Metin kutusu 5">
            <a:extLst>
              <a:ext uri="{FF2B5EF4-FFF2-40B4-BE49-F238E27FC236}">
                <a16:creationId xmlns:a16="http://schemas.microsoft.com/office/drawing/2014/main" id="{74EE8714-3787-4C20-83AC-6034141E7882}"/>
              </a:ext>
            </a:extLst>
          </p:cNvPr>
          <p:cNvSpPr txBox="1"/>
          <p:nvPr/>
        </p:nvSpPr>
        <p:spPr>
          <a:xfrm>
            <a:off x="675044" y="5475166"/>
            <a:ext cx="10746935" cy="646331"/>
          </a:xfrm>
          <a:prstGeom prst="rect">
            <a:avLst/>
          </a:prstGeom>
          <a:noFill/>
        </p:spPr>
        <p:txBody>
          <a:bodyPr wrap="square" rtlCol="0">
            <a:spAutoFit/>
          </a:bodyPr>
          <a:lstStyle/>
          <a:p>
            <a:r>
              <a:rPr lang="tr-TR" altLang="tr-TR" sz="1200" dirty="0"/>
              <a:t>*</a:t>
            </a:r>
            <a:r>
              <a:rPr lang="tr-TR" sz="1200" i="1" dirty="0" err="1">
                <a:hlinkClick r:id="rId2">
                  <a:extLst>
                    <a:ext uri="{A12FA001-AC4F-418D-AE19-62706E023703}">
                      <ahyp:hlinkClr xmlns:ahyp="http://schemas.microsoft.com/office/drawing/2018/hyperlinkcolor" val="tx"/>
                    </a:ext>
                  </a:extLst>
                </a:hlinkClick>
              </a:rPr>
              <a:t>Harald</a:t>
            </a:r>
            <a:r>
              <a:rPr lang="tr-TR" sz="1200" i="1" dirty="0">
                <a:hlinkClick r:id="rId2">
                  <a:extLst>
                    <a:ext uri="{A12FA001-AC4F-418D-AE19-62706E023703}">
                      <ahyp:hlinkClr xmlns:ahyp="http://schemas.microsoft.com/office/drawing/2018/hyperlinkcolor" val="tx"/>
                    </a:ext>
                  </a:extLst>
                </a:hlinkClick>
              </a:rPr>
              <a:t> </a:t>
            </a:r>
            <a:r>
              <a:rPr lang="tr-TR" sz="1200" i="1" dirty="0" err="1">
                <a:hlinkClick r:id="rId2">
                  <a:extLst>
                    <a:ext uri="{A12FA001-AC4F-418D-AE19-62706E023703}">
                      <ahyp:hlinkClr xmlns:ahyp="http://schemas.microsoft.com/office/drawing/2018/hyperlinkcolor" val="tx"/>
                    </a:ext>
                  </a:extLst>
                </a:hlinkClick>
              </a:rPr>
              <a:t>Edvard</a:t>
            </a:r>
            <a:r>
              <a:rPr lang="tr-TR" sz="1200" i="1" dirty="0">
                <a:hlinkClick r:id="rId2">
                  <a:extLst>
                    <a:ext uri="{A12FA001-AC4F-418D-AE19-62706E023703}">
                      <ahyp:hlinkClr xmlns:ahyp="http://schemas.microsoft.com/office/drawing/2018/hyperlinkcolor" val="tx"/>
                    </a:ext>
                  </a:extLst>
                </a:hlinkClick>
              </a:rPr>
              <a:t> </a:t>
            </a:r>
            <a:r>
              <a:rPr lang="tr-TR" sz="1200" i="1" dirty="0" err="1">
                <a:hlinkClick r:id="rId2">
                  <a:extLst>
                    <a:ext uri="{A12FA001-AC4F-418D-AE19-62706E023703}">
                      <ahyp:hlinkClr xmlns:ahyp="http://schemas.microsoft.com/office/drawing/2018/hyperlinkcolor" val="tx"/>
                    </a:ext>
                  </a:extLst>
                </a:hlinkClick>
              </a:rPr>
              <a:t>Molmen-Hansen</a:t>
            </a:r>
            <a:r>
              <a:rPr lang="tr-TR" sz="1200" i="1" dirty="0"/>
              <a:t> </a:t>
            </a:r>
            <a:r>
              <a:rPr lang="tr-TR" sz="1200" i="1" dirty="0">
                <a:hlinkClick r:id="rId3">
                  <a:extLst>
                    <a:ext uri="{A12FA001-AC4F-418D-AE19-62706E023703}">
                      <ahyp:hlinkClr xmlns:ahyp="http://schemas.microsoft.com/office/drawing/2018/hyperlinkcolor" val="tx"/>
                    </a:ext>
                  </a:extLst>
                </a:hlinkClick>
              </a:rPr>
              <a:t>1</a:t>
            </a:r>
            <a:r>
              <a:rPr lang="tr-TR" sz="1200" i="1" dirty="0"/>
              <a:t>, </a:t>
            </a:r>
            <a:r>
              <a:rPr lang="tr-TR" sz="1200" i="1" dirty="0" err="1">
                <a:hlinkClick r:id="rId4">
                  <a:extLst>
                    <a:ext uri="{A12FA001-AC4F-418D-AE19-62706E023703}">
                      <ahyp:hlinkClr xmlns:ahyp="http://schemas.microsoft.com/office/drawing/2018/hyperlinkcolor" val="tx"/>
                    </a:ext>
                  </a:extLst>
                </a:hlinkClick>
              </a:rPr>
              <a:t>Tomas</a:t>
            </a:r>
            <a:r>
              <a:rPr lang="tr-TR" sz="1200" i="1" dirty="0">
                <a:hlinkClick r:id="rId4">
                  <a:extLst>
                    <a:ext uri="{A12FA001-AC4F-418D-AE19-62706E023703}">
                      <ahyp:hlinkClr xmlns:ahyp="http://schemas.microsoft.com/office/drawing/2018/hyperlinkcolor" val="tx"/>
                    </a:ext>
                  </a:extLst>
                </a:hlinkClick>
              </a:rPr>
              <a:t> </a:t>
            </a:r>
            <a:r>
              <a:rPr lang="tr-TR" sz="1200" i="1" dirty="0" err="1">
                <a:hlinkClick r:id="rId4">
                  <a:extLst>
                    <a:ext uri="{A12FA001-AC4F-418D-AE19-62706E023703}">
                      <ahyp:hlinkClr xmlns:ahyp="http://schemas.microsoft.com/office/drawing/2018/hyperlinkcolor" val="tx"/>
                    </a:ext>
                  </a:extLst>
                </a:hlinkClick>
              </a:rPr>
              <a:t>Stolen</a:t>
            </a:r>
            <a:r>
              <a:rPr lang="tr-TR" sz="1200" i="1" dirty="0"/>
              <a:t> et al. </a:t>
            </a:r>
            <a:r>
              <a:rPr lang="en-US" sz="1200" i="1" dirty="0"/>
              <a:t>Aerobic interval training reduces blood pressure and improves myocardial function in hypertensive patients</a:t>
            </a:r>
            <a:r>
              <a:rPr lang="tr-TR" sz="1200" i="1" dirty="0"/>
              <a:t>. </a:t>
            </a:r>
            <a:r>
              <a:rPr lang="tr-TR" sz="1200" i="1" dirty="0" err="1"/>
              <a:t>E</a:t>
            </a:r>
            <a:r>
              <a:rPr lang="tr-TR" altLang="tr-TR" sz="1200" i="1" dirty="0" err="1"/>
              <a:t>ur</a:t>
            </a:r>
            <a:r>
              <a:rPr lang="tr-TR" altLang="tr-TR" sz="1200" i="1" dirty="0"/>
              <a:t> J   </a:t>
            </a:r>
            <a:r>
              <a:rPr lang="tr-TR" altLang="tr-TR" sz="1200" i="1" dirty="0" err="1"/>
              <a:t>Prev</a:t>
            </a:r>
            <a:r>
              <a:rPr lang="tr-TR" altLang="tr-TR" sz="1200" i="1" dirty="0"/>
              <a:t> </a:t>
            </a:r>
            <a:r>
              <a:rPr lang="tr-TR" altLang="tr-TR" sz="1200" i="1" dirty="0" err="1"/>
              <a:t>Cardiol</a:t>
            </a:r>
            <a:r>
              <a:rPr lang="tr-TR" altLang="tr-TR" sz="1200" i="1" dirty="0"/>
              <a:t> 2012;19:151–160</a:t>
            </a:r>
          </a:p>
          <a:p>
            <a:r>
              <a:rPr lang="tr-TR" altLang="tr-TR" sz="1200" i="1" dirty="0"/>
              <a:t>**</a:t>
            </a:r>
            <a:r>
              <a:rPr lang="tr-TR" altLang="tr-TR" sz="1200" i="1" dirty="0" err="1"/>
              <a:t>Veronique</a:t>
            </a:r>
            <a:r>
              <a:rPr lang="tr-TR" altLang="tr-TR" sz="1200" i="1" dirty="0"/>
              <a:t> A. </a:t>
            </a:r>
            <a:r>
              <a:rPr lang="tr-TR" altLang="tr-TR" sz="1200" i="1" dirty="0" err="1"/>
              <a:t>Cormrlissen</a:t>
            </a:r>
            <a:r>
              <a:rPr lang="tr-TR" altLang="tr-TR" sz="1200" i="1" dirty="0"/>
              <a:t> ve Robert H. </a:t>
            </a:r>
            <a:r>
              <a:rPr lang="tr-TR" altLang="tr-TR" sz="1200" i="1" dirty="0" err="1"/>
              <a:t>Fagard</a:t>
            </a:r>
            <a:r>
              <a:rPr lang="tr-TR" altLang="tr-TR" sz="1200" i="1" dirty="0"/>
              <a:t> . </a:t>
            </a:r>
            <a:r>
              <a:rPr lang="tr-TR" altLang="tr-TR" sz="1200" i="1" dirty="0" err="1"/>
              <a:t>Hypertension</a:t>
            </a:r>
            <a:r>
              <a:rPr lang="tr-TR" altLang="tr-TR" sz="1200" i="1" dirty="0"/>
              <a:t> 2005; 46:667–675</a:t>
            </a:r>
          </a:p>
        </p:txBody>
      </p:sp>
      <p:pic>
        <p:nvPicPr>
          <p:cNvPr id="1028" name="Picture 4" descr="Koşmak, Ayak Değirmeni, Siluet, Spor, Uygun, Adam">
            <a:extLst>
              <a:ext uri="{FF2B5EF4-FFF2-40B4-BE49-F238E27FC236}">
                <a16:creationId xmlns:a16="http://schemas.microsoft.com/office/drawing/2014/main" id="{8189C019-BFAB-4BB7-B96E-51926DF764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6271" y="1484223"/>
            <a:ext cx="4040814" cy="3889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45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750"/>
                                        <p:tgtEl>
                                          <p:spTgt spid="5"/>
                                        </p:tgtEl>
                                      </p:cBhvr>
                                    </p:animEffect>
                                  </p:childTnLst>
                                </p:cTn>
                              </p:par>
                            </p:childTnLst>
                          </p:cTn>
                        </p:par>
                        <p:par>
                          <p:cTn id="8" fill="hold">
                            <p:stCondLst>
                              <p:cond delay="1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560182F3-2900-4346-B98F-2D31A0D14A65}"/>
              </a:ext>
            </a:extLst>
          </p:cNvPr>
          <p:cNvSpPr/>
          <p:nvPr/>
        </p:nvSpPr>
        <p:spPr>
          <a:xfrm>
            <a:off x="694202" y="1379321"/>
            <a:ext cx="10563568" cy="397291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extBox 6">
            <a:extLst>
              <a:ext uri="{FF2B5EF4-FFF2-40B4-BE49-F238E27FC236}">
                <a16:creationId xmlns:a16="http://schemas.microsoft.com/office/drawing/2014/main" id="{1A4F2EBE-7BAF-436D-AFC3-BA30E7A9F760}"/>
              </a:ext>
            </a:extLst>
          </p:cNvPr>
          <p:cNvSpPr txBox="1"/>
          <p:nvPr/>
        </p:nvSpPr>
        <p:spPr>
          <a:xfrm>
            <a:off x="871687" y="1857191"/>
            <a:ext cx="10208599" cy="3359061"/>
          </a:xfrm>
          <a:prstGeom prst="rect">
            <a:avLst/>
          </a:prstGeom>
          <a:noFill/>
        </p:spPr>
        <p:txBody>
          <a:bodyPr wrap="square" rtlCol="0">
            <a:spAutoFit/>
          </a:bodyPr>
          <a:lstStyle/>
          <a:p>
            <a:pPr marL="457200" indent="-457200">
              <a:lnSpc>
                <a:spcPct val="150000"/>
              </a:lnSpc>
              <a:spcBef>
                <a:spcPts val="0"/>
              </a:spcBef>
              <a:buFont typeface="Arial" panose="020B0604020202020204" pitchFamily="34" charset="0"/>
              <a:buChar char="•"/>
            </a:pPr>
            <a:r>
              <a:rPr lang="tr-TR" altLang="tr-TR" sz="2400" dirty="0"/>
              <a:t>Genel olarak, alkol tüketen </a:t>
            </a:r>
            <a:r>
              <a:rPr lang="tr-TR" altLang="tr-TR" sz="2400" dirty="0" err="1"/>
              <a:t>hipertansif</a:t>
            </a:r>
            <a:r>
              <a:rPr lang="tr-TR" altLang="tr-TR" sz="2400" dirty="0"/>
              <a:t> erkeklere alkol tüketimini günde en fazla 20-30 g etanol, </a:t>
            </a:r>
            <a:r>
              <a:rPr lang="tr-TR" altLang="tr-TR" sz="2400" dirty="0" err="1"/>
              <a:t>hipertansif</a:t>
            </a:r>
            <a:r>
              <a:rPr lang="tr-TR" altLang="tr-TR" sz="2400" dirty="0"/>
              <a:t> kadınlarda ise günde en fazla 10-20 g etanol düzeyinde sınırlandırılması önerilmelidir. Toplam alkol tüketimi bir haftada erkeklerde 140 g, kadınlarda 80 g düzeyini aşmamalıdır. </a:t>
            </a:r>
          </a:p>
          <a:p>
            <a:pPr marL="457200" indent="-457200">
              <a:lnSpc>
                <a:spcPct val="150000"/>
              </a:lnSpc>
              <a:spcBef>
                <a:spcPts val="0"/>
              </a:spcBef>
              <a:buFont typeface="Arial" panose="020B0604020202020204" pitchFamily="34" charset="0"/>
              <a:buChar char="•"/>
            </a:pPr>
            <a:r>
              <a:rPr lang="tr-TR" altLang="tr-TR" sz="2400" dirty="0"/>
              <a:t>PATHS çalışmasında alkol tüketimini azaltmayanlarda azaltanlara göre 6 ayda kan basıncını 1.2/0.7 </a:t>
            </a:r>
            <a:r>
              <a:rPr lang="tr-TR" altLang="tr-TR" sz="2400" dirty="0" err="1"/>
              <a:t>mmHg</a:t>
            </a:r>
            <a:r>
              <a:rPr lang="tr-TR" altLang="tr-TR" sz="2400" dirty="0"/>
              <a:t> KB daha yüksek seyrettiği gösterilmiştir.</a:t>
            </a:r>
          </a:p>
        </p:txBody>
      </p:sp>
      <p:sp>
        <p:nvSpPr>
          <p:cNvPr id="3" name="Dikdörtgen 2">
            <a:extLst>
              <a:ext uri="{FF2B5EF4-FFF2-40B4-BE49-F238E27FC236}">
                <a16:creationId xmlns:a16="http://schemas.microsoft.com/office/drawing/2014/main" id="{9A674231-B60D-48E0-8682-B25E40739994}"/>
              </a:ext>
            </a:extLst>
          </p:cNvPr>
          <p:cNvSpPr/>
          <p:nvPr/>
        </p:nvSpPr>
        <p:spPr>
          <a:xfrm>
            <a:off x="600399" y="617166"/>
            <a:ext cx="9146369" cy="523220"/>
          </a:xfrm>
          <a:prstGeom prst="rect">
            <a:avLst/>
          </a:prstGeom>
        </p:spPr>
        <p:txBody>
          <a:bodyPr wrap="square">
            <a:spAutoFit/>
          </a:bodyPr>
          <a:lstStyle/>
          <a:p>
            <a:pPr lvl="0">
              <a:defRPr/>
            </a:pPr>
            <a:r>
              <a:rPr lang="tr-TR" sz="2800" b="1" dirty="0">
                <a:latin typeface="Calibri" panose="020F0502020204030204" pitchFamily="34" charset="0"/>
                <a:ea typeface="Calibri" panose="020F0502020204030204" pitchFamily="34" charset="0"/>
                <a:cs typeface="Calibri" panose="020F0502020204030204" pitchFamily="34" charset="0"/>
              </a:rPr>
              <a:t>Alkol Tüketimi</a:t>
            </a:r>
            <a:endParaRPr lang="tr-TR" sz="2800" b="1" dirty="0">
              <a:solidFill>
                <a:prstClr val="black">
                  <a:lumMod val="75000"/>
                  <a:lumOff val="25000"/>
                </a:prstClr>
              </a:solidFill>
              <a:latin typeface="Calibri" panose="020F0502020204030204" pitchFamily="34" charset="0"/>
              <a:cs typeface="Calibri" panose="020F0502020204030204" pitchFamily="34" charset="0"/>
            </a:endParaRPr>
          </a:p>
        </p:txBody>
      </p:sp>
      <p:sp>
        <p:nvSpPr>
          <p:cNvPr id="4" name="Dikdörtgen 3">
            <a:extLst>
              <a:ext uri="{FF2B5EF4-FFF2-40B4-BE49-F238E27FC236}">
                <a16:creationId xmlns:a16="http://schemas.microsoft.com/office/drawing/2014/main" id="{3EFCB10C-83AE-4681-8B89-8CC2C23371F1}"/>
              </a:ext>
            </a:extLst>
          </p:cNvPr>
          <p:cNvSpPr/>
          <p:nvPr/>
        </p:nvSpPr>
        <p:spPr>
          <a:xfrm>
            <a:off x="675044" y="5812719"/>
            <a:ext cx="11238181" cy="646331"/>
          </a:xfrm>
          <a:prstGeom prst="rect">
            <a:avLst/>
          </a:prstGeom>
        </p:spPr>
        <p:txBody>
          <a:bodyPr wrap="square">
            <a:spAutoFit/>
          </a:bodyPr>
          <a:lstStyle/>
          <a:p>
            <a:pPr>
              <a:defRPr/>
            </a:pPr>
            <a:r>
              <a:rPr kumimoji="0" lang="tr-TR" altLang="tr-TR" sz="1200" b="0" i="1" u="none" strike="noStrike" kern="0" cap="none" spc="0" normalizeH="0" baseline="0" noProof="0" dirty="0">
                <a:ln>
                  <a:noFill/>
                </a:ln>
                <a:solidFill>
                  <a:prstClr val="black"/>
                </a:solidFill>
                <a:effectLst/>
                <a:uLnTx/>
                <a:uFillTx/>
              </a:rPr>
              <a:t>*</a:t>
            </a:r>
            <a:r>
              <a:rPr lang="pl-PL" sz="1200" i="1" kern="0" dirty="0">
                <a:solidFill>
                  <a:prstClr val="black"/>
                </a:solidFill>
              </a:rPr>
              <a:t>W C Cushman </a:t>
            </a:r>
            <a:r>
              <a:rPr lang="pl-PL" sz="1200" i="1" kern="0" dirty="0">
                <a:solidFill>
                  <a:prstClr val="black"/>
                </a:solidFill>
                <a:hlinkClick r:id="rId2">
                  <a:extLst>
                    <a:ext uri="{A12FA001-AC4F-418D-AE19-62706E023703}">
                      <ahyp:hlinkClr xmlns:ahyp="http://schemas.microsoft.com/office/drawing/2018/hyperlinkcolor" val="tx"/>
                    </a:ext>
                  </a:extLst>
                </a:hlinkClick>
              </a:rPr>
              <a:t>1</a:t>
            </a:r>
            <a:r>
              <a:rPr lang="pl-PL" sz="1200" i="1" kern="0" dirty="0">
                <a:solidFill>
                  <a:prstClr val="black"/>
                </a:solidFill>
              </a:rPr>
              <a:t>, J A Cutler</a:t>
            </a:r>
            <a:r>
              <a:rPr lang="tr-TR" sz="1200" i="1" kern="0" dirty="0">
                <a:solidFill>
                  <a:prstClr val="black"/>
                </a:solidFill>
              </a:rPr>
              <a:t> et al. </a:t>
            </a:r>
            <a:r>
              <a:rPr lang="en-US" sz="1200" i="1" kern="0" dirty="0">
                <a:solidFill>
                  <a:prstClr val="black"/>
                </a:solidFill>
              </a:rPr>
              <a:t>Prevention and Treatment of Hypertension Study (PATHS): effects of an alcohol treatment program on blood pressure</a:t>
            </a:r>
            <a:r>
              <a:rPr lang="tr-TR" sz="1200" i="1" kern="0" dirty="0">
                <a:solidFill>
                  <a:prstClr val="black"/>
                </a:solidFill>
              </a:rPr>
              <a:t> </a:t>
            </a:r>
            <a:r>
              <a:rPr lang="tr-TR" altLang="tr-TR" sz="1200" i="1" kern="0" dirty="0" err="1">
                <a:solidFill>
                  <a:prstClr val="black"/>
                </a:solidFill>
              </a:rPr>
              <a:t>Arch</a:t>
            </a:r>
            <a:r>
              <a:rPr lang="tr-TR" altLang="tr-TR" sz="1200" i="1" kern="0" dirty="0">
                <a:solidFill>
                  <a:prstClr val="black"/>
                </a:solidFill>
              </a:rPr>
              <a:t> </a:t>
            </a:r>
            <a:r>
              <a:rPr lang="tr-TR" altLang="tr-TR" sz="1200" i="1" kern="0" dirty="0" err="1">
                <a:solidFill>
                  <a:prstClr val="black"/>
                </a:solidFill>
              </a:rPr>
              <a:t>Intern</a:t>
            </a:r>
            <a:r>
              <a:rPr lang="tr-TR" altLang="tr-TR" sz="1200" i="1" kern="0" dirty="0">
                <a:solidFill>
                  <a:prstClr val="black"/>
                </a:solidFill>
              </a:rPr>
              <a:t> </a:t>
            </a:r>
            <a:r>
              <a:rPr lang="tr-TR" altLang="tr-TR" sz="1200" i="1" kern="0" dirty="0" err="1">
                <a:solidFill>
                  <a:prstClr val="black"/>
                </a:solidFill>
              </a:rPr>
              <a:t>Med</a:t>
            </a:r>
            <a:r>
              <a:rPr lang="tr-TR" altLang="tr-TR" sz="1200" i="1" kern="0" dirty="0">
                <a:solidFill>
                  <a:prstClr val="black"/>
                </a:solidFill>
              </a:rPr>
              <a:t> 1998;158:1197–1207</a:t>
            </a:r>
            <a:endParaRPr lang="tr-TR" sz="1200" i="1" kern="0" dirty="0">
              <a:solidFill>
                <a:prstClr val="black"/>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tr-TR" sz="1200" b="0" i="1" u="none" strike="noStrike" kern="0" cap="none" spc="0" normalizeH="0" baseline="0" noProof="0" dirty="0">
              <a:ln>
                <a:noFill/>
              </a:ln>
              <a:solidFill>
                <a:sysClr val="windowText" lastClr="000000"/>
              </a:solidFill>
              <a:effectLst/>
              <a:highlight>
                <a:srgbClr val="FFFF00"/>
              </a:highlight>
              <a:uLnTx/>
              <a:uFillTx/>
            </a:endParaRPr>
          </a:p>
        </p:txBody>
      </p:sp>
    </p:spTree>
    <p:extLst>
      <p:ext uri="{BB962C8B-B14F-4D97-AF65-F5344CB8AC3E}">
        <p14:creationId xmlns:p14="http://schemas.microsoft.com/office/powerpoint/2010/main" val="116784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750"/>
                                        <p:tgtEl>
                                          <p:spTgt spid="5"/>
                                        </p:tgtEl>
                                      </p:cBhvr>
                                    </p:animEffect>
                                  </p:childTnLst>
                                </p:cTn>
                              </p:par>
                            </p:childTnLst>
                          </p:cTn>
                        </p:par>
                        <p:par>
                          <p:cTn id="8" fill="hold">
                            <p:stCondLst>
                              <p:cond delay="1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003BFF59-487A-4219-A7C7-418AB97931A8}"/>
              </a:ext>
            </a:extLst>
          </p:cNvPr>
          <p:cNvSpPr/>
          <p:nvPr/>
        </p:nvSpPr>
        <p:spPr>
          <a:xfrm>
            <a:off x="774089" y="1401872"/>
            <a:ext cx="10531671" cy="40757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extBox 6">
            <a:extLst>
              <a:ext uri="{FF2B5EF4-FFF2-40B4-BE49-F238E27FC236}">
                <a16:creationId xmlns:a16="http://schemas.microsoft.com/office/drawing/2014/main" id="{1A4F2EBE-7BAF-436D-AFC3-BA30E7A9F760}"/>
              </a:ext>
            </a:extLst>
          </p:cNvPr>
          <p:cNvSpPr txBox="1"/>
          <p:nvPr/>
        </p:nvSpPr>
        <p:spPr>
          <a:xfrm>
            <a:off x="1066800" y="1562808"/>
            <a:ext cx="10058400" cy="3753848"/>
          </a:xfrm>
          <a:prstGeom prst="rect">
            <a:avLst/>
          </a:prstGeom>
          <a:noFill/>
        </p:spPr>
        <p:txBody>
          <a:bodyPr wrap="square" rtlCol="0">
            <a:spAutoFit/>
          </a:bodyPr>
          <a:lstStyle/>
          <a:p>
            <a:pPr marL="342900" indent="-342900">
              <a:lnSpc>
                <a:spcPct val="150000"/>
              </a:lnSpc>
              <a:spcBef>
                <a:spcPts val="0"/>
              </a:spcBef>
              <a:buFont typeface="Arial" panose="020B0604020202020204" pitchFamily="34" charset="0"/>
              <a:buChar char="•"/>
            </a:pPr>
            <a:r>
              <a:rPr lang="tr-TR" altLang="tr-TR" sz="2300" dirty="0"/>
              <a:t>Sigara tüketimi kan basıncı ve kalp hızında bir sigara içtikten sonra 15 dakikadan uzun süre devam eden bir akut artışa neden olur.</a:t>
            </a:r>
          </a:p>
          <a:p>
            <a:pPr marL="342900" indent="-342900">
              <a:lnSpc>
                <a:spcPct val="150000"/>
              </a:lnSpc>
              <a:spcBef>
                <a:spcPts val="0"/>
              </a:spcBef>
              <a:buFont typeface="Arial" panose="020B0604020202020204" pitchFamily="34" charset="0"/>
              <a:buChar char="•"/>
            </a:pPr>
            <a:r>
              <a:rPr lang="tr-TR" altLang="tr-TR" sz="2300" dirty="0"/>
              <a:t>Sigara kullanımıyla plazma </a:t>
            </a:r>
            <a:r>
              <a:rPr lang="tr-TR" altLang="tr-TR" sz="2300" dirty="0" err="1"/>
              <a:t>katekolaminler</a:t>
            </a:r>
            <a:r>
              <a:rPr lang="tr-TR" altLang="tr-TR" sz="2300" dirty="0"/>
              <a:t> de artış ve bunun yanı sıra </a:t>
            </a:r>
            <a:r>
              <a:rPr lang="tr-TR" altLang="tr-TR" sz="2300" dirty="0" err="1"/>
              <a:t>baroreflekste</a:t>
            </a:r>
            <a:r>
              <a:rPr lang="tr-TR" altLang="tr-TR" sz="2300" dirty="0"/>
              <a:t> bir bozulma tanımlanmıştır.</a:t>
            </a:r>
          </a:p>
          <a:p>
            <a:pPr marL="342900" indent="-342900">
              <a:lnSpc>
                <a:spcPct val="150000"/>
              </a:lnSpc>
              <a:spcBef>
                <a:spcPts val="0"/>
              </a:spcBef>
              <a:buFont typeface="Arial" panose="020B0604020202020204" pitchFamily="34" charset="0"/>
              <a:buChar char="•"/>
            </a:pPr>
            <a:r>
              <a:rPr lang="tr-TR" altLang="tr-TR" sz="2300" dirty="0"/>
              <a:t>Sigara kullanan </a:t>
            </a:r>
            <a:r>
              <a:rPr lang="tr-TR" altLang="tr-TR" sz="2300" dirty="0" err="1"/>
              <a:t>normotansif</a:t>
            </a:r>
            <a:r>
              <a:rPr lang="tr-TR" altLang="tr-TR" sz="2300" dirty="0"/>
              <a:t> kişilerin ve tedavi görmemiş </a:t>
            </a:r>
            <a:r>
              <a:rPr lang="tr-TR" altLang="tr-TR" sz="2300" dirty="0" err="1"/>
              <a:t>hipertansif</a:t>
            </a:r>
            <a:r>
              <a:rPr lang="tr-TR" altLang="tr-TR" sz="2300" dirty="0"/>
              <a:t> hastaların sigara kullanmayanlara kıyasla daha yüksek günlük kan basıncı değerleri sergilediğini göstermiştir.</a:t>
            </a:r>
            <a:endParaRPr kumimoji="0" lang="en-US" sz="23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3" name="Dikdörtgen 2">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lvl="0">
              <a:defRPr/>
            </a:pPr>
            <a:r>
              <a:rPr lang="tr-TR" sz="2800" b="1" dirty="0">
                <a:latin typeface="Calibri" panose="020F0502020204030204" pitchFamily="34" charset="0"/>
                <a:ea typeface="Calibri" panose="020F0502020204030204" pitchFamily="34" charset="0"/>
                <a:cs typeface="Calibri" panose="020F0502020204030204" pitchFamily="34" charset="0"/>
              </a:rPr>
              <a:t>Sigara</a:t>
            </a:r>
            <a:endParaRPr kumimoji="0" lang="tr-TR" sz="2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7" name="Dikdörtgen 6">
            <a:extLst>
              <a:ext uri="{FF2B5EF4-FFF2-40B4-BE49-F238E27FC236}">
                <a16:creationId xmlns:a16="http://schemas.microsoft.com/office/drawing/2014/main" id="{139C6C46-B8F0-40DF-A6D1-D9AA4A3DCE29}"/>
              </a:ext>
            </a:extLst>
          </p:cNvPr>
          <p:cNvSpPr/>
          <p:nvPr/>
        </p:nvSpPr>
        <p:spPr>
          <a:xfrm>
            <a:off x="675044" y="5902501"/>
            <a:ext cx="10531671" cy="276999"/>
          </a:xfrm>
          <a:prstGeom prst="rect">
            <a:avLst/>
          </a:prstGeom>
        </p:spPr>
        <p:txBody>
          <a:bodyPr wrap="square">
            <a:spAutoFit/>
          </a:bodyPr>
          <a:lstStyle/>
          <a:p>
            <a:r>
              <a:rPr lang="tr-TR" sz="1000" i="1" dirty="0" err="1"/>
              <a:t>Lia</a:t>
            </a:r>
            <a:r>
              <a:rPr lang="tr-TR" sz="1000" i="1" dirty="0"/>
              <a:t> E. </a:t>
            </a:r>
            <a:r>
              <a:rPr lang="tr-TR" sz="1000" i="1" dirty="0" err="1"/>
              <a:t>Bang</a:t>
            </a:r>
            <a:r>
              <a:rPr lang="tr-TR" sz="1000" i="1" dirty="0"/>
              <a:t>, </a:t>
            </a:r>
            <a:r>
              <a:rPr lang="tr-TR" sz="1200" i="1" dirty="0" err="1"/>
              <a:t>Buttenschon</a:t>
            </a:r>
            <a:r>
              <a:rPr lang="tr-TR" sz="1200" i="1" dirty="0"/>
              <a:t> L</a:t>
            </a:r>
            <a:r>
              <a:rPr lang="tr-TR" sz="1000" i="1" dirty="0"/>
              <a:t> ,  </a:t>
            </a:r>
            <a:r>
              <a:rPr lang="tr-TR" sz="1000" i="1" dirty="0" err="1"/>
              <a:t>Kristensen</a:t>
            </a:r>
            <a:r>
              <a:rPr lang="tr-TR" sz="1000" i="1" dirty="0"/>
              <a:t>, KS, </a:t>
            </a:r>
            <a:r>
              <a:rPr lang="tr-TR" sz="1000" i="1" dirty="0" err="1"/>
              <a:t>Svendsen</a:t>
            </a:r>
            <a:r>
              <a:rPr lang="tr-TR" sz="1000" i="1" dirty="0"/>
              <a:t>, TL., </a:t>
            </a:r>
            <a:r>
              <a:rPr lang="tr-TR" altLang="tr-TR" sz="1000" i="1" dirty="0"/>
              <a:t>Blood </a:t>
            </a:r>
            <a:r>
              <a:rPr lang="tr-TR" altLang="tr-TR" sz="1000" i="1" dirty="0" err="1"/>
              <a:t>Press</a:t>
            </a:r>
            <a:r>
              <a:rPr lang="tr-TR" altLang="tr-TR" sz="1000" i="1" dirty="0"/>
              <a:t> </a:t>
            </a:r>
            <a:r>
              <a:rPr lang="tr-TR" altLang="tr-TR" sz="1000" i="1" dirty="0" err="1"/>
              <a:t>Monit</a:t>
            </a:r>
            <a:r>
              <a:rPr lang="tr-TR" altLang="tr-TR" sz="1000" i="1" dirty="0"/>
              <a:t> 2000;5:271–274</a:t>
            </a:r>
            <a:r>
              <a:rPr lang="tr-TR" sz="1000" i="1" dirty="0">
                <a:solidFill>
                  <a:srgbClr val="333333"/>
                </a:solidFill>
              </a:rPr>
              <a:t> </a:t>
            </a:r>
            <a:endParaRPr lang="tr-TR" sz="1000" i="1" dirty="0"/>
          </a:p>
        </p:txBody>
      </p:sp>
    </p:spTree>
    <p:extLst>
      <p:ext uri="{BB962C8B-B14F-4D97-AF65-F5344CB8AC3E}">
        <p14:creationId xmlns:p14="http://schemas.microsoft.com/office/powerpoint/2010/main" val="250028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750"/>
                                        <p:tgtEl>
                                          <p:spTgt spid="5"/>
                                        </p:tgtEl>
                                      </p:cBhvr>
                                    </p:animEffect>
                                  </p:childTnLst>
                                </p:cTn>
                              </p:par>
                            </p:childTnLst>
                          </p:cTn>
                        </p:par>
                        <p:par>
                          <p:cTn id="8" fill="hold">
                            <p:stCondLst>
                              <p:cond delay="1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84C3C58-A72E-4925-A149-3C788E276C36}"/>
              </a:ext>
            </a:extLst>
          </p:cNvPr>
          <p:cNvSpPr/>
          <p:nvPr/>
        </p:nvSpPr>
        <p:spPr>
          <a:xfrm>
            <a:off x="0" y="1788928"/>
            <a:ext cx="12192000" cy="2880320"/>
          </a:xfrm>
          <a:prstGeom prst="rect">
            <a:avLst/>
          </a:prstGeom>
          <a:solidFill>
            <a:srgbClr val="C00000"/>
          </a:soli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Dikdörtgen 3">
            <a:extLst>
              <a:ext uri="{FF2B5EF4-FFF2-40B4-BE49-F238E27FC236}">
                <a16:creationId xmlns:a16="http://schemas.microsoft.com/office/drawing/2014/main" id="{E033D89F-3E9C-4FEC-AF01-6126F97BEEF4}"/>
              </a:ext>
            </a:extLst>
          </p:cNvPr>
          <p:cNvSpPr/>
          <p:nvPr/>
        </p:nvSpPr>
        <p:spPr>
          <a:xfrm>
            <a:off x="0" y="1906650"/>
            <a:ext cx="12192000" cy="265008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Dikdörtgen 4">
            <a:extLst>
              <a:ext uri="{FF2B5EF4-FFF2-40B4-BE49-F238E27FC236}">
                <a16:creationId xmlns:a16="http://schemas.microsoft.com/office/drawing/2014/main" id="{3239EC90-83C1-46A9-AF53-39310C97D5B6}"/>
              </a:ext>
            </a:extLst>
          </p:cNvPr>
          <p:cNvSpPr/>
          <p:nvPr/>
        </p:nvSpPr>
        <p:spPr>
          <a:xfrm>
            <a:off x="395219" y="2215443"/>
            <a:ext cx="7342273" cy="2123658"/>
          </a:xfrm>
          <a:prstGeom prst="rect">
            <a:avLst/>
          </a:prstGeom>
          <a:ln>
            <a:noFill/>
          </a:ln>
        </p:spPr>
        <p:txBody>
          <a:bodyPr wrap="square">
            <a:spAutoFit/>
          </a:bodyPr>
          <a:lstStyle/>
          <a:p>
            <a:pPr lvl="0" algn="ctr" defTabSz="457200">
              <a:defRPr/>
            </a:pPr>
            <a:r>
              <a:rPr lang="tr-TR" sz="4400" b="1" dirty="0">
                <a:solidFill>
                  <a:srgbClr val="C00000"/>
                </a:solidFill>
                <a:ea typeface="Calibri" panose="020F0502020204030204" pitchFamily="34" charset="0"/>
                <a:cs typeface="Times New Roman" panose="02020603050405020304" pitchFamily="18" charset="0"/>
              </a:rPr>
              <a:t>Tedavi Hedefleri ve Bireye Uygun </a:t>
            </a:r>
            <a:br>
              <a:rPr lang="tr-TR" sz="4400" b="1" dirty="0">
                <a:solidFill>
                  <a:srgbClr val="C00000"/>
                </a:solidFill>
                <a:ea typeface="Calibri" panose="020F0502020204030204" pitchFamily="34" charset="0"/>
                <a:cs typeface="Times New Roman" panose="02020603050405020304" pitchFamily="18" charset="0"/>
              </a:rPr>
            </a:br>
            <a:r>
              <a:rPr lang="tr-TR" sz="4400" b="1" dirty="0">
                <a:solidFill>
                  <a:srgbClr val="C00000"/>
                </a:solidFill>
                <a:ea typeface="Calibri" panose="020F0502020204030204" pitchFamily="34" charset="0"/>
                <a:cs typeface="Times New Roman" panose="02020603050405020304" pitchFamily="18" charset="0"/>
              </a:rPr>
              <a:t>Tedavi Planlama</a:t>
            </a:r>
            <a:endParaRPr kumimoji="0" lang="en-US" altLang="ko-KR" sz="4400" b="1" i="0" u="none" strike="noStrike" kern="1200" cap="none" spc="0" normalizeH="0" baseline="0" noProof="0" dirty="0">
              <a:ln>
                <a:noFill/>
              </a:ln>
              <a:solidFill>
                <a:srgbClr val="C00000"/>
              </a:solidFill>
              <a:effectLst/>
              <a:uLnTx/>
              <a:uFillTx/>
              <a:latin typeface="Calibri"/>
              <a:ea typeface="맑은 고딕" panose="020B0503020000020004" pitchFamily="34" charset="-127"/>
            </a:endParaRPr>
          </a:p>
        </p:txBody>
      </p:sp>
      <p:grpSp>
        <p:nvGrpSpPr>
          <p:cNvPr id="6" name="Grup 5">
            <a:extLst>
              <a:ext uri="{FF2B5EF4-FFF2-40B4-BE49-F238E27FC236}">
                <a16:creationId xmlns:a16="http://schemas.microsoft.com/office/drawing/2014/main" id="{4F18773B-BA6B-4EA0-BFB5-11016D49ECD1}"/>
              </a:ext>
            </a:extLst>
          </p:cNvPr>
          <p:cNvGrpSpPr/>
          <p:nvPr/>
        </p:nvGrpSpPr>
        <p:grpSpPr>
          <a:xfrm>
            <a:off x="7475314" y="1875917"/>
            <a:ext cx="4233210" cy="2680819"/>
            <a:chOff x="7313899" y="1906649"/>
            <a:chExt cx="4878103" cy="3447681"/>
          </a:xfrm>
        </p:grpSpPr>
        <p:pic>
          <p:nvPicPr>
            <p:cNvPr id="2050" name="Picture 2" descr="Doktor, Doktor Ofisi, Sağlık, Tıbbi, Hastane, Tıp, Ofis">
              <a:extLst>
                <a:ext uri="{FF2B5EF4-FFF2-40B4-BE49-F238E27FC236}">
                  <a16:creationId xmlns:a16="http://schemas.microsoft.com/office/drawing/2014/main" id="{2EA3CA02-F29A-4B1A-8DCB-D4E5E7B79D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3899" y="1906649"/>
              <a:ext cx="4878103" cy="325206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Tıp, Doktor, Hasta, Hastalık, Hastane, Rayosx, Kliniği">
              <a:extLst>
                <a:ext uri="{FF2B5EF4-FFF2-40B4-BE49-F238E27FC236}">
                  <a16:creationId xmlns:a16="http://schemas.microsoft.com/office/drawing/2014/main" id="{C577AD2D-70C0-4A5F-962C-0EA4C8DDE31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91217" y="2793235"/>
              <a:ext cx="2824320" cy="2561095"/>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139104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4A637805-3CBB-49D1-816E-07C5FB2DF86E}"/>
              </a:ext>
            </a:extLst>
          </p:cNvPr>
          <p:cNvSpPr/>
          <p:nvPr/>
        </p:nvSpPr>
        <p:spPr>
          <a:xfrm>
            <a:off x="620109" y="1171904"/>
            <a:ext cx="7220607" cy="4666594"/>
          </a:xfrm>
          <a:prstGeom prst="rect">
            <a:avLst/>
          </a:prstGeom>
          <a:solidFill>
            <a:srgbClr val="F0F4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a:extLst>
              <a:ext uri="{FF2B5EF4-FFF2-40B4-BE49-F238E27FC236}">
                <a16:creationId xmlns:a16="http://schemas.microsoft.com/office/drawing/2014/main" id="{9A674231-B60D-48E0-8682-B25E40739994}"/>
              </a:ext>
            </a:extLst>
          </p:cNvPr>
          <p:cNvSpPr/>
          <p:nvPr/>
        </p:nvSpPr>
        <p:spPr>
          <a:xfrm>
            <a:off x="519430" y="453743"/>
            <a:ext cx="9146369" cy="523220"/>
          </a:xfrm>
          <a:prstGeom prst="rect">
            <a:avLst/>
          </a:prstGeom>
        </p:spPr>
        <p:txBody>
          <a:bodyPr wrap="square">
            <a:spAutoFit/>
          </a:bodyPr>
          <a:lstStyle/>
          <a:p>
            <a:pPr>
              <a:spcAft>
                <a:spcPts val="1000"/>
              </a:spcAft>
              <a:buFont typeface="Arial" panose="020B0604020202020204" pitchFamily="34" charset="0"/>
              <a:buNone/>
              <a:defRPr/>
            </a:pPr>
            <a:r>
              <a:rPr lang="tr-TR" altLang="tr-TR" sz="2800" b="1" dirty="0">
                <a:latin typeface="Calibri" panose="020F0502020204030204" pitchFamily="34" charset="0"/>
                <a:ea typeface="Calibri" panose="020F0502020204030204" pitchFamily="34" charset="0"/>
                <a:cs typeface="Calibri" panose="020F0502020204030204" pitchFamily="34" charset="0"/>
              </a:rPr>
              <a:t>Hipertansiyon Tedavisi</a:t>
            </a:r>
            <a:endParaRPr lang="tr-TR" sz="2800" b="1"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3" name="Diyagram 22">
            <a:extLst>
              <a:ext uri="{FF2B5EF4-FFF2-40B4-BE49-F238E27FC236}">
                <a16:creationId xmlns:a16="http://schemas.microsoft.com/office/drawing/2014/main" id="{9EAC848C-347C-41F1-97DF-7DA0008335B8}"/>
              </a:ext>
            </a:extLst>
          </p:cNvPr>
          <p:cNvGraphicFramePr/>
          <p:nvPr>
            <p:extLst>
              <p:ext uri="{D42A27DB-BD31-4B8C-83A1-F6EECF244321}">
                <p14:modId xmlns:p14="http://schemas.microsoft.com/office/powerpoint/2010/main" val="1259401408"/>
              </p:ext>
            </p:extLst>
          </p:nvPr>
        </p:nvGraphicFramePr>
        <p:xfrm>
          <a:off x="698105" y="1153509"/>
          <a:ext cx="7142611" cy="4469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30" name="Picture 6" descr="Soru Işareti, Ses, Dalga, Karışıklık, Müzik">
            <a:extLst>
              <a:ext uri="{FF2B5EF4-FFF2-40B4-BE49-F238E27FC236}">
                <a16:creationId xmlns:a16="http://schemas.microsoft.com/office/drawing/2014/main" id="{4B2E6594-86E8-49AA-B1E3-FDD0121B33A3}"/>
              </a:ext>
            </a:extLst>
          </p:cNvPr>
          <p:cNvPicPr>
            <a:picLocks noChangeAspect="1" noChangeArrowheads="1"/>
          </p:cNvPicPr>
          <p:nvPr/>
        </p:nvPicPr>
        <p:blipFill>
          <a:blip r:embed="rId7">
            <a:duotone>
              <a:prstClr val="black"/>
              <a:schemeClr val="tx2">
                <a:tint val="45000"/>
                <a:satMod val="400000"/>
              </a:schemeClr>
            </a:duotone>
            <a:extLst>
              <a:ext uri="{BEBA8EAE-BF5A-486C-A8C5-ECC9F3942E4B}">
                <a14:imgProps xmlns:a14="http://schemas.microsoft.com/office/drawing/2010/main">
                  <a14:imgLayer r:embed="rId8">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8648145" y="1219199"/>
            <a:ext cx="2757892" cy="4976647"/>
          </a:xfrm>
          <a:prstGeom prst="roundRect">
            <a:avLst>
              <a:gd name="adj" fmla="val 8594"/>
            </a:avLst>
          </a:prstGeom>
          <a:no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44540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Yuvarlatılmış Çapraz Köşeler 1">
            <a:extLst>
              <a:ext uri="{FF2B5EF4-FFF2-40B4-BE49-F238E27FC236}">
                <a16:creationId xmlns:a16="http://schemas.microsoft.com/office/drawing/2014/main" id="{91D6E9D8-8819-43FC-A434-F4AA26B2C76A}"/>
              </a:ext>
            </a:extLst>
          </p:cNvPr>
          <p:cNvSpPr/>
          <p:nvPr/>
        </p:nvSpPr>
        <p:spPr>
          <a:xfrm>
            <a:off x="746581" y="1427908"/>
            <a:ext cx="5430247" cy="3983847"/>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a:extLst>
              <a:ext uri="{FF2B5EF4-FFF2-40B4-BE49-F238E27FC236}">
                <a16:creationId xmlns:a16="http://schemas.microsoft.com/office/drawing/2014/main" id="{9A674231-B60D-48E0-8682-B25E40739994}"/>
              </a:ext>
            </a:extLst>
          </p:cNvPr>
          <p:cNvSpPr/>
          <p:nvPr/>
        </p:nvSpPr>
        <p:spPr>
          <a:xfrm>
            <a:off x="675043" y="600888"/>
            <a:ext cx="10770376" cy="523220"/>
          </a:xfrm>
          <a:prstGeom prst="rect">
            <a:avLst/>
          </a:prstGeom>
        </p:spPr>
        <p:txBody>
          <a:bodyPr wrap="square">
            <a:spAutoFit/>
          </a:bodyPr>
          <a:lstStyle/>
          <a:p>
            <a:pPr>
              <a:defRPr/>
            </a:pPr>
            <a:r>
              <a:rPr lang="tr-TR" altLang="tr-TR" sz="2800" b="1" dirty="0">
                <a:latin typeface="Calibri" panose="020F0502020204030204" pitchFamily="34" charset="0"/>
                <a:cs typeface="Calibri" panose="020F0502020204030204" pitchFamily="34" charset="0"/>
              </a:rPr>
              <a:t>Yaşam Tarzı Değişiklikleri ve İlaç Tedavisinin Başlanması, ESC 2013</a:t>
            </a:r>
            <a:endParaRPr lang="en-US" altLang="tr-TR" sz="2800" b="1" dirty="0">
              <a:latin typeface="Calibri" panose="020F0502020204030204" pitchFamily="34" charset="0"/>
              <a:cs typeface="Calibri" panose="020F0502020204030204" pitchFamily="34" charset="0"/>
            </a:endParaRPr>
          </a:p>
        </p:txBody>
      </p:sp>
      <p:pic>
        <p:nvPicPr>
          <p:cNvPr id="4" name="Resim 3">
            <a:extLst>
              <a:ext uri="{FF2B5EF4-FFF2-40B4-BE49-F238E27FC236}">
                <a16:creationId xmlns:a16="http://schemas.microsoft.com/office/drawing/2014/main" id="{1EEE18CD-60FD-4EA0-A10B-06208EF18C83}"/>
              </a:ext>
            </a:extLst>
          </p:cNvPr>
          <p:cNvPicPr>
            <a:picLocks noChangeAspect="1"/>
          </p:cNvPicPr>
          <p:nvPr/>
        </p:nvPicPr>
        <p:blipFill>
          <a:blip r:embed="rId2"/>
          <a:stretch>
            <a:fillRect/>
          </a:stretch>
        </p:blipFill>
        <p:spPr>
          <a:xfrm>
            <a:off x="6296068" y="1730830"/>
            <a:ext cx="5747343" cy="3382346"/>
          </a:xfrm>
          <a:prstGeom prst="rect">
            <a:avLst/>
          </a:prstGeom>
        </p:spPr>
      </p:pic>
      <p:sp>
        <p:nvSpPr>
          <p:cNvPr id="8" name="Dikdörtgen 7">
            <a:extLst>
              <a:ext uri="{FF2B5EF4-FFF2-40B4-BE49-F238E27FC236}">
                <a16:creationId xmlns:a16="http://schemas.microsoft.com/office/drawing/2014/main" id="{241A15CE-605E-4657-A755-E197504FA318}"/>
              </a:ext>
            </a:extLst>
          </p:cNvPr>
          <p:cNvSpPr/>
          <p:nvPr/>
        </p:nvSpPr>
        <p:spPr>
          <a:xfrm>
            <a:off x="827411" y="1498696"/>
            <a:ext cx="5349417" cy="3913059"/>
          </a:xfrm>
          <a:prstGeom prst="rect">
            <a:avLst/>
          </a:prstGeom>
          <a:noFill/>
        </p:spPr>
        <p:txBody>
          <a:bodyPr wrap="square">
            <a:spAutoFit/>
          </a:bodyPr>
          <a:lstStyle/>
          <a:p>
            <a:pPr>
              <a:lnSpc>
                <a:spcPct val="150000"/>
              </a:lnSpc>
            </a:pPr>
            <a:r>
              <a:rPr lang="tr-TR" sz="2400" dirty="0"/>
              <a:t>Risk faktörleri ve hipertansiyon evresine göre tedavi yaklaşımının bu çerçevede gerçekleştirilmesi önerilir. Sağlıklı bireylerde ve </a:t>
            </a:r>
            <a:r>
              <a:rPr lang="tr-TR" sz="2400" dirty="0" err="1"/>
              <a:t>hipertansif</a:t>
            </a:r>
            <a:r>
              <a:rPr lang="tr-TR" sz="2400" dirty="0"/>
              <a:t> bireylerin ilaç tedavisinin yanında yaşam tarzı değişikliklerinin de uygulanması önem arz eder. </a:t>
            </a:r>
          </a:p>
        </p:txBody>
      </p:sp>
    </p:spTree>
    <p:extLst>
      <p:ext uri="{BB962C8B-B14F-4D97-AF65-F5344CB8AC3E}">
        <p14:creationId xmlns:p14="http://schemas.microsoft.com/office/powerpoint/2010/main" val="231303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750"/>
                                        <p:tgtEl>
                                          <p:spTgt spid="2"/>
                                        </p:tgtEl>
                                      </p:cBhvr>
                                    </p:animEffect>
                                  </p:childTnLst>
                                </p:cTn>
                              </p:par>
                            </p:childTnLst>
                          </p:cTn>
                        </p:par>
                        <p:par>
                          <p:cTn id="8" fill="hold">
                            <p:stCondLst>
                              <p:cond delay="175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a:spcAft>
                <a:spcPts val="1000"/>
              </a:spcAft>
              <a:buFont typeface="Arial" panose="020B0604020202020204" pitchFamily="34" charset="0"/>
              <a:buNone/>
              <a:defRPr/>
            </a:pPr>
            <a:r>
              <a:rPr lang="tr-TR" altLang="tr-TR" sz="2800" b="1" dirty="0">
                <a:latin typeface="Calibri" panose="020F0502020204030204" pitchFamily="34" charset="0"/>
                <a:ea typeface="Calibri" panose="020F0502020204030204" pitchFamily="34" charset="0"/>
                <a:cs typeface="Calibri" panose="020F0502020204030204" pitchFamily="34" charset="0"/>
              </a:rPr>
              <a:t>Klinik Kan Basıncı Ölçümü</a:t>
            </a:r>
            <a:endParaRPr lang="tr-TR" sz="2800" b="1"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2">
            <a:extLst>
              <a:ext uri="{FF2B5EF4-FFF2-40B4-BE49-F238E27FC236}">
                <a16:creationId xmlns:a16="http://schemas.microsoft.com/office/drawing/2014/main" id="{45E66EF8-5A9D-4300-8B73-7D0E434DDC2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b="12764"/>
          <a:stretch/>
        </p:blipFill>
        <p:spPr bwMode="auto">
          <a:xfrm>
            <a:off x="855499" y="1470272"/>
            <a:ext cx="9812800" cy="414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678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r>
              <a:rPr lang="tr-TR" sz="2800" b="1" dirty="0">
                <a:latin typeface="Calibri" panose="020F0502020204030204" pitchFamily="34" charset="0"/>
                <a:cs typeface="Calibri" panose="020F0502020204030204" pitchFamily="34" charset="0"/>
              </a:rPr>
              <a:t>Hafif Orta Hipertansiyonda Tedavi ve KV Sonlanım</a:t>
            </a:r>
          </a:p>
        </p:txBody>
      </p:sp>
      <p:pic>
        <p:nvPicPr>
          <p:cNvPr id="4" name="Resim 3">
            <a:extLst>
              <a:ext uri="{FF2B5EF4-FFF2-40B4-BE49-F238E27FC236}">
                <a16:creationId xmlns:a16="http://schemas.microsoft.com/office/drawing/2014/main" id="{EE13E05F-CB8B-4DB6-A614-B970174E3AFF}"/>
              </a:ext>
            </a:extLst>
          </p:cNvPr>
          <p:cNvPicPr>
            <a:picLocks noChangeAspect="1"/>
          </p:cNvPicPr>
          <p:nvPr/>
        </p:nvPicPr>
        <p:blipFill rotWithShape="1">
          <a:blip r:embed="rId2"/>
          <a:srcRect l="1493"/>
          <a:stretch/>
        </p:blipFill>
        <p:spPr>
          <a:xfrm>
            <a:off x="739150" y="1322281"/>
            <a:ext cx="8828568" cy="4216671"/>
          </a:xfrm>
          <a:prstGeom prst="rect">
            <a:avLst/>
          </a:prstGeom>
        </p:spPr>
      </p:pic>
      <p:sp>
        <p:nvSpPr>
          <p:cNvPr id="6" name="4 Metin kutusu">
            <a:extLst>
              <a:ext uri="{FF2B5EF4-FFF2-40B4-BE49-F238E27FC236}">
                <a16:creationId xmlns:a16="http://schemas.microsoft.com/office/drawing/2014/main" id="{6058DA6F-59FB-4269-B0AD-D10FAE9BAC73}"/>
              </a:ext>
            </a:extLst>
          </p:cNvPr>
          <p:cNvSpPr txBox="1"/>
          <p:nvPr/>
        </p:nvSpPr>
        <p:spPr>
          <a:xfrm>
            <a:off x="843092" y="5868412"/>
            <a:ext cx="7777204" cy="276999"/>
          </a:xfrm>
          <a:prstGeom prst="rect">
            <a:avLst/>
          </a:prstGeom>
          <a:solidFill>
            <a:schemeClr val="bg1"/>
          </a:solidFill>
        </p:spPr>
        <p:txBody>
          <a:bodyPr wrap="square">
            <a:spAutoFit/>
          </a:bodyPr>
          <a:lstStyle>
            <a:defPPr>
              <a:defRPr lang="en-US"/>
            </a:defPPr>
            <a:lvl1pPr algn="ctr" eaLnBrk="1" hangingPunct="1">
              <a:defRPr b="1">
                <a:latin typeface="+mn-lt"/>
              </a:defRPr>
            </a:lvl1pPr>
          </a:lstStyle>
          <a:p>
            <a:pPr algn="l">
              <a:defRPr/>
            </a:pPr>
            <a:r>
              <a:rPr lang="tr-TR" sz="1200" b="0" i="1" dirty="0"/>
              <a:t>*T</a:t>
            </a:r>
            <a:r>
              <a:rPr lang="en-US" sz="1200" b="0" i="1" dirty="0" err="1"/>
              <a:t>herapy</a:t>
            </a:r>
            <a:r>
              <a:rPr lang="en-US" sz="1200" b="0" i="1" dirty="0"/>
              <a:t> of mild to moderate hypertension and </a:t>
            </a:r>
            <a:r>
              <a:rPr lang="tr-TR" sz="1200" b="0" i="1" dirty="0"/>
              <a:t> </a:t>
            </a:r>
            <a:r>
              <a:rPr lang="en-US" sz="1200" b="0" i="1" dirty="0"/>
              <a:t>decreased risk of coronary heart disease. Arch Intern Med 1993; 153:578</a:t>
            </a:r>
            <a:endParaRPr lang="tr-TR" sz="1200" b="0" i="1" dirty="0"/>
          </a:p>
        </p:txBody>
      </p:sp>
    </p:spTree>
    <p:extLst>
      <p:ext uri="{BB962C8B-B14F-4D97-AF65-F5344CB8AC3E}">
        <p14:creationId xmlns:p14="http://schemas.microsoft.com/office/powerpoint/2010/main" val="246421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r>
              <a:rPr lang="tr-TR" sz="2800" b="1" dirty="0">
                <a:latin typeface="Calibri "/>
                <a:ea typeface="Calibri" panose="020F0502020204030204" pitchFamily="34" charset="0"/>
                <a:cs typeface="Times New Roman" panose="02020603050405020304" pitchFamily="18" charset="0"/>
              </a:rPr>
              <a:t>Hipertansiyonda Tedavi Başlama</a:t>
            </a:r>
            <a:endParaRPr lang="tr-TR" sz="2800" dirty="0">
              <a:latin typeface="Calibri "/>
            </a:endParaRPr>
          </a:p>
        </p:txBody>
      </p:sp>
      <p:graphicFrame>
        <p:nvGraphicFramePr>
          <p:cNvPr id="5" name="7 Tablo">
            <a:extLst>
              <a:ext uri="{FF2B5EF4-FFF2-40B4-BE49-F238E27FC236}">
                <a16:creationId xmlns:a16="http://schemas.microsoft.com/office/drawing/2014/main" id="{3E9C6C50-5DCD-4C12-AF0C-03A0A5EE8E6F}"/>
              </a:ext>
            </a:extLst>
          </p:cNvPr>
          <p:cNvGraphicFramePr>
            <a:graphicFrameLocks noGrp="1"/>
          </p:cNvGraphicFramePr>
          <p:nvPr>
            <p:extLst>
              <p:ext uri="{D42A27DB-BD31-4B8C-83A1-F6EECF244321}">
                <p14:modId xmlns:p14="http://schemas.microsoft.com/office/powerpoint/2010/main" val="824880204"/>
              </p:ext>
            </p:extLst>
          </p:nvPr>
        </p:nvGraphicFramePr>
        <p:xfrm>
          <a:off x="903890" y="1450143"/>
          <a:ext cx="10426262" cy="4204800"/>
        </p:xfrm>
        <a:graphic>
          <a:graphicData uri="http://schemas.openxmlformats.org/drawingml/2006/table">
            <a:tbl>
              <a:tblPr>
                <a:tableStyleId>{3B4B98B0-60AC-42C2-AFA5-B58CD77FA1E5}</a:tableStyleId>
              </a:tblPr>
              <a:tblGrid>
                <a:gridCol w="2942896">
                  <a:extLst>
                    <a:ext uri="{9D8B030D-6E8A-4147-A177-3AD203B41FA5}">
                      <a16:colId xmlns:a16="http://schemas.microsoft.com/office/drawing/2014/main" val="20000"/>
                    </a:ext>
                  </a:extLst>
                </a:gridCol>
                <a:gridCol w="7483366">
                  <a:extLst>
                    <a:ext uri="{9D8B030D-6E8A-4147-A177-3AD203B41FA5}">
                      <a16:colId xmlns:a16="http://schemas.microsoft.com/office/drawing/2014/main" val="20001"/>
                    </a:ext>
                  </a:extLst>
                </a:gridCol>
              </a:tblGrid>
              <a:tr h="451567">
                <a:tc>
                  <a:txBody>
                    <a:bodyPr/>
                    <a:lstStyle/>
                    <a:p>
                      <a:pPr marL="0" indent="0" algn="l">
                        <a:lnSpc>
                          <a:spcPct val="150000"/>
                        </a:lnSpc>
                        <a:spcAft>
                          <a:spcPts val="1000"/>
                        </a:spcAft>
                      </a:pPr>
                      <a:r>
                        <a:rPr lang="tr-TR" sz="2000" b="1" dirty="0"/>
                        <a:t>Hipertansiyon Evre</a:t>
                      </a:r>
                      <a:endParaRPr lang="tr-TR" sz="2000" b="1" dirty="0">
                        <a:latin typeface="+mn-lt"/>
                        <a:ea typeface="Calibri"/>
                        <a:cs typeface="Times New Roman"/>
                      </a:endParaRPr>
                    </a:p>
                  </a:txBody>
                  <a:tcPr marL="68580" marR="68580" marT="0" marB="0"/>
                </a:tc>
                <a:tc>
                  <a:txBody>
                    <a:bodyPr/>
                    <a:lstStyle/>
                    <a:p>
                      <a:pPr algn="just">
                        <a:lnSpc>
                          <a:spcPct val="150000"/>
                        </a:lnSpc>
                        <a:spcAft>
                          <a:spcPts val="1000"/>
                        </a:spcAft>
                      </a:pPr>
                      <a:r>
                        <a:rPr lang="tr-TR" sz="2000" b="1" dirty="0"/>
                        <a:t>Tedavi Başlama Yaklaşımı</a:t>
                      </a:r>
                      <a:endParaRPr lang="tr-TR" sz="2000" b="1" dirty="0">
                        <a:latin typeface="+mn-lt"/>
                        <a:ea typeface="Calibri"/>
                        <a:cs typeface="Times New Roman"/>
                      </a:endParaRPr>
                    </a:p>
                  </a:txBody>
                  <a:tcPr marL="68580" marR="68580" marT="0" marB="0"/>
                </a:tc>
                <a:extLst>
                  <a:ext uri="{0D108BD9-81ED-4DB2-BD59-A6C34878D82A}">
                    <a16:rowId xmlns:a16="http://schemas.microsoft.com/office/drawing/2014/main" val="10000"/>
                  </a:ext>
                </a:extLst>
              </a:tr>
              <a:tr h="3290400">
                <a:tc>
                  <a:txBody>
                    <a:bodyPr/>
                    <a:lstStyle/>
                    <a:p>
                      <a:pPr algn="l">
                        <a:lnSpc>
                          <a:spcPct val="150000"/>
                        </a:lnSpc>
                        <a:spcAft>
                          <a:spcPts val="1000"/>
                        </a:spcAft>
                      </a:pPr>
                      <a:r>
                        <a:rPr lang="tr-TR" sz="2000" b="1" dirty="0"/>
                        <a:t>Evre 1 Hipertansiyon </a:t>
                      </a:r>
                      <a:endParaRPr lang="tr-TR" sz="2000" b="1" dirty="0">
                        <a:latin typeface="+mn-lt"/>
                        <a:ea typeface="Calibri"/>
                        <a:cs typeface="Times New Roman"/>
                      </a:endParaRPr>
                    </a:p>
                  </a:txBody>
                  <a:tcPr marL="68580" marR="68580" marT="0" marB="0">
                    <a:solidFill>
                      <a:schemeClr val="accent1">
                        <a:lumMod val="20000"/>
                        <a:lumOff val="80000"/>
                      </a:schemeClr>
                    </a:solidFill>
                  </a:tcPr>
                </a:tc>
                <a:tc>
                  <a:txBody>
                    <a:bodyPr/>
                    <a:lstStyle/>
                    <a:p>
                      <a:pPr marL="342900" lvl="0" indent="-342900" algn="just">
                        <a:lnSpc>
                          <a:spcPct val="150000"/>
                        </a:lnSpc>
                        <a:spcAft>
                          <a:spcPts val="0"/>
                        </a:spcAft>
                        <a:buFont typeface="Symbol"/>
                        <a:buChar char=""/>
                      </a:pPr>
                      <a:r>
                        <a:rPr lang="tr-TR" sz="2000" dirty="0"/>
                        <a:t>Bir-üç aylık takip sonrasında kan basıncı 140/90 </a:t>
                      </a:r>
                      <a:r>
                        <a:rPr lang="tr-TR" sz="2000" dirty="0" err="1"/>
                        <a:t>mmHg</a:t>
                      </a:r>
                      <a:r>
                        <a:rPr lang="tr-TR" sz="2000" dirty="0"/>
                        <a:t> üstü devam ediyorsa ilaç tedavisine başlanır. </a:t>
                      </a:r>
                    </a:p>
                    <a:p>
                      <a:pPr marL="342900" lvl="0" indent="-342900" algn="just">
                        <a:lnSpc>
                          <a:spcPct val="150000"/>
                        </a:lnSpc>
                        <a:spcAft>
                          <a:spcPts val="0"/>
                        </a:spcAft>
                        <a:buFont typeface="Symbol"/>
                        <a:buChar char=""/>
                      </a:pPr>
                      <a:r>
                        <a:rPr lang="tr-TR" sz="2000" dirty="0" err="1"/>
                        <a:t>Diyabetes</a:t>
                      </a:r>
                      <a:r>
                        <a:rPr lang="tr-TR" sz="2000" dirty="0"/>
                        <a:t> </a:t>
                      </a:r>
                      <a:r>
                        <a:rPr lang="tr-TR" sz="2000" dirty="0" err="1"/>
                        <a:t>mellitus</a:t>
                      </a:r>
                      <a:r>
                        <a:rPr lang="tr-TR" sz="2000" dirty="0"/>
                        <a:t>, kronik böbrek hastalığı ve koroner arter hastalığı varlığında hemen başlanır.</a:t>
                      </a:r>
                    </a:p>
                    <a:p>
                      <a:pPr marL="342900" lvl="0" indent="-342900" algn="just">
                        <a:lnSpc>
                          <a:spcPct val="150000"/>
                        </a:lnSpc>
                        <a:spcAft>
                          <a:spcPts val="0"/>
                        </a:spcAft>
                        <a:buFont typeface="Symbol"/>
                        <a:buChar char=""/>
                      </a:pPr>
                      <a:r>
                        <a:rPr lang="tr-TR" sz="2000" dirty="0"/>
                        <a:t>Hastanın günlük yaşam kalitesini etkileyen hipertansiyonla ilişkili semptomları varsa </a:t>
                      </a:r>
                      <a:r>
                        <a:rPr lang="tr-TR" sz="2000" dirty="0" err="1"/>
                        <a:t>antihipertansif</a:t>
                      </a:r>
                      <a:r>
                        <a:rPr lang="tr-TR" sz="2000" dirty="0"/>
                        <a:t> ilaç tedavisine daha erken başlanabilir.</a:t>
                      </a:r>
                      <a:endParaRPr lang="tr-TR" sz="2000" b="0" dirty="0">
                        <a:latin typeface="+mn-lt"/>
                        <a:ea typeface="Calibri"/>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val="10001"/>
                  </a:ext>
                </a:extLst>
              </a:tr>
              <a:tr h="451567">
                <a:tc>
                  <a:txBody>
                    <a:bodyPr/>
                    <a:lstStyle/>
                    <a:p>
                      <a:pPr algn="l">
                        <a:lnSpc>
                          <a:spcPct val="150000"/>
                        </a:lnSpc>
                        <a:spcAft>
                          <a:spcPts val="1000"/>
                        </a:spcAft>
                      </a:pPr>
                      <a:r>
                        <a:rPr lang="tr-TR" sz="2000" b="1" dirty="0"/>
                        <a:t>Evre 2/3 hipertansiyon</a:t>
                      </a:r>
                      <a:endParaRPr lang="tr-TR" sz="2000" b="1" dirty="0">
                        <a:latin typeface="+mn-lt"/>
                        <a:ea typeface="Calibri"/>
                        <a:cs typeface="Times New Roman"/>
                      </a:endParaRPr>
                    </a:p>
                  </a:txBody>
                  <a:tcPr marL="68580" marR="68580" marT="0" marB="0"/>
                </a:tc>
                <a:tc>
                  <a:txBody>
                    <a:bodyPr/>
                    <a:lstStyle/>
                    <a:p>
                      <a:pPr algn="just">
                        <a:lnSpc>
                          <a:spcPct val="150000"/>
                        </a:lnSpc>
                        <a:spcAft>
                          <a:spcPts val="1000"/>
                        </a:spcAft>
                      </a:pPr>
                      <a:r>
                        <a:rPr lang="tr-TR" sz="2000" dirty="0"/>
                        <a:t>Hemen başlanmalı</a:t>
                      </a:r>
                      <a:endParaRPr lang="tr-TR" sz="2000" b="0" dirty="0">
                        <a:latin typeface="+mn-lt"/>
                        <a:ea typeface="Calibri"/>
                        <a:cs typeface="Times New Roman"/>
                      </a:endParaRPr>
                    </a:p>
                  </a:txBody>
                  <a:tcPr marL="68580" marR="68580" marT="0" marB="0"/>
                </a:tc>
                <a:extLst>
                  <a:ext uri="{0D108BD9-81ED-4DB2-BD59-A6C34878D82A}">
                    <a16:rowId xmlns:a16="http://schemas.microsoft.com/office/drawing/2014/main" val="10002"/>
                  </a:ext>
                </a:extLst>
              </a:tr>
            </a:tbl>
          </a:graphicData>
        </a:graphic>
      </p:graphicFrame>
      <p:sp>
        <p:nvSpPr>
          <p:cNvPr id="6" name="Dikdörtgen 5">
            <a:extLst>
              <a:ext uri="{FF2B5EF4-FFF2-40B4-BE49-F238E27FC236}">
                <a16:creationId xmlns:a16="http://schemas.microsoft.com/office/drawing/2014/main" id="{961548EF-5681-41F5-B077-8DBBCDB8EFD0}"/>
              </a:ext>
            </a:extLst>
          </p:cNvPr>
          <p:cNvSpPr/>
          <p:nvPr/>
        </p:nvSpPr>
        <p:spPr>
          <a:xfrm>
            <a:off x="769637" y="5969712"/>
            <a:ext cx="2672655" cy="276999"/>
          </a:xfrm>
          <a:prstGeom prst="rect">
            <a:avLst/>
          </a:prstGeom>
        </p:spPr>
        <p:txBody>
          <a:bodyPr wrap="none">
            <a:spAutoFit/>
          </a:bodyPr>
          <a:lstStyle/>
          <a:p>
            <a:r>
              <a:rPr lang="tr-TR" sz="1200" i="1" dirty="0">
                <a:latin typeface="Calibri "/>
                <a:ea typeface="Calibri" panose="020F0502020204030204" pitchFamily="34" charset="0"/>
                <a:cs typeface="Times New Roman" panose="02020603050405020304" pitchFamily="18" charset="0"/>
              </a:rPr>
              <a:t>*Türk Hipertansiyon Uzlaşı Raporu,2015</a:t>
            </a:r>
            <a:endParaRPr lang="tr-TR" sz="1200" i="1" dirty="0">
              <a:latin typeface="Calibri "/>
            </a:endParaRPr>
          </a:p>
        </p:txBody>
      </p:sp>
    </p:spTree>
    <p:extLst>
      <p:ext uri="{BB962C8B-B14F-4D97-AF65-F5344CB8AC3E}">
        <p14:creationId xmlns:p14="http://schemas.microsoft.com/office/powerpoint/2010/main" val="231710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lvl="0">
              <a:defRPr/>
            </a:pPr>
            <a:r>
              <a:rPr lang="tr-TR" altLang="tr-TR" sz="2800" b="1" dirty="0">
                <a:latin typeface="Calibri" panose="020F0502020204030204" pitchFamily="34" charset="0"/>
                <a:ea typeface="Calibri" panose="020F0502020204030204" pitchFamily="34" charset="0"/>
                <a:cs typeface="Calibri" panose="020F0502020204030204" pitchFamily="34" charset="0"/>
              </a:rPr>
              <a:t>İlaç Tedavisi </a:t>
            </a:r>
            <a:endParaRPr lang="tr-TR" sz="2800" b="1" dirty="0">
              <a:solidFill>
                <a:prstClr val="black">
                  <a:lumMod val="75000"/>
                  <a:lumOff val="25000"/>
                </a:prstClr>
              </a:solidFill>
              <a:latin typeface="Calibri" panose="020F0502020204030204" pitchFamily="34" charset="0"/>
              <a:cs typeface="Calibri" panose="020F0502020204030204" pitchFamily="34" charset="0"/>
            </a:endParaRPr>
          </a:p>
        </p:txBody>
      </p:sp>
      <p:graphicFrame>
        <p:nvGraphicFramePr>
          <p:cNvPr id="5" name="Group 23">
            <a:extLst>
              <a:ext uri="{FF2B5EF4-FFF2-40B4-BE49-F238E27FC236}">
                <a16:creationId xmlns:a16="http://schemas.microsoft.com/office/drawing/2014/main" id="{12E88112-CA07-4258-AD40-3EAE814995E2}"/>
              </a:ext>
            </a:extLst>
          </p:cNvPr>
          <p:cNvGraphicFramePr>
            <a:graphicFrameLocks noGrp="1"/>
          </p:cNvGraphicFramePr>
          <p:nvPr>
            <p:ph idx="1"/>
            <p:extLst>
              <p:ext uri="{D42A27DB-BD31-4B8C-83A1-F6EECF244321}">
                <p14:modId xmlns:p14="http://schemas.microsoft.com/office/powerpoint/2010/main" val="1371078348"/>
              </p:ext>
            </p:extLst>
          </p:nvPr>
        </p:nvGraphicFramePr>
        <p:xfrm>
          <a:off x="675044" y="1359281"/>
          <a:ext cx="10419906" cy="3881334"/>
        </p:xfrm>
        <a:graphic>
          <a:graphicData uri="http://schemas.openxmlformats.org/drawingml/2006/table">
            <a:tbl>
              <a:tblPr bandCol="1"/>
              <a:tblGrid>
                <a:gridCol w="2725047">
                  <a:extLst>
                    <a:ext uri="{9D8B030D-6E8A-4147-A177-3AD203B41FA5}">
                      <a16:colId xmlns:a16="http://schemas.microsoft.com/office/drawing/2014/main" val="20000"/>
                    </a:ext>
                  </a:extLst>
                </a:gridCol>
                <a:gridCol w="3742320">
                  <a:extLst>
                    <a:ext uri="{9D8B030D-6E8A-4147-A177-3AD203B41FA5}">
                      <a16:colId xmlns:a16="http://schemas.microsoft.com/office/drawing/2014/main" val="20001"/>
                    </a:ext>
                  </a:extLst>
                </a:gridCol>
                <a:gridCol w="3952539">
                  <a:extLst>
                    <a:ext uri="{9D8B030D-6E8A-4147-A177-3AD203B41FA5}">
                      <a16:colId xmlns:a16="http://schemas.microsoft.com/office/drawing/2014/main" val="20002"/>
                    </a:ext>
                  </a:extLst>
                </a:gridCol>
              </a:tblGrid>
              <a:tr h="54288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2400" b="1" i="0" u="none" strike="noStrike" cap="none" normalizeH="0" baseline="0" dirty="0">
                          <a:ln>
                            <a:noFill/>
                          </a:ln>
                          <a:solidFill>
                            <a:schemeClr val="tx1"/>
                          </a:solidFill>
                          <a:effectLst/>
                          <a:latin typeface="+mn-lt"/>
                          <a:cs typeface="Tahoma" pitchFamily="34" charset="0"/>
                        </a:rPr>
                        <a:t>Evre </a:t>
                      </a:r>
                      <a:endParaRPr kumimoji="0" lang="en-US" altLang="tr-TR" sz="2400" b="1" i="0" u="none" strike="noStrike" cap="none" normalizeH="0" baseline="0" dirty="0">
                        <a:ln>
                          <a:noFill/>
                        </a:ln>
                        <a:solidFill>
                          <a:schemeClr val="tx1"/>
                        </a:solidFill>
                        <a:effectLst/>
                        <a:latin typeface="+mn-lt"/>
                        <a:cs typeface="Tahoma" pitchFamily="34" charset="0"/>
                      </a:endParaRPr>
                    </a:p>
                  </a:txBody>
                  <a:tcPr marL="91445" marR="9144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328F5"/>
                      </a:solidFill>
                      <a:prstDash val="solid"/>
                      <a:round/>
                      <a:headEnd type="none" w="med" len="med"/>
                      <a:tailEnd type="none" w="med" len="med"/>
                    </a:lnT>
                    <a:lnB w="3175" cap="flat" cmpd="sng" algn="ctr">
                      <a:solidFill>
                        <a:srgbClr val="2328F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altLang="tr-TR" sz="2400" b="1" i="0" u="none" strike="noStrike" cap="none" normalizeH="0" baseline="0" dirty="0">
                          <a:ln>
                            <a:noFill/>
                          </a:ln>
                          <a:solidFill>
                            <a:schemeClr val="tx1"/>
                          </a:solidFill>
                          <a:effectLst/>
                          <a:latin typeface="+mn-lt"/>
                          <a:cs typeface="Tahoma" pitchFamily="34" charset="0"/>
                        </a:rPr>
                        <a:t>KV Risk</a:t>
                      </a:r>
                      <a:endParaRPr kumimoji="0" lang="en-US" altLang="tr-TR" sz="2400" b="1" i="0" u="none" strike="noStrike" cap="none" normalizeH="0" baseline="0" dirty="0">
                        <a:ln>
                          <a:noFill/>
                        </a:ln>
                        <a:solidFill>
                          <a:schemeClr val="tx1"/>
                        </a:solidFill>
                        <a:effectLst/>
                        <a:latin typeface="+mn-lt"/>
                        <a:cs typeface="Tahoma" pitchFamily="34" charset="0"/>
                      </a:endParaRPr>
                    </a:p>
                  </a:txBody>
                  <a:tcPr marL="91445" marR="9144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328F5"/>
                      </a:solidFill>
                      <a:prstDash val="solid"/>
                      <a:round/>
                      <a:headEnd type="none" w="med" len="med"/>
                      <a:tailEnd type="none" w="med" len="med"/>
                    </a:lnT>
                    <a:lnB w="3175" cap="flat" cmpd="sng" algn="ctr">
                      <a:solidFill>
                        <a:srgbClr val="2328F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altLang="tr-TR" sz="2400" b="1" i="0" u="none" strike="noStrike" cap="none" normalizeH="0" baseline="0" dirty="0">
                          <a:ln>
                            <a:noFill/>
                          </a:ln>
                          <a:solidFill>
                            <a:schemeClr val="tx1"/>
                          </a:solidFill>
                          <a:effectLst/>
                          <a:latin typeface="+mn-lt"/>
                          <a:cs typeface="Tahoma" pitchFamily="34" charset="0"/>
                        </a:rPr>
                        <a:t>İlaç Tedavisi</a:t>
                      </a:r>
                      <a:endParaRPr kumimoji="0" lang="en-US" altLang="tr-TR" sz="2400" b="1" i="0" u="none" strike="noStrike" cap="none" normalizeH="0" baseline="0" dirty="0">
                        <a:ln>
                          <a:noFill/>
                        </a:ln>
                        <a:solidFill>
                          <a:schemeClr val="tx1"/>
                        </a:solidFill>
                        <a:effectLst/>
                        <a:latin typeface="+mn-lt"/>
                        <a:cs typeface="Tahoma" pitchFamily="34" charset="0"/>
                      </a:endParaRPr>
                    </a:p>
                  </a:txBody>
                  <a:tcPr marL="91445" marR="9144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328F5"/>
                      </a:solidFill>
                      <a:prstDash val="solid"/>
                      <a:round/>
                      <a:headEnd type="none" w="med" len="med"/>
                      <a:tailEnd type="none" w="med" len="med"/>
                    </a:lnT>
                    <a:lnB w="3175" cap="flat" cmpd="sng" algn="ctr">
                      <a:solidFill>
                        <a:srgbClr val="2328F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073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2400" b="1" i="0" u="none" strike="noStrike" cap="none" normalizeH="0" baseline="0" dirty="0">
                          <a:ln>
                            <a:noFill/>
                          </a:ln>
                          <a:solidFill>
                            <a:srgbClr val="000000"/>
                          </a:solidFill>
                          <a:effectLst/>
                          <a:latin typeface="+mn-lt"/>
                          <a:cs typeface="Tahoma" pitchFamily="34" charset="0"/>
                        </a:rPr>
                        <a:t>Evre 3 HT</a:t>
                      </a:r>
                      <a:endParaRPr kumimoji="0" lang="en-US" altLang="tr-TR" sz="2400" b="1" i="0" u="none" strike="noStrike" cap="none" normalizeH="0" baseline="0" dirty="0">
                        <a:ln>
                          <a:noFill/>
                        </a:ln>
                        <a:solidFill>
                          <a:srgbClr val="000000"/>
                        </a:solidFill>
                        <a:effectLst/>
                        <a:latin typeface="+mn-lt"/>
                        <a:cs typeface="Tahoma" pitchFamily="34" charset="0"/>
                      </a:endParaRPr>
                    </a:p>
                  </a:txBody>
                  <a:tcPr marL="91445" marR="9144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328F5"/>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2400" b="0" i="0" u="none" strike="noStrike" cap="none" normalizeH="0" baseline="0" dirty="0">
                          <a:ln>
                            <a:noFill/>
                          </a:ln>
                          <a:solidFill>
                            <a:srgbClr val="000000"/>
                          </a:solidFill>
                          <a:effectLst/>
                          <a:latin typeface="+mn-lt"/>
                          <a:cs typeface="Tahoma" pitchFamily="34" charset="0"/>
                        </a:rPr>
                        <a:t>Var ya da yok</a:t>
                      </a:r>
                      <a:endParaRPr kumimoji="0" lang="en-US" altLang="tr-TR" sz="2400" b="0" i="0" u="none" strike="noStrike" cap="none" normalizeH="0" baseline="0" dirty="0">
                        <a:ln>
                          <a:noFill/>
                        </a:ln>
                        <a:solidFill>
                          <a:srgbClr val="000000"/>
                        </a:solidFill>
                        <a:effectLst/>
                        <a:latin typeface="+mn-lt"/>
                        <a:cs typeface="Tahoma" pitchFamily="34" charset="0"/>
                      </a:endParaRPr>
                    </a:p>
                  </a:txBody>
                  <a:tcPr marL="91445" marR="9144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328F5"/>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altLang="tr-TR" sz="2400" b="0" i="0" u="none" strike="noStrike" cap="none" normalizeH="0" baseline="0" dirty="0">
                          <a:ln>
                            <a:noFill/>
                          </a:ln>
                          <a:solidFill>
                            <a:srgbClr val="FF0000"/>
                          </a:solidFill>
                          <a:effectLst/>
                          <a:latin typeface="+mn-lt"/>
                          <a:cs typeface="Tahoma" pitchFamily="34" charset="0"/>
                        </a:rPr>
                        <a:t>Hemen</a:t>
                      </a:r>
                      <a:endParaRPr kumimoji="0" lang="en-US" altLang="tr-TR" sz="2400" b="0" i="0" u="none" strike="noStrike" cap="none" normalizeH="0" baseline="0" dirty="0">
                        <a:ln>
                          <a:noFill/>
                        </a:ln>
                        <a:solidFill>
                          <a:srgbClr val="FF0000"/>
                        </a:solidFill>
                        <a:effectLst/>
                        <a:latin typeface="+mn-lt"/>
                        <a:cs typeface="Tahoma" pitchFamily="34" charset="0"/>
                      </a:endParaRPr>
                    </a:p>
                  </a:txBody>
                  <a:tcPr marL="91445" marR="9144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328F5"/>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1"/>
                  </a:ext>
                </a:extLst>
              </a:tr>
              <a:tr h="54288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2400" b="1" i="0" u="none" strike="noStrike" cap="none" normalizeH="0" baseline="0" dirty="0">
                          <a:ln>
                            <a:noFill/>
                          </a:ln>
                          <a:solidFill>
                            <a:srgbClr val="000000"/>
                          </a:solidFill>
                          <a:effectLst/>
                          <a:latin typeface="+mn-lt"/>
                          <a:cs typeface="Tahoma" pitchFamily="34" charset="0"/>
                        </a:rPr>
                        <a:t>Evre 2 HT</a:t>
                      </a:r>
                      <a:endParaRPr kumimoji="0" lang="en-US" altLang="tr-TR" sz="2400" b="1" i="0" u="none" strike="noStrike" cap="none" normalizeH="0" baseline="0" dirty="0">
                        <a:ln>
                          <a:noFill/>
                        </a:ln>
                        <a:solidFill>
                          <a:srgbClr val="000000"/>
                        </a:solidFill>
                        <a:effectLst/>
                        <a:latin typeface="+mn-lt"/>
                        <a:cs typeface="Tahoma" pitchFamily="34" charset="0"/>
                      </a:endParaRPr>
                    </a:p>
                  </a:txBody>
                  <a:tcPr marL="91445" marR="9144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2400" b="0" i="0" u="none" strike="noStrike" cap="none" normalizeH="0" baseline="0" dirty="0">
                          <a:ln>
                            <a:noFill/>
                          </a:ln>
                          <a:solidFill>
                            <a:srgbClr val="000000"/>
                          </a:solidFill>
                          <a:effectLst/>
                          <a:latin typeface="+mn-lt"/>
                          <a:cs typeface="Tahoma" pitchFamily="34" charset="0"/>
                        </a:rPr>
                        <a:t>Var ya da yok</a:t>
                      </a:r>
                      <a:endParaRPr kumimoji="0" lang="en-US" altLang="tr-TR" sz="2400" b="0" i="0" u="none" strike="noStrike" cap="none" normalizeH="0" baseline="0" dirty="0">
                        <a:ln>
                          <a:noFill/>
                        </a:ln>
                        <a:solidFill>
                          <a:srgbClr val="000000"/>
                        </a:solidFill>
                        <a:effectLst/>
                        <a:latin typeface="+mn-lt"/>
                        <a:cs typeface="Tahoma" pitchFamily="34" charset="0"/>
                      </a:endParaRPr>
                    </a:p>
                  </a:txBody>
                  <a:tcPr marL="91445" marR="9144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altLang="tr-TR" sz="2400" b="0" i="0" u="none" strike="noStrike" cap="none" normalizeH="0" baseline="0" dirty="0">
                          <a:ln>
                            <a:noFill/>
                          </a:ln>
                          <a:solidFill>
                            <a:srgbClr val="FF0000"/>
                          </a:solidFill>
                          <a:effectLst/>
                          <a:latin typeface="+mn-lt"/>
                          <a:cs typeface="Tahoma" pitchFamily="34" charset="0"/>
                        </a:rPr>
                        <a:t>Hemen</a:t>
                      </a:r>
                      <a:endParaRPr kumimoji="0" lang="en-US" altLang="tr-TR" sz="2400" b="0" i="0" u="none" strike="noStrike" cap="none" normalizeH="0" baseline="0" dirty="0">
                        <a:ln>
                          <a:noFill/>
                        </a:ln>
                        <a:solidFill>
                          <a:srgbClr val="FF0000"/>
                        </a:solidFill>
                        <a:effectLst/>
                        <a:latin typeface="+mn-lt"/>
                        <a:cs typeface="Tahoma" pitchFamily="34" charset="0"/>
                      </a:endParaRPr>
                    </a:p>
                  </a:txBody>
                  <a:tcPr marL="91445" marR="9144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8492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2400" b="1" i="0" u="none" strike="noStrike" cap="none" normalizeH="0" baseline="0" dirty="0">
                          <a:ln>
                            <a:noFill/>
                          </a:ln>
                          <a:solidFill>
                            <a:srgbClr val="000000"/>
                          </a:solidFill>
                          <a:effectLst/>
                          <a:latin typeface="+mn-lt"/>
                          <a:cs typeface="Tahoma" pitchFamily="34" charset="0"/>
                        </a:rPr>
                        <a:t>Evre 1 HT</a:t>
                      </a:r>
                      <a:endParaRPr kumimoji="0" lang="en-US" altLang="tr-TR" sz="2400" b="1" i="0" u="none" strike="noStrike" cap="none" normalizeH="0" baseline="0" dirty="0">
                        <a:ln>
                          <a:noFill/>
                        </a:ln>
                        <a:solidFill>
                          <a:srgbClr val="000000"/>
                        </a:solidFill>
                        <a:effectLst/>
                        <a:latin typeface="+mn-lt"/>
                        <a:cs typeface="Tahoma" pitchFamily="34" charset="0"/>
                      </a:endParaRPr>
                    </a:p>
                  </a:txBody>
                  <a:tcPr marL="91445" marR="9144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2400" b="0" i="0" u="none" strike="noStrike" cap="none" normalizeH="0" baseline="0" dirty="0" err="1">
                          <a:ln>
                            <a:noFill/>
                          </a:ln>
                          <a:solidFill>
                            <a:srgbClr val="000000"/>
                          </a:solidFill>
                          <a:effectLst/>
                          <a:latin typeface="+mn-lt"/>
                          <a:cs typeface="Tahoma" pitchFamily="34" charset="0"/>
                        </a:rPr>
                        <a:t>Diyabetes</a:t>
                      </a:r>
                      <a:r>
                        <a:rPr kumimoji="0" lang="tr-TR" altLang="tr-TR" sz="2400" b="0" i="0" u="none" strike="noStrike" cap="none" normalizeH="0" baseline="0" dirty="0">
                          <a:ln>
                            <a:noFill/>
                          </a:ln>
                          <a:solidFill>
                            <a:srgbClr val="000000"/>
                          </a:solidFill>
                          <a:effectLst/>
                          <a:latin typeface="+mn-lt"/>
                          <a:cs typeface="Tahoma" pitchFamily="34" charset="0"/>
                        </a:rPr>
                        <a:t> </a:t>
                      </a:r>
                      <a:r>
                        <a:rPr kumimoji="0" lang="tr-TR" altLang="tr-TR" sz="2400" b="0" i="0" u="none" strike="noStrike" cap="none" normalizeH="0" baseline="0" dirty="0" err="1">
                          <a:ln>
                            <a:noFill/>
                          </a:ln>
                          <a:solidFill>
                            <a:srgbClr val="000000"/>
                          </a:solidFill>
                          <a:effectLst/>
                          <a:latin typeface="+mn-lt"/>
                          <a:cs typeface="Tahoma" pitchFamily="34" charset="0"/>
                        </a:rPr>
                        <a:t>mellitus</a:t>
                      </a:r>
                      <a:r>
                        <a:rPr kumimoji="0" lang="tr-TR" altLang="tr-TR" sz="2400" b="0" i="0" u="none" strike="noStrike" cap="none" normalizeH="0" baseline="0" dirty="0">
                          <a:ln>
                            <a:noFill/>
                          </a:ln>
                          <a:solidFill>
                            <a:srgbClr val="000000"/>
                          </a:solidFill>
                          <a:effectLst/>
                          <a:latin typeface="+mn-lt"/>
                          <a:cs typeface="Tahoma" pitchFamily="34" charset="0"/>
                        </a:rPr>
                        <a:t>, </a:t>
                      </a:r>
                    </a:p>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2400" b="0" i="0" u="none" strike="noStrike" cap="none" normalizeH="0" baseline="0" dirty="0">
                          <a:ln>
                            <a:noFill/>
                          </a:ln>
                          <a:solidFill>
                            <a:srgbClr val="000000"/>
                          </a:solidFill>
                          <a:effectLst/>
                          <a:latin typeface="+mn-lt"/>
                          <a:cs typeface="Tahoma" pitchFamily="34" charset="0"/>
                        </a:rPr>
                        <a:t>Kronik böbrek hastalığı,</a:t>
                      </a:r>
                    </a:p>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2400" b="0" i="0" u="none" strike="noStrike" cap="none" normalizeH="0" baseline="0" dirty="0">
                          <a:ln>
                            <a:noFill/>
                          </a:ln>
                          <a:solidFill>
                            <a:srgbClr val="000000"/>
                          </a:solidFill>
                          <a:effectLst/>
                          <a:latin typeface="+mn-lt"/>
                          <a:cs typeface="Tahoma" pitchFamily="34" charset="0"/>
                        </a:rPr>
                        <a:t>Koroner arter hastalığı</a:t>
                      </a:r>
                      <a:endParaRPr kumimoji="0" lang="en-US" altLang="tr-TR" sz="2400" b="0" i="0" u="none" strike="noStrike" cap="none" normalizeH="0" baseline="0" dirty="0">
                        <a:ln>
                          <a:noFill/>
                        </a:ln>
                        <a:solidFill>
                          <a:srgbClr val="000000"/>
                        </a:solidFill>
                        <a:effectLst/>
                        <a:latin typeface="+mn-lt"/>
                        <a:cs typeface="Tahoma" pitchFamily="34" charset="0"/>
                      </a:endParaRPr>
                    </a:p>
                  </a:txBody>
                  <a:tcPr marL="91445" marR="9144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altLang="tr-TR" sz="2400" b="0" i="0" u="none" strike="noStrike" cap="none" normalizeH="0" baseline="0" dirty="0">
                          <a:ln>
                            <a:noFill/>
                          </a:ln>
                          <a:solidFill>
                            <a:srgbClr val="FF0000"/>
                          </a:solidFill>
                          <a:effectLst/>
                          <a:latin typeface="+mn-lt"/>
                          <a:cs typeface="Tahoma" pitchFamily="34" charset="0"/>
                        </a:rPr>
                        <a:t>Hemen</a:t>
                      </a:r>
                      <a:endParaRPr kumimoji="0" lang="en-US" altLang="tr-TR" sz="2400" b="0" i="0" u="none" strike="noStrike" cap="none" normalizeH="0" baseline="0" dirty="0">
                        <a:ln>
                          <a:noFill/>
                        </a:ln>
                        <a:solidFill>
                          <a:srgbClr val="FF0000"/>
                        </a:solidFill>
                        <a:effectLst/>
                        <a:latin typeface="+mn-lt"/>
                        <a:cs typeface="Tahoma"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tr-TR" sz="2400" b="0" i="0" u="none" strike="noStrike" cap="none" normalizeH="0" baseline="0" dirty="0">
                        <a:ln>
                          <a:noFill/>
                        </a:ln>
                        <a:solidFill>
                          <a:srgbClr val="FF0000"/>
                        </a:solidFill>
                        <a:effectLst/>
                        <a:latin typeface="+mn-lt"/>
                        <a:cs typeface="Tahoma" pitchFamily="34" charset="0"/>
                      </a:endParaRPr>
                    </a:p>
                  </a:txBody>
                  <a:tcPr marL="91445" marR="9144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3"/>
                  </a:ext>
                </a:extLst>
              </a:tr>
              <a:tr h="105344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2400" b="1" i="0" u="none" strike="noStrike" cap="none" normalizeH="0" baseline="0" dirty="0">
                          <a:ln>
                            <a:noFill/>
                          </a:ln>
                          <a:solidFill>
                            <a:srgbClr val="000000"/>
                          </a:solidFill>
                          <a:effectLst/>
                          <a:latin typeface="+mn-lt"/>
                          <a:cs typeface="Tahoma" pitchFamily="34" charset="0"/>
                        </a:rPr>
                        <a:t>Evre 1 HT</a:t>
                      </a:r>
                      <a:endParaRPr kumimoji="0" lang="en-US" altLang="tr-TR" sz="2400" b="1" i="0" u="none" strike="noStrike" cap="none" normalizeH="0" baseline="0" dirty="0">
                        <a:ln>
                          <a:noFill/>
                        </a:ln>
                        <a:solidFill>
                          <a:srgbClr val="000000"/>
                        </a:solidFill>
                        <a:effectLst/>
                        <a:latin typeface="+mn-lt"/>
                        <a:cs typeface="Tahoma"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tr-TR" sz="2400" b="1" i="0" u="none" strike="noStrike" cap="none" normalizeH="0" baseline="0" dirty="0">
                        <a:ln>
                          <a:noFill/>
                        </a:ln>
                        <a:solidFill>
                          <a:srgbClr val="000000"/>
                        </a:solidFill>
                        <a:effectLst/>
                        <a:latin typeface="+mn-lt"/>
                        <a:cs typeface="Tahoma" pitchFamily="34" charset="0"/>
                      </a:endParaRPr>
                    </a:p>
                  </a:txBody>
                  <a:tcPr marL="91445" marR="9144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2400" b="0" i="0" u="none" strike="noStrike" cap="none" normalizeH="0" baseline="0" dirty="0">
                          <a:ln>
                            <a:noFill/>
                          </a:ln>
                          <a:solidFill>
                            <a:srgbClr val="000000"/>
                          </a:solidFill>
                          <a:effectLst/>
                          <a:latin typeface="+mn-lt"/>
                          <a:cs typeface="Tahoma" pitchFamily="34" charset="0"/>
                        </a:rPr>
                        <a:t>Yok</a:t>
                      </a:r>
                      <a:endParaRPr kumimoji="0" lang="en-US" altLang="tr-TR" sz="2400" b="0" i="0" u="none" strike="noStrike" cap="none" normalizeH="0" baseline="0" dirty="0">
                        <a:ln>
                          <a:noFill/>
                        </a:ln>
                        <a:solidFill>
                          <a:srgbClr val="000000"/>
                        </a:solidFill>
                        <a:effectLst/>
                        <a:latin typeface="+mn-lt"/>
                        <a:cs typeface="Tahoma" pitchFamily="34" charset="0"/>
                      </a:endParaRPr>
                    </a:p>
                  </a:txBody>
                  <a:tcPr marL="91445" marR="9144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altLang="tr-TR" sz="2400" b="0" i="0" u="none" strike="noStrike" cap="none" normalizeH="0" baseline="0" dirty="0">
                          <a:ln>
                            <a:noFill/>
                          </a:ln>
                          <a:solidFill>
                            <a:srgbClr val="000000"/>
                          </a:solidFill>
                          <a:effectLst/>
                          <a:latin typeface="+mn-lt"/>
                          <a:cs typeface="Tahoma" pitchFamily="34" charset="0"/>
                        </a:rPr>
                        <a:t>Yaşam tarzı değişiklikleri ile</a:t>
                      </a:r>
                    </a:p>
                    <a:p>
                      <a:pPr marL="0" marR="0" lvl="0" indent="0" algn="ctr" defTabSz="457200" rtl="0" eaLnBrk="1" fontAlgn="base" latinLnBrk="0" hangingPunct="1">
                        <a:lnSpc>
                          <a:spcPct val="100000"/>
                        </a:lnSpc>
                        <a:spcBef>
                          <a:spcPct val="0"/>
                        </a:spcBef>
                        <a:spcAft>
                          <a:spcPct val="0"/>
                        </a:spcAft>
                        <a:buClrTx/>
                        <a:buSzTx/>
                        <a:buFontTx/>
                        <a:buNone/>
                        <a:tabLst/>
                      </a:pPr>
                      <a:r>
                        <a:rPr kumimoji="0" lang="tr-TR" altLang="tr-TR" sz="2400" b="0" i="0" u="none" strike="noStrike" cap="none" normalizeH="0" baseline="0" dirty="0">
                          <a:ln>
                            <a:noFill/>
                          </a:ln>
                          <a:solidFill>
                            <a:srgbClr val="000000"/>
                          </a:solidFill>
                          <a:effectLst/>
                          <a:latin typeface="+mn-lt"/>
                          <a:cs typeface="Tahoma" pitchFamily="34" charset="0"/>
                        </a:rPr>
                        <a:t> 1-3 ay izlem</a:t>
                      </a:r>
                      <a:endParaRPr kumimoji="0" lang="en-US" altLang="tr-TR" sz="2400" b="0" i="0" u="none" strike="noStrike" cap="none" normalizeH="0" baseline="0" dirty="0">
                        <a:ln>
                          <a:noFill/>
                        </a:ln>
                        <a:solidFill>
                          <a:srgbClr val="000000"/>
                        </a:solidFill>
                        <a:effectLst/>
                        <a:latin typeface="+mn-lt"/>
                        <a:cs typeface="Tahoma" pitchFamily="34" charset="0"/>
                      </a:endParaRPr>
                    </a:p>
                  </a:txBody>
                  <a:tcPr marL="91445" marR="9144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 name="Dikdörtgen 5">
            <a:extLst>
              <a:ext uri="{FF2B5EF4-FFF2-40B4-BE49-F238E27FC236}">
                <a16:creationId xmlns:a16="http://schemas.microsoft.com/office/drawing/2014/main" id="{C53CC93B-0CBE-4018-9CB1-CB02219C5D9E}"/>
              </a:ext>
            </a:extLst>
          </p:cNvPr>
          <p:cNvSpPr/>
          <p:nvPr/>
        </p:nvSpPr>
        <p:spPr>
          <a:xfrm>
            <a:off x="675044" y="5980113"/>
            <a:ext cx="2672655" cy="276999"/>
          </a:xfrm>
          <a:prstGeom prst="rect">
            <a:avLst/>
          </a:prstGeom>
        </p:spPr>
        <p:txBody>
          <a:bodyPr wrap="none">
            <a:spAutoFit/>
          </a:bodyPr>
          <a:lstStyle/>
          <a:p>
            <a:r>
              <a:rPr lang="tr-TR" sz="1200" i="1" dirty="0">
                <a:latin typeface="Calibri "/>
                <a:ea typeface="Calibri" panose="020F0502020204030204" pitchFamily="34" charset="0"/>
                <a:cs typeface="Times New Roman" panose="02020603050405020304" pitchFamily="18" charset="0"/>
              </a:rPr>
              <a:t>*Türk Hipertansiyon Uzlaşı Raporu,2015</a:t>
            </a:r>
            <a:endParaRPr lang="tr-TR" sz="1200" i="1" dirty="0">
              <a:latin typeface="Calibri "/>
            </a:endParaRPr>
          </a:p>
        </p:txBody>
      </p:sp>
    </p:spTree>
    <p:extLst>
      <p:ext uri="{BB962C8B-B14F-4D97-AF65-F5344CB8AC3E}">
        <p14:creationId xmlns:p14="http://schemas.microsoft.com/office/powerpoint/2010/main" val="296752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CC33C0FC-6798-4D55-8CBB-786BE680AF20}"/>
              </a:ext>
            </a:extLst>
          </p:cNvPr>
          <p:cNvSpPr/>
          <p:nvPr/>
        </p:nvSpPr>
        <p:spPr>
          <a:xfrm>
            <a:off x="757936" y="1418896"/>
            <a:ext cx="10572216" cy="437230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Kısaltmalar</a:t>
            </a:r>
          </a:p>
        </p:txBody>
      </p:sp>
      <p:graphicFrame>
        <p:nvGraphicFramePr>
          <p:cNvPr id="4" name="Tablo 3">
            <a:extLst>
              <a:ext uri="{FF2B5EF4-FFF2-40B4-BE49-F238E27FC236}">
                <a16:creationId xmlns:a16="http://schemas.microsoft.com/office/drawing/2014/main" id="{C76644AB-04DD-4E34-ACCD-9EFB78E58270}"/>
              </a:ext>
            </a:extLst>
          </p:cNvPr>
          <p:cNvGraphicFramePr>
            <a:graphicFrameLocks noGrp="1"/>
          </p:cNvGraphicFramePr>
          <p:nvPr>
            <p:extLst>
              <p:ext uri="{D42A27DB-BD31-4B8C-83A1-F6EECF244321}">
                <p14:modId xmlns:p14="http://schemas.microsoft.com/office/powerpoint/2010/main" val="1471949917"/>
              </p:ext>
            </p:extLst>
          </p:nvPr>
        </p:nvGraphicFramePr>
        <p:xfrm>
          <a:off x="994611" y="1891861"/>
          <a:ext cx="9831046" cy="3615559"/>
        </p:xfrm>
        <a:graphic>
          <a:graphicData uri="http://schemas.openxmlformats.org/drawingml/2006/table">
            <a:tbl>
              <a:tblPr firstRow="1" bandRow="1">
                <a:tableStyleId>{5C22544A-7EE6-4342-B048-85BDC9FD1C3A}</a:tableStyleId>
              </a:tblPr>
              <a:tblGrid>
                <a:gridCol w="5358063">
                  <a:extLst>
                    <a:ext uri="{9D8B030D-6E8A-4147-A177-3AD203B41FA5}">
                      <a16:colId xmlns:a16="http://schemas.microsoft.com/office/drawing/2014/main" val="2129522450"/>
                    </a:ext>
                  </a:extLst>
                </a:gridCol>
                <a:gridCol w="4472983">
                  <a:extLst>
                    <a:ext uri="{9D8B030D-6E8A-4147-A177-3AD203B41FA5}">
                      <a16:colId xmlns:a16="http://schemas.microsoft.com/office/drawing/2014/main" val="357595293"/>
                    </a:ext>
                  </a:extLst>
                </a:gridCol>
              </a:tblGrid>
              <a:tr h="3615559">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2400" b="0" u="none" strike="noStrike" kern="1200" cap="none" spc="0" normalizeH="0" baseline="0" noProof="0" dirty="0">
                          <a:ln>
                            <a:noFill/>
                          </a:ln>
                          <a:solidFill>
                            <a:schemeClr val="tx1"/>
                          </a:solidFill>
                          <a:effectLst/>
                          <a:uLnTx/>
                          <a:uFillTx/>
                          <a:latin typeface="+mn-lt"/>
                          <a:ea typeface="+mn-ea"/>
                          <a:cs typeface="+mn-cs"/>
                        </a:rPr>
                        <a:t>ACE: 	</a:t>
                      </a:r>
                      <a:r>
                        <a:rPr kumimoji="0" lang="tr-TR" sz="2400" b="0" u="none" strike="noStrike" kern="1200" cap="none" spc="0" normalizeH="0" baseline="0" noProof="0" dirty="0" err="1">
                          <a:ln>
                            <a:noFill/>
                          </a:ln>
                          <a:solidFill>
                            <a:schemeClr val="tx1"/>
                          </a:solidFill>
                          <a:effectLst/>
                          <a:uLnTx/>
                          <a:uFillTx/>
                          <a:latin typeface="+mn-lt"/>
                          <a:ea typeface="+mn-ea"/>
                          <a:cs typeface="+mn-cs"/>
                        </a:rPr>
                        <a:t>Angiotensin</a:t>
                      </a:r>
                      <a:r>
                        <a:rPr kumimoji="0" lang="tr-TR" sz="2400" b="0" u="none" strike="noStrike" kern="1200" cap="none" spc="0" normalizeH="0" baseline="0" noProof="0" dirty="0">
                          <a:ln>
                            <a:noFill/>
                          </a:ln>
                          <a:solidFill>
                            <a:schemeClr val="tx1"/>
                          </a:solidFill>
                          <a:effectLst/>
                          <a:uLnTx/>
                          <a:uFillTx/>
                          <a:latin typeface="+mn-lt"/>
                          <a:ea typeface="+mn-ea"/>
                          <a:cs typeface="+mn-cs"/>
                        </a:rPr>
                        <a:t> </a:t>
                      </a:r>
                      <a:r>
                        <a:rPr lang="tr-TR" sz="2400" b="0" dirty="0">
                          <a:solidFill>
                            <a:schemeClr val="tx1"/>
                          </a:solidFill>
                          <a:latin typeface="+mn-lt"/>
                        </a:rPr>
                        <a:t>C</a:t>
                      </a:r>
                      <a:r>
                        <a:rPr kumimoji="0" lang="tr-TR" sz="2400" b="0" u="none" strike="noStrike" kern="1200" cap="none" spc="0" normalizeH="0" baseline="0" noProof="0" dirty="0" err="1">
                          <a:ln>
                            <a:noFill/>
                          </a:ln>
                          <a:solidFill>
                            <a:schemeClr val="tx1"/>
                          </a:solidFill>
                          <a:effectLst/>
                          <a:uLnTx/>
                          <a:uFillTx/>
                          <a:latin typeface="+mn-lt"/>
                          <a:ea typeface="+mn-ea"/>
                          <a:cs typeface="+mn-cs"/>
                        </a:rPr>
                        <a:t>onverting-Enzyme</a:t>
                      </a:r>
                      <a:endParaRPr kumimoji="0" lang="tr-TR" sz="2400" b="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2400" b="0" u="none" strike="noStrike" kern="1200" cap="none" spc="0" normalizeH="0" baseline="0" noProof="0" dirty="0">
                          <a:ln>
                            <a:noFill/>
                          </a:ln>
                          <a:solidFill>
                            <a:schemeClr val="tx1"/>
                          </a:solidFill>
                          <a:effectLst/>
                          <a:uLnTx/>
                          <a:uFillTx/>
                          <a:latin typeface="+mn-lt"/>
                          <a:ea typeface="+mn-ea"/>
                          <a:cs typeface="+mn-cs"/>
                        </a:rPr>
                        <a:t>AV:	</a:t>
                      </a:r>
                      <a:r>
                        <a:rPr kumimoji="0" lang="tr-TR" sz="2400" b="0" u="none" strike="noStrike" kern="1200" cap="none" spc="0" normalizeH="0" baseline="0" noProof="0" dirty="0" err="1">
                          <a:ln>
                            <a:noFill/>
                          </a:ln>
                          <a:solidFill>
                            <a:schemeClr val="tx1"/>
                          </a:solidFill>
                          <a:effectLst/>
                          <a:uLnTx/>
                          <a:uFillTx/>
                          <a:latin typeface="+mn-lt"/>
                          <a:ea typeface="+mn-ea"/>
                          <a:cs typeface="+mn-cs"/>
                        </a:rPr>
                        <a:t>Atrioventriküler</a:t>
                      </a:r>
                      <a:r>
                        <a:rPr kumimoji="0" lang="tr-TR" sz="2400" b="0" u="none" strike="noStrike" kern="1200" cap="none" spc="0" normalizeH="0" baseline="0" noProof="0" dirty="0">
                          <a:ln>
                            <a:noFill/>
                          </a:ln>
                          <a:solidFill>
                            <a:schemeClr val="tx1"/>
                          </a:solidFill>
                          <a:effectLst/>
                          <a:uLnTx/>
                          <a:uFillTx/>
                          <a:latin typeface="+mn-lt"/>
                          <a:ea typeface="+mn-ea"/>
                          <a:cs typeface="+mn-cs"/>
                        </a:rPr>
                        <a: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2400" b="0" u="none" strike="noStrike" kern="1200" cap="none" spc="0" normalizeH="0" baseline="0" noProof="0" dirty="0">
                          <a:ln>
                            <a:noFill/>
                          </a:ln>
                          <a:solidFill>
                            <a:schemeClr val="tx1"/>
                          </a:solidFill>
                          <a:effectLst/>
                          <a:uLnTx/>
                          <a:uFillTx/>
                          <a:latin typeface="+mn-lt"/>
                          <a:ea typeface="+mn-ea"/>
                          <a:cs typeface="+mn-cs"/>
                        </a:rPr>
                        <a:t>DKB:     </a:t>
                      </a:r>
                      <a:r>
                        <a:rPr kumimoji="0" lang="tr-TR" sz="2400" b="0" u="none" strike="noStrike" kern="1200" cap="none" spc="0" normalizeH="0" baseline="0" noProof="0" dirty="0" err="1">
                          <a:ln>
                            <a:noFill/>
                          </a:ln>
                          <a:solidFill>
                            <a:schemeClr val="tx1"/>
                          </a:solidFill>
                          <a:effectLst/>
                          <a:uLnTx/>
                          <a:uFillTx/>
                          <a:latin typeface="+mn-lt"/>
                          <a:ea typeface="+mn-ea"/>
                          <a:cs typeface="+mn-cs"/>
                        </a:rPr>
                        <a:t>Diyastolik</a:t>
                      </a:r>
                      <a:r>
                        <a:rPr kumimoji="0" lang="tr-TR" sz="2400" b="0" u="none" strike="noStrike" kern="1200" cap="none" spc="0" normalizeH="0" baseline="0" noProof="0" dirty="0">
                          <a:ln>
                            <a:noFill/>
                          </a:ln>
                          <a:solidFill>
                            <a:schemeClr val="tx1"/>
                          </a:solidFill>
                          <a:effectLst/>
                          <a:uLnTx/>
                          <a:uFillTx/>
                          <a:latin typeface="+mn-lt"/>
                          <a:ea typeface="+mn-ea"/>
                          <a:cs typeface="+mn-cs"/>
                        </a:rPr>
                        <a:t> Kan Basıncı</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2400" b="0" u="none" strike="noStrike" kern="1200" cap="none" spc="0" normalizeH="0" baseline="0" noProof="0" dirty="0">
                          <a:ln>
                            <a:noFill/>
                          </a:ln>
                          <a:solidFill>
                            <a:schemeClr val="tx1"/>
                          </a:solidFill>
                          <a:effectLst/>
                          <a:uLnTx/>
                          <a:uFillTx/>
                          <a:latin typeface="+mn-lt"/>
                          <a:ea typeface="+mn-ea"/>
                          <a:cs typeface="+mn-cs"/>
                        </a:rPr>
                        <a:t>HT:       Hipertansiyon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2400" b="0" u="none" strike="noStrike" kern="1200" cap="none" spc="0" normalizeH="0" baseline="0" noProof="0" dirty="0">
                          <a:ln>
                            <a:noFill/>
                          </a:ln>
                          <a:solidFill>
                            <a:schemeClr val="tx1"/>
                          </a:solidFill>
                          <a:effectLst/>
                          <a:uLnTx/>
                          <a:uFillTx/>
                          <a:latin typeface="+mn-lt"/>
                          <a:ea typeface="+mn-ea"/>
                          <a:cs typeface="+mn-cs"/>
                        </a:rPr>
                        <a:t>KBH:    Kronik Böbrek Hastalığı</a:t>
                      </a:r>
                    </a:p>
                  </a:txBody>
                  <a:tcPr>
                    <a:no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2400" b="0" u="none" strike="noStrike" kern="1200" cap="none" spc="0" normalizeH="0" baseline="0" noProof="0" dirty="0">
                          <a:ln>
                            <a:noFill/>
                          </a:ln>
                          <a:solidFill>
                            <a:schemeClr val="tx1"/>
                          </a:solidFill>
                          <a:effectLst/>
                          <a:uLnTx/>
                          <a:uFillTx/>
                          <a:latin typeface="+mn-lt"/>
                          <a:ea typeface="+mn-ea"/>
                          <a:cs typeface="+mn-cs"/>
                        </a:rPr>
                        <a:t>KOAH:	    Kronik </a:t>
                      </a:r>
                      <a:r>
                        <a:rPr kumimoji="0" lang="tr-TR" sz="2400" b="0" u="none" strike="noStrike" kern="1200" cap="none" spc="0" normalizeH="0" baseline="0" noProof="0" dirty="0" err="1">
                          <a:ln>
                            <a:noFill/>
                          </a:ln>
                          <a:solidFill>
                            <a:schemeClr val="tx1"/>
                          </a:solidFill>
                          <a:effectLst/>
                          <a:uLnTx/>
                          <a:uFillTx/>
                          <a:latin typeface="+mn-lt"/>
                          <a:ea typeface="+mn-ea"/>
                          <a:cs typeface="+mn-cs"/>
                        </a:rPr>
                        <a:t>Obstrüktif</a:t>
                      </a:r>
                      <a:r>
                        <a:rPr kumimoji="0" lang="tr-TR" sz="2400" b="0" u="none" strike="noStrike" kern="1200" cap="none" spc="0" normalizeH="0" baseline="0" noProof="0" dirty="0">
                          <a:ln>
                            <a:noFill/>
                          </a:ln>
                          <a:solidFill>
                            <a:schemeClr val="tx1"/>
                          </a:solidFill>
                          <a:effectLst/>
                          <a:uLnTx/>
                          <a:uFillTx/>
                          <a:latin typeface="+mn-lt"/>
                          <a:ea typeface="+mn-ea"/>
                          <a:cs typeface="+mn-cs"/>
                        </a:rPr>
                        <a:t> Akciğer</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2400" b="0" u="none" strike="noStrike" kern="1200" cap="none" spc="0" normalizeH="0" baseline="0" noProof="0" dirty="0">
                          <a:ln>
                            <a:noFill/>
                          </a:ln>
                          <a:solidFill>
                            <a:schemeClr val="tx1"/>
                          </a:solidFill>
                          <a:effectLst/>
                          <a:uLnTx/>
                          <a:uFillTx/>
                          <a:latin typeface="+mn-lt"/>
                          <a:ea typeface="+mn-ea"/>
                          <a:cs typeface="+mn-cs"/>
                        </a:rPr>
                        <a:t>                  Hastalığı</a:t>
                      </a:r>
                    </a:p>
                    <a:p>
                      <a:pPr marL="0" marR="0" lvl="0" indent="0" algn="l" defTabSz="914400" rtl="0" eaLnBrk="1" fontAlgn="auto" latinLnBrk="0" hangingPunct="1">
                        <a:lnSpc>
                          <a:spcPct val="150000"/>
                        </a:lnSpc>
                        <a:spcBef>
                          <a:spcPts val="0"/>
                        </a:spcBef>
                        <a:spcAft>
                          <a:spcPts val="0"/>
                        </a:spcAft>
                        <a:buClrTx/>
                        <a:buSzTx/>
                        <a:buFontTx/>
                        <a:buNone/>
                        <a:tabLst/>
                        <a:defRPr/>
                      </a:pPr>
                      <a:r>
                        <a:rPr lang="tr-TR" sz="2400" b="0" dirty="0">
                          <a:solidFill>
                            <a:schemeClr val="tx1"/>
                          </a:solidFill>
                          <a:latin typeface="+mn-lt"/>
                        </a:rPr>
                        <a:t>KV: 	    </a:t>
                      </a:r>
                      <a:r>
                        <a:rPr lang="tr-TR" sz="2400" b="0" dirty="0" err="1">
                          <a:solidFill>
                            <a:schemeClr val="tx1"/>
                          </a:solidFill>
                          <a:latin typeface="+mn-lt"/>
                        </a:rPr>
                        <a:t>Kardiyovasküler</a:t>
                      </a:r>
                      <a:endParaRPr lang="tr-TR" sz="2400" b="0" dirty="0">
                        <a:solidFill>
                          <a:schemeClr val="tx1"/>
                        </a:solidFill>
                        <a:latin typeface="+mn-lt"/>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2400" b="0" u="none" strike="noStrike" kern="1200" cap="none" spc="0" normalizeH="0" baseline="0" noProof="0" dirty="0">
                          <a:ln>
                            <a:noFill/>
                          </a:ln>
                          <a:solidFill>
                            <a:schemeClr val="tx1"/>
                          </a:solidFill>
                          <a:effectLst/>
                          <a:uLnTx/>
                          <a:uFillTx/>
                          <a:latin typeface="+mn-lt"/>
                          <a:ea typeface="+mn-ea"/>
                          <a:cs typeface="+mn-cs"/>
                        </a:rPr>
                        <a:t>KVH:        </a:t>
                      </a:r>
                      <a:r>
                        <a:rPr kumimoji="0" lang="tr-TR" sz="2400" b="0" u="none" strike="noStrike" kern="1200" cap="none" spc="0" normalizeH="0" baseline="0" noProof="0" dirty="0" err="1">
                          <a:ln>
                            <a:noFill/>
                          </a:ln>
                          <a:solidFill>
                            <a:schemeClr val="tx1"/>
                          </a:solidFill>
                          <a:effectLst/>
                          <a:uLnTx/>
                          <a:uFillTx/>
                          <a:latin typeface="+mn-lt"/>
                          <a:ea typeface="+mn-ea"/>
                          <a:cs typeface="+mn-cs"/>
                        </a:rPr>
                        <a:t>Kardiyovasküler</a:t>
                      </a:r>
                      <a:r>
                        <a:rPr kumimoji="0" lang="tr-TR" sz="2400" b="0" u="none" strike="noStrike" kern="1200" cap="none" spc="0" normalizeH="0" baseline="0" noProof="0" dirty="0">
                          <a:ln>
                            <a:noFill/>
                          </a:ln>
                          <a:solidFill>
                            <a:schemeClr val="tx1"/>
                          </a:solidFill>
                          <a:effectLst/>
                          <a:uLnTx/>
                          <a:uFillTx/>
                          <a:latin typeface="+mn-lt"/>
                          <a:ea typeface="+mn-ea"/>
                          <a:cs typeface="+mn-cs"/>
                        </a:rPr>
                        <a:t> Hastalık</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2400" b="0" u="none" strike="noStrike" kern="1200" cap="none" spc="0" normalizeH="0" baseline="0" noProof="0" dirty="0">
                          <a:ln>
                            <a:noFill/>
                          </a:ln>
                          <a:solidFill>
                            <a:schemeClr val="tx1"/>
                          </a:solidFill>
                          <a:effectLst/>
                          <a:uLnTx/>
                          <a:uFillTx/>
                          <a:latin typeface="+mn-lt"/>
                          <a:ea typeface="+mn-ea"/>
                          <a:cs typeface="+mn-cs"/>
                        </a:rPr>
                        <a:t>OH:         Organ Hasarı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2400" b="0" u="none" strike="noStrike" kern="1200" cap="none" spc="0" normalizeH="0" baseline="0" noProof="0" dirty="0">
                          <a:ln>
                            <a:noFill/>
                          </a:ln>
                          <a:solidFill>
                            <a:schemeClr val="tx1"/>
                          </a:solidFill>
                          <a:effectLst/>
                          <a:uLnTx/>
                          <a:uFillTx/>
                          <a:latin typeface="+mn-lt"/>
                          <a:ea typeface="+mn-ea"/>
                          <a:cs typeface="+mn-cs"/>
                        </a:rPr>
                        <a:t>RF:          Risk Faktörü</a:t>
                      </a:r>
                    </a:p>
                  </a:txBody>
                  <a:tcPr>
                    <a:noFill/>
                  </a:tcPr>
                </a:tc>
                <a:extLst>
                  <a:ext uri="{0D108BD9-81ED-4DB2-BD59-A6C34878D82A}">
                    <a16:rowId xmlns:a16="http://schemas.microsoft.com/office/drawing/2014/main" val="4154281054"/>
                  </a:ext>
                </a:extLst>
              </a:tr>
            </a:tbl>
          </a:graphicData>
        </a:graphic>
      </p:graphicFrame>
    </p:spTree>
    <p:extLst>
      <p:ext uri="{BB962C8B-B14F-4D97-AF65-F5344CB8AC3E}">
        <p14:creationId xmlns:p14="http://schemas.microsoft.com/office/powerpoint/2010/main" val="41750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750"/>
                                        <p:tgtEl>
                                          <p:spTgt spid="2"/>
                                        </p:tgtEl>
                                      </p:cBhvr>
                                    </p:animEffect>
                                  </p:childTnLst>
                                </p:cTn>
                              </p:par>
                            </p:childTnLst>
                          </p:cTn>
                        </p:par>
                        <p:par>
                          <p:cTn id="8" fill="hold">
                            <p:stCondLst>
                              <p:cond delay="175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Yuvarlatılmış Köşeler 3">
            <a:extLst>
              <a:ext uri="{FF2B5EF4-FFF2-40B4-BE49-F238E27FC236}">
                <a16:creationId xmlns:a16="http://schemas.microsoft.com/office/drawing/2014/main" id="{9227785D-D233-48AD-80ED-F50D1D33FB22}"/>
              </a:ext>
            </a:extLst>
          </p:cNvPr>
          <p:cNvSpPr/>
          <p:nvPr/>
        </p:nvSpPr>
        <p:spPr>
          <a:xfrm>
            <a:off x="756742" y="1394613"/>
            <a:ext cx="10594429" cy="42378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extBox 6">
            <a:extLst>
              <a:ext uri="{FF2B5EF4-FFF2-40B4-BE49-F238E27FC236}">
                <a16:creationId xmlns:a16="http://schemas.microsoft.com/office/drawing/2014/main" id="{1A4F2EBE-7BAF-436D-AFC3-BA30E7A9F760}"/>
              </a:ext>
            </a:extLst>
          </p:cNvPr>
          <p:cNvSpPr txBox="1"/>
          <p:nvPr/>
        </p:nvSpPr>
        <p:spPr>
          <a:xfrm>
            <a:off x="955126" y="1902091"/>
            <a:ext cx="10281747" cy="3222934"/>
          </a:xfrm>
          <a:prstGeom prst="rect">
            <a:avLst/>
          </a:prstGeom>
          <a:noFill/>
        </p:spPr>
        <p:txBody>
          <a:bodyPr wrap="square" rtlCol="0">
            <a:spAutoFit/>
          </a:bodyPr>
          <a:lstStyle/>
          <a:p>
            <a:pPr marL="342900" lvl="0" indent="-342900">
              <a:lnSpc>
                <a:spcPct val="150000"/>
              </a:lnSpc>
              <a:buFont typeface="Arial" panose="020B0604020202020204" pitchFamily="34" charset="0"/>
              <a:buChar char="•"/>
            </a:pPr>
            <a:r>
              <a:rPr lang="tr-TR" sz="2300" dirty="0" err="1">
                <a:solidFill>
                  <a:prstClr val="black"/>
                </a:solidFill>
              </a:rPr>
              <a:t>Kardiyovasküler</a:t>
            </a:r>
            <a:r>
              <a:rPr lang="tr-TR" sz="2300" dirty="0">
                <a:solidFill>
                  <a:prstClr val="black"/>
                </a:solidFill>
              </a:rPr>
              <a:t> riski hangi düzeyde olursa olsun 2. ve 3. derecede hipertansiyonu olan bireylerde, yaşam tarzı değişikliklerine başlanmasıyla eş zamanlı olarak veya birkaç hafta sonrasında hemen ilaç tedavisine başlanması önerilir.</a:t>
            </a:r>
          </a:p>
          <a:p>
            <a:pPr marL="342900" lvl="0" indent="-342900">
              <a:lnSpc>
                <a:spcPct val="150000"/>
              </a:lnSpc>
              <a:buFont typeface="Arial" panose="020B0604020202020204" pitchFamily="34" charset="0"/>
              <a:buChar char="•"/>
            </a:pPr>
            <a:r>
              <a:rPr lang="tr-TR" sz="2300" dirty="0">
                <a:solidFill>
                  <a:prstClr val="black"/>
                </a:solidFill>
              </a:rPr>
              <a:t>Organ hasarı, diyabet, </a:t>
            </a:r>
            <a:r>
              <a:rPr lang="tr-TR" sz="2300" dirty="0" err="1">
                <a:solidFill>
                  <a:prstClr val="black"/>
                </a:solidFill>
              </a:rPr>
              <a:t>kardiyovasküler</a:t>
            </a:r>
            <a:r>
              <a:rPr lang="tr-TR" sz="2300" dirty="0">
                <a:solidFill>
                  <a:prstClr val="black"/>
                </a:solidFill>
              </a:rPr>
              <a:t> hastalık veya kronik böbrek hastalığı nedeniyle toplam </a:t>
            </a:r>
            <a:r>
              <a:rPr lang="tr-TR" sz="2300" dirty="0" err="1">
                <a:solidFill>
                  <a:prstClr val="black"/>
                </a:solidFill>
              </a:rPr>
              <a:t>kardiyovasküler</a:t>
            </a:r>
            <a:r>
              <a:rPr lang="tr-TR" sz="2300" dirty="0">
                <a:solidFill>
                  <a:prstClr val="black"/>
                </a:solidFill>
              </a:rPr>
              <a:t> riskin yüksek olduğu durumlarda, hipertansiyon I. derecede olsa bile ilaçlarla kan basıncının düşürülmesi önerilmektedir.</a:t>
            </a:r>
          </a:p>
        </p:txBody>
      </p:sp>
      <p:sp>
        <p:nvSpPr>
          <p:cNvPr id="3" name="Dikdörtgen 2">
            <a:extLst>
              <a:ext uri="{FF2B5EF4-FFF2-40B4-BE49-F238E27FC236}">
                <a16:creationId xmlns:a16="http://schemas.microsoft.com/office/drawing/2014/main" id="{9A674231-B60D-48E0-8682-B25E40739994}"/>
              </a:ext>
            </a:extLst>
          </p:cNvPr>
          <p:cNvSpPr/>
          <p:nvPr/>
        </p:nvSpPr>
        <p:spPr>
          <a:xfrm>
            <a:off x="675044" y="600888"/>
            <a:ext cx="9146369" cy="480131"/>
          </a:xfrm>
          <a:prstGeom prst="rect">
            <a:avLst/>
          </a:prstGeom>
        </p:spPr>
        <p:txBody>
          <a:bodyPr wrap="square">
            <a:spAutoFit/>
          </a:bodyPr>
          <a:lstStyle/>
          <a:p>
            <a:pPr lvl="0">
              <a:lnSpc>
                <a:spcPct val="90000"/>
              </a:lnSpc>
              <a:spcBef>
                <a:spcPts val="1000"/>
              </a:spcBef>
              <a:defRPr/>
            </a:pPr>
            <a:r>
              <a:rPr lang="tr-TR" sz="2800" b="1" dirty="0" err="1">
                <a:solidFill>
                  <a:prstClr val="black"/>
                </a:solidFill>
                <a:latin typeface="Calibri" panose="020F0502020204030204" pitchFamily="34" charset="0"/>
                <a:cs typeface="Calibri" panose="020F0502020204030204" pitchFamily="34" charset="0"/>
              </a:rPr>
              <a:t>Antihipertansif</a:t>
            </a:r>
            <a:r>
              <a:rPr lang="tr-TR" sz="2800" b="1" dirty="0">
                <a:solidFill>
                  <a:prstClr val="black"/>
                </a:solidFill>
                <a:latin typeface="Calibri" panose="020F0502020204030204" pitchFamily="34" charset="0"/>
                <a:cs typeface="Calibri" panose="020F0502020204030204" pitchFamily="34" charset="0"/>
              </a:rPr>
              <a:t> İlaç Tedavisinin Başlanması-1</a:t>
            </a:r>
          </a:p>
        </p:txBody>
      </p:sp>
      <p:sp>
        <p:nvSpPr>
          <p:cNvPr id="5" name="Dikdörtgen 4">
            <a:extLst>
              <a:ext uri="{FF2B5EF4-FFF2-40B4-BE49-F238E27FC236}">
                <a16:creationId xmlns:a16="http://schemas.microsoft.com/office/drawing/2014/main" id="{B99DE92F-6848-47E6-B153-D97820788E01}"/>
              </a:ext>
            </a:extLst>
          </p:cNvPr>
          <p:cNvSpPr/>
          <p:nvPr/>
        </p:nvSpPr>
        <p:spPr>
          <a:xfrm>
            <a:off x="758550" y="5795447"/>
            <a:ext cx="5337449" cy="461665"/>
          </a:xfrm>
          <a:prstGeom prst="rect">
            <a:avLst/>
          </a:prstGeom>
        </p:spPr>
        <p:txBody>
          <a:bodyPr wrap="square">
            <a:spAutoFit/>
          </a:bodyPr>
          <a:lstStyle/>
          <a:p>
            <a:pPr>
              <a:buFont typeface="Arial" panose="020B0604020202020204" pitchFamily="34" charset="0"/>
              <a:buNone/>
              <a:defRPr/>
            </a:pPr>
            <a:r>
              <a:rPr lang="tr-TR" altLang="tr-TR" sz="1200" i="1" dirty="0">
                <a:latin typeface="Calibri gövde"/>
                <a:ea typeface="Calibri" panose="020F0502020204030204" pitchFamily="34" charset="0"/>
                <a:cs typeface="Times New Roman" panose="02020603050405020304" pitchFamily="18" charset="0"/>
              </a:rPr>
              <a:t>*2013 ESH/ESC </a:t>
            </a:r>
            <a:r>
              <a:rPr lang="tr-TR" altLang="tr-TR" sz="1200" i="1" dirty="0" err="1">
                <a:latin typeface="Calibri gövde"/>
                <a:ea typeface="Calibri" panose="020F0502020204030204" pitchFamily="34" charset="0"/>
                <a:cs typeface="Times New Roman" panose="02020603050405020304" pitchFamily="18" charset="0"/>
              </a:rPr>
              <a:t>Arteriyel</a:t>
            </a:r>
            <a:r>
              <a:rPr lang="tr-TR" altLang="tr-TR" sz="1200" i="1" dirty="0">
                <a:latin typeface="Calibri gövde"/>
                <a:ea typeface="Calibri" panose="020F0502020204030204" pitchFamily="34" charset="0"/>
                <a:cs typeface="Times New Roman" panose="02020603050405020304" pitchFamily="18" charset="0"/>
              </a:rPr>
              <a:t> Hipertansiyon Kılavuzu</a:t>
            </a:r>
          </a:p>
          <a:p>
            <a:pPr>
              <a:defRPr/>
            </a:pPr>
            <a:r>
              <a:rPr lang="tr-TR" altLang="tr-TR" sz="1200" i="1" dirty="0">
                <a:latin typeface="Calibri gövde"/>
                <a:ea typeface="Calibri" panose="020F0502020204030204" pitchFamily="34" charset="0"/>
                <a:cs typeface="Times New Roman" panose="02020603050405020304" pitchFamily="18" charset="0"/>
              </a:rPr>
              <a:t>**Türk Kardiyoloji </a:t>
            </a:r>
            <a:r>
              <a:rPr lang="tr-TR" altLang="tr-TR" sz="1200" i="1" dirty="0" err="1">
                <a:latin typeface="Calibri gövde"/>
                <a:ea typeface="Calibri" panose="020F0502020204030204" pitchFamily="34" charset="0"/>
                <a:cs typeface="Times New Roman" panose="02020603050405020304" pitchFamily="18" charset="0"/>
              </a:rPr>
              <a:t>Dern</a:t>
            </a:r>
            <a:r>
              <a:rPr lang="tr-TR" altLang="tr-TR" sz="1200" i="1" dirty="0">
                <a:latin typeface="Calibri gövde"/>
                <a:ea typeface="Calibri" panose="020F0502020204030204" pitchFamily="34" charset="0"/>
                <a:cs typeface="Times New Roman" panose="02020603050405020304" pitchFamily="18" charset="0"/>
              </a:rPr>
              <a:t> Arş. 2014, Suppl,4</a:t>
            </a:r>
          </a:p>
        </p:txBody>
      </p:sp>
    </p:spTree>
    <p:extLst>
      <p:ext uri="{BB962C8B-B14F-4D97-AF65-F5344CB8AC3E}">
        <p14:creationId xmlns:p14="http://schemas.microsoft.com/office/powerpoint/2010/main" val="356044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750"/>
                                        <p:tgtEl>
                                          <p:spTgt spid="4"/>
                                        </p:tgtEl>
                                      </p:cBhvr>
                                    </p:animEffect>
                                  </p:childTnLst>
                                </p:cTn>
                              </p:par>
                            </p:childTnLst>
                          </p:cTn>
                        </p:par>
                        <p:par>
                          <p:cTn id="8" fill="hold">
                            <p:stCondLst>
                              <p:cond delay="1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Yuvarlatılmış Köşeler 3">
            <a:extLst>
              <a:ext uri="{FF2B5EF4-FFF2-40B4-BE49-F238E27FC236}">
                <a16:creationId xmlns:a16="http://schemas.microsoft.com/office/drawing/2014/main" id="{0B4E21F9-D541-4D37-BF2F-FEB1C11AD032}"/>
              </a:ext>
            </a:extLst>
          </p:cNvPr>
          <p:cNvSpPr/>
          <p:nvPr/>
        </p:nvSpPr>
        <p:spPr>
          <a:xfrm>
            <a:off x="772509" y="1371600"/>
            <a:ext cx="10568153" cy="400444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extBox 6">
            <a:extLst>
              <a:ext uri="{FF2B5EF4-FFF2-40B4-BE49-F238E27FC236}">
                <a16:creationId xmlns:a16="http://schemas.microsoft.com/office/drawing/2014/main" id="{1A4F2EBE-7BAF-436D-AFC3-BA30E7A9F760}"/>
              </a:ext>
            </a:extLst>
          </p:cNvPr>
          <p:cNvSpPr txBox="1"/>
          <p:nvPr/>
        </p:nvSpPr>
        <p:spPr>
          <a:xfrm>
            <a:off x="1133710" y="1573341"/>
            <a:ext cx="9924579" cy="3913059"/>
          </a:xfrm>
          <a:prstGeom prst="rect">
            <a:avLst/>
          </a:prstGeom>
          <a:noFill/>
        </p:spPr>
        <p:txBody>
          <a:bodyPr wrap="square" rtlCol="0">
            <a:spAutoFit/>
          </a:bodyPr>
          <a:lstStyle/>
          <a:p>
            <a:pPr marL="342900" lvl="0" indent="-342900">
              <a:lnSpc>
                <a:spcPct val="150000"/>
              </a:lnSpc>
              <a:buFont typeface="Arial" panose="020B0604020202020204" pitchFamily="34" charset="0"/>
              <a:buChar char="•"/>
            </a:pPr>
            <a:r>
              <a:rPr lang="tr-TR" sz="2400" dirty="0">
                <a:solidFill>
                  <a:prstClr val="black"/>
                </a:solidFill>
              </a:rPr>
              <a:t>Düşük ile orta düzeyde risk altındaki I. derecede </a:t>
            </a:r>
            <a:r>
              <a:rPr lang="tr-TR" sz="2400" dirty="0" err="1">
                <a:solidFill>
                  <a:prstClr val="black"/>
                </a:solidFill>
              </a:rPr>
              <a:t>hipertansif</a:t>
            </a:r>
            <a:r>
              <a:rPr lang="tr-TR" sz="2400" dirty="0">
                <a:solidFill>
                  <a:prstClr val="black"/>
                </a:solidFill>
              </a:rPr>
              <a:t> hastalarda da kan basıncı tekrarlayan çeşitli muayenelerde bu aralıkta ise veya ayaktan kan basıncı kriterlerine göre yüksekse ve makul bir süre yaşam tarzı değişikliklerinin uygulanmasına rağmen bu aralıkta kalmaya devam ederse  </a:t>
            </a:r>
            <a:r>
              <a:rPr lang="tr-TR" sz="2400" dirty="0" err="1">
                <a:solidFill>
                  <a:prstClr val="black"/>
                </a:solidFill>
              </a:rPr>
              <a:t>antihipertansif</a:t>
            </a:r>
            <a:r>
              <a:rPr lang="tr-TR" sz="2400" dirty="0">
                <a:solidFill>
                  <a:prstClr val="black"/>
                </a:solidFill>
              </a:rPr>
              <a:t> ilaç tedavisine başlanması düşünülmelidir.</a:t>
            </a:r>
          </a:p>
          <a:p>
            <a:pPr marL="342900" lvl="0" indent="-342900">
              <a:lnSpc>
                <a:spcPct val="150000"/>
              </a:lnSpc>
              <a:buFont typeface="Arial" panose="020B0604020202020204" pitchFamily="34" charset="0"/>
              <a:buChar char="•"/>
            </a:pPr>
            <a:r>
              <a:rPr lang="tr-TR" sz="2400" dirty="0">
                <a:solidFill>
                  <a:prstClr val="black"/>
                </a:solidFill>
              </a:rPr>
              <a:t>Yaşlı </a:t>
            </a:r>
            <a:r>
              <a:rPr lang="tr-TR" sz="2400" dirty="0" err="1">
                <a:solidFill>
                  <a:prstClr val="black"/>
                </a:solidFill>
              </a:rPr>
              <a:t>hipertansif</a:t>
            </a:r>
            <a:r>
              <a:rPr lang="tr-TR" sz="2400" dirty="0">
                <a:solidFill>
                  <a:prstClr val="black"/>
                </a:solidFill>
              </a:rPr>
              <a:t> hastalarda </a:t>
            </a:r>
            <a:r>
              <a:rPr lang="tr-TR" sz="2400" dirty="0" err="1">
                <a:solidFill>
                  <a:prstClr val="black"/>
                </a:solidFill>
              </a:rPr>
              <a:t>sistolik</a:t>
            </a:r>
            <a:r>
              <a:rPr lang="tr-TR" sz="2400" dirty="0">
                <a:solidFill>
                  <a:prstClr val="black"/>
                </a:solidFill>
              </a:rPr>
              <a:t> kan basıncı ≥160 </a:t>
            </a:r>
            <a:r>
              <a:rPr lang="tr-TR" sz="2400" dirty="0" err="1">
                <a:solidFill>
                  <a:prstClr val="black"/>
                </a:solidFill>
              </a:rPr>
              <a:t>mmHg</a:t>
            </a:r>
            <a:r>
              <a:rPr lang="tr-TR" sz="2400" dirty="0">
                <a:solidFill>
                  <a:prstClr val="black"/>
                </a:solidFill>
              </a:rPr>
              <a:t> ise ilaç tedavisi önerilir.</a:t>
            </a:r>
          </a:p>
        </p:txBody>
      </p:sp>
      <p:sp>
        <p:nvSpPr>
          <p:cNvPr id="3" name="Dikdörtgen 2">
            <a:extLst>
              <a:ext uri="{FF2B5EF4-FFF2-40B4-BE49-F238E27FC236}">
                <a16:creationId xmlns:a16="http://schemas.microsoft.com/office/drawing/2014/main" id="{9A674231-B60D-48E0-8682-B25E40739994}"/>
              </a:ext>
            </a:extLst>
          </p:cNvPr>
          <p:cNvSpPr/>
          <p:nvPr/>
        </p:nvSpPr>
        <p:spPr>
          <a:xfrm>
            <a:off x="675044" y="600888"/>
            <a:ext cx="9146369" cy="480131"/>
          </a:xfrm>
          <a:prstGeom prst="rect">
            <a:avLst/>
          </a:prstGeom>
        </p:spPr>
        <p:txBody>
          <a:bodyPr wrap="square">
            <a:spAutoFit/>
          </a:bodyPr>
          <a:lstStyle/>
          <a:p>
            <a:pPr lvl="0">
              <a:lnSpc>
                <a:spcPct val="90000"/>
              </a:lnSpc>
              <a:spcBef>
                <a:spcPts val="1000"/>
              </a:spcBef>
              <a:defRPr/>
            </a:pPr>
            <a:r>
              <a:rPr lang="tr-TR" sz="2800" b="1" dirty="0" err="1">
                <a:solidFill>
                  <a:prstClr val="black"/>
                </a:solidFill>
                <a:latin typeface="Calibri" panose="020F0502020204030204" pitchFamily="34" charset="0"/>
                <a:cs typeface="Calibri" panose="020F0502020204030204" pitchFamily="34" charset="0"/>
              </a:rPr>
              <a:t>Antihipertansif</a:t>
            </a:r>
            <a:r>
              <a:rPr lang="tr-TR" sz="2800" b="1" dirty="0">
                <a:solidFill>
                  <a:prstClr val="black"/>
                </a:solidFill>
                <a:latin typeface="Calibri" panose="020F0502020204030204" pitchFamily="34" charset="0"/>
                <a:cs typeface="Calibri" panose="020F0502020204030204" pitchFamily="34" charset="0"/>
              </a:rPr>
              <a:t> İlaç Tedavisinin Başlanması-2</a:t>
            </a:r>
          </a:p>
        </p:txBody>
      </p:sp>
      <p:sp>
        <p:nvSpPr>
          <p:cNvPr id="5" name="Dikdörtgen 4">
            <a:extLst>
              <a:ext uri="{FF2B5EF4-FFF2-40B4-BE49-F238E27FC236}">
                <a16:creationId xmlns:a16="http://schemas.microsoft.com/office/drawing/2014/main" id="{1AB286C0-C413-4650-962A-12CC507A5184}"/>
              </a:ext>
            </a:extLst>
          </p:cNvPr>
          <p:cNvSpPr/>
          <p:nvPr/>
        </p:nvSpPr>
        <p:spPr>
          <a:xfrm>
            <a:off x="893378" y="5795447"/>
            <a:ext cx="5337449" cy="461665"/>
          </a:xfrm>
          <a:prstGeom prst="rect">
            <a:avLst/>
          </a:prstGeom>
        </p:spPr>
        <p:txBody>
          <a:bodyPr wrap="square">
            <a:spAutoFit/>
          </a:bodyPr>
          <a:lstStyle/>
          <a:p>
            <a:pPr>
              <a:buFont typeface="Arial" panose="020B0604020202020204" pitchFamily="34" charset="0"/>
              <a:buNone/>
              <a:defRPr/>
            </a:pPr>
            <a:r>
              <a:rPr lang="tr-TR" altLang="tr-TR" sz="1200" i="1" dirty="0">
                <a:latin typeface="Calibri gövde"/>
                <a:ea typeface="Calibri" panose="020F0502020204030204" pitchFamily="34" charset="0"/>
                <a:cs typeface="Times New Roman" panose="02020603050405020304" pitchFamily="18" charset="0"/>
              </a:rPr>
              <a:t>*2013 ESH/ESC </a:t>
            </a:r>
            <a:r>
              <a:rPr lang="tr-TR" altLang="tr-TR" sz="1200" i="1" dirty="0" err="1">
                <a:latin typeface="Calibri gövde"/>
                <a:ea typeface="Calibri" panose="020F0502020204030204" pitchFamily="34" charset="0"/>
                <a:cs typeface="Times New Roman" panose="02020603050405020304" pitchFamily="18" charset="0"/>
              </a:rPr>
              <a:t>Arteriyel</a:t>
            </a:r>
            <a:r>
              <a:rPr lang="tr-TR" altLang="tr-TR" sz="1200" i="1" dirty="0">
                <a:latin typeface="Calibri gövde"/>
                <a:ea typeface="Calibri" panose="020F0502020204030204" pitchFamily="34" charset="0"/>
                <a:cs typeface="Times New Roman" panose="02020603050405020304" pitchFamily="18" charset="0"/>
              </a:rPr>
              <a:t> Hipertansiyon Kılavuzu</a:t>
            </a:r>
          </a:p>
          <a:p>
            <a:pPr>
              <a:defRPr/>
            </a:pPr>
            <a:r>
              <a:rPr lang="tr-TR" altLang="tr-TR" sz="1200" i="1" dirty="0">
                <a:latin typeface="Calibri gövde"/>
                <a:ea typeface="Calibri" panose="020F0502020204030204" pitchFamily="34" charset="0"/>
                <a:cs typeface="Times New Roman" panose="02020603050405020304" pitchFamily="18" charset="0"/>
              </a:rPr>
              <a:t>**Türk Kardiyoloji </a:t>
            </a:r>
            <a:r>
              <a:rPr lang="tr-TR" altLang="tr-TR" sz="1200" i="1" dirty="0" err="1">
                <a:latin typeface="Calibri gövde"/>
                <a:ea typeface="Calibri" panose="020F0502020204030204" pitchFamily="34" charset="0"/>
                <a:cs typeface="Times New Roman" panose="02020603050405020304" pitchFamily="18" charset="0"/>
              </a:rPr>
              <a:t>Dern</a:t>
            </a:r>
            <a:r>
              <a:rPr lang="tr-TR" altLang="tr-TR" sz="1200" i="1" dirty="0">
                <a:latin typeface="Calibri gövde"/>
                <a:ea typeface="Calibri" panose="020F0502020204030204" pitchFamily="34" charset="0"/>
                <a:cs typeface="Times New Roman" panose="02020603050405020304" pitchFamily="18" charset="0"/>
              </a:rPr>
              <a:t> Arş. 2014, Suppl,4</a:t>
            </a:r>
          </a:p>
        </p:txBody>
      </p:sp>
    </p:spTree>
    <p:extLst>
      <p:ext uri="{BB962C8B-B14F-4D97-AF65-F5344CB8AC3E}">
        <p14:creationId xmlns:p14="http://schemas.microsoft.com/office/powerpoint/2010/main" val="82334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750"/>
                                        <p:tgtEl>
                                          <p:spTgt spid="4"/>
                                        </p:tgtEl>
                                      </p:cBhvr>
                                    </p:animEffect>
                                  </p:childTnLst>
                                </p:cTn>
                              </p:par>
                            </p:childTnLst>
                          </p:cTn>
                        </p:par>
                        <p:par>
                          <p:cTn id="8" fill="hold">
                            <p:stCondLst>
                              <p:cond delay="1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Yuvarlatılmış Köşeler 3">
            <a:extLst>
              <a:ext uri="{FF2B5EF4-FFF2-40B4-BE49-F238E27FC236}">
                <a16:creationId xmlns:a16="http://schemas.microsoft.com/office/drawing/2014/main" id="{0824DD89-7E92-4065-BD57-3E389692BD00}"/>
              </a:ext>
            </a:extLst>
          </p:cNvPr>
          <p:cNvSpPr/>
          <p:nvPr/>
        </p:nvSpPr>
        <p:spPr>
          <a:xfrm>
            <a:off x="835481" y="1369493"/>
            <a:ext cx="10521038" cy="428476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extBox 6">
            <a:extLst>
              <a:ext uri="{FF2B5EF4-FFF2-40B4-BE49-F238E27FC236}">
                <a16:creationId xmlns:a16="http://schemas.microsoft.com/office/drawing/2014/main" id="{1A4F2EBE-7BAF-436D-AFC3-BA30E7A9F760}"/>
              </a:ext>
            </a:extLst>
          </p:cNvPr>
          <p:cNvSpPr txBox="1"/>
          <p:nvPr/>
        </p:nvSpPr>
        <p:spPr>
          <a:xfrm>
            <a:off x="969551" y="1443133"/>
            <a:ext cx="10521038" cy="4284763"/>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tr-TR" sz="2300" dirty="0"/>
              <a:t>Yaşlılarda (en azından 80 yaşından gençlerde) </a:t>
            </a:r>
            <a:r>
              <a:rPr lang="tr-TR" sz="2300" dirty="0" err="1"/>
              <a:t>sistolik</a:t>
            </a:r>
            <a:r>
              <a:rPr lang="tr-TR" sz="2300" dirty="0"/>
              <a:t> kan basıncı 140-159 </a:t>
            </a:r>
            <a:r>
              <a:rPr lang="tr-TR" sz="2300" dirty="0" err="1"/>
              <a:t>mmHg</a:t>
            </a:r>
            <a:r>
              <a:rPr lang="tr-TR" sz="2300" dirty="0"/>
              <a:t> aralığındaysa </a:t>
            </a:r>
            <a:r>
              <a:rPr lang="tr-TR" sz="2300" dirty="0" err="1"/>
              <a:t>antihipertansif</a:t>
            </a:r>
            <a:r>
              <a:rPr lang="tr-TR" sz="2300" dirty="0"/>
              <a:t> tedavinin iyi </a:t>
            </a:r>
            <a:r>
              <a:rPr lang="tr-TR" sz="2300" dirty="0" err="1"/>
              <a:t>tolere</a:t>
            </a:r>
            <a:r>
              <a:rPr lang="tr-TR" sz="2300" dirty="0"/>
              <a:t> edilmesi koşuluyla </a:t>
            </a:r>
            <a:r>
              <a:rPr lang="tr-TR" sz="2300" dirty="0" err="1"/>
              <a:t>antihipertansif</a:t>
            </a:r>
            <a:r>
              <a:rPr lang="tr-TR" sz="2300" dirty="0"/>
              <a:t> ilaç tedavisi düşünülebilir.</a:t>
            </a:r>
          </a:p>
          <a:p>
            <a:pPr marL="342900" indent="-342900">
              <a:lnSpc>
                <a:spcPct val="150000"/>
              </a:lnSpc>
              <a:buFont typeface="Arial" panose="020B0604020202020204" pitchFamily="34" charset="0"/>
              <a:buChar char="•"/>
            </a:pPr>
            <a:r>
              <a:rPr lang="tr-TR" sz="2300" dirty="0">
                <a:solidFill>
                  <a:prstClr val="black"/>
                </a:solidFill>
              </a:rPr>
              <a:t>Yüksek - normal kan basıncında, gerekli kanıtlar olmadığı sürece, </a:t>
            </a:r>
            <a:r>
              <a:rPr lang="tr-TR" sz="2300" dirty="0" err="1">
                <a:solidFill>
                  <a:prstClr val="black"/>
                </a:solidFill>
              </a:rPr>
              <a:t>antihipertansif</a:t>
            </a:r>
            <a:r>
              <a:rPr lang="tr-TR" sz="2300" dirty="0">
                <a:solidFill>
                  <a:prstClr val="black"/>
                </a:solidFill>
              </a:rPr>
              <a:t> ilaç tedavisi başlanması önerilmemektedir. Kanıt eksikliği nedeniyle izole </a:t>
            </a:r>
            <a:r>
              <a:rPr lang="tr-TR" sz="2300" dirty="0" err="1">
                <a:solidFill>
                  <a:prstClr val="black"/>
                </a:solidFill>
              </a:rPr>
              <a:t>brakiyal</a:t>
            </a:r>
            <a:r>
              <a:rPr lang="tr-TR" sz="2300" dirty="0">
                <a:solidFill>
                  <a:prstClr val="black"/>
                </a:solidFill>
              </a:rPr>
              <a:t> </a:t>
            </a:r>
            <a:r>
              <a:rPr lang="tr-TR" sz="2300" dirty="0" err="1">
                <a:solidFill>
                  <a:prstClr val="black"/>
                </a:solidFill>
              </a:rPr>
              <a:t>sistolik</a:t>
            </a:r>
            <a:r>
              <a:rPr lang="tr-TR" sz="2300" dirty="0">
                <a:solidFill>
                  <a:prstClr val="black"/>
                </a:solidFill>
              </a:rPr>
              <a:t> kan basıncı artışı olan genç bireylerde </a:t>
            </a:r>
            <a:r>
              <a:rPr lang="tr-TR" sz="2300" dirty="0" err="1">
                <a:solidFill>
                  <a:prstClr val="black"/>
                </a:solidFill>
              </a:rPr>
              <a:t>antihipertansif</a:t>
            </a:r>
            <a:r>
              <a:rPr lang="tr-TR" sz="2300" dirty="0">
                <a:solidFill>
                  <a:prstClr val="black"/>
                </a:solidFill>
              </a:rPr>
              <a:t> ilaç tedavisi başlanması önerilmemektedir. Ancak bu bireyler yaşam tarzı değişiklikleri ile birlikte yakından izlenmelidir.</a:t>
            </a:r>
          </a:p>
        </p:txBody>
      </p:sp>
      <p:sp>
        <p:nvSpPr>
          <p:cNvPr id="3" name="Dikdörtgen 2">
            <a:extLst>
              <a:ext uri="{FF2B5EF4-FFF2-40B4-BE49-F238E27FC236}">
                <a16:creationId xmlns:a16="http://schemas.microsoft.com/office/drawing/2014/main" id="{9A674231-B60D-48E0-8682-B25E40739994}"/>
              </a:ext>
            </a:extLst>
          </p:cNvPr>
          <p:cNvSpPr/>
          <p:nvPr/>
        </p:nvSpPr>
        <p:spPr>
          <a:xfrm>
            <a:off x="675044" y="600888"/>
            <a:ext cx="9146369" cy="480131"/>
          </a:xfrm>
          <a:prstGeom prst="rect">
            <a:avLst/>
          </a:prstGeom>
        </p:spPr>
        <p:txBody>
          <a:bodyPr wrap="square">
            <a:spAutoFit/>
          </a:bodyPr>
          <a:lstStyle/>
          <a:p>
            <a:pPr lvl="0">
              <a:lnSpc>
                <a:spcPct val="90000"/>
              </a:lnSpc>
              <a:spcBef>
                <a:spcPts val="1000"/>
              </a:spcBef>
              <a:defRPr/>
            </a:pPr>
            <a:r>
              <a:rPr lang="tr-TR" sz="2800" b="1" dirty="0" err="1">
                <a:solidFill>
                  <a:prstClr val="black"/>
                </a:solidFill>
                <a:latin typeface="Calibri" panose="020F0502020204030204" pitchFamily="34" charset="0"/>
                <a:cs typeface="Calibri" panose="020F0502020204030204" pitchFamily="34" charset="0"/>
              </a:rPr>
              <a:t>Antihipertansif</a:t>
            </a:r>
            <a:r>
              <a:rPr lang="tr-TR" sz="2800" b="1" dirty="0">
                <a:solidFill>
                  <a:prstClr val="black"/>
                </a:solidFill>
                <a:latin typeface="Calibri" panose="020F0502020204030204" pitchFamily="34" charset="0"/>
                <a:cs typeface="Calibri" panose="020F0502020204030204" pitchFamily="34" charset="0"/>
              </a:rPr>
              <a:t> İlaç Tedavisinin Başlanması-3</a:t>
            </a:r>
          </a:p>
        </p:txBody>
      </p:sp>
      <p:sp>
        <p:nvSpPr>
          <p:cNvPr id="5" name="Dikdörtgen 4">
            <a:extLst>
              <a:ext uri="{FF2B5EF4-FFF2-40B4-BE49-F238E27FC236}">
                <a16:creationId xmlns:a16="http://schemas.microsoft.com/office/drawing/2014/main" id="{55FF35E5-24DC-4156-BC6E-BF9549867F64}"/>
              </a:ext>
            </a:extLst>
          </p:cNvPr>
          <p:cNvSpPr/>
          <p:nvPr/>
        </p:nvSpPr>
        <p:spPr>
          <a:xfrm>
            <a:off x="835481" y="5795447"/>
            <a:ext cx="6785814" cy="461665"/>
          </a:xfrm>
          <a:prstGeom prst="rect">
            <a:avLst/>
          </a:prstGeom>
        </p:spPr>
        <p:txBody>
          <a:bodyPr wrap="square">
            <a:spAutoFit/>
          </a:bodyPr>
          <a:lstStyle/>
          <a:p>
            <a:pPr>
              <a:buFont typeface="Arial" panose="020B0604020202020204" pitchFamily="34" charset="0"/>
              <a:buNone/>
              <a:defRPr/>
            </a:pPr>
            <a:r>
              <a:rPr lang="tr-TR" altLang="tr-TR" sz="1200" i="1" dirty="0">
                <a:latin typeface="Calibri gövde"/>
                <a:ea typeface="Calibri" panose="020F0502020204030204" pitchFamily="34" charset="0"/>
                <a:cs typeface="Times New Roman" panose="02020603050405020304" pitchFamily="18" charset="0"/>
              </a:rPr>
              <a:t>*2013 ESH/ESC </a:t>
            </a:r>
            <a:r>
              <a:rPr lang="tr-TR" altLang="tr-TR" sz="1200" i="1" dirty="0" err="1">
                <a:latin typeface="Calibri gövde"/>
                <a:ea typeface="Calibri" panose="020F0502020204030204" pitchFamily="34" charset="0"/>
                <a:cs typeface="Times New Roman" panose="02020603050405020304" pitchFamily="18" charset="0"/>
              </a:rPr>
              <a:t>Arteriyel</a:t>
            </a:r>
            <a:r>
              <a:rPr lang="tr-TR" altLang="tr-TR" sz="1200" i="1" dirty="0">
                <a:latin typeface="Calibri gövde"/>
                <a:ea typeface="Calibri" panose="020F0502020204030204" pitchFamily="34" charset="0"/>
                <a:cs typeface="Times New Roman" panose="02020603050405020304" pitchFamily="18" charset="0"/>
              </a:rPr>
              <a:t> Hipertansiyon Kılavuzu </a:t>
            </a:r>
          </a:p>
          <a:p>
            <a:pPr>
              <a:buFont typeface="Arial" panose="020B0604020202020204" pitchFamily="34" charset="0"/>
              <a:buNone/>
              <a:defRPr/>
            </a:pPr>
            <a:r>
              <a:rPr lang="tr-TR" altLang="tr-TR" sz="1200" i="1" dirty="0">
                <a:latin typeface="Calibri gövde"/>
                <a:ea typeface="Calibri" panose="020F0502020204030204" pitchFamily="34" charset="0"/>
                <a:cs typeface="Times New Roman" panose="02020603050405020304" pitchFamily="18" charset="0"/>
              </a:rPr>
              <a:t>**Türk Kardiyoloji </a:t>
            </a:r>
            <a:r>
              <a:rPr lang="tr-TR" altLang="tr-TR" sz="1200" i="1" dirty="0" err="1">
                <a:latin typeface="Calibri gövde"/>
                <a:ea typeface="Calibri" panose="020F0502020204030204" pitchFamily="34" charset="0"/>
                <a:cs typeface="Times New Roman" panose="02020603050405020304" pitchFamily="18" charset="0"/>
              </a:rPr>
              <a:t>Dern</a:t>
            </a:r>
            <a:r>
              <a:rPr lang="tr-TR" altLang="tr-TR" sz="1200" i="1" dirty="0">
                <a:latin typeface="Calibri gövde"/>
                <a:ea typeface="Calibri" panose="020F0502020204030204" pitchFamily="34" charset="0"/>
                <a:cs typeface="Times New Roman" panose="02020603050405020304" pitchFamily="18" charset="0"/>
              </a:rPr>
              <a:t> Arş. 2014, Suppl,4</a:t>
            </a:r>
          </a:p>
        </p:txBody>
      </p:sp>
    </p:spTree>
    <p:extLst>
      <p:ext uri="{BB962C8B-B14F-4D97-AF65-F5344CB8AC3E}">
        <p14:creationId xmlns:p14="http://schemas.microsoft.com/office/powerpoint/2010/main" val="269550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750"/>
                                        <p:tgtEl>
                                          <p:spTgt spid="4"/>
                                        </p:tgtEl>
                                      </p:cBhvr>
                                    </p:animEffect>
                                  </p:childTnLst>
                                </p:cTn>
                              </p:par>
                            </p:childTnLst>
                          </p:cTn>
                        </p:par>
                        <p:par>
                          <p:cTn id="8" fill="hold">
                            <p:stCondLst>
                              <p:cond delay="1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1A4F2EBE-7BAF-436D-AFC3-BA30E7A9F760}"/>
              </a:ext>
            </a:extLst>
          </p:cNvPr>
          <p:cNvSpPr txBox="1"/>
          <p:nvPr/>
        </p:nvSpPr>
        <p:spPr>
          <a:xfrm>
            <a:off x="945931" y="1301839"/>
            <a:ext cx="10420773" cy="1200329"/>
          </a:xfrm>
          <a:prstGeom prst="rect">
            <a:avLst/>
          </a:prstGeom>
          <a:solidFill>
            <a:schemeClr val="accent1">
              <a:lumMod val="20000"/>
              <a:lumOff val="80000"/>
            </a:schemeClr>
          </a:solidFill>
          <a:ln>
            <a:solidFill>
              <a:schemeClr val="accent1">
                <a:lumMod val="75000"/>
              </a:schemeClr>
            </a:solidFill>
            <a:prstDash val="dash"/>
          </a:ln>
        </p:spPr>
        <p:txBody>
          <a:bodyPr wrap="square" rtlCol="0">
            <a:spAutoFit/>
          </a:bodyPr>
          <a:lstStyle/>
          <a:p>
            <a:pPr>
              <a:lnSpc>
                <a:spcPct val="150000"/>
              </a:lnSpc>
              <a:defRPr/>
            </a:pPr>
            <a:r>
              <a:rPr lang="tr-TR" sz="2400" dirty="0"/>
              <a:t>Hemen hemen tüm kılavuzlarda bu konuda </a:t>
            </a:r>
            <a:r>
              <a:rPr lang="tr-TR" sz="2400" dirty="0" err="1"/>
              <a:t>konsensus</a:t>
            </a:r>
            <a:r>
              <a:rPr lang="tr-TR" sz="2400" dirty="0"/>
              <a:t> mevcut.</a:t>
            </a:r>
          </a:p>
          <a:p>
            <a:pPr>
              <a:lnSpc>
                <a:spcPct val="150000"/>
              </a:lnSpc>
              <a:defRPr/>
            </a:pPr>
            <a:r>
              <a:rPr lang="tr-TR" sz="2400" dirty="0"/>
              <a:t>Spesifik </a:t>
            </a:r>
            <a:r>
              <a:rPr lang="tr-TR" sz="2400" dirty="0" err="1"/>
              <a:t>comorbid</a:t>
            </a:r>
            <a:r>
              <a:rPr lang="tr-TR" sz="2400" dirty="0"/>
              <a:t> durumlarda benzer </a:t>
            </a:r>
            <a:r>
              <a:rPr lang="tr-TR" sz="2400" dirty="0" err="1"/>
              <a:t>antihipertansif</a:t>
            </a:r>
            <a:r>
              <a:rPr lang="tr-TR" sz="2400" dirty="0"/>
              <a:t> ilaç grupları öneriliyor.</a:t>
            </a:r>
          </a:p>
        </p:txBody>
      </p:sp>
      <p:sp>
        <p:nvSpPr>
          <p:cNvPr id="3" name="Dikdörtgen 2">
            <a:extLst>
              <a:ext uri="{FF2B5EF4-FFF2-40B4-BE49-F238E27FC236}">
                <a16:creationId xmlns:a16="http://schemas.microsoft.com/office/drawing/2014/main" id="{9A674231-B60D-48E0-8682-B25E40739994}"/>
              </a:ext>
            </a:extLst>
          </p:cNvPr>
          <p:cNvSpPr/>
          <p:nvPr/>
        </p:nvSpPr>
        <p:spPr>
          <a:xfrm>
            <a:off x="668439" y="567766"/>
            <a:ext cx="9146369" cy="523220"/>
          </a:xfrm>
          <a:prstGeom prst="rect">
            <a:avLst/>
          </a:prstGeom>
        </p:spPr>
        <p:txBody>
          <a:bodyPr wrap="square">
            <a:spAutoFit/>
          </a:bodyPr>
          <a:lstStyle/>
          <a:p>
            <a:pPr lvl="0">
              <a:defRPr/>
            </a:pPr>
            <a:r>
              <a:rPr lang="tr-TR" sz="2800" b="1" dirty="0">
                <a:latin typeface="Calibri" panose="020F0502020204030204" pitchFamily="34" charset="0"/>
                <a:ea typeface="Calibri" panose="020F0502020204030204" pitchFamily="34" charset="0"/>
                <a:cs typeface="Calibri" panose="020F0502020204030204" pitchFamily="34" charset="0"/>
              </a:rPr>
              <a:t>Başlangıç Olarak Hangi </a:t>
            </a:r>
            <a:r>
              <a:rPr lang="tr-TR" sz="2800" b="1" dirty="0" err="1">
                <a:latin typeface="Calibri" panose="020F0502020204030204" pitchFamily="34" charset="0"/>
                <a:ea typeface="Calibri" panose="020F0502020204030204" pitchFamily="34" charset="0"/>
                <a:cs typeface="Calibri" panose="020F0502020204030204" pitchFamily="34" charset="0"/>
              </a:rPr>
              <a:t>Antihipertansif</a:t>
            </a:r>
            <a:r>
              <a:rPr lang="tr-TR" sz="2800" b="1" dirty="0">
                <a:latin typeface="Calibri" panose="020F0502020204030204" pitchFamily="34" charset="0"/>
                <a:ea typeface="Calibri" panose="020F0502020204030204" pitchFamily="34" charset="0"/>
                <a:cs typeface="Calibri" panose="020F0502020204030204" pitchFamily="34" charset="0"/>
              </a:rPr>
              <a:t> İlaç?-1</a:t>
            </a:r>
            <a:endParaRPr lang="tr-TR" sz="2800" b="1" dirty="0">
              <a:solidFill>
                <a:prstClr val="black">
                  <a:lumMod val="75000"/>
                  <a:lumOff val="25000"/>
                </a:prstClr>
              </a:solidFill>
              <a:latin typeface="Calibri" panose="020F0502020204030204" pitchFamily="34" charset="0"/>
              <a:cs typeface="Calibri" panose="020F0502020204030204" pitchFamily="34" charset="0"/>
            </a:endParaRPr>
          </a:p>
        </p:txBody>
      </p:sp>
      <p:grpSp>
        <p:nvGrpSpPr>
          <p:cNvPr id="7" name="Grup 6">
            <a:extLst>
              <a:ext uri="{FF2B5EF4-FFF2-40B4-BE49-F238E27FC236}">
                <a16:creationId xmlns:a16="http://schemas.microsoft.com/office/drawing/2014/main" id="{2E492A3B-726F-4AF1-8A54-3FDF93EDF5DF}"/>
              </a:ext>
            </a:extLst>
          </p:cNvPr>
          <p:cNvGrpSpPr/>
          <p:nvPr/>
        </p:nvGrpSpPr>
        <p:grpSpPr>
          <a:xfrm>
            <a:off x="739151" y="2785243"/>
            <a:ext cx="3175401" cy="1737988"/>
            <a:chOff x="831713" y="1922146"/>
            <a:chExt cx="3294263" cy="2402696"/>
          </a:xfrm>
        </p:grpSpPr>
        <p:pic>
          <p:nvPicPr>
            <p:cNvPr id="8" name="Resim 7">
              <a:extLst>
                <a:ext uri="{FF2B5EF4-FFF2-40B4-BE49-F238E27FC236}">
                  <a16:creationId xmlns:a16="http://schemas.microsoft.com/office/drawing/2014/main" id="{32AF2CA3-20E6-4D30-ACB6-74ACE60B4D9F}"/>
                </a:ext>
              </a:extLst>
            </p:cNvPr>
            <p:cNvPicPr>
              <a:picLocks noChangeAspect="1"/>
            </p:cNvPicPr>
            <p:nvPr/>
          </p:nvPicPr>
          <p:blipFill rotWithShape="1">
            <a:blip r:embed="rId2" cstate="print">
              <a:clrChange>
                <a:clrFrom>
                  <a:srgbClr val="EEEEEE"/>
                </a:clrFrom>
                <a:clrTo>
                  <a:srgbClr val="EEEEEE">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11707" t="22340" r="11294" b="21501"/>
            <a:stretch/>
          </p:blipFill>
          <p:spPr>
            <a:xfrm>
              <a:off x="831713" y="1922146"/>
              <a:ext cx="3294263" cy="2402696"/>
            </a:xfrm>
            <a:prstGeom prst="rect">
              <a:avLst/>
            </a:prstGeom>
            <a:solidFill>
              <a:schemeClr val="accent1">
                <a:lumMod val="20000"/>
                <a:lumOff val="80000"/>
              </a:schemeClr>
            </a:solidFill>
          </p:spPr>
        </p:pic>
        <p:sp>
          <p:nvSpPr>
            <p:cNvPr id="9" name="TextBox 6">
              <a:extLst>
                <a:ext uri="{FF2B5EF4-FFF2-40B4-BE49-F238E27FC236}">
                  <a16:creationId xmlns:a16="http://schemas.microsoft.com/office/drawing/2014/main" id="{B0A5E67E-E402-4BC8-9235-1CD11FEFBCEA}"/>
                </a:ext>
              </a:extLst>
            </p:cNvPr>
            <p:cNvSpPr txBox="1"/>
            <p:nvPr/>
          </p:nvSpPr>
          <p:spPr>
            <a:xfrm rot="21206701">
              <a:off x="1527220" y="2463065"/>
              <a:ext cx="2452321" cy="1459247"/>
            </a:xfrm>
            <a:prstGeom prst="rect">
              <a:avLst/>
            </a:prstGeom>
            <a:noFill/>
          </p:spPr>
          <p:txBody>
            <a:bodyPr wrap="square" rtlCol="0">
              <a:spAutoFit/>
            </a:bodyPr>
            <a:lstStyle/>
            <a:p>
              <a:pPr defTabSz="355600">
                <a:lnSpc>
                  <a:spcPct val="150000"/>
                </a:lnSpc>
                <a:buClr>
                  <a:srgbClr val="4BACC6"/>
                </a:buClr>
                <a:defRPr/>
              </a:pPr>
              <a:r>
                <a:rPr lang="tr-TR" sz="2200" dirty="0"/>
                <a:t>Genel </a:t>
              </a:r>
              <a:r>
                <a:rPr lang="tr-TR" sz="2200" dirty="0" err="1"/>
                <a:t>populasyon</a:t>
              </a:r>
              <a:endParaRPr lang="tr-TR" sz="2200" dirty="0"/>
            </a:p>
            <a:p>
              <a:pPr marL="0" marR="0" lvl="0" indent="0" algn="l" defTabSz="355600" rtl="0" eaLnBrk="1" fontAlgn="auto" latinLnBrk="0" hangingPunct="1">
                <a:lnSpc>
                  <a:spcPct val="150000"/>
                </a:lnSpc>
                <a:spcBef>
                  <a:spcPts val="0"/>
                </a:spcBef>
                <a:spcAft>
                  <a:spcPts val="0"/>
                </a:spcAft>
                <a:buClr>
                  <a:srgbClr val="4BACC6"/>
                </a:buClr>
                <a:buSzTx/>
                <a:buFontTx/>
                <a:buNone/>
                <a:tabLst/>
                <a:defRPr/>
              </a:pPr>
              <a:endParaRPr kumimoji="0" lang="tr-TR" sz="22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grpSp>
      <p:grpSp>
        <p:nvGrpSpPr>
          <p:cNvPr id="10" name="Grup 9">
            <a:extLst>
              <a:ext uri="{FF2B5EF4-FFF2-40B4-BE49-F238E27FC236}">
                <a16:creationId xmlns:a16="http://schemas.microsoft.com/office/drawing/2014/main" id="{521EC7D1-CC4F-41AA-A923-66D4654B7158}"/>
              </a:ext>
            </a:extLst>
          </p:cNvPr>
          <p:cNvGrpSpPr/>
          <p:nvPr/>
        </p:nvGrpSpPr>
        <p:grpSpPr>
          <a:xfrm>
            <a:off x="4752596" y="2601214"/>
            <a:ext cx="2686807" cy="1655572"/>
            <a:chOff x="1037436" y="1539687"/>
            <a:chExt cx="3294263" cy="2402696"/>
          </a:xfrm>
        </p:grpSpPr>
        <p:pic>
          <p:nvPicPr>
            <p:cNvPr id="11" name="Resim 10">
              <a:extLst>
                <a:ext uri="{FF2B5EF4-FFF2-40B4-BE49-F238E27FC236}">
                  <a16:creationId xmlns:a16="http://schemas.microsoft.com/office/drawing/2014/main" id="{62D7553F-98E2-4C4E-BE9B-03E87E0F3516}"/>
                </a:ext>
              </a:extLst>
            </p:cNvPr>
            <p:cNvPicPr>
              <a:picLocks noChangeAspect="1"/>
            </p:cNvPicPr>
            <p:nvPr/>
          </p:nvPicPr>
          <p:blipFill rotWithShape="1">
            <a:blip r:embed="rId2" cstate="print">
              <a:duotone>
                <a:schemeClr val="accent6">
                  <a:shade val="45000"/>
                  <a:satMod val="135000"/>
                </a:schemeClr>
                <a:prstClr val="white"/>
              </a:duotone>
              <a:clrChange>
                <a:clrFrom>
                  <a:srgbClr val="EEEEEE"/>
                </a:clrFrom>
                <a:clrTo>
                  <a:srgbClr val="EEEEEE">
                    <a:alpha val="0"/>
                  </a:srgbClr>
                </a:clrTo>
              </a:clrChange>
              <a:extLst>
                <a:ext uri="{28A0092B-C50C-407E-A947-70E740481C1C}">
                  <a14:useLocalDpi xmlns:a14="http://schemas.microsoft.com/office/drawing/2010/main" val="0"/>
                </a:ext>
              </a:extLst>
            </a:blip>
            <a:srcRect l="11707" t="22340" r="11294" b="21501"/>
            <a:stretch/>
          </p:blipFill>
          <p:spPr>
            <a:xfrm>
              <a:off x="1037436" y="1539687"/>
              <a:ext cx="3294263" cy="2402696"/>
            </a:xfrm>
            <a:prstGeom prst="rect">
              <a:avLst/>
            </a:prstGeom>
            <a:solidFill>
              <a:schemeClr val="accent1">
                <a:lumMod val="20000"/>
                <a:lumOff val="80000"/>
              </a:schemeClr>
            </a:solidFill>
          </p:spPr>
        </p:pic>
        <p:sp>
          <p:nvSpPr>
            <p:cNvPr id="12" name="TextBox 6">
              <a:extLst>
                <a:ext uri="{FF2B5EF4-FFF2-40B4-BE49-F238E27FC236}">
                  <a16:creationId xmlns:a16="http://schemas.microsoft.com/office/drawing/2014/main" id="{40F9D350-512B-4BE7-BCAF-56A0DC4E6AA0}"/>
                </a:ext>
              </a:extLst>
            </p:cNvPr>
            <p:cNvSpPr txBox="1"/>
            <p:nvPr/>
          </p:nvSpPr>
          <p:spPr>
            <a:xfrm rot="21206701">
              <a:off x="1426479" y="2314668"/>
              <a:ext cx="2250186" cy="603193"/>
            </a:xfrm>
            <a:prstGeom prst="rect">
              <a:avLst/>
            </a:prstGeom>
            <a:noFill/>
          </p:spPr>
          <p:txBody>
            <a:bodyPr wrap="square" rtlCol="0">
              <a:spAutoFit/>
            </a:bodyPr>
            <a:lstStyle/>
            <a:p>
              <a:pPr marL="0" marR="0" lvl="0" indent="0" algn="l" defTabSz="355600" rtl="0" eaLnBrk="1" fontAlgn="auto" latinLnBrk="0" hangingPunct="1">
                <a:lnSpc>
                  <a:spcPct val="150000"/>
                </a:lnSpc>
                <a:spcBef>
                  <a:spcPts val="0"/>
                </a:spcBef>
                <a:spcAft>
                  <a:spcPts val="0"/>
                </a:spcAft>
                <a:buClr>
                  <a:srgbClr val="4BACC6"/>
                </a:buClr>
                <a:buSzTx/>
                <a:buFontTx/>
                <a:buNone/>
                <a:tabLst/>
                <a:defRPr/>
              </a:pPr>
              <a:r>
                <a:rPr kumimoji="0" lang="tr-TR" sz="2200" i="0" u="none" strike="noStrike" kern="1200" cap="none" spc="0" normalizeH="0" baseline="0" noProof="0" dirty="0">
                  <a:ln>
                    <a:noFill/>
                  </a:ln>
                  <a:effectLst/>
                  <a:uLnTx/>
                  <a:uFillTx/>
                  <a:latin typeface="Calibri" panose="020F0502020204030204"/>
                  <a:ea typeface="+mn-ea"/>
                  <a:cs typeface="+mn-cs"/>
                </a:rPr>
                <a:t>Irk</a:t>
              </a:r>
            </a:p>
          </p:txBody>
        </p:sp>
      </p:grpSp>
      <p:grpSp>
        <p:nvGrpSpPr>
          <p:cNvPr id="13" name="Grup 12">
            <a:extLst>
              <a:ext uri="{FF2B5EF4-FFF2-40B4-BE49-F238E27FC236}">
                <a16:creationId xmlns:a16="http://schemas.microsoft.com/office/drawing/2014/main" id="{C339DFAF-AC02-437B-B16C-B6D0675D7F1E}"/>
              </a:ext>
            </a:extLst>
          </p:cNvPr>
          <p:cNvGrpSpPr/>
          <p:nvPr/>
        </p:nvGrpSpPr>
        <p:grpSpPr>
          <a:xfrm>
            <a:off x="8679897" y="2444908"/>
            <a:ext cx="2686807" cy="1934170"/>
            <a:chOff x="-42798" y="1622119"/>
            <a:chExt cx="3294263" cy="2402696"/>
          </a:xfrm>
        </p:grpSpPr>
        <p:pic>
          <p:nvPicPr>
            <p:cNvPr id="14" name="Resim 13">
              <a:extLst>
                <a:ext uri="{FF2B5EF4-FFF2-40B4-BE49-F238E27FC236}">
                  <a16:creationId xmlns:a16="http://schemas.microsoft.com/office/drawing/2014/main" id="{11253C97-4334-4EAE-A1FE-FB18421800D9}"/>
                </a:ext>
              </a:extLst>
            </p:cNvPr>
            <p:cNvPicPr>
              <a:picLocks noChangeAspect="1"/>
            </p:cNvPicPr>
            <p:nvPr/>
          </p:nvPicPr>
          <p:blipFill rotWithShape="1">
            <a:blip r:embed="rId2" cstate="print">
              <a:clrChange>
                <a:clrFrom>
                  <a:srgbClr val="EEEEEE"/>
                </a:clrFrom>
                <a:clrTo>
                  <a:srgbClr val="EEEEEE">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11707" t="22340" r="11294" b="21501"/>
            <a:stretch/>
          </p:blipFill>
          <p:spPr>
            <a:xfrm>
              <a:off x="-42798" y="1622119"/>
              <a:ext cx="3294263" cy="2402696"/>
            </a:xfrm>
            <a:prstGeom prst="rect">
              <a:avLst/>
            </a:prstGeom>
            <a:solidFill>
              <a:schemeClr val="accent1">
                <a:lumMod val="20000"/>
                <a:lumOff val="80000"/>
              </a:schemeClr>
            </a:solidFill>
          </p:spPr>
        </p:pic>
        <p:sp>
          <p:nvSpPr>
            <p:cNvPr id="15" name="TextBox 6">
              <a:extLst>
                <a:ext uri="{FF2B5EF4-FFF2-40B4-BE49-F238E27FC236}">
                  <a16:creationId xmlns:a16="http://schemas.microsoft.com/office/drawing/2014/main" id="{00549258-1516-46A8-B37B-9A58EE570E46}"/>
                </a:ext>
              </a:extLst>
            </p:cNvPr>
            <p:cNvSpPr txBox="1"/>
            <p:nvPr/>
          </p:nvSpPr>
          <p:spPr>
            <a:xfrm rot="21206701">
              <a:off x="702480" y="2514473"/>
              <a:ext cx="2206193" cy="458798"/>
            </a:xfrm>
            <a:prstGeom prst="rect">
              <a:avLst/>
            </a:prstGeom>
            <a:noFill/>
          </p:spPr>
          <p:txBody>
            <a:bodyPr wrap="square" rtlCol="0">
              <a:spAutoFit/>
            </a:bodyPr>
            <a:lstStyle>
              <a:defPPr>
                <a:defRPr lang="tr-TR"/>
              </a:defPPr>
              <a:lvl1pPr marR="0" lvl="0" indent="0" defTabSz="355600" fontAlgn="auto">
                <a:lnSpc>
                  <a:spcPct val="150000"/>
                </a:lnSpc>
                <a:spcBef>
                  <a:spcPts val="0"/>
                </a:spcBef>
                <a:spcAft>
                  <a:spcPts val="0"/>
                </a:spcAft>
                <a:buClr>
                  <a:srgbClr val="4BACC6"/>
                </a:buClr>
                <a:buSzTx/>
                <a:buFontTx/>
                <a:buNone/>
                <a:tabLst/>
                <a:defRPr kumimoji="0" sz="2200" i="0" u="none" strike="noStrike" cap="none" spc="0" normalizeH="0" baseline="0">
                  <a:ln>
                    <a:noFill/>
                  </a:ln>
                  <a:effectLst/>
                  <a:uLnTx/>
                  <a:uFillTx/>
                  <a:latin typeface="Calibri" panose="020F0502020204030204"/>
                </a:defRPr>
              </a:lvl1pPr>
            </a:lstStyle>
            <a:p>
              <a:pPr marL="84138" lvl="1"/>
              <a:r>
                <a:rPr lang="tr-TR" dirty="0"/>
                <a:t>İleri yaş (≥80 y)</a:t>
              </a:r>
            </a:p>
          </p:txBody>
        </p:sp>
      </p:grpSp>
      <p:grpSp>
        <p:nvGrpSpPr>
          <p:cNvPr id="16" name="Grup 15">
            <a:extLst>
              <a:ext uri="{FF2B5EF4-FFF2-40B4-BE49-F238E27FC236}">
                <a16:creationId xmlns:a16="http://schemas.microsoft.com/office/drawing/2014/main" id="{FC11DF06-C42F-49D1-85D5-90F43BB79795}"/>
              </a:ext>
            </a:extLst>
          </p:cNvPr>
          <p:cNvGrpSpPr/>
          <p:nvPr/>
        </p:nvGrpSpPr>
        <p:grpSpPr>
          <a:xfrm>
            <a:off x="528940" y="4598728"/>
            <a:ext cx="2785271" cy="1299511"/>
            <a:chOff x="744842" y="1548662"/>
            <a:chExt cx="3294263" cy="2402696"/>
          </a:xfrm>
        </p:grpSpPr>
        <p:pic>
          <p:nvPicPr>
            <p:cNvPr id="17" name="Resim 16">
              <a:extLst>
                <a:ext uri="{FF2B5EF4-FFF2-40B4-BE49-F238E27FC236}">
                  <a16:creationId xmlns:a16="http://schemas.microsoft.com/office/drawing/2014/main" id="{9CF4A879-4D16-48B8-9D3F-D34B1019EE97}"/>
                </a:ext>
              </a:extLst>
            </p:cNvPr>
            <p:cNvPicPr>
              <a:picLocks noChangeAspect="1"/>
            </p:cNvPicPr>
            <p:nvPr/>
          </p:nvPicPr>
          <p:blipFill rotWithShape="1">
            <a:blip r:embed="rId2" cstate="print">
              <a:clrChange>
                <a:clrFrom>
                  <a:srgbClr val="EEEEEE"/>
                </a:clrFrom>
                <a:clrTo>
                  <a:srgbClr val="EEEEEE">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11707" t="22340" r="11294" b="21501"/>
            <a:stretch/>
          </p:blipFill>
          <p:spPr>
            <a:xfrm>
              <a:off x="744842" y="1548662"/>
              <a:ext cx="3294263" cy="2402696"/>
            </a:xfrm>
            <a:prstGeom prst="rect">
              <a:avLst/>
            </a:prstGeom>
            <a:solidFill>
              <a:schemeClr val="accent1">
                <a:lumMod val="20000"/>
                <a:lumOff val="80000"/>
              </a:schemeClr>
            </a:solidFill>
          </p:spPr>
        </p:pic>
        <p:sp>
          <p:nvSpPr>
            <p:cNvPr id="18" name="TextBox 6">
              <a:extLst>
                <a:ext uri="{FF2B5EF4-FFF2-40B4-BE49-F238E27FC236}">
                  <a16:creationId xmlns:a16="http://schemas.microsoft.com/office/drawing/2014/main" id="{7FBE6282-F661-45BC-9C81-19E52FEFE7A7}"/>
                </a:ext>
              </a:extLst>
            </p:cNvPr>
            <p:cNvSpPr txBox="1"/>
            <p:nvPr/>
          </p:nvSpPr>
          <p:spPr>
            <a:xfrm rot="21206701">
              <a:off x="1298694" y="2060536"/>
              <a:ext cx="2250186" cy="1012681"/>
            </a:xfrm>
            <a:prstGeom prst="rect">
              <a:avLst/>
            </a:prstGeom>
            <a:noFill/>
          </p:spPr>
          <p:txBody>
            <a:bodyPr wrap="square" rtlCol="0">
              <a:spAutoFit/>
            </a:bodyPr>
            <a:lstStyle>
              <a:defPPr>
                <a:defRPr lang="tr-TR"/>
              </a:defPPr>
              <a:lvl1pPr marR="0" lvl="0" indent="0" defTabSz="355600" fontAlgn="auto">
                <a:lnSpc>
                  <a:spcPct val="150000"/>
                </a:lnSpc>
                <a:spcBef>
                  <a:spcPts val="0"/>
                </a:spcBef>
                <a:spcAft>
                  <a:spcPts val="0"/>
                </a:spcAft>
                <a:buClr>
                  <a:srgbClr val="4BACC6"/>
                </a:buClr>
                <a:buSzTx/>
                <a:buFontTx/>
                <a:buNone/>
                <a:tabLst/>
                <a:defRPr kumimoji="0" sz="2200" i="0" u="none" strike="noStrike" cap="none" spc="0" normalizeH="0" baseline="0">
                  <a:ln>
                    <a:noFill/>
                  </a:ln>
                  <a:effectLst/>
                  <a:uLnTx/>
                  <a:uFillTx/>
                  <a:latin typeface="Calibri" panose="020F0502020204030204"/>
                </a:defRPr>
              </a:lvl1pPr>
            </a:lstStyle>
            <a:p>
              <a:r>
                <a:rPr lang="tr-TR" dirty="0"/>
                <a:t>DM</a:t>
              </a:r>
            </a:p>
          </p:txBody>
        </p:sp>
      </p:grpSp>
      <p:grpSp>
        <p:nvGrpSpPr>
          <p:cNvPr id="19" name="Grup 18">
            <a:extLst>
              <a:ext uri="{FF2B5EF4-FFF2-40B4-BE49-F238E27FC236}">
                <a16:creationId xmlns:a16="http://schemas.microsoft.com/office/drawing/2014/main" id="{48A63716-2922-44AE-97DA-634C8E039D39}"/>
              </a:ext>
            </a:extLst>
          </p:cNvPr>
          <p:cNvGrpSpPr/>
          <p:nvPr/>
        </p:nvGrpSpPr>
        <p:grpSpPr>
          <a:xfrm>
            <a:off x="3914552" y="4422350"/>
            <a:ext cx="3015473" cy="1463344"/>
            <a:chOff x="744842" y="1548662"/>
            <a:chExt cx="3299536" cy="2402696"/>
          </a:xfrm>
        </p:grpSpPr>
        <p:pic>
          <p:nvPicPr>
            <p:cNvPr id="20" name="Resim 19">
              <a:extLst>
                <a:ext uri="{FF2B5EF4-FFF2-40B4-BE49-F238E27FC236}">
                  <a16:creationId xmlns:a16="http://schemas.microsoft.com/office/drawing/2014/main" id="{E9637D7B-B669-4B36-A6AA-FCC945D115ED}"/>
                </a:ext>
              </a:extLst>
            </p:cNvPr>
            <p:cNvPicPr>
              <a:picLocks noChangeAspect="1"/>
            </p:cNvPicPr>
            <p:nvPr/>
          </p:nvPicPr>
          <p:blipFill rotWithShape="1">
            <a:blip r:embed="rId2" cstate="print">
              <a:duotone>
                <a:schemeClr val="accent6">
                  <a:shade val="45000"/>
                  <a:satMod val="135000"/>
                </a:schemeClr>
                <a:prstClr val="white"/>
              </a:duotone>
              <a:clrChange>
                <a:clrFrom>
                  <a:srgbClr val="EEEEEE"/>
                </a:clrFrom>
                <a:clrTo>
                  <a:srgbClr val="EEEEEE">
                    <a:alpha val="0"/>
                  </a:srgbClr>
                </a:clrTo>
              </a:clrChange>
              <a:extLst>
                <a:ext uri="{28A0092B-C50C-407E-A947-70E740481C1C}">
                  <a14:useLocalDpi xmlns:a14="http://schemas.microsoft.com/office/drawing/2010/main" val="0"/>
                </a:ext>
              </a:extLst>
            </a:blip>
            <a:srcRect l="11707" t="22340" r="11294" b="21501"/>
            <a:stretch/>
          </p:blipFill>
          <p:spPr>
            <a:xfrm>
              <a:off x="744842" y="1548662"/>
              <a:ext cx="3294263" cy="2402696"/>
            </a:xfrm>
            <a:prstGeom prst="rect">
              <a:avLst/>
            </a:prstGeom>
            <a:solidFill>
              <a:schemeClr val="accent1">
                <a:lumMod val="20000"/>
                <a:lumOff val="80000"/>
              </a:schemeClr>
            </a:solidFill>
          </p:spPr>
        </p:pic>
        <p:sp>
          <p:nvSpPr>
            <p:cNvPr id="21" name="TextBox 6">
              <a:extLst>
                <a:ext uri="{FF2B5EF4-FFF2-40B4-BE49-F238E27FC236}">
                  <a16:creationId xmlns:a16="http://schemas.microsoft.com/office/drawing/2014/main" id="{223EAC56-0DDC-465E-A70B-61E3028C9662}"/>
                </a:ext>
              </a:extLst>
            </p:cNvPr>
            <p:cNvSpPr txBox="1"/>
            <p:nvPr/>
          </p:nvSpPr>
          <p:spPr>
            <a:xfrm rot="21206701">
              <a:off x="868706" y="2283566"/>
              <a:ext cx="3175672" cy="707483"/>
            </a:xfrm>
            <a:prstGeom prst="rect">
              <a:avLst/>
            </a:prstGeom>
            <a:noFill/>
          </p:spPr>
          <p:txBody>
            <a:bodyPr wrap="square" rtlCol="0">
              <a:spAutoFit/>
            </a:bodyPr>
            <a:lstStyle/>
            <a:p>
              <a:pPr lvl="1">
                <a:defRPr/>
              </a:pPr>
              <a:r>
                <a:rPr lang="tr-TR" sz="2200" dirty="0"/>
                <a:t>KBH ± </a:t>
              </a:r>
              <a:r>
                <a:rPr lang="tr-TR" sz="2200" dirty="0" err="1"/>
                <a:t>proteinüri</a:t>
              </a:r>
              <a:endParaRPr lang="tr-TR" sz="2200" dirty="0"/>
            </a:p>
          </p:txBody>
        </p:sp>
      </p:grpSp>
      <p:grpSp>
        <p:nvGrpSpPr>
          <p:cNvPr id="22" name="Grup 21">
            <a:extLst>
              <a:ext uri="{FF2B5EF4-FFF2-40B4-BE49-F238E27FC236}">
                <a16:creationId xmlns:a16="http://schemas.microsoft.com/office/drawing/2014/main" id="{A746124F-5886-43B6-A7E2-EAD038C34997}"/>
              </a:ext>
            </a:extLst>
          </p:cNvPr>
          <p:cNvGrpSpPr/>
          <p:nvPr/>
        </p:nvGrpSpPr>
        <p:grpSpPr>
          <a:xfrm>
            <a:off x="7967038" y="4413092"/>
            <a:ext cx="3399666" cy="1737988"/>
            <a:chOff x="882305" y="1931564"/>
            <a:chExt cx="3294263" cy="2402696"/>
          </a:xfrm>
        </p:grpSpPr>
        <p:pic>
          <p:nvPicPr>
            <p:cNvPr id="23" name="Resim 22">
              <a:extLst>
                <a:ext uri="{FF2B5EF4-FFF2-40B4-BE49-F238E27FC236}">
                  <a16:creationId xmlns:a16="http://schemas.microsoft.com/office/drawing/2014/main" id="{49A4042F-5AFC-47C2-83E9-7F9A5804877C}"/>
                </a:ext>
              </a:extLst>
            </p:cNvPr>
            <p:cNvPicPr>
              <a:picLocks noChangeAspect="1"/>
            </p:cNvPicPr>
            <p:nvPr/>
          </p:nvPicPr>
          <p:blipFill rotWithShape="1">
            <a:blip r:embed="rId2" cstate="print">
              <a:clrChange>
                <a:clrFrom>
                  <a:srgbClr val="EEEEEE"/>
                </a:clrFrom>
                <a:clrTo>
                  <a:srgbClr val="EEEEEE">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11707" t="22340" r="11294" b="21501"/>
            <a:stretch/>
          </p:blipFill>
          <p:spPr>
            <a:xfrm>
              <a:off x="882305" y="1931564"/>
              <a:ext cx="3294263" cy="2402696"/>
            </a:xfrm>
            <a:prstGeom prst="rect">
              <a:avLst/>
            </a:prstGeom>
            <a:solidFill>
              <a:schemeClr val="accent1">
                <a:lumMod val="20000"/>
                <a:lumOff val="80000"/>
              </a:schemeClr>
            </a:solidFill>
          </p:spPr>
        </p:pic>
        <p:sp>
          <p:nvSpPr>
            <p:cNvPr id="24" name="TextBox 6">
              <a:extLst>
                <a:ext uri="{FF2B5EF4-FFF2-40B4-BE49-F238E27FC236}">
                  <a16:creationId xmlns:a16="http://schemas.microsoft.com/office/drawing/2014/main" id="{D38C649B-45BF-41E6-B906-68436E758A96}"/>
                </a:ext>
              </a:extLst>
            </p:cNvPr>
            <p:cNvSpPr txBox="1"/>
            <p:nvPr/>
          </p:nvSpPr>
          <p:spPr>
            <a:xfrm rot="21206701">
              <a:off x="1086379" y="2576235"/>
              <a:ext cx="2883824" cy="1531758"/>
            </a:xfrm>
            <a:prstGeom prst="rect">
              <a:avLst/>
            </a:prstGeom>
            <a:noFill/>
          </p:spPr>
          <p:txBody>
            <a:bodyPr wrap="square" rtlCol="0">
              <a:spAutoFit/>
            </a:bodyPr>
            <a:lstStyle/>
            <a:p>
              <a:pPr lvl="1">
                <a:defRPr/>
              </a:pPr>
              <a:r>
                <a:rPr lang="tr-TR" sz="2200" dirty="0"/>
                <a:t>KVH veya KVH risk profili (</a:t>
              </a:r>
              <a:r>
                <a:rPr lang="tr-TR" sz="2200" dirty="0" err="1"/>
                <a:t>fragmingham</a:t>
              </a:r>
              <a:r>
                <a:rPr lang="tr-TR" sz="2200" dirty="0"/>
                <a:t> risk skor)</a:t>
              </a:r>
              <a:endParaRPr lang="en-US" sz="2200" dirty="0">
                <a:solidFill>
                  <a:prstClr val="black">
                    <a:lumMod val="75000"/>
                    <a:lumOff val="25000"/>
                  </a:prstClr>
                </a:solidFill>
              </a:endParaRPr>
            </a:p>
          </p:txBody>
        </p:sp>
      </p:grpSp>
    </p:spTree>
    <p:extLst>
      <p:ext uri="{BB962C8B-B14F-4D97-AF65-F5344CB8AC3E}">
        <p14:creationId xmlns:p14="http://schemas.microsoft.com/office/powerpoint/2010/main" val="293590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750"/>
                                        <p:tgtEl>
                                          <p:spTgt spid="2"/>
                                        </p:tgtEl>
                                      </p:cBhvr>
                                    </p:animEffect>
                                  </p:childTnLst>
                                </p:cTn>
                              </p:par>
                            </p:childTnLst>
                          </p:cTn>
                        </p:par>
                        <p:par>
                          <p:cTn id="8" fill="hold">
                            <p:stCondLst>
                              <p:cond delay="175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750"/>
                                        <p:tgtEl>
                                          <p:spTgt spid="7"/>
                                        </p:tgtEl>
                                      </p:cBhvr>
                                    </p:animEffect>
                                  </p:childTnLst>
                                </p:cTn>
                              </p:par>
                            </p:childTnLst>
                          </p:cTn>
                        </p:par>
                        <p:par>
                          <p:cTn id="12" fill="hold">
                            <p:stCondLst>
                              <p:cond delay="35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1750"/>
                                        <p:tgtEl>
                                          <p:spTgt spid="10"/>
                                        </p:tgtEl>
                                      </p:cBhvr>
                                    </p:animEffect>
                                  </p:childTnLst>
                                </p:cTn>
                              </p:par>
                            </p:childTnLst>
                          </p:cTn>
                        </p:par>
                        <p:par>
                          <p:cTn id="16" fill="hold">
                            <p:stCondLst>
                              <p:cond delay="5250"/>
                            </p:stCondLst>
                            <p:childTnLst>
                              <p:par>
                                <p:cTn id="17" presetID="2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1750"/>
                                        <p:tgtEl>
                                          <p:spTgt spid="13"/>
                                        </p:tgtEl>
                                      </p:cBhvr>
                                    </p:animEffect>
                                  </p:childTnLst>
                                </p:cTn>
                              </p:par>
                            </p:childTnLst>
                          </p:cTn>
                        </p:par>
                        <p:par>
                          <p:cTn id="20" fill="hold">
                            <p:stCondLst>
                              <p:cond delay="7000"/>
                            </p:stCondLst>
                            <p:childTnLst>
                              <p:par>
                                <p:cTn id="21" presetID="2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1750"/>
                                        <p:tgtEl>
                                          <p:spTgt spid="16"/>
                                        </p:tgtEl>
                                      </p:cBhvr>
                                    </p:animEffect>
                                  </p:childTnLst>
                                </p:cTn>
                              </p:par>
                            </p:childTnLst>
                          </p:cTn>
                        </p:par>
                        <p:par>
                          <p:cTn id="24" fill="hold">
                            <p:stCondLst>
                              <p:cond delay="8750"/>
                            </p:stCondLst>
                            <p:childTnLst>
                              <p:par>
                                <p:cTn id="25" presetID="22" presetClass="entr" presetSubtype="8"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1750"/>
                                        <p:tgtEl>
                                          <p:spTgt spid="19"/>
                                        </p:tgtEl>
                                      </p:cBhvr>
                                    </p:animEffect>
                                  </p:childTnLst>
                                </p:cTn>
                              </p:par>
                            </p:childTnLst>
                          </p:cTn>
                        </p:par>
                        <p:par>
                          <p:cTn id="28" fill="hold">
                            <p:stCondLst>
                              <p:cond delay="10500"/>
                            </p:stCondLst>
                            <p:childTnLst>
                              <p:par>
                                <p:cTn id="29" presetID="22" presetClass="entr" presetSubtype="8"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1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kış Çizelgesi: Öteki İşlem 3">
            <a:extLst>
              <a:ext uri="{FF2B5EF4-FFF2-40B4-BE49-F238E27FC236}">
                <a16:creationId xmlns:a16="http://schemas.microsoft.com/office/drawing/2014/main" id="{157B5993-7324-4184-A5A5-175FAE411538}"/>
              </a:ext>
            </a:extLst>
          </p:cNvPr>
          <p:cNvSpPr/>
          <p:nvPr/>
        </p:nvSpPr>
        <p:spPr>
          <a:xfrm>
            <a:off x="675043" y="1362269"/>
            <a:ext cx="10749701" cy="4195076"/>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extBox 6">
            <a:extLst>
              <a:ext uri="{FF2B5EF4-FFF2-40B4-BE49-F238E27FC236}">
                <a16:creationId xmlns:a16="http://schemas.microsoft.com/office/drawing/2014/main" id="{1A4F2EBE-7BAF-436D-AFC3-BA30E7A9F760}"/>
              </a:ext>
            </a:extLst>
          </p:cNvPr>
          <p:cNvSpPr txBox="1"/>
          <p:nvPr/>
        </p:nvSpPr>
        <p:spPr>
          <a:xfrm>
            <a:off x="811764" y="1474236"/>
            <a:ext cx="10612980" cy="3748719"/>
          </a:xfrm>
          <a:prstGeom prst="rect">
            <a:avLst/>
          </a:prstGeom>
          <a:noFill/>
        </p:spPr>
        <p:txBody>
          <a:bodyPr wrap="square" rtlCol="0">
            <a:spAutoFit/>
          </a:bodyPr>
          <a:lstStyle/>
          <a:p>
            <a:pPr>
              <a:lnSpc>
                <a:spcPct val="135000"/>
              </a:lnSpc>
              <a:defRPr/>
            </a:pPr>
            <a:r>
              <a:rPr lang="tr-TR" sz="2200" b="1" dirty="0">
                <a:solidFill>
                  <a:srgbClr val="C00000"/>
                </a:solidFill>
              </a:rPr>
              <a:t>Genel </a:t>
            </a:r>
            <a:r>
              <a:rPr lang="tr-TR" sz="2200" b="1" dirty="0" err="1">
                <a:solidFill>
                  <a:srgbClr val="C00000"/>
                </a:solidFill>
              </a:rPr>
              <a:t>populasyon</a:t>
            </a:r>
            <a:r>
              <a:rPr lang="tr-TR" sz="2200" b="1" dirty="0">
                <a:solidFill>
                  <a:srgbClr val="C00000"/>
                </a:solidFill>
              </a:rPr>
              <a:t>;</a:t>
            </a:r>
          </a:p>
          <a:p>
            <a:pPr marL="180975" lvl="1">
              <a:lnSpc>
                <a:spcPct val="135000"/>
              </a:lnSpc>
              <a:defRPr/>
            </a:pPr>
            <a:r>
              <a:rPr lang="tr-TR" sz="2200" dirty="0"/>
              <a:t>- </a:t>
            </a:r>
            <a:r>
              <a:rPr lang="tr-TR" sz="2200" dirty="0" err="1"/>
              <a:t>Tiyazid</a:t>
            </a:r>
            <a:r>
              <a:rPr lang="tr-TR" sz="2200" dirty="0"/>
              <a:t> </a:t>
            </a:r>
            <a:r>
              <a:rPr lang="tr-TR" sz="2200" dirty="0" err="1"/>
              <a:t>diüretik</a:t>
            </a:r>
            <a:r>
              <a:rPr lang="tr-TR" sz="2200" dirty="0"/>
              <a:t>, KKB, ACE-i ve </a:t>
            </a:r>
            <a:r>
              <a:rPr lang="tr-TR" sz="2200" dirty="0" err="1"/>
              <a:t>ARB’lerden</a:t>
            </a:r>
            <a:r>
              <a:rPr lang="tr-TR" sz="2200" dirty="0"/>
              <a:t> herhangi biri başlangıç tedavi olarak kullanılabilir.</a:t>
            </a:r>
          </a:p>
          <a:p>
            <a:pPr marL="704850" lvl="2" indent="-342900">
              <a:lnSpc>
                <a:spcPct val="135000"/>
              </a:lnSpc>
              <a:buFont typeface="Arial" panose="020B0604020202020204" pitchFamily="34" charset="0"/>
              <a:buChar char="•"/>
              <a:defRPr/>
            </a:pPr>
            <a:r>
              <a:rPr lang="tr-TR" sz="2200" b="1" dirty="0">
                <a:solidFill>
                  <a:srgbClr val="C00000"/>
                </a:solidFill>
              </a:rPr>
              <a:t>Önerilen 4 grup ilaç;</a:t>
            </a:r>
          </a:p>
          <a:p>
            <a:pPr marL="354013" lvl="3" indent="93663">
              <a:lnSpc>
                <a:spcPct val="135000"/>
              </a:lnSpc>
              <a:defRPr/>
            </a:pPr>
            <a:r>
              <a:rPr lang="tr-TR" sz="2200" dirty="0"/>
              <a:t>- Kan basıncı düşüşü üzerine benzer etki</a:t>
            </a:r>
          </a:p>
          <a:p>
            <a:pPr marL="354013" lvl="3" indent="93663">
              <a:lnSpc>
                <a:spcPct val="135000"/>
              </a:lnSpc>
              <a:defRPr/>
            </a:pPr>
            <a:r>
              <a:rPr lang="tr-TR" sz="2200" dirty="0"/>
              <a:t>- Total </a:t>
            </a:r>
            <a:r>
              <a:rPr lang="tr-TR" sz="2200" dirty="0" err="1"/>
              <a:t>mortalite</a:t>
            </a:r>
            <a:r>
              <a:rPr lang="tr-TR" sz="2200" dirty="0"/>
              <a:t>, </a:t>
            </a:r>
            <a:r>
              <a:rPr lang="tr-TR" sz="2200" dirty="0" err="1"/>
              <a:t>kardiyovasküler</a:t>
            </a:r>
            <a:r>
              <a:rPr lang="tr-TR" sz="2200" dirty="0"/>
              <a:t>, </a:t>
            </a:r>
            <a:r>
              <a:rPr lang="tr-TR" sz="2200" dirty="0" err="1"/>
              <a:t>serebrovasküler</a:t>
            </a:r>
            <a:r>
              <a:rPr lang="tr-TR" sz="2200" dirty="0"/>
              <a:t> ve </a:t>
            </a:r>
            <a:r>
              <a:rPr lang="tr-TR" sz="2200" dirty="0" err="1"/>
              <a:t>renal</a:t>
            </a:r>
            <a:r>
              <a:rPr lang="tr-TR" sz="2200" dirty="0"/>
              <a:t> sonlanım üzerine benzer etki</a:t>
            </a:r>
          </a:p>
          <a:p>
            <a:pPr lvl="1">
              <a:lnSpc>
                <a:spcPct val="135000"/>
              </a:lnSpc>
              <a:defRPr/>
            </a:pPr>
            <a:r>
              <a:rPr lang="tr-TR" sz="2200" dirty="0"/>
              <a:t>- Başlangıç tedavi olarak </a:t>
            </a:r>
            <a:r>
              <a:rPr lang="el-GR" sz="2200" dirty="0"/>
              <a:t>Β</a:t>
            </a:r>
            <a:r>
              <a:rPr lang="tr-TR" sz="2200" dirty="0"/>
              <a:t>-</a:t>
            </a:r>
            <a:r>
              <a:rPr lang="tr-TR" sz="2200" dirty="0" err="1"/>
              <a:t>bloker</a:t>
            </a:r>
            <a:r>
              <a:rPr lang="tr-TR" sz="2200" dirty="0"/>
              <a:t> ?</a:t>
            </a:r>
          </a:p>
          <a:p>
            <a:pPr marL="1257300" lvl="2" indent="-342900">
              <a:lnSpc>
                <a:spcPct val="135000"/>
              </a:lnSpc>
              <a:buFont typeface="Arial" panose="020B0604020202020204" pitchFamily="34" charset="0"/>
              <a:buChar char="•"/>
              <a:defRPr/>
            </a:pPr>
            <a:r>
              <a:rPr lang="tr-TR" sz="2200" dirty="0"/>
              <a:t>ESH/ESC (&lt;80 y) ve CHEP (&lt;60 y) kılavuzlarında öneriliyor.</a:t>
            </a:r>
          </a:p>
        </p:txBody>
      </p:sp>
      <p:sp>
        <p:nvSpPr>
          <p:cNvPr id="3" name="Dikdörtgen 2">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a:defRPr/>
            </a:pPr>
            <a:r>
              <a:rPr lang="tr-TR" sz="2800" b="1" dirty="0">
                <a:latin typeface="Calibri" panose="020F0502020204030204" pitchFamily="34" charset="0"/>
                <a:cs typeface="Calibri" panose="020F0502020204030204" pitchFamily="34" charset="0"/>
              </a:rPr>
              <a:t>Başlangıç Olarak Hangi </a:t>
            </a:r>
            <a:r>
              <a:rPr lang="tr-TR" sz="2800" b="1" dirty="0" err="1">
                <a:latin typeface="Calibri" panose="020F0502020204030204" pitchFamily="34" charset="0"/>
                <a:cs typeface="Calibri" panose="020F0502020204030204" pitchFamily="34" charset="0"/>
              </a:rPr>
              <a:t>Antihipertansif</a:t>
            </a:r>
            <a:r>
              <a:rPr lang="tr-TR" sz="2800" b="1" dirty="0">
                <a:latin typeface="Calibri" panose="020F0502020204030204" pitchFamily="34" charset="0"/>
                <a:cs typeface="Calibri" panose="020F0502020204030204" pitchFamily="34" charset="0"/>
              </a:rPr>
              <a:t> İlaç?-2</a:t>
            </a:r>
          </a:p>
        </p:txBody>
      </p:sp>
    </p:spTree>
    <p:extLst>
      <p:ext uri="{BB962C8B-B14F-4D97-AF65-F5344CB8AC3E}">
        <p14:creationId xmlns:p14="http://schemas.microsoft.com/office/powerpoint/2010/main" val="102173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750"/>
                                        <p:tgtEl>
                                          <p:spTgt spid="4"/>
                                        </p:tgtEl>
                                      </p:cBhvr>
                                    </p:animEffect>
                                  </p:childTnLst>
                                </p:cTn>
                              </p:par>
                            </p:childTnLst>
                          </p:cTn>
                        </p:par>
                        <p:par>
                          <p:cTn id="8" fill="hold">
                            <p:stCondLst>
                              <p:cond delay="1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A674231-B60D-48E0-8682-B25E40739994}"/>
              </a:ext>
            </a:extLst>
          </p:cNvPr>
          <p:cNvSpPr/>
          <p:nvPr/>
        </p:nvSpPr>
        <p:spPr>
          <a:xfrm>
            <a:off x="675044" y="600888"/>
            <a:ext cx="9146369" cy="480131"/>
          </a:xfrm>
          <a:prstGeom prst="rect">
            <a:avLst/>
          </a:prstGeom>
        </p:spPr>
        <p:txBody>
          <a:bodyPr wrap="square">
            <a:spAutoFit/>
          </a:bodyPr>
          <a:lstStyle/>
          <a:p>
            <a:pPr lvl="0">
              <a:lnSpc>
                <a:spcPct val="90000"/>
              </a:lnSpc>
              <a:spcBef>
                <a:spcPts val="1000"/>
              </a:spcBef>
              <a:defRPr/>
            </a:pPr>
            <a:r>
              <a:rPr lang="tr-TR" sz="2800" b="1" dirty="0">
                <a:latin typeface="Calibri" panose="020F0502020204030204" pitchFamily="34" charset="0"/>
                <a:cs typeface="Calibri" panose="020F0502020204030204" pitchFamily="34" charset="0"/>
              </a:rPr>
              <a:t>Hipertansiyon Tedavi Kılavuzları-1</a:t>
            </a:r>
          </a:p>
        </p:txBody>
      </p:sp>
      <p:graphicFrame>
        <p:nvGraphicFramePr>
          <p:cNvPr id="6" name="Tablo 5">
            <a:extLst>
              <a:ext uri="{FF2B5EF4-FFF2-40B4-BE49-F238E27FC236}">
                <a16:creationId xmlns:a16="http://schemas.microsoft.com/office/drawing/2014/main" id="{8A2ECC0E-30D4-42F3-B156-E3BD320200E8}"/>
              </a:ext>
            </a:extLst>
          </p:cNvPr>
          <p:cNvGraphicFramePr>
            <a:graphicFrameLocks noGrp="1"/>
          </p:cNvGraphicFramePr>
          <p:nvPr>
            <p:extLst>
              <p:ext uri="{D42A27DB-BD31-4B8C-83A1-F6EECF244321}">
                <p14:modId xmlns:p14="http://schemas.microsoft.com/office/powerpoint/2010/main" val="3286314251"/>
              </p:ext>
            </p:extLst>
          </p:nvPr>
        </p:nvGraphicFramePr>
        <p:xfrm>
          <a:off x="729190" y="1389840"/>
          <a:ext cx="10600963" cy="4253726"/>
        </p:xfrm>
        <a:graphic>
          <a:graphicData uri="http://schemas.openxmlformats.org/drawingml/2006/table">
            <a:tbl>
              <a:tblPr firstRow="1" bandRow="1">
                <a:tableStyleId>{3B4B98B0-60AC-42C2-AFA5-B58CD77FA1E5}</a:tableStyleId>
              </a:tblPr>
              <a:tblGrid>
                <a:gridCol w="2571978">
                  <a:extLst>
                    <a:ext uri="{9D8B030D-6E8A-4147-A177-3AD203B41FA5}">
                      <a16:colId xmlns:a16="http://schemas.microsoft.com/office/drawing/2014/main" val="3916867560"/>
                    </a:ext>
                  </a:extLst>
                </a:gridCol>
                <a:gridCol w="4236829">
                  <a:extLst>
                    <a:ext uri="{9D8B030D-6E8A-4147-A177-3AD203B41FA5}">
                      <a16:colId xmlns:a16="http://schemas.microsoft.com/office/drawing/2014/main" val="3270660460"/>
                    </a:ext>
                  </a:extLst>
                </a:gridCol>
                <a:gridCol w="3792156">
                  <a:extLst>
                    <a:ext uri="{9D8B030D-6E8A-4147-A177-3AD203B41FA5}">
                      <a16:colId xmlns:a16="http://schemas.microsoft.com/office/drawing/2014/main" val="626332296"/>
                    </a:ext>
                  </a:extLst>
                </a:gridCol>
              </a:tblGrid>
              <a:tr h="412279">
                <a:tc>
                  <a:txBody>
                    <a:bodyPr/>
                    <a:lstStyle/>
                    <a:p>
                      <a:pPr algn="ctr"/>
                      <a:r>
                        <a:rPr lang="tr-TR" sz="2300" dirty="0"/>
                        <a:t>Kılavuz</a:t>
                      </a:r>
                      <a:endParaRPr lang="tr-TR" sz="2300" b="1" dirty="0">
                        <a:latin typeface="+mn-lt"/>
                      </a:endParaRPr>
                    </a:p>
                  </a:txBody>
                  <a:tcPr marL="88128" marR="88128" marT="44051" marB="44051" anchor="ctr"/>
                </a:tc>
                <a:tc>
                  <a:txBody>
                    <a:bodyPr/>
                    <a:lstStyle/>
                    <a:p>
                      <a:pPr algn="ctr"/>
                      <a:r>
                        <a:rPr lang="tr-TR" sz="2300" dirty="0" err="1"/>
                        <a:t>Populasyon</a:t>
                      </a:r>
                      <a:endParaRPr lang="tr-TR" sz="2300" b="1" dirty="0">
                        <a:latin typeface="+mn-lt"/>
                      </a:endParaRPr>
                    </a:p>
                  </a:txBody>
                  <a:tcPr marL="88128" marR="88128" marT="44051" marB="44051" anchor="ctr"/>
                </a:tc>
                <a:tc>
                  <a:txBody>
                    <a:bodyPr/>
                    <a:lstStyle/>
                    <a:p>
                      <a:pPr algn="ctr"/>
                      <a:r>
                        <a:rPr lang="tr-TR" sz="2300" dirty="0"/>
                        <a:t>Hedef</a:t>
                      </a:r>
                      <a:r>
                        <a:rPr lang="tr-TR" sz="2300" baseline="0" dirty="0"/>
                        <a:t> KB, </a:t>
                      </a:r>
                      <a:r>
                        <a:rPr lang="tr-TR" sz="2300" baseline="0" dirty="0" err="1"/>
                        <a:t>mmHg</a:t>
                      </a:r>
                      <a:endParaRPr lang="tr-TR" sz="2300" b="1" dirty="0">
                        <a:latin typeface="+mn-lt"/>
                      </a:endParaRPr>
                    </a:p>
                  </a:txBody>
                  <a:tcPr marL="88128" marR="88128" marT="44051" marB="44051" anchor="ctr"/>
                </a:tc>
                <a:extLst>
                  <a:ext uri="{0D108BD9-81ED-4DB2-BD59-A6C34878D82A}">
                    <a16:rowId xmlns:a16="http://schemas.microsoft.com/office/drawing/2014/main" val="4224684513"/>
                  </a:ext>
                </a:extLst>
              </a:tr>
              <a:tr h="371357">
                <a:tc>
                  <a:txBody>
                    <a:bodyPr/>
                    <a:lstStyle/>
                    <a:p>
                      <a:r>
                        <a:rPr lang="tr-TR" sz="2000" dirty="0"/>
                        <a:t>JNC</a:t>
                      </a:r>
                      <a:r>
                        <a:rPr lang="tr-TR" sz="2000" baseline="0" dirty="0"/>
                        <a:t> 8 2014</a:t>
                      </a:r>
                      <a:endParaRPr lang="tr-TR" sz="2000" b="1" dirty="0">
                        <a:solidFill>
                          <a:schemeClr val="tx1"/>
                        </a:solidFill>
                        <a:latin typeface="+mn-lt"/>
                      </a:endParaRPr>
                    </a:p>
                  </a:txBody>
                  <a:tcPr marL="88128" marR="88128" marT="44051" marB="44051" anchor="ctr"/>
                </a:tc>
                <a:tc>
                  <a:txBody>
                    <a:bodyPr/>
                    <a:lstStyle/>
                    <a:p>
                      <a:r>
                        <a:rPr lang="tr-TR" sz="2000" dirty="0"/>
                        <a:t>Erişkin &lt;60 y</a:t>
                      </a:r>
                      <a:endParaRPr lang="tr-TR" sz="2000" b="0" dirty="0">
                        <a:latin typeface="+mn-lt"/>
                      </a:endParaRPr>
                    </a:p>
                  </a:txBody>
                  <a:tcPr marL="88128" marR="88128" marT="44051" marB="44051" anchor="ctr"/>
                </a:tc>
                <a:tc>
                  <a:txBody>
                    <a:bodyPr/>
                    <a:lstStyle/>
                    <a:p>
                      <a:pPr algn="ctr"/>
                      <a:r>
                        <a:rPr lang="tr-TR" sz="2000" dirty="0"/>
                        <a:t>&lt;140/90</a:t>
                      </a:r>
                      <a:endParaRPr lang="tr-TR" sz="2000" b="0" dirty="0">
                        <a:latin typeface="+mn-lt"/>
                      </a:endParaRPr>
                    </a:p>
                  </a:txBody>
                  <a:tcPr marL="88128" marR="88128" marT="44051" marB="44051" anchor="ctr"/>
                </a:tc>
                <a:extLst>
                  <a:ext uri="{0D108BD9-81ED-4DB2-BD59-A6C34878D82A}">
                    <a16:rowId xmlns:a16="http://schemas.microsoft.com/office/drawing/2014/main" val="2513536270"/>
                  </a:ext>
                </a:extLst>
              </a:tr>
              <a:tr h="371357">
                <a:tc>
                  <a:txBody>
                    <a:bodyPr/>
                    <a:lstStyle/>
                    <a:p>
                      <a:endParaRPr lang="tr-TR" sz="2000" b="0" dirty="0">
                        <a:solidFill>
                          <a:schemeClr val="tx2"/>
                        </a:solidFill>
                        <a:latin typeface="+mn-lt"/>
                      </a:endParaRPr>
                    </a:p>
                  </a:txBody>
                  <a:tcPr marL="88128" marR="88128" marT="44051" marB="44051" anchor="ctr"/>
                </a:tc>
                <a:tc>
                  <a:txBody>
                    <a:bodyPr/>
                    <a:lstStyle/>
                    <a:p>
                      <a:r>
                        <a:rPr lang="tr-TR" sz="2000" dirty="0"/>
                        <a:t>Erişkin ≥60 y</a:t>
                      </a:r>
                      <a:endParaRPr lang="tr-TR" sz="2000" b="0" dirty="0">
                        <a:latin typeface="+mn-lt"/>
                      </a:endParaRPr>
                    </a:p>
                  </a:txBody>
                  <a:tcPr marL="88128" marR="88128" marT="44051" marB="44051" anchor="ctr"/>
                </a:tc>
                <a:tc>
                  <a:txBody>
                    <a:bodyPr/>
                    <a:lstStyle/>
                    <a:p>
                      <a:pPr algn="ctr"/>
                      <a:r>
                        <a:rPr lang="tr-TR" sz="2000" dirty="0"/>
                        <a:t>&lt;150/90</a:t>
                      </a:r>
                      <a:endParaRPr lang="tr-TR" sz="2000" b="0" dirty="0">
                        <a:latin typeface="+mn-lt"/>
                      </a:endParaRPr>
                    </a:p>
                  </a:txBody>
                  <a:tcPr marL="88128" marR="88128" marT="44051" marB="44051" anchor="ctr"/>
                </a:tc>
                <a:extLst>
                  <a:ext uri="{0D108BD9-81ED-4DB2-BD59-A6C34878D82A}">
                    <a16:rowId xmlns:a16="http://schemas.microsoft.com/office/drawing/2014/main" val="606509103"/>
                  </a:ext>
                </a:extLst>
              </a:tr>
              <a:tr h="371357">
                <a:tc>
                  <a:txBody>
                    <a:bodyPr/>
                    <a:lstStyle/>
                    <a:p>
                      <a:endParaRPr lang="tr-TR" sz="2000" b="0" dirty="0">
                        <a:solidFill>
                          <a:schemeClr val="tx2"/>
                        </a:solidFill>
                        <a:latin typeface="+mn-lt"/>
                      </a:endParaRPr>
                    </a:p>
                  </a:txBody>
                  <a:tcPr marL="88128" marR="88128" marT="44051" marB="44051" anchor="ctr"/>
                </a:tc>
                <a:tc>
                  <a:txBody>
                    <a:bodyPr/>
                    <a:lstStyle/>
                    <a:p>
                      <a:r>
                        <a:rPr lang="tr-TR" sz="2000" dirty="0"/>
                        <a:t>Erişkin DM</a:t>
                      </a:r>
                      <a:endParaRPr lang="tr-TR" sz="2000" b="0" dirty="0">
                        <a:latin typeface="+mn-lt"/>
                      </a:endParaRPr>
                    </a:p>
                  </a:txBody>
                  <a:tcPr marL="88128" marR="88128" marT="44051" marB="44051" anchor="ctr"/>
                </a:tc>
                <a:tc>
                  <a:txBody>
                    <a:bodyPr/>
                    <a:lstStyle/>
                    <a:p>
                      <a:pPr algn="ctr"/>
                      <a:r>
                        <a:rPr lang="tr-TR" sz="2000" dirty="0"/>
                        <a:t>&lt;140/90</a:t>
                      </a:r>
                      <a:endParaRPr lang="tr-TR" sz="2000" b="0" dirty="0">
                        <a:latin typeface="+mn-lt"/>
                      </a:endParaRPr>
                    </a:p>
                  </a:txBody>
                  <a:tcPr marL="88128" marR="88128" marT="44051" marB="44051" anchor="ctr"/>
                </a:tc>
                <a:extLst>
                  <a:ext uri="{0D108BD9-81ED-4DB2-BD59-A6C34878D82A}">
                    <a16:rowId xmlns:a16="http://schemas.microsoft.com/office/drawing/2014/main" val="1128943155"/>
                  </a:ext>
                </a:extLst>
              </a:tr>
              <a:tr h="371357">
                <a:tc>
                  <a:txBody>
                    <a:bodyPr/>
                    <a:lstStyle/>
                    <a:p>
                      <a:endParaRPr lang="tr-TR" sz="2000" b="0" dirty="0">
                        <a:ln>
                          <a:solidFill>
                            <a:srgbClr val="C00000"/>
                          </a:solidFill>
                        </a:ln>
                        <a:solidFill>
                          <a:schemeClr val="tx2"/>
                        </a:solidFill>
                        <a:latin typeface="+mn-lt"/>
                      </a:endParaRPr>
                    </a:p>
                  </a:txBody>
                  <a:tcPr marL="88128" marR="88128" marT="44051" marB="44051" anchor="ctr"/>
                </a:tc>
                <a:tc>
                  <a:txBody>
                    <a:bodyPr/>
                    <a:lstStyle/>
                    <a:p>
                      <a:r>
                        <a:rPr lang="tr-TR" sz="2000" dirty="0"/>
                        <a:t>Erişkin KBH</a:t>
                      </a:r>
                      <a:endParaRPr lang="tr-TR" sz="2000" b="0" dirty="0">
                        <a:latin typeface="+mn-lt"/>
                      </a:endParaRPr>
                    </a:p>
                  </a:txBody>
                  <a:tcPr marL="88128" marR="88128" marT="44051" marB="44051" anchor="ctr"/>
                </a:tc>
                <a:tc>
                  <a:txBody>
                    <a:bodyPr/>
                    <a:lstStyle/>
                    <a:p>
                      <a:pPr algn="ctr"/>
                      <a:r>
                        <a:rPr lang="tr-TR" sz="2000" dirty="0"/>
                        <a:t>&lt;140/90</a:t>
                      </a:r>
                      <a:endParaRPr lang="tr-TR" sz="2000" b="0" dirty="0">
                        <a:latin typeface="+mn-lt"/>
                      </a:endParaRPr>
                    </a:p>
                  </a:txBody>
                  <a:tcPr marL="88128" marR="88128" marT="44051" marB="44051" anchor="ctr"/>
                </a:tc>
                <a:extLst>
                  <a:ext uri="{0D108BD9-81ED-4DB2-BD59-A6C34878D82A}">
                    <a16:rowId xmlns:a16="http://schemas.microsoft.com/office/drawing/2014/main" val="2679689906"/>
                  </a:ext>
                </a:extLst>
              </a:tr>
              <a:tr h="3542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914400" rtl="0" eaLnBrk="1" latinLnBrk="0" hangingPunct="1"/>
                      <a:r>
                        <a:rPr lang="tr-TR" sz="2000" kern="1200" dirty="0"/>
                        <a:t>ESH/ESC 2013</a:t>
                      </a:r>
                      <a:endParaRPr lang="tr-TR" sz="2000" b="1" kern="1200" dirty="0">
                        <a:solidFill>
                          <a:schemeClr val="tx2"/>
                        </a:solidFill>
                        <a:latin typeface="+mn-lt"/>
                        <a:ea typeface="+mn-ea"/>
                        <a:cs typeface="+mn-cs"/>
                      </a:endParaRPr>
                    </a:p>
                  </a:txBody>
                  <a:tcPr marL="69139" marR="69139" marT="34558" marB="34558"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914400" rtl="0" eaLnBrk="1" latinLnBrk="0" hangingPunct="1"/>
                      <a:r>
                        <a:rPr lang="tr-TR" sz="2000" kern="1200" dirty="0"/>
                        <a:t>Sağlıklı erişkin &lt;80 y</a:t>
                      </a:r>
                      <a:endParaRPr lang="tr-TR" sz="2000" b="0" kern="1200" dirty="0">
                        <a:solidFill>
                          <a:schemeClr val="tx2"/>
                        </a:solidFill>
                        <a:latin typeface="+mn-lt"/>
                        <a:ea typeface="+mn-ea"/>
                        <a:cs typeface="+mn-cs"/>
                      </a:endParaRPr>
                    </a:p>
                  </a:txBody>
                  <a:tcPr marL="69139" marR="69139" marT="34558" marB="34558"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914400" rtl="0" eaLnBrk="1" latinLnBrk="0" hangingPunct="1"/>
                      <a:r>
                        <a:rPr lang="tr-TR" sz="2000" kern="1200" dirty="0"/>
                        <a:t>&lt;140/90</a:t>
                      </a:r>
                      <a:endParaRPr lang="tr-TR" sz="2000" b="0" kern="1200" dirty="0">
                        <a:solidFill>
                          <a:schemeClr val="tx2"/>
                        </a:solidFill>
                        <a:latin typeface="+mn-lt"/>
                        <a:ea typeface="+mn-ea"/>
                        <a:cs typeface="+mn-cs"/>
                      </a:endParaRPr>
                    </a:p>
                  </a:txBody>
                  <a:tcPr marL="69139" marR="69139" marT="34558" marB="34558" anchor="ctr"/>
                </a:tc>
                <a:extLst>
                  <a:ext uri="{0D108BD9-81ED-4DB2-BD59-A6C34878D82A}">
                    <a16:rowId xmlns:a16="http://schemas.microsoft.com/office/drawing/2014/main" val="4244493099"/>
                  </a:ext>
                </a:extLst>
              </a:tr>
              <a:tr h="3542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tr-TR" sz="2000" b="0" dirty="0">
                        <a:solidFill>
                          <a:schemeClr val="tx2"/>
                        </a:solidFill>
                        <a:latin typeface="+mn-lt"/>
                      </a:endParaRPr>
                    </a:p>
                  </a:txBody>
                  <a:tcPr marL="69139" marR="69139" marT="34558" marB="34558"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tr-TR" sz="2000" dirty="0"/>
                        <a:t>Erişkin</a:t>
                      </a:r>
                      <a:r>
                        <a:rPr lang="tr-TR" sz="2000" baseline="0" dirty="0"/>
                        <a:t> ≥80 y</a:t>
                      </a:r>
                      <a:endParaRPr lang="tr-TR" sz="2000" b="0" dirty="0">
                        <a:latin typeface="+mn-lt"/>
                      </a:endParaRPr>
                    </a:p>
                  </a:txBody>
                  <a:tcPr marL="69139" marR="69139" marT="34558" marB="34558"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tr-TR" sz="2000" dirty="0"/>
                        <a:t>&lt;150/90</a:t>
                      </a:r>
                      <a:endParaRPr lang="tr-TR" sz="2000" b="0" dirty="0">
                        <a:latin typeface="+mn-lt"/>
                      </a:endParaRPr>
                    </a:p>
                  </a:txBody>
                  <a:tcPr marL="69139" marR="69139" marT="34558" marB="34558" anchor="ctr"/>
                </a:tc>
                <a:extLst>
                  <a:ext uri="{0D108BD9-81ED-4DB2-BD59-A6C34878D82A}">
                    <a16:rowId xmlns:a16="http://schemas.microsoft.com/office/drawing/2014/main" val="974596007"/>
                  </a:ext>
                </a:extLst>
              </a:tr>
              <a:tr h="3542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914400" rtl="0" eaLnBrk="1" latinLnBrk="0" hangingPunct="1"/>
                      <a:endParaRPr lang="tr-TR" sz="2000" b="0" kern="1200" dirty="0">
                        <a:solidFill>
                          <a:schemeClr val="tx2"/>
                        </a:solidFill>
                        <a:latin typeface="+mn-lt"/>
                        <a:ea typeface="+mn-ea"/>
                        <a:cs typeface="+mn-cs"/>
                      </a:endParaRPr>
                    </a:p>
                  </a:txBody>
                  <a:tcPr marL="69139" marR="69139" marT="34558" marB="34558"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914400" rtl="0" eaLnBrk="1" latinLnBrk="0" hangingPunct="1"/>
                      <a:r>
                        <a:rPr lang="tr-TR" sz="2000" kern="1200" dirty="0"/>
                        <a:t>Erişkin DM</a:t>
                      </a:r>
                      <a:endParaRPr lang="tr-TR" sz="2000" b="0" kern="1200" dirty="0">
                        <a:solidFill>
                          <a:schemeClr val="tx2"/>
                        </a:solidFill>
                        <a:latin typeface="+mn-lt"/>
                        <a:ea typeface="+mn-ea"/>
                        <a:cs typeface="+mn-cs"/>
                      </a:endParaRPr>
                    </a:p>
                  </a:txBody>
                  <a:tcPr marL="69139" marR="69139" marT="34558" marB="34558"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914400" rtl="0" eaLnBrk="1" latinLnBrk="0" hangingPunct="1"/>
                      <a:r>
                        <a:rPr lang="tr-TR" sz="2000" kern="1200" dirty="0"/>
                        <a:t>&lt;140/85</a:t>
                      </a:r>
                      <a:endParaRPr lang="tr-TR" sz="2000" b="0" kern="1200" dirty="0">
                        <a:solidFill>
                          <a:schemeClr val="tx2"/>
                        </a:solidFill>
                        <a:latin typeface="+mn-lt"/>
                        <a:ea typeface="+mn-ea"/>
                        <a:cs typeface="+mn-cs"/>
                      </a:endParaRPr>
                    </a:p>
                  </a:txBody>
                  <a:tcPr marL="69139" marR="69139" marT="34558" marB="34558" anchor="ctr"/>
                </a:tc>
                <a:extLst>
                  <a:ext uri="{0D108BD9-81ED-4DB2-BD59-A6C34878D82A}">
                    <a16:rowId xmlns:a16="http://schemas.microsoft.com/office/drawing/2014/main" val="4144501381"/>
                  </a:ext>
                </a:extLst>
              </a:tr>
              <a:tr h="3542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tr-TR" sz="2000" b="0" dirty="0">
                        <a:solidFill>
                          <a:schemeClr val="tx2"/>
                        </a:solidFill>
                        <a:latin typeface="+mn-lt"/>
                      </a:endParaRPr>
                    </a:p>
                  </a:txBody>
                  <a:tcPr marL="69139" marR="69139" marT="34558" marB="34558"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tr-TR" sz="2000" dirty="0"/>
                        <a:t>Erişkin KBH (</a:t>
                      </a:r>
                      <a:r>
                        <a:rPr lang="tr-TR" sz="2000" dirty="0" err="1"/>
                        <a:t>proteinüri</a:t>
                      </a:r>
                      <a:r>
                        <a:rPr lang="tr-TR" sz="2000" dirty="0"/>
                        <a:t> yok)</a:t>
                      </a:r>
                      <a:endParaRPr lang="tr-TR" sz="2000" b="0" dirty="0">
                        <a:latin typeface="+mn-lt"/>
                      </a:endParaRPr>
                    </a:p>
                  </a:txBody>
                  <a:tcPr marL="69139" marR="69139" marT="34558" marB="34558"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tr-TR" sz="2000" dirty="0"/>
                        <a:t>&lt;140/90</a:t>
                      </a:r>
                      <a:endParaRPr lang="tr-TR" sz="2000" b="0" dirty="0">
                        <a:latin typeface="+mn-lt"/>
                      </a:endParaRPr>
                    </a:p>
                  </a:txBody>
                  <a:tcPr marL="69139" marR="69139" marT="34558" marB="34558" anchor="ctr"/>
                </a:tc>
                <a:extLst>
                  <a:ext uri="{0D108BD9-81ED-4DB2-BD59-A6C34878D82A}">
                    <a16:rowId xmlns:a16="http://schemas.microsoft.com/office/drawing/2014/main" val="1969408981"/>
                  </a:ext>
                </a:extLst>
              </a:tr>
              <a:tr h="3542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tr-TR" sz="2000" b="0" dirty="0">
                        <a:solidFill>
                          <a:schemeClr val="tx2"/>
                        </a:solidFill>
                        <a:latin typeface="+mn-lt"/>
                      </a:endParaRPr>
                    </a:p>
                  </a:txBody>
                  <a:tcPr marL="69139" marR="69139" marT="34558" marB="34558"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tr-TR" sz="2000" dirty="0"/>
                        <a:t>Erişkin KBH (</a:t>
                      </a:r>
                      <a:r>
                        <a:rPr lang="tr-TR" sz="2000" dirty="0" err="1"/>
                        <a:t>proteinüri</a:t>
                      </a:r>
                      <a:r>
                        <a:rPr lang="tr-TR" sz="2000" dirty="0"/>
                        <a:t> var)</a:t>
                      </a:r>
                      <a:endParaRPr lang="tr-TR" sz="2000" b="0" dirty="0">
                        <a:latin typeface="+mn-lt"/>
                      </a:endParaRPr>
                    </a:p>
                  </a:txBody>
                  <a:tcPr marL="69139" marR="69139" marT="34558" marB="34558"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tr-TR" sz="2000" dirty="0"/>
                        <a:t>&lt;130/90</a:t>
                      </a:r>
                      <a:endParaRPr lang="tr-TR" sz="2000" b="0" dirty="0">
                        <a:latin typeface="+mn-lt"/>
                      </a:endParaRPr>
                    </a:p>
                  </a:txBody>
                  <a:tcPr marL="69139" marR="69139" marT="34558" marB="34558" anchor="ctr"/>
                </a:tc>
                <a:extLst>
                  <a:ext uri="{0D108BD9-81ED-4DB2-BD59-A6C34878D82A}">
                    <a16:rowId xmlns:a16="http://schemas.microsoft.com/office/drawing/2014/main" val="4098529649"/>
                  </a:ext>
                </a:extLst>
              </a:tr>
              <a:tr h="3542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tr-TR" sz="2000" b="0" dirty="0">
                        <a:solidFill>
                          <a:schemeClr val="tx2"/>
                        </a:solidFill>
                        <a:latin typeface="+mn-lt"/>
                      </a:endParaRPr>
                    </a:p>
                  </a:txBody>
                  <a:tcPr marL="69139" marR="69139" marT="34558" marB="34558"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tr-TR" sz="2000" dirty="0"/>
                        <a:t>Erişkin KVH</a:t>
                      </a:r>
                      <a:endParaRPr lang="tr-TR" sz="2000" b="0" dirty="0">
                        <a:latin typeface="+mn-lt"/>
                      </a:endParaRPr>
                    </a:p>
                  </a:txBody>
                  <a:tcPr marL="69139" marR="69139" marT="34558" marB="34558"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tr-TR" sz="2000" dirty="0"/>
                        <a:t>&lt;140/90</a:t>
                      </a:r>
                      <a:endParaRPr lang="tr-TR" sz="2000" b="0" dirty="0">
                        <a:latin typeface="+mn-lt"/>
                      </a:endParaRPr>
                    </a:p>
                  </a:txBody>
                  <a:tcPr marL="69139" marR="69139" marT="34558" marB="34558" anchor="ctr"/>
                </a:tc>
                <a:extLst>
                  <a:ext uri="{0D108BD9-81ED-4DB2-BD59-A6C34878D82A}">
                    <a16:rowId xmlns:a16="http://schemas.microsoft.com/office/drawing/2014/main" val="281757664"/>
                  </a:ext>
                </a:extLst>
              </a:tr>
            </a:tbl>
          </a:graphicData>
        </a:graphic>
      </p:graphicFrame>
    </p:spTree>
    <p:extLst>
      <p:ext uri="{BB962C8B-B14F-4D97-AF65-F5344CB8AC3E}">
        <p14:creationId xmlns:p14="http://schemas.microsoft.com/office/powerpoint/2010/main" val="163744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A674231-B60D-48E0-8682-B25E40739994}"/>
              </a:ext>
            </a:extLst>
          </p:cNvPr>
          <p:cNvSpPr/>
          <p:nvPr/>
        </p:nvSpPr>
        <p:spPr>
          <a:xfrm>
            <a:off x="675044" y="600888"/>
            <a:ext cx="9146369" cy="480131"/>
          </a:xfrm>
          <a:prstGeom prst="rect">
            <a:avLst/>
          </a:prstGeom>
        </p:spPr>
        <p:txBody>
          <a:bodyPr wrap="square">
            <a:spAutoFit/>
          </a:bodyPr>
          <a:lstStyle/>
          <a:p>
            <a:pPr lvl="0">
              <a:lnSpc>
                <a:spcPct val="90000"/>
              </a:lnSpc>
              <a:spcBef>
                <a:spcPts val="1000"/>
              </a:spcBef>
              <a:defRPr/>
            </a:pPr>
            <a:r>
              <a:rPr lang="tr-TR" sz="2800" b="1" dirty="0">
                <a:latin typeface="Calibri" panose="020F0502020204030204" pitchFamily="34" charset="0"/>
                <a:cs typeface="Calibri" panose="020F0502020204030204" pitchFamily="34" charset="0"/>
              </a:rPr>
              <a:t>Hipertansiyon Tedavi Kılavuzları-2</a:t>
            </a:r>
          </a:p>
        </p:txBody>
      </p:sp>
      <p:graphicFrame>
        <p:nvGraphicFramePr>
          <p:cNvPr id="8" name="Tablo 7">
            <a:extLst>
              <a:ext uri="{FF2B5EF4-FFF2-40B4-BE49-F238E27FC236}">
                <a16:creationId xmlns:a16="http://schemas.microsoft.com/office/drawing/2014/main" id="{6A252754-2DD1-466E-9FAA-E33B02FBE8D7}"/>
              </a:ext>
            </a:extLst>
          </p:cNvPr>
          <p:cNvGraphicFramePr>
            <a:graphicFrameLocks noGrp="1"/>
          </p:cNvGraphicFramePr>
          <p:nvPr>
            <p:extLst>
              <p:ext uri="{D42A27DB-BD31-4B8C-83A1-F6EECF244321}">
                <p14:modId xmlns:p14="http://schemas.microsoft.com/office/powerpoint/2010/main" val="1896937697"/>
              </p:ext>
            </p:extLst>
          </p:nvPr>
        </p:nvGraphicFramePr>
        <p:xfrm>
          <a:off x="675043" y="1431745"/>
          <a:ext cx="10655109" cy="4106370"/>
        </p:xfrm>
        <a:graphic>
          <a:graphicData uri="http://schemas.openxmlformats.org/drawingml/2006/table">
            <a:tbl>
              <a:tblPr firstRow="1" bandRow="1">
                <a:tableStyleId>{3B4B98B0-60AC-42C2-AFA5-B58CD77FA1E5}</a:tableStyleId>
              </a:tblPr>
              <a:tblGrid>
                <a:gridCol w="2316951">
                  <a:extLst>
                    <a:ext uri="{9D8B030D-6E8A-4147-A177-3AD203B41FA5}">
                      <a16:colId xmlns:a16="http://schemas.microsoft.com/office/drawing/2014/main" val="3916867560"/>
                    </a:ext>
                  </a:extLst>
                </a:gridCol>
                <a:gridCol w="4451547">
                  <a:extLst>
                    <a:ext uri="{9D8B030D-6E8A-4147-A177-3AD203B41FA5}">
                      <a16:colId xmlns:a16="http://schemas.microsoft.com/office/drawing/2014/main" val="3270660460"/>
                    </a:ext>
                  </a:extLst>
                </a:gridCol>
                <a:gridCol w="3886611">
                  <a:extLst>
                    <a:ext uri="{9D8B030D-6E8A-4147-A177-3AD203B41FA5}">
                      <a16:colId xmlns:a16="http://schemas.microsoft.com/office/drawing/2014/main" val="626332296"/>
                    </a:ext>
                  </a:extLst>
                </a:gridCol>
              </a:tblGrid>
              <a:tr h="395853">
                <a:tc>
                  <a:txBody>
                    <a:bodyPr/>
                    <a:lstStyle/>
                    <a:p>
                      <a:pPr algn="ctr"/>
                      <a:r>
                        <a:rPr lang="tr-TR" sz="2200" dirty="0"/>
                        <a:t>Kılavuz</a:t>
                      </a:r>
                      <a:endParaRPr lang="tr-TR" sz="2200" b="1" dirty="0"/>
                    </a:p>
                  </a:txBody>
                  <a:tcPr marL="81775" marR="81775" marT="40875" marB="40875" anchor="ctr"/>
                </a:tc>
                <a:tc>
                  <a:txBody>
                    <a:bodyPr/>
                    <a:lstStyle/>
                    <a:p>
                      <a:pPr algn="ctr"/>
                      <a:r>
                        <a:rPr lang="tr-TR" sz="2200" dirty="0" err="1"/>
                        <a:t>Populasyon</a:t>
                      </a:r>
                      <a:endParaRPr lang="tr-TR" sz="2200" b="1" dirty="0"/>
                    </a:p>
                  </a:txBody>
                  <a:tcPr marL="81775" marR="81775" marT="40875" marB="40875" anchor="ctr"/>
                </a:tc>
                <a:tc>
                  <a:txBody>
                    <a:bodyPr/>
                    <a:lstStyle/>
                    <a:p>
                      <a:pPr algn="ctr"/>
                      <a:r>
                        <a:rPr lang="tr-TR" sz="2200" dirty="0"/>
                        <a:t>Hedef</a:t>
                      </a:r>
                      <a:r>
                        <a:rPr lang="tr-TR" sz="2200" baseline="0" dirty="0"/>
                        <a:t> KB, </a:t>
                      </a:r>
                      <a:r>
                        <a:rPr lang="tr-TR" sz="2200" baseline="0" dirty="0" err="1"/>
                        <a:t>mmHg</a:t>
                      </a:r>
                      <a:endParaRPr lang="tr-TR" sz="2200" b="1" dirty="0"/>
                    </a:p>
                  </a:txBody>
                  <a:tcPr marL="81775" marR="81775" marT="40875" marB="40875" anchor="ctr"/>
                </a:tc>
                <a:extLst>
                  <a:ext uri="{0D108BD9-81ED-4DB2-BD59-A6C34878D82A}">
                    <a16:rowId xmlns:a16="http://schemas.microsoft.com/office/drawing/2014/main" val="4224684513"/>
                  </a:ext>
                </a:extLst>
              </a:tr>
              <a:tr h="355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tr-TR" sz="2000" dirty="0"/>
                        <a:t>ASH/ISH 2014</a:t>
                      </a:r>
                      <a:endParaRPr lang="tr-TR" sz="2000" b="1" dirty="0">
                        <a:solidFill>
                          <a:schemeClr val="tx1"/>
                        </a:solidFill>
                      </a:endParaRPr>
                    </a:p>
                  </a:txBody>
                  <a:tcPr marL="64155" marR="64155" marT="32067" marB="32067"/>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tr-TR" sz="2000" dirty="0"/>
                        <a:t>Erişkin &lt;80 y</a:t>
                      </a:r>
                      <a:endParaRPr lang="tr-TR" sz="2000" b="0" dirty="0"/>
                    </a:p>
                  </a:txBody>
                  <a:tcPr marL="64155" marR="64155" marT="32067" marB="32067"/>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tr-TR" sz="2000" dirty="0"/>
                        <a:t>&lt;140/90</a:t>
                      </a:r>
                      <a:endParaRPr lang="tr-TR" sz="2000" b="0" dirty="0"/>
                    </a:p>
                  </a:txBody>
                  <a:tcPr marL="64155" marR="64155" marT="32067" marB="32067"/>
                </a:tc>
                <a:extLst>
                  <a:ext uri="{0D108BD9-81ED-4DB2-BD59-A6C34878D82A}">
                    <a16:rowId xmlns:a16="http://schemas.microsoft.com/office/drawing/2014/main" val="2513536270"/>
                  </a:ext>
                </a:extLst>
              </a:tr>
              <a:tr h="355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tr-TR" sz="2000" b="0" dirty="0">
                        <a:solidFill>
                          <a:schemeClr val="tx2"/>
                        </a:solidFill>
                      </a:endParaRPr>
                    </a:p>
                  </a:txBody>
                  <a:tcPr marL="64155" marR="64155" marT="32067" marB="32067"/>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tr-TR" sz="2000" dirty="0"/>
                        <a:t>Erişkin ≥80 y</a:t>
                      </a:r>
                      <a:endParaRPr lang="tr-TR" sz="2000" b="0" dirty="0"/>
                    </a:p>
                  </a:txBody>
                  <a:tcPr marL="64155" marR="64155" marT="32067" marB="32067"/>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tr-TR" sz="2000" dirty="0"/>
                        <a:t>&lt;150/90</a:t>
                      </a:r>
                      <a:endParaRPr lang="tr-TR" sz="2000" b="0" dirty="0"/>
                    </a:p>
                  </a:txBody>
                  <a:tcPr marL="64155" marR="64155" marT="32067" marB="32067"/>
                </a:tc>
                <a:extLst>
                  <a:ext uri="{0D108BD9-81ED-4DB2-BD59-A6C34878D82A}">
                    <a16:rowId xmlns:a16="http://schemas.microsoft.com/office/drawing/2014/main" val="606509103"/>
                  </a:ext>
                </a:extLst>
              </a:tr>
              <a:tr h="355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tr-TR" sz="2000" b="0" dirty="0">
                        <a:solidFill>
                          <a:schemeClr val="tx2"/>
                        </a:solidFill>
                      </a:endParaRPr>
                    </a:p>
                  </a:txBody>
                  <a:tcPr marL="64155" marR="64155" marT="32067" marB="32067"/>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tr-TR" sz="2000" dirty="0"/>
                        <a:t>Erişkin ≥80 y + DM veya KBH</a:t>
                      </a:r>
                      <a:endParaRPr lang="tr-TR" sz="2000" b="0" dirty="0"/>
                    </a:p>
                  </a:txBody>
                  <a:tcPr marL="64155" marR="64155" marT="32067" marB="32067"/>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tr-TR" sz="2000" dirty="0"/>
                        <a:t>&lt;140/90</a:t>
                      </a:r>
                      <a:endParaRPr lang="tr-TR" sz="2000" b="0" dirty="0"/>
                    </a:p>
                  </a:txBody>
                  <a:tcPr marL="64155" marR="64155" marT="32067" marB="32067"/>
                </a:tc>
                <a:extLst>
                  <a:ext uri="{0D108BD9-81ED-4DB2-BD59-A6C34878D82A}">
                    <a16:rowId xmlns:a16="http://schemas.microsoft.com/office/drawing/2014/main" val="1128943155"/>
                  </a:ext>
                </a:extLst>
              </a:tr>
              <a:tr h="355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tr-TR" sz="2000" b="0" dirty="0">
                        <a:solidFill>
                          <a:schemeClr val="tx2"/>
                        </a:solidFill>
                      </a:endParaRPr>
                    </a:p>
                  </a:txBody>
                  <a:tcPr marL="64155" marR="64155" marT="32067" marB="32067"/>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tr-TR" sz="2000" dirty="0"/>
                        <a:t>Erişkin &lt;80 y + DM veya KBH</a:t>
                      </a:r>
                      <a:endParaRPr lang="tr-TR" sz="2000" b="0" dirty="0"/>
                    </a:p>
                  </a:txBody>
                  <a:tcPr marL="64155" marR="64155" marT="32067" marB="32067"/>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tr-TR" sz="2000" dirty="0"/>
                        <a:t>&lt;130/80</a:t>
                      </a:r>
                      <a:endParaRPr lang="tr-TR" sz="2000" b="0" dirty="0"/>
                    </a:p>
                  </a:txBody>
                  <a:tcPr marL="64155" marR="64155" marT="32067" marB="32067"/>
                </a:tc>
                <a:extLst>
                  <a:ext uri="{0D108BD9-81ED-4DB2-BD59-A6C34878D82A}">
                    <a16:rowId xmlns:a16="http://schemas.microsoft.com/office/drawing/2014/main" val="2679689906"/>
                  </a:ext>
                </a:extLst>
              </a:tr>
              <a:tr h="355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a:t>CHEP 2014</a:t>
                      </a:r>
                      <a:endParaRPr lang="tr-TR" sz="2000" b="1" dirty="0">
                        <a:solidFill>
                          <a:schemeClr val="tx1"/>
                        </a:solidFill>
                      </a:endParaRPr>
                    </a:p>
                  </a:txBody>
                  <a:tcPr marL="64155" marR="64155" marT="32067" marB="32067"/>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tr-TR" sz="2000" dirty="0"/>
                        <a:t>Erişkin &lt;80 y</a:t>
                      </a:r>
                      <a:endParaRPr lang="tr-TR" sz="2000" b="0" dirty="0"/>
                    </a:p>
                  </a:txBody>
                  <a:tcPr marL="64155" marR="64155" marT="32067" marB="32067"/>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tr-TR" sz="2000" dirty="0"/>
                        <a:t>&lt;140/90</a:t>
                      </a:r>
                      <a:endParaRPr lang="tr-TR" sz="2000" b="0" dirty="0"/>
                    </a:p>
                  </a:txBody>
                  <a:tcPr marL="64155" marR="64155" marT="32067" marB="32067"/>
                </a:tc>
                <a:extLst>
                  <a:ext uri="{0D108BD9-81ED-4DB2-BD59-A6C34878D82A}">
                    <a16:rowId xmlns:a16="http://schemas.microsoft.com/office/drawing/2014/main" val="4244493099"/>
                  </a:ext>
                </a:extLst>
              </a:tr>
              <a:tr h="355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tr-TR" sz="2000" b="0" dirty="0">
                        <a:solidFill>
                          <a:schemeClr val="tx2"/>
                        </a:solidFill>
                      </a:endParaRPr>
                    </a:p>
                  </a:txBody>
                  <a:tcPr marL="64155" marR="64155" marT="32067" marB="32067"/>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tr-TR" sz="2000" dirty="0"/>
                        <a:t>Erişkin ≥80 y</a:t>
                      </a:r>
                      <a:endParaRPr lang="tr-TR" sz="2000" b="0" dirty="0"/>
                    </a:p>
                  </a:txBody>
                  <a:tcPr marL="64155" marR="64155" marT="32067" marB="32067"/>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tr-TR" sz="2000" dirty="0"/>
                        <a:t>&lt;150</a:t>
                      </a:r>
                      <a:endParaRPr lang="tr-TR" sz="2000" b="0" dirty="0"/>
                    </a:p>
                  </a:txBody>
                  <a:tcPr marL="64155" marR="64155" marT="32067" marB="32067"/>
                </a:tc>
                <a:extLst>
                  <a:ext uri="{0D108BD9-81ED-4DB2-BD59-A6C34878D82A}">
                    <a16:rowId xmlns:a16="http://schemas.microsoft.com/office/drawing/2014/main" val="974596007"/>
                  </a:ext>
                </a:extLst>
              </a:tr>
              <a:tr h="355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tr-TR" sz="2000" b="0" dirty="0">
                        <a:solidFill>
                          <a:schemeClr val="tx2"/>
                        </a:solidFill>
                      </a:endParaRPr>
                    </a:p>
                  </a:txBody>
                  <a:tcPr marL="64155" marR="64155" marT="32067" marB="32067"/>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tr-TR" sz="2000" dirty="0"/>
                        <a:t>Erişkin DM</a:t>
                      </a:r>
                      <a:endParaRPr lang="tr-TR" sz="2000" b="0" dirty="0"/>
                    </a:p>
                  </a:txBody>
                  <a:tcPr marL="64155" marR="64155" marT="32067" marB="32067"/>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tr-TR" sz="2000" dirty="0"/>
                        <a:t>&lt;130/80</a:t>
                      </a:r>
                      <a:endParaRPr lang="tr-TR" sz="2000" b="0" dirty="0"/>
                    </a:p>
                  </a:txBody>
                  <a:tcPr marL="64155" marR="64155" marT="32067" marB="32067"/>
                </a:tc>
                <a:extLst>
                  <a:ext uri="{0D108BD9-81ED-4DB2-BD59-A6C34878D82A}">
                    <a16:rowId xmlns:a16="http://schemas.microsoft.com/office/drawing/2014/main" val="4144501381"/>
                  </a:ext>
                </a:extLst>
              </a:tr>
              <a:tr h="355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tr-TR" sz="2000" b="0" dirty="0">
                        <a:solidFill>
                          <a:schemeClr val="tx2"/>
                        </a:solidFill>
                      </a:endParaRPr>
                    </a:p>
                  </a:txBody>
                  <a:tcPr marL="64155" marR="64155" marT="32067" marB="32067"/>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tr-TR" sz="2000" dirty="0"/>
                        <a:t>Erişkin KBH</a:t>
                      </a:r>
                      <a:endParaRPr lang="tr-TR" sz="2000" b="0" dirty="0"/>
                    </a:p>
                  </a:txBody>
                  <a:tcPr marL="64155" marR="64155" marT="32067" marB="32067"/>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tr-TR" sz="2000" dirty="0"/>
                        <a:t>&lt;140/90</a:t>
                      </a:r>
                      <a:endParaRPr lang="tr-TR" sz="2000" b="0" dirty="0"/>
                    </a:p>
                  </a:txBody>
                  <a:tcPr marL="64155" marR="64155" marT="32067" marB="32067"/>
                </a:tc>
                <a:extLst>
                  <a:ext uri="{0D108BD9-81ED-4DB2-BD59-A6C34878D82A}">
                    <a16:rowId xmlns:a16="http://schemas.microsoft.com/office/drawing/2014/main" val="1969408981"/>
                  </a:ext>
                </a:extLst>
              </a:tr>
              <a:tr h="355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tr-TR" sz="2000" dirty="0"/>
                        <a:t>KDIGO 2012</a:t>
                      </a:r>
                      <a:endParaRPr lang="tr-TR" sz="2000" b="1" dirty="0">
                        <a:solidFill>
                          <a:schemeClr val="tx1"/>
                        </a:solidFill>
                      </a:endParaRPr>
                    </a:p>
                  </a:txBody>
                  <a:tcPr marL="64155" marR="64155" marT="32067" marB="32067"/>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tr-TR" sz="2000" dirty="0"/>
                        <a:t>KBH +idrar </a:t>
                      </a:r>
                      <a:r>
                        <a:rPr lang="tr-TR" sz="2000" dirty="0" err="1"/>
                        <a:t>alb</a:t>
                      </a:r>
                      <a:r>
                        <a:rPr lang="tr-TR" sz="2000" dirty="0"/>
                        <a:t>&lt;30 mg/gün</a:t>
                      </a:r>
                      <a:endParaRPr lang="tr-TR" sz="2000" b="0" dirty="0"/>
                    </a:p>
                  </a:txBody>
                  <a:tcPr marL="64155" marR="64155" marT="32067" marB="32067"/>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tr-TR" sz="2000" dirty="0"/>
                        <a:t>&lt;140/90</a:t>
                      </a:r>
                      <a:endParaRPr lang="tr-TR" sz="2000" b="0" dirty="0"/>
                    </a:p>
                  </a:txBody>
                  <a:tcPr marL="64155" marR="64155" marT="32067" marB="32067"/>
                </a:tc>
                <a:extLst>
                  <a:ext uri="{0D108BD9-81ED-4DB2-BD59-A6C34878D82A}">
                    <a16:rowId xmlns:a16="http://schemas.microsoft.com/office/drawing/2014/main" val="4098529649"/>
                  </a:ext>
                </a:extLst>
              </a:tr>
              <a:tr h="355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tr-TR" sz="2000" b="0" dirty="0">
                        <a:solidFill>
                          <a:schemeClr val="tx2"/>
                        </a:solidFill>
                      </a:endParaRPr>
                    </a:p>
                  </a:txBody>
                  <a:tcPr marL="64155" marR="64155" marT="32067" marB="32067"/>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tr-TR" sz="2000" dirty="0"/>
                        <a:t>KBH + idrar </a:t>
                      </a:r>
                      <a:r>
                        <a:rPr lang="tr-TR" sz="2000" dirty="0" err="1"/>
                        <a:t>alb</a:t>
                      </a:r>
                      <a:r>
                        <a:rPr lang="tr-TR" sz="2000" dirty="0"/>
                        <a:t>≥30 mg/gün</a:t>
                      </a:r>
                      <a:endParaRPr lang="tr-TR" sz="2000" b="0" dirty="0"/>
                    </a:p>
                  </a:txBody>
                  <a:tcPr marL="64155" marR="64155" marT="32067" marB="32067"/>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tr-TR" sz="2000" dirty="0"/>
                        <a:t>&lt;130/80</a:t>
                      </a:r>
                      <a:endParaRPr lang="tr-TR" sz="2000" b="0" dirty="0"/>
                    </a:p>
                  </a:txBody>
                  <a:tcPr marL="64155" marR="64155" marT="32067" marB="32067"/>
                </a:tc>
                <a:extLst>
                  <a:ext uri="{0D108BD9-81ED-4DB2-BD59-A6C34878D82A}">
                    <a16:rowId xmlns:a16="http://schemas.microsoft.com/office/drawing/2014/main" val="281757664"/>
                  </a:ext>
                </a:extLst>
              </a:tr>
            </a:tbl>
          </a:graphicData>
        </a:graphic>
      </p:graphicFrame>
    </p:spTree>
    <p:extLst>
      <p:ext uri="{BB962C8B-B14F-4D97-AF65-F5344CB8AC3E}">
        <p14:creationId xmlns:p14="http://schemas.microsoft.com/office/powerpoint/2010/main" val="252821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lvl="0">
              <a:defRPr/>
            </a:pPr>
            <a:r>
              <a:rPr lang="tr-TR" sz="2800" b="1" dirty="0">
                <a:latin typeface="Calibri" panose="020F0502020204030204" pitchFamily="34" charset="0"/>
                <a:ea typeface="Calibri" panose="020F0502020204030204" pitchFamily="34" charset="0"/>
                <a:cs typeface="Calibri" panose="020F0502020204030204" pitchFamily="34" charset="0"/>
              </a:rPr>
              <a:t>Özel Durumlarda Tercih Edilecek İlaçlar-1</a:t>
            </a:r>
            <a:endParaRPr lang="tr-TR" sz="2800" b="1" dirty="0">
              <a:latin typeface="Calibri" panose="020F0502020204030204" pitchFamily="34" charset="0"/>
              <a:cs typeface="Calibri" panose="020F0502020204030204" pitchFamily="34" charset="0"/>
            </a:endParaRPr>
          </a:p>
        </p:txBody>
      </p:sp>
      <p:graphicFrame>
        <p:nvGraphicFramePr>
          <p:cNvPr id="5" name="Tablo 4">
            <a:extLst>
              <a:ext uri="{FF2B5EF4-FFF2-40B4-BE49-F238E27FC236}">
                <a16:creationId xmlns:a16="http://schemas.microsoft.com/office/drawing/2014/main" id="{2218D16B-3FDA-4B64-AD03-4BEF9661AB68}"/>
              </a:ext>
            </a:extLst>
          </p:cNvPr>
          <p:cNvGraphicFramePr>
            <a:graphicFrameLocks noGrp="1"/>
          </p:cNvGraphicFramePr>
          <p:nvPr>
            <p:extLst>
              <p:ext uri="{D42A27DB-BD31-4B8C-83A1-F6EECF244321}">
                <p14:modId xmlns:p14="http://schemas.microsoft.com/office/powerpoint/2010/main" val="1232569350"/>
              </p:ext>
            </p:extLst>
          </p:nvPr>
        </p:nvGraphicFramePr>
        <p:xfrm>
          <a:off x="749539" y="1474671"/>
          <a:ext cx="10612143" cy="3650222"/>
        </p:xfrm>
        <a:graphic>
          <a:graphicData uri="http://schemas.openxmlformats.org/drawingml/2006/table">
            <a:tbl>
              <a:tblPr firstRow="1" bandRow="1">
                <a:tableStyleId>{3B4B98B0-60AC-42C2-AFA5-B58CD77FA1E5}</a:tableStyleId>
              </a:tblPr>
              <a:tblGrid>
                <a:gridCol w="5149919">
                  <a:extLst>
                    <a:ext uri="{9D8B030D-6E8A-4147-A177-3AD203B41FA5}">
                      <a16:colId xmlns:a16="http://schemas.microsoft.com/office/drawing/2014/main" val="3916867560"/>
                    </a:ext>
                  </a:extLst>
                </a:gridCol>
                <a:gridCol w="5462224">
                  <a:extLst>
                    <a:ext uri="{9D8B030D-6E8A-4147-A177-3AD203B41FA5}">
                      <a16:colId xmlns:a16="http://schemas.microsoft.com/office/drawing/2014/main" val="3270660460"/>
                    </a:ext>
                  </a:extLst>
                </a:gridCol>
              </a:tblGrid>
              <a:tr h="585580">
                <a:tc>
                  <a:txBody>
                    <a:bodyPr/>
                    <a:lstStyle/>
                    <a:p>
                      <a:pPr algn="ctr"/>
                      <a:r>
                        <a:rPr lang="tr-TR" sz="2400" dirty="0"/>
                        <a:t>Durum</a:t>
                      </a:r>
                      <a:endParaRPr lang="tr-TR" sz="2400" b="1" dirty="0">
                        <a:latin typeface="+mn-lt"/>
                      </a:endParaRPr>
                    </a:p>
                  </a:txBody>
                  <a:tcPr marT="45706" marB="45706" anchor="ctr"/>
                </a:tc>
                <a:tc>
                  <a:txBody>
                    <a:bodyPr/>
                    <a:lstStyle/>
                    <a:p>
                      <a:pPr algn="ctr"/>
                      <a:r>
                        <a:rPr lang="tr-TR" sz="2400" dirty="0"/>
                        <a:t>İlaç </a:t>
                      </a:r>
                      <a:endParaRPr lang="tr-TR" sz="2400" b="1" dirty="0">
                        <a:latin typeface="+mn-lt"/>
                      </a:endParaRPr>
                    </a:p>
                  </a:txBody>
                  <a:tcPr marT="45706" marB="45706" anchor="ctr"/>
                </a:tc>
                <a:extLst>
                  <a:ext uri="{0D108BD9-81ED-4DB2-BD59-A6C34878D82A}">
                    <a16:rowId xmlns:a16="http://schemas.microsoft.com/office/drawing/2014/main" val="4224684513"/>
                  </a:ext>
                </a:extLst>
              </a:tr>
              <a:tr h="467384">
                <a:tc>
                  <a:txBody>
                    <a:bodyPr/>
                    <a:lstStyle/>
                    <a:p>
                      <a:r>
                        <a:rPr lang="tr-TR" sz="2400" b="1" dirty="0" err="1"/>
                        <a:t>Asemptomatik</a:t>
                      </a:r>
                      <a:r>
                        <a:rPr lang="tr-TR" sz="2400" b="1" dirty="0"/>
                        <a:t> Organ Hasarı</a:t>
                      </a:r>
                      <a:endParaRPr lang="tr-TR" sz="2400" b="1" dirty="0">
                        <a:solidFill>
                          <a:schemeClr val="tx1"/>
                        </a:solidFill>
                        <a:latin typeface="+mn-lt"/>
                      </a:endParaRPr>
                    </a:p>
                  </a:txBody>
                  <a:tcPr marT="45706" marB="45706" anchor="ctr"/>
                </a:tc>
                <a:tc>
                  <a:txBody>
                    <a:bodyPr/>
                    <a:lstStyle/>
                    <a:p>
                      <a:endParaRPr lang="tr-TR" sz="2400" b="0" dirty="0">
                        <a:latin typeface="+mn-lt"/>
                      </a:endParaRPr>
                    </a:p>
                  </a:txBody>
                  <a:tcPr marT="45706" marB="45706" anchor="ctr"/>
                </a:tc>
                <a:extLst>
                  <a:ext uri="{0D108BD9-81ED-4DB2-BD59-A6C34878D82A}">
                    <a16:rowId xmlns:a16="http://schemas.microsoft.com/office/drawing/2014/main" val="2513536270"/>
                  </a:ext>
                </a:extLst>
              </a:tr>
              <a:tr h="841314">
                <a:tc>
                  <a:txBody>
                    <a:bodyPr/>
                    <a:lstStyle/>
                    <a:p>
                      <a:r>
                        <a:rPr lang="tr-TR" sz="2400" dirty="0" err="1"/>
                        <a:t>Serebrovasküler</a:t>
                      </a:r>
                      <a:r>
                        <a:rPr lang="tr-TR" sz="2400" dirty="0"/>
                        <a:t> hastalık</a:t>
                      </a:r>
                      <a:endParaRPr lang="tr-TR" sz="2400" b="0" dirty="0">
                        <a:solidFill>
                          <a:schemeClr val="tx1"/>
                        </a:solidFill>
                        <a:latin typeface="+mn-lt"/>
                      </a:endParaRPr>
                    </a:p>
                  </a:txBody>
                  <a:tcPr marT="45706" marB="45706" anchor="ctr"/>
                </a:tc>
                <a:tc>
                  <a:txBody>
                    <a:bodyPr/>
                    <a:lstStyle/>
                    <a:p>
                      <a:r>
                        <a:rPr lang="tr-TR" sz="2400" dirty="0"/>
                        <a:t>ACE inhibitörü, kalsiyum antagonisti, ARB</a:t>
                      </a:r>
                      <a:endParaRPr lang="tr-TR" sz="2400" b="0" dirty="0">
                        <a:latin typeface="+mn-lt"/>
                      </a:endParaRPr>
                    </a:p>
                  </a:txBody>
                  <a:tcPr marT="45706" marB="45706" anchor="ctr"/>
                </a:tc>
                <a:extLst>
                  <a:ext uri="{0D108BD9-81ED-4DB2-BD59-A6C34878D82A}">
                    <a16:rowId xmlns:a16="http://schemas.microsoft.com/office/drawing/2014/main" val="606509103"/>
                  </a:ext>
                </a:extLst>
              </a:tr>
              <a:tr h="467384">
                <a:tc>
                  <a:txBody>
                    <a:bodyPr/>
                    <a:lstStyle/>
                    <a:p>
                      <a:r>
                        <a:rPr lang="tr-TR" sz="2400" dirty="0" err="1"/>
                        <a:t>Asemptoomatik</a:t>
                      </a:r>
                      <a:r>
                        <a:rPr lang="tr-TR" sz="2400" dirty="0"/>
                        <a:t> </a:t>
                      </a:r>
                      <a:r>
                        <a:rPr lang="tr-TR" sz="2400" dirty="0" err="1"/>
                        <a:t>ateroskleroz</a:t>
                      </a:r>
                      <a:endParaRPr lang="tr-TR" sz="2400" b="0" dirty="0">
                        <a:solidFill>
                          <a:schemeClr val="tx1"/>
                        </a:solidFill>
                        <a:latin typeface="+mn-lt"/>
                      </a:endParaRPr>
                    </a:p>
                  </a:txBody>
                  <a:tcPr marT="45706" marB="45706" anchor="ctr"/>
                </a:tc>
                <a:tc>
                  <a:txBody>
                    <a:bodyPr/>
                    <a:lstStyle/>
                    <a:p>
                      <a:r>
                        <a:rPr lang="tr-TR" sz="2400" dirty="0"/>
                        <a:t>Kalsiyum antagonisti, ACE inhibitörü</a:t>
                      </a:r>
                      <a:endParaRPr lang="tr-TR" sz="2400" b="0" dirty="0">
                        <a:latin typeface="+mn-lt"/>
                      </a:endParaRPr>
                    </a:p>
                  </a:txBody>
                  <a:tcPr marT="45706" marB="45706" anchor="ctr"/>
                </a:tc>
                <a:extLst>
                  <a:ext uri="{0D108BD9-81ED-4DB2-BD59-A6C34878D82A}">
                    <a16:rowId xmlns:a16="http://schemas.microsoft.com/office/drawing/2014/main" val="1128943155"/>
                  </a:ext>
                </a:extLst>
              </a:tr>
              <a:tr h="467384">
                <a:tc>
                  <a:txBody>
                    <a:bodyPr/>
                    <a:lstStyle/>
                    <a:p>
                      <a:r>
                        <a:rPr lang="tr-TR" sz="2400" dirty="0" err="1"/>
                        <a:t>Mikroalbuminüri</a:t>
                      </a:r>
                      <a:endParaRPr lang="tr-TR" sz="2400" b="0" dirty="0">
                        <a:solidFill>
                          <a:schemeClr val="tx1"/>
                        </a:solidFill>
                        <a:latin typeface="+mn-lt"/>
                      </a:endParaRPr>
                    </a:p>
                  </a:txBody>
                  <a:tcPr marT="45706" marB="45706" anchor="ctr"/>
                </a:tc>
                <a:tc>
                  <a:txBody>
                    <a:bodyPr/>
                    <a:lstStyle/>
                    <a:p>
                      <a:r>
                        <a:rPr lang="tr-TR" sz="2400" dirty="0"/>
                        <a:t>ACE inhibitörü, ARB</a:t>
                      </a:r>
                      <a:endParaRPr lang="tr-TR" sz="2400" b="0" dirty="0">
                        <a:latin typeface="+mn-lt"/>
                      </a:endParaRPr>
                    </a:p>
                  </a:txBody>
                  <a:tcPr marT="45706" marB="45706" anchor="ctr"/>
                </a:tc>
                <a:extLst>
                  <a:ext uri="{0D108BD9-81ED-4DB2-BD59-A6C34878D82A}">
                    <a16:rowId xmlns:a16="http://schemas.microsoft.com/office/drawing/2014/main" val="2679689906"/>
                  </a:ext>
                </a:extLst>
              </a:tr>
              <a:tr h="82117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tr-TR" sz="2400" dirty="0">
                          <a:effectLst/>
                        </a:rPr>
                        <a:t>Böbrek işlev bozukluğu</a:t>
                      </a:r>
                      <a:endParaRPr lang="tr-TR" sz="2400" b="0" dirty="0">
                        <a:solidFill>
                          <a:schemeClr val="tx1"/>
                        </a:solidFill>
                        <a:effectLst/>
                        <a:latin typeface="+mn-lt"/>
                      </a:endParaRPr>
                    </a:p>
                  </a:txBody>
                  <a:tcPr marL="71737" marR="71737" marT="35857" marB="35857"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400" kern="1200" dirty="0"/>
                        <a:t>ACE inhibitörü, ARB</a:t>
                      </a:r>
                    </a:p>
                    <a:p>
                      <a:endParaRPr lang="tr-TR" sz="2400" b="0" dirty="0">
                        <a:latin typeface="+mn-lt"/>
                      </a:endParaRPr>
                    </a:p>
                  </a:txBody>
                  <a:tcPr marL="71737" marR="71737" marT="35857" marB="35857" anchor="ctr"/>
                </a:tc>
                <a:extLst>
                  <a:ext uri="{0D108BD9-81ED-4DB2-BD59-A6C34878D82A}">
                    <a16:rowId xmlns:a16="http://schemas.microsoft.com/office/drawing/2014/main" val="4244493099"/>
                  </a:ext>
                </a:extLst>
              </a:tr>
            </a:tbl>
          </a:graphicData>
        </a:graphic>
      </p:graphicFrame>
      <p:sp>
        <p:nvSpPr>
          <p:cNvPr id="6" name="Dikdörtgen 5">
            <a:extLst>
              <a:ext uri="{FF2B5EF4-FFF2-40B4-BE49-F238E27FC236}">
                <a16:creationId xmlns:a16="http://schemas.microsoft.com/office/drawing/2014/main" id="{75B7B29F-3D14-4020-8018-A6F80F1B6299}"/>
              </a:ext>
            </a:extLst>
          </p:cNvPr>
          <p:cNvSpPr/>
          <p:nvPr/>
        </p:nvSpPr>
        <p:spPr>
          <a:xfrm>
            <a:off x="675044" y="5980113"/>
            <a:ext cx="5337449"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tr-TR" altLang="tr-TR" sz="1200" b="0" i="1" u="none" strike="noStrike" kern="1200" cap="none" spc="0" normalizeH="0" baseline="0" noProof="0" dirty="0">
                <a:ln>
                  <a:noFill/>
                </a:ln>
                <a:solidFill>
                  <a:prstClr val="black"/>
                </a:solidFill>
                <a:effectLst/>
                <a:uLnTx/>
                <a:uFillTx/>
                <a:latin typeface="Calibri gövde"/>
                <a:ea typeface="Calibri" panose="020F0502020204030204" pitchFamily="34" charset="0"/>
                <a:cs typeface="Times New Roman" panose="02020603050405020304" pitchFamily="18" charset="0"/>
              </a:rPr>
              <a:t>*2013 ESH/ESC </a:t>
            </a:r>
            <a:r>
              <a:rPr kumimoji="0" lang="tr-TR" altLang="tr-TR" sz="1200" b="0" i="1" u="none" strike="noStrike" kern="1200" cap="none" spc="0" normalizeH="0" baseline="0" noProof="0" dirty="0" err="1">
                <a:ln>
                  <a:noFill/>
                </a:ln>
                <a:solidFill>
                  <a:prstClr val="black"/>
                </a:solidFill>
                <a:effectLst/>
                <a:uLnTx/>
                <a:uFillTx/>
                <a:latin typeface="Calibri gövde"/>
                <a:ea typeface="Calibri" panose="020F0502020204030204" pitchFamily="34" charset="0"/>
                <a:cs typeface="Times New Roman" panose="02020603050405020304" pitchFamily="18" charset="0"/>
              </a:rPr>
              <a:t>Arteriyel</a:t>
            </a:r>
            <a:r>
              <a:rPr kumimoji="0" lang="tr-TR" altLang="tr-TR" sz="1200" b="0" i="1" u="none" strike="noStrike" kern="1200" cap="none" spc="0" normalizeH="0" baseline="0" noProof="0" dirty="0">
                <a:ln>
                  <a:noFill/>
                </a:ln>
                <a:solidFill>
                  <a:prstClr val="black"/>
                </a:solidFill>
                <a:effectLst/>
                <a:uLnTx/>
                <a:uFillTx/>
                <a:latin typeface="Calibri gövde"/>
                <a:ea typeface="Calibri" panose="020F0502020204030204" pitchFamily="34" charset="0"/>
                <a:cs typeface="Times New Roman" panose="02020603050405020304" pitchFamily="18" charset="0"/>
              </a:rPr>
              <a:t> Hipertansiyon Kılavuzu</a:t>
            </a:r>
          </a:p>
        </p:txBody>
      </p:sp>
    </p:spTree>
    <p:extLst>
      <p:ext uri="{BB962C8B-B14F-4D97-AF65-F5344CB8AC3E}">
        <p14:creationId xmlns:p14="http://schemas.microsoft.com/office/powerpoint/2010/main" val="414769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lvl="0">
              <a:defRPr/>
            </a:pPr>
            <a:r>
              <a:rPr lang="tr-TR" sz="2800" b="1" dirty="0">
                <a:latin typeface="Calibri" panose="020F0502020204030204" pitchFamily="34" charset="0"/>
                <a:ea typeface="Calibri" panose="020F0502020204030204" pitchFamily="34" charset="0"/>
                <a:cs typeface="Calibri" panose="020F0502020204030204" pitchFamily="34" charset="0"/>
              </a:rPr>
              <a:t>Özel Durumlarda Tercih Edilecek İlaçlar-2</a:t>
            </a:r>
            <a:endParaRPr lang="tr-TR" sz="2800" b="1" dirty="0">
              <a:latin typeface="Calibri" panose="020F0502020204030204" pitchFamily="34" charset="0"/>
              <a:cs typeface="Calibri" panose="020F0502020204030204" pitchFamily="34" charset="0"/>
            </a:endParaRPr>
          </a:p>
        </p:txBody>
      </p:sp>
      <p:graphicFrame>
        <p:nvGraphicFramePr>
          <p:cNvPr id="8" name="Tablo 7">
            <a:extLst>
              <a:ext uri="{FF2B5EF4-FFF2-40B4-BE49-F238E27FC236}">
                <a16:creationId xmlns:a16="http://schemas.microsoft.com/office/drawing/2014/main" id="{E5CD37E0-D9B5-4C61-9E53-719DCC2D4601}"/>
              </a:ext>
            </a:extLst>
          </p:cNvPr>
          <p:cNvGraphicFramePr>
            <a:graphicFrameLocks noGrp="1"/>
          </p:cNvGraphicFramePr>
          <p:nvPr>
            <p:extLst>
              <p:ext uri="{D42A27DB-BD31-4B8C-83A1-F6EECF244321}">
                <p14:modId xmlns:p14="http://schemas.microsoft.com/office/powerpoint/2010/main" val="1249587835"/>
              </p:ext>
            </p:extLst>
          </p:nvPr>
        </p:nvGraphicFramePr>
        <p:xfrm>
          <a:off x="823968" y="1346627"/>
          <a:ext cx="10516694" cy="4422680"/>
        </p:xfrm>
        <a:graphic>
          <a:graphicData uri="http://schemas.openxmlformats.org/drawingml/2006/table">
            <a:tbl>
              <a:tblPr firstRow="1" bandRow="1">
                <a:tableStyleId>{3B4B98B0-60AC-42C2-AFA5-B58CD77FA1E5}</a:tableStyleId>
              </a:tblPr>
              <a:tblGrid>
                <a:gridCol w="4598985">
                  <a:extLst>
                    <a:ext uri="{9D8B030D-6E8A-4147-A177-3AD203B41FA5}">
                      <a16:colId xmlns:a16="http://schemas.microsoft.com/office/drawing/2014/main" val="3916867560"/>
                    </a:ext>
                  </a:extLst>
                </a:gridCol>
                <a:gridCol w="5917709">
                  <a:extLst>
                    <a:ext uri="{9D8B030D-6E8A-4147-A177-3AD203B41FA5}">
                      <a16:colId xmlns:a16="http://schemas.microsoft.com/office/drawing/2014/main" val="3270660460"/>
                    </a:ext>
                  </a:extLst>
                </a:gridCol>
              </a:tblGrid>
              <a:tr h="346518">
                <a:tc>
                  <a:txBody>
                    <a:bodyPr/>
                    <a:lstStyle/>
                    <a:p>
                      <a:pPr algn="ctr">
                        <a:lnSpc>
                          <a:spcPct val="135000"/>
                        </a:lnSpc>
                      </a:pPr>
                      <a:r>
                        <a:rPr lang="tr-TR" sz="2400" dirty="0"/>
                        <a:t>Durum </a:t>
                      </a:r>
                      <a:endParaRPr lang="tr-TR" sz="2400" b="1" dirty="0">
                        <a:latin typeface="+mn-lt"/>
                      </a:endParaRPr>
                    </a:p>
                  </a:txBody>
                  <a:tcPr marT="45706" marB="45706" anchor="ctr"/>
                </a:tc>
                <a:tc>
                  <a:txBody>
                    <a:bodyPr/>
                    <a:lstStyle/>
                    <a:p>
                      <a:pPr algn="ctr">
                        <a:lnSpc>
                          <a:spcPct val="135000"/>
                        </a:lnSpc>
                      </a:pPr>
                      <a:r>
                        <a:rPr lang="tr-TR" sz="2400" dirty="0"/>
                        <a:t>ilaç</a:t>
                      </a:r>
                      <a:endParaRPr lang="tr-TR" sz="2400" b="1" dirty="0">
                        <a:latin typeface="+mn-lt"/>
                      </a:endParaRPr>
                    </a:p>
                  </a:txBody>
                  <a:tcPr marT="45706" marB="45706" anchor="ctr"/>
                </a:tc>
                <a:extLst>
                  <a:ext uri="{0D108BD9-81ED-4DB2-BD59-A6C34878D82A}">
                    <a16:rowId xmlns:a16="http://schemas.microsoft.com/office/drawing/2014/main" val="4224684513"/>
                  </a:ext>
                </a:extLst>
              </a:tr>
              <a:tr h="396514">
                <a:tc>
                  <a:txBody>
                    <a:bodyPr/>
                    <a:lstStyle/>
                    <a:p>
                      <a:pPr marL="0" marR="0" lvl="0" indent="0" algn="l" defTabSz="914400" rtl="0" eaLnBrk="1" fontAlgn="auto" latinLnBrk="0" hangingPunct="1">
                        <a:lnSpc>
                          <a:spcPct val="135000"/>
                        </a:lnSpc>
                        <a:spcBef>
                          <a:spcPts val="0"/>
                        </a:spcBef>
                        <a:spcAft>
                          <a:spcPts val="0"/>
                        </a:spcAft>
                        <a:buClrTx/>
                        <a:buSzTx/>
                        <a:buFontTx/>
                        <a:buNone/>
                        <a:tabLst/>
                        <a:defRPr/>
                      </a:pPr>
                      <a:r>
                        <a:rPr lang="tr-TR" sz="2400" b="1" dirty="0"/>
                        <a:t>Klinik </a:t>
                      </a:r>
                      <a:r>
                        <a:rPr lang="tr-TR" sz="2400" b="1" dirty="0" err="1"/>
                        <a:t>Kardiyovasküler</a:t>
                      </a:r>
                      <a:r>
                        <a:rPr lang="tr-TR" sz="2400" b="1" dirty="0"/>
                        <a:t> Olay</a:t>
                      </a:r>
                      <a:endParaRPr lang="tr-TR" sz="2400" b="1" dirty="0">
                        <a:latin typeface="+mn-lt"/>
                      </a:endParaRPr>
                    </a:p>
                  </a:txBody>
                  <a:tcPr marT="45706" marB="45706" anchor="ctr"/>
                </a:tc>
                <a:tc>
                  <a:txBody>
                    <a:bodyPr/>
                    <a:lstStyle/>
                    <a:p>
                      <a:pPr>
                        <a:lnSpc>
                          <a:spcPct val="135000"/>
                        </a:lnSpc>
                      </a:pPr>
                      <a:endParaRPr lang="tr-TR" sz="2400" b="0" dirty="0">
                        <a:latin typeface="+mn-lt"/>
                      </a:endParaRPr>
                    </a:p>
                  </a:txBody>
                  <a:tcPr marT="45706" marB="45706" anchor="ctr"/>
                </a:tc>
                <a:extLst>
                  <a:ext uri="{0D108BD9-81ED-4DB2-BD59-A6C34878D82A}">
                    <a16:rowId xmlns:a16="http://schemas.microsoft.com/office/drawing/2014/main" val="2513536270"/>
                  </a:ext>
                </a:extLst>
              </a:tr>
              <a:tr h="396514">
                <a:tc>
                  <a:txBody>
                    <a:bodyPr/>
                    <a:lstStyle/>
                    <a:p>
                      <a:pPr>
                        <a:lnSpc>
                          <a:spcPct val="135000"/>
                        </a:lnSpc>
                      </a:pPr>
                      <a:r>
                        <a:rPr lang="tr-TR" sz="2400" dirty="0"/>
                        <a:t>İnme öyküsü</a:t>
                      </a:r>
                      <a:endParaRPr lang="tr-TR" sz="2400" b="0" dirty="0">
                        <a:solidFill>
                          <a:schemeClr val="tx1"/>
                        </a:solidFill>
                        <a:latin typeface="+mn-lt"/>
                      </a:endParaRPr>
                    </a:p>
                  </a:txBody>
                  <a:tcPr marT="45706" marB="45706" anchor="ctr"/>
                </a:tc>
                <a:tc>
                  <a:txBody>
                    <a:bodyPr/>
                    <a:lstStyle/>
                    <a:p>
                      <a:pPr>
                        <a:lnSpc>
                          <a:spcPct val="135000"/>
                        </a:lnSpc>
                      </a:pPr>
                      <a:r>
                        <a:rPr lang="tr-TR" sz="2400" dirty="0"/>
                        <a:t>Kan basıncını etkin şekilde düşüren </a:t>
                      </a:r>
                      <a:endParaRPr lang="tr-TR" sz="2400" b="0" dirty="0">
                        <a:latin typeface="+mn-lt"/>
                      </a:endParaRPr>
                    </a:p>
                  </a:txBody>
                  <a:tcPr marT="45706" marB="45706" anchor="ctr"/>
                </a:tc>
                <a:extLst>
                  <a:ext uri="{0D108BD9-81ED-4DB2-BD59-A6C34878D82A}">
                    <a16:rowId xmlns:a16="http://schemas.microsoft.com/office/drawing/2014/main" val="606509103"/>
                  </a:ext>
                </a:extLst>
              </a:tr>
              <a:tr h="396514">
                <a:tc>
                  <a:txBody>
                    <a:bodyPr/>
                    <a:lstStyle/>
                    <a:p>
                      <a:pPr>
                        <a:lnSpc>
                          <a:spcPct val="135000"/>
                        </a:lnSpc>
                      </a:pPr>
                      <a:r>
                        <a:rPr lang="tr-TR" sz="2400" dirty="0"/>
                        <a:t>Miyokart enfarktüsü öyküsü</a:t>
                      </a:r>
                      <a:endParaRPr lang="tr-TR" sz="2400" b="0" dirty="0">
                        <a:solidFill>
                          <a:schemeClr val="tx1"/>
                        </a:solidFill>
                        <a:latin typeface="+mn-lt"/>
                      </a:endParaRPr>
                    </a:p>
                  </a:txBody>
                  <a:tcPr marT="45706" marB="45706" anchor="ctr"/>
                </a:tc>
                <a:tc>
                  <a:txBody>
                    <a:bodyPr/>
                    <a:lstStyle/>
                    <a:p>
                      <a:pPr>
                        <a:lnSpc>
                          <a:spcPct val="135000"/>
                        </a:lnSpc>
                      </a:pPr>
                      <a:r>
                        <a:rPr lang="tr-TR" sz="2400" dirty="0"/>
                        <a:t>BB,ACE inhibitörü, ARB</a:t>
                      </a:r>
                      <a:endParaRPr lang="tr-TR" sz="2400" b="0" dirty="0">
                        <a:latin typeface="+mn-lt"/>
                      </a:endParaRPr>
                    </a:p>
                  </a:txBody>
                  <a:tcPr marT="45706" marB="45706" anchor="ctr"/>
                </a:tc>
                <a:extLst>
                  <a:ext uri="{0D108BD9-81ED-4DB2-BD59-A6C34878D82A}">
                    <a16:rowId xmlns:a16="http://schemas.microsoft.com/office/drawing/2014/main" val="1128943155"/>
                  </a:ext>
                </a:extLst>
              </a:tr>
              <a:tr h="396514">
                <a:tc>
                  <a:txBody>
                    <a:bodyPr/>
                    <a:lstStyle/>
                    <a:p>
                      <a:pPr marL="0" marR="0" lvl="0" indent="0" algn="l" defTabSz="914400" rtl="0" eaLnBrk="1" fontAlgn="auto" latinLnBrk="0" hangingPunct="1">
                        <a:lnSpc>
                          <a:spcPct val="135000"/>
                        </a:lnSpc>
                        <a:spcBef>
                          <a:spcPts val="0"/>
                        </a:spcBef>
                        <a:spcAft>
                          <a:spcPts val="0"/>
                        </a:spcAft>
                        <a:buClrTx/>
                        <a:buSzTx/>
                        <a:buFontTx/>
                        <a:buNone/>
                        <a:tabLst/>
                        <a:defRPr/>
                      </a:pPr>
                      <a:r>
                        <a:rPr kumimoji="0" lang="tr-TR" sz="2400" u="none" strike="noStrike" kern="1200" cap="none" spc="0" normalizeH="0" baseline="0" noProof="0" dirty="0" err="1">
                          <a:ln>
                            <a:noFill/>
                          </a:ln>
                          <a:effectLst/>
                          <a:uLnTx/>
                          <a:uFillTx/>
                        </a:rPr>
                        <a:t>Anjina</a:t>
                      </a:r>
                      <a:r>
                        <a:rPr kumimoji="0" lang="tr-TR" sz="2400" u="none" strike="noStrike" kern="1200" cap="none" spc="0" normalizeH="0" baseline="0" noProof="0" dirty="0">
                          <a:ln>
                            <a:noFill/>
                          </a:ln>
                          <a:effectLst/>
                          <a:uLnTx/>
                          <a:uFillTx/>
                        </a:rPr>
                        <a:t> </a:t>
                      </a:r>
                      <a:r>
                        <a:rPr kumimoji="0" lang="tr-TR" sz="2400" u="none" strike="noStrike" kern="1200" cap="none" spc="0" normalizeH="0" baseline="0" noProof="0" dirty="0" err="1">
                          <a:ln>
                            <a:noFill/>
                          </a:ln>
                          <a:effectLst/>
                          <a:uLnTx/>
                          <a:uFillTx/>
                        </a:rPr>
                        <a:t>pektoris</a:t>
                      </a:r>
                      <a:endParaRPr kumimoji="0" lang="tr-TR" sz="2400" b="0" i="0" u="none" strike="noStrike" kern="1200" cap="none" spc="0" normalizeH="0" baseline="0" noProof="0" dirty="0">
                        <a:ln>
                          <a:noFill/>
                        </a:ln>
                        <a:solidFill>
                          <a:schemeClr val="tx1"/>
                        </a:solidFill>
                        <a:effectLst/>
                        <a:uLnTx/>
                        <a:uFillTx/>
                        <a:latin typeface="+mn-lt"/>
                        <a:ea typeface="+mn-ea"/>
                        <a:cs typeface="+mn-cs"/>
                      </a:endParaRPr>
                    </a:p>
                  </a:txBody>
                  <a:tcPr marT="45706" marB="45706" anchor="ctr"/>
                </a:tc>
                <a:tc>
                  <a:txBody>
                    <a:bodyPr/>
                    <a:lstStyle/>
                    <a:p>
                      <a:pPr>
                        <a:lnSpc>
                          <a:spcPct val="135000"/>
                        </a:lnSpc>
                      </a:pPr>
                      <a:r>
                        <a:rPr lang="tr-TR" sz="2400" dirty="0"/>
                        <a:t>BB, kalsiyum antagonisti</a:t>
                      </a:r>
                      <a:endParaRPr lang="tr-TR" sz="2400" b="0" dirty="0">
                        <a:latin typeface="+mn-lt"/>
                      </a:endParaRPr>
                    </a:p>
                  </a:txBody>
                  <a:tcPr marT="45706" marB="45706" anchor="ctr"/>
                </a:tc>
                <a:extLst>
                  <a:ext uri="{0D108BD9-81ED-4DB2-BD59-A6C34878D82A}">
                    <a16:rowId xmlns:a16="http://schemas.microsoft.com/office/drawing/2014/main" val="2679689906"/>
                  </a:ext>
                </a:extLst>
              </a:tr>
              <a:tr h="68977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35000"/>
                        </a:lnSpc>
                      </a:pPr>
                      <a:r>
                        <a:rPr lang="tr-TR" sz="2400" dirty="0"/>
                        <a:t>Kalp yetersizliği</a:t>
                      </a:r>
                      <a:endParaRPr lang="tr-TR" sz="2400" b="0" dirty="0">
                        <a:solidFill>
                          <a:schemeClr val="tx1"/>
                        </a:solidFill>
                        <a:latin typeface="+mn-lt"/>
                      </a:endParaRPr>
                    </a:p>
                  </a:txBody>
                  <a:tcPr marL="71737" marR="71737" marT="35857" marB="35857"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35000"/>
                        </a:lnSpc>
                      </a:pPr>
                      <a:r>
                        <a:rPr lang="tr-TR" sz="2400" dirty="0" err="1"/>
                        <a:t>Diüretik</a:t>
                      </a:r>
                      <a:r>
                        <a:rPr lang="tr-TR" sz="2400" dirty="0"/>
                        <a:t>, BB, Ace inhibitörü, ARB </a:t>
                      </a:r>
                      <a:r>
                        <a:rPr lang="tr-TR" sz="2400" dirty="0" err="1"/>
                        <a:t>mineralokortikoit</a:t>
                      </a:r>
                      <a:r>
                        <a:rPr lang="tr-TR" sz="2400" dirty="0"/>
                        <a:t> reseptör antagonistleri </a:t>
                      </a:r>
                      <a:endParaRPr lang="tr-TR" sz="2400" b="0" dirty="0">
                        <a:latin typeface="+mn-lt"/>
                      </a:endParaRPr>
                    </a:p>
                  </a:txBody>
                  <a:tcPr marL="71737" marR="71737" marT="35857" marB="35857" anchor="ctr"/>
                </a:tc>
                <a:extLst>
                  <a:ext uri="{0D108BD9-81ED-4DB2-BD59-A6C34878D82A}">
                    <a16:rowId xmlns:a16="http://schemas.microsoft.com/office/drawing/2014/main" val="4244493099"/>
                  </a:ext>
                </a:extLst>
              </a:tr>
              <a:tr h="22779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tr-TR" sz="2400" dirty="0"/>
                        <a:t>Aort anevrizması</a:t>
                      </a:r>
                      <a:endParaRPr lang="tr-TR" sz="2400" b="0" dirty="0">
                        <a:solidFill>
                          <a:schemeClr val="tx1"/>
                        </a:solidFill>
                        <a:latin typeface="+mn-lt"/>
                      </a:endParaRPr>
                    </a:p>
                  </a:txBody>
                  <a:tcPr marL="71737" marR="71737" marT="35857" marB="35857"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tr-TR" sz="2400" dirty="0"/>
                        <a:t>BB</a:t>
                      </a:r>
                      <a:endParaRPr lang="tr-TR" sz="2400" b="0" dirty="0">
                        <a:latin typeface="+mn-lt"/>
                      </a:endParaRPr>
                    </a:p>
                  </a:txBody>
                  <a:tcPr marL="71737" marR="71737" marT="35857" marB="35857" anchor="ctr"/>
                </a:tc>
                <a:extLst>
                  <a:ext uri="{0D108BD9-81ED-4DB2-BD59-A6C34878D82A}">
                    <a16:rowId xmlns:a16="http://schemas.microsoft.com/office/drawing/2014/main" val="974596007"/>
                  </a:ext>
                </a:extLst>
              </a:tr>
            </a:tbl>
          </a:graphicData>
        </a:graphic>
      </p:graphicFrame>
      <p:sp>
        <p:nvSpPr>
          <p:cNvPr id="9" name="Dikdörtgen 8">
            <a:extLst>
              <a:ext uri="{FF2B5EF4-FFF2-40B4-BE49-F238E27FC236}">
                <a16:creationId xmlns:a16="http://schemas.microsoft.com/office/drawing/2014/main" id="{719C3091-BB40-41E8-BBB6-F90408DC2B8E}"/>
              </a:ext>
            </a:extLst>
          </p:cNvPr>
          <p:cNvSpPr/>
          <p:nvPr/>
        </p:nvSpPr>
        <p:spPr>
          <a:xfrm>
            <a:off x="758551" y="5980113"/>
            <a:ext cx="5337449"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tr-TR" altLang="tr-TR" sz="1200" b="0" i="1" u="none" strike="noStrike" kern="1200" cap="none" spc="0" normalizeH="0" baseline="0" noProof="0" dirty="0">
                <a:ln>
                  <a:noFill/>
                </a:ln>
                <a:solidFill>
                  <a:prstClr val="black"/>
                </a:solidFill>
                <a:effectLst/>
                <a:uLnTx/>
                <a:uFillTx/>
                <a:latin typeface="Calibri gövde"/>
                <a:ea typeface="Calibri" panose="020F0502020204030204" pitchFamily="34" charset="0"/>
                <a:cs typeface="Times New Roman" panose="02020603050405020304" pitchFamily="18" charset="0"/>
              </a:rPr>
              <a:t>*2013 ESH/ESC </a:t>
            </a:r>
            <a:r>
              <a:rPr kumimoji="0" lang="tr-TR" altLang="tr-TR" sz="1200" b="0" i="1" u="none" strike="noStrike" kern="1200" cap="none" spc="0" normalizeH="0" baseline="0" noProof="0" dirty="0" err="1">
                <a:ln>
                  <a:noFill/>
                </a:ln>
                <a:solidFill>
                  <a:prstClr val="black"/>
                </a:solidFill>
                <a:effectLst/>
                <a:uLnTx/>
                <a:uFillTx/>
                <a:latin typeface="Calibri gövde"/>
                <a:ea typeface="Calibri" panose="020F0502020204030204" pitchFamily="34" charset="0"/>
                <a:cs typeface="Times New Roman" panose="02020603050405020304" pitchFamily="18" charset="0"/>
              </a:rPr>
              <a:t>Arteriyel</a:t>
            </a:r>
            <a:r>
              <a:rPr kumimoji="0" lang="tr-TR" altLang="tr-TR" sz="1200" b="0" i="1" u="none" strike="noStrike" kern="1200" cap="none" spc="0" normalizeH="0" baseline="0" noProof="0" dirty="0">
                <a:ln>
                  <a:noFill/>
                </a:ln>
                <a:solidFill>
                  <a:prstClr val="black"/>
                </a:solidFill>
                <a:effectLst/>
                <a:uLnTx/>
                <a:uFillTx/>
                <a:latin typeface="Calibri gövde"/>
                <a:ea typeface="Calibri" panose="020F0502020204030204" pitchFamily="34" charset="0"/>
                <a:cs typeface="Times New Roman" panose="02020603050405020304" pitchFamily="18" charset="0"/>
              </a:rPr>
              <a:t> Hipertansiyon Kılavuzu</a:t>
            </a:r>
          </a:p>
        </p:txBody>
      </p:sp>
    </p:spTree>
    <p:extLst>
      <p:ext uri="{BB962C8B-B14F-4D97-AF65-F5344CB8AC3E}">
        <p14:creationId xmlns:p14="http://schemas.microsoft.com/office/powerpoint/2010/main" val="245692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lvl="0">
              <a:defRPr/>
            </a:pPr>
            <a:r>
              <a:rPr lang="tr-TR" sz="2800" b="1" dirty="0">
                <a:latin typeface="Calibri" panose="020F0502020204030204" pitchFamily="34" charset="0"/>
                <a:ea typeface="Calibri" panose="020F0502020204030204" pitchFamily="34" charset="0"/>
                <a:cs typeface="Calibri" panose="020F0502020204030204" pitchFamily="34" charset="0"/>
              </a:rPr>
              <a:t>Özel Durumlarda Tercih Edilecek İlaçlar-3</a:t>
            </a:r>
            <a:endParaRPr lang="tr-TR" sz="2800" b="1" dirty="0">
              <a:latin typeface="Calibri" panose="020F0502020204030204" pitchFamily="34" charset="0"/>
              <a:cs typeface="Calibri" panose="020F0502020204030204" pitchFamily="34" charset="0"/>
            </a:endParaRPr>
          </a:p>
        </p:txBody>
      </p:sp>
      <p:graphicFrame>
        <p:nvGraphicFramePr>
          <p:cNvPr id="8" name="Tablo 7">
            <a:extLst>
              <a:ext uri="{FF2B5EF4-FFF2-40B4-BE49-F238E27FC236}">
                <a16:creationId xmlns:a16="http://schemas.microsoft.com/office/drawing/2014/main" id="{86D7184B-4AD7-42CB-B4A8-B0C95CFF470B}"/>
              </a:ext>
            </a:extLst>
          </p:cNvPr>
          <p:cNvGraphicFramePr>
            <a:graphicFrameLocks noGrp="1"/>
          </p:cNvGraphicFramePr>
          <p:nvPr>
            <p:extLst>
              <p:ext uri="{D42A27DB-BD31-4B8C-83A1-F6EECF244321}">
                <p14:modId xmlns:p14="http://schemas.microsoft.com/office/powerpoint/2010/main" val="1350793267"/>
              </p:ext>
            </p:extLst>
          </p:nvPr>
        </p:nvGraphicFramePr>
        <p:xfrm>
          <a:off x="773709" y="1405538"/>
          <a:ext cx="10545932" cy="4043511"/>
        </p:xfrm>
        <a:graphic>
          <a:graphicData uri="http://schemas.openxmlformats.org/drawingml/2006/table">
            <a:tbl>
              <a:tblPr firstRow="1" bandRow="1">
                <a:tableStyleId>{3B4B98B0-60AC-42C2-AFA5-B58CD77FA1E5}</a:tableStyleId>
              </a:tblPr>
              <a:tblGrid>
                <a:gridCol w="4193728">
                  <a:extLst>
                    <a:ext uri="{9D8B030D-6E8A-4147-A177-3AD203B41FA5}">
                      <a16:colId xmlns:a16="http://schemas.microsoft.com/office/drawing/2014/main" val="3916867560"/>
                    </a:ext>
                  </a:extLst>
                </a:gridCol>
                <a:gridCol w="6352204">
                  <a:extLst>
                    <a:ext uri="{9D8B030D-6E8A-4147-A177-3AD203B41FA5}">
                      <a16:colId xmlns:a16="http://schemas.microsoft.com/office/drawing/2014/main" val="3270660460"/>
                    </a:ext>
                  </a:extLst>
                </a:gridCol>
              </a:tblGrid>
              <a:tr h="524016">
                <a:tc>
                  <a:txBody>
                    <a:bodyPr/>
                    <a:lstStyle/>
                    <a:p>
                      <a:pPr algn="ctr"/>
                      <a:r>
                        <a:rPr lang="tr-TR" sz="2400" dirty="0"/>
                        <a:t>Durum </a:t>
                      </a:r>
                      <a:endParaRPr lang="tr-TR" sz="2400" b="1" dirty="0">
                        <a:latin typeface="+mn-lt"/>
                      </a:endParaRPr>
                    </a:p>
                  </a:txBody>
                  <a:tcPr marT="45706" marB="45706" anchor="ctr"/>
                </a:tc>
                <a:tc>
                  <a:txBody>
                    <a:bodyPr/>
                    <a:lstStyle/>
                    <a:p>
                      <a:pPr algn="ctr"/>
                      <a:r>
                        <a:rPr lang="tr-TR" sz="2400" dirty="0"/>
                        <a:t>ilaç</a:t>
                      </a:r>
                      <a:endParaRPr lang="tr-TR" sz="2400" b="1" dirty="0">
                        <a:latin typeface="+mn-lt"/>
                      </a:endParaRPr>
                    </a:p>
                  </a:txBody>
                  <a:tcPr marT="45706" marB="45706" anchor="ctr"/>
                </a:tc>
                <a:extLst>
                  <a:ext uri="{0D108BD9-81ED-4DB2-BD59-A6C34878D82A}">
                    <a16:rowId xmlns:a16="http://schemas.microsoft.com/office/drawing/2014/main" val="4224684513"/>
                  </a:ext>
                </a:extLst>
              </a:tr>
              <a:tr h="5240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400" b="1" dirty="0"/>
                        <a:t>Klinik </a:t>
                      </a:r>
                      <a:r>
                        <a:rPr lang="tr-TR" sz="2400" b="1" dirty="0" err="1"/>
                        <a:t>Kardiyovasküler</a:t>
                      </a:r>
                      <a:r>
                        <a:rPr lang="tr-TR" sz="2400" b="1" dirty="0"/>
                        <a:t> Olay</a:t>
                      </a:r>
                      <a:endParaRPr lang="tr-TR" sz="2400" b="1" dirty="0">
                        <a:latin typeface="+mn-lt"/>
                      </a:endParaRPr>
                    </a:p>
                  </a:txBody>
                  <a:tcPr marT="45706" marB="45706" anchor="ctr"/>
                </a:tc>
                <a:tc>
                  <a:txBody>
                    <a:bodyPr/>
                    <a:lstStyle/>
                    <a:p>
                      <a:endParaRPr lang="tr-TR" sz="2400" b="0" dirty="0">
                        <a:latin typeface="+mn-lt"/>
                      </a:endParaRPr>
                    </a:p>
                  </a:txBody>
                  <a:tcPr marT="45706" marB="45706" anchor="ctr"/>
                </a:tc>
                <a:extLst>
                  <a:ext uri="{0D108BD9-81ED-4DB2-BD59-A6C34878D82A}">
                    <a16:rowId xmlns:a16="http://schemas.microsoft.com/office/drawing/2014/main" val="2513536270"/>
                  </a:ext>
                </a:extLst>
              </a:tr>
              <a:tr h="92067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tr-TR" sz="2400" dirty="0" err="1"/>
                        <a:t>Atriyal</a:t>
                      </a:r>
                      <a:r>
                        <a:rPr lang="tr-TR" sz="2400" dirty="0"/>
                        <a:t> </a:t>
                      </a:r>
                      <a:r>
                        <a:rPr lang="tr-TR" sz="2400" dirty="0" err="1"/>
                        <a:t>fibrilasyon</a:t>
                      </a:r>
                      <a:endParaRPr lang="tr-TR" sz="2400" b="0" dirty="0">
                        <a:solidFill>
                          <a:schemeClr val="tx1"/>
                        </a:solidFill>
                        <a:latin typeface="+mn-lt"/>
                      </a:endParaRPr>
                    </a:p>
                  </a:txBody>
                  <a:tcPr marL="71737" marR="71737" marT="35857" marB="35857"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400" kern="1200" dirty="0"/>
                        <a:t>ARB, ACE inhibitörü, BB veya </a:t>
                      </a:r>
                      <a:r>
                        <a:rPr lang="tr-TR" sz="2400" kern="1200" dirty="0" err="1"/>
                        <a:t>mineralokortikoit</a:t>
                      </a:r>
                      <a:r>
                        <a:rPr lang="tr-TR" sz="2400" kern="1200" dirty="0"/>
                        <a:t> reseptör antagonisti</a:t>
                      </a:r>
                      <a:endParaRPr lang="tr-TR" sz="2400" b="0" dirty="0">
                        <a:latin typeface="+mn-lt"/>
                      </a:endParaRPr>
                    </a:p>
                  </a:txBody>
                  <a:tcPr marL="71737" marR="71737" marT="35857" marB="35857" anchor="ctr"/>
                </a:tc>
                <a:extLst>
                  <a:ext uri="{0D108BD9-81ED-4DB2-BD59-A6C34878D82A}">
                    <a16:rowId xmlns:a16="http://schemas.microsoft.com/office/drawing/2014/main" val="4144501381"/>
                  </a:ext>
                </a:extLst>
              </a:tr>
              <a:tr h="92067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tr-TR" sz="2400" dirty="0" err="1"/>
                        <a:t>Atriyal</a:t>
                      </a:r>
                      <a:r>
                        <a:rPr lang="tr-TR" sz="2400" dirty="0"/>
                        <a:t> </a:t>
                      </a:r>
                      <a:r>
                        <a:rPr lang="tr-TR" sz="2400" dirty="0" err="1"/>
                        <a:t>fibrilasyon</a:t>
                      </a:r>
                      <a:r>
                        <a:rPr lang="tr-TR" sz="2400" dirty="0"/>
                        <a:t>, korunma, </a:t>
                      </a:r>
                      <a:r>
                        <a:rPr lang="tr-TR" sz="2400" dirty="0" err="1"/>
                        <a:t>ventrikül</a:t>
                      </a:r>
                      <a:r>
                        <a:rPr lang="tr-TR" sz="2400" dirty="0"/>
                        <a:t> hızı kontrolü</a:t>
                      </a:r>
                      <a:endParaRPr lang="tr-TR" sz="2400" b="0" dirty="0">
                        <a:solidFill>
                          <a:schemeClr val="tx1"/>
                        </a:solidFill>
                        <a:latin typeface="+mn-lt"/>
                      </a:endParaRPr>
                    </a:p>
                  </a:txBody>
                  <a:tcPr marL="71737" marR="71737" marT="35857" marB="35857"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tr-TR" sz="2400" dirty="0"/>
                        <a:t>BB, </a:t>
                      </a:r>
                      <a:r>
                        <a:rPr lang="tr-TR" sz="2400" dirty="0" err="1"/>
                        <a:t>dihidropridin</a:t>
                      </a:r>
                      <a:r>
                        <a:rPr lang="tr-TR" sz="2400" dirty="0"/>
                        <a:t> grubu dışı kalsiyum antagonisti</a:t>
                      </a:r>
                      <a:endParaRPr lang="tr-TR" sz="2400" b="0" dirty="0">
                        <a:latin typeface="+mn-lt"/>
                      </a:endParaRPr>
                    </a:p>
                  </a:txBody>
                  <a:tcPr marL="71737" marR="71737" marT="35857" marB="35857" anchor="ctr"/>
                </a:tc>
                <a:extLst>
                  <a:ext uri="{0D108BD9-81ED-4DB2-BD59-A6C34878D82A}">
                    <a16:rowId xmlns:a16="http://schemas.microsoft.com/office/drawing/2014/main" val="1969408981"/>
                  </a:ext>
                </a:extLst>
              </a:tr>
              <a:tr h="65268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400" dirty="0"/>
                        <a:t>SDBH/</a:t>
                      </a:r>
                      <a:r>
                        <a:rPr lang="tr-TR" sz="2400" dirty="0" err="1"/>
                        <a:t>proteinüri</a:t>
                      </a:r>
                      <a:endParaRPr lang="tr-TR" sz="2400" b="0" dirty="0">
                        <a:solidFill>
                          <a:schemeClr val="tx1"/>
                        </a:solidFill>
                        <a:latin typeface="+mn-lt"/>
                      </a:endParaRPr>
                    </a:p>
                  </a:txBody>
                  <a:tcPr marL="71737" marR="71737" marT="35857" marB="35857"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tr-TR" sz="2400" kern="1200" dirty="0"/>
                        <a:t>ACE inhibitörü, ARB</a:t>
                      </a:r>
                      <a:endParaRPr lang="tr-TR" sz="2400" b="0" dirty="0">
                        <a:latin typeface="+mn-lt"/>
                      </a:endParaRPr>
                    </a:p>
                  </a:txBody>
                  <a:tcPr marL="71737" marR="71737" marT="35857" marB="35857" anchor="ctr"/>
                </a:tc>
                <a:extLst>
                  <a:ext uri="{0D108BD9-81ED-4DB2-BD59-A6C34878D82A}">
                    <a16:rowId xmlns:a16="http://schemas.microsoft.com/office/drawing/2014/main" val="4098529649"/>
                  </a:ext>
                </a:extLst>
              </a:tr>
              <a:tr h="50143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tr-TR" sz="2400" dirty="0" err="1"/>
                        <a:t>Periferik</a:t>
                      </a:r>
                      <a:r>
                        <a:rPr lang="tr-TR" sz="2400" dirty="0"/>
                        <a:t> arter hastalığı</a:t>
                      </a:r>
                      <a:endParaRPr lang="tr-TR" sz="2400" b="0" dirty="0">
                        <a:solidFill>
                          <a:schemeClr val="tx1"/>
                        </a:solidFill>
                        <a:latin typeface="+mn-lt"/>
                      </a:endParaRPr>
                    </a:p>
                  </a:txBody>
                  <a:tcPr marL="71737" marR="71737" marT="35857" marB="35857"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tr-TR" sz="2400" kern="1200" dirty="0"/>
                        <a:t>ACE inhibitörü, kalsiyum antagonisti düşünün</a:t>
                      </a:r>
                      <a:endParaRPr lang="tr-TR" sz="2400" b="0" dirty="0">
                        <a:latin typeface="+mn-lt"/>
                      </a:endParaRPr>
                    </a:p>
                  </a:txBody>
                  <a:tcPr marL="71737" marR="71737" marT="35857" marB="35857" anchor="ctr"/>
                </a:tc>
                <a:extLst>
                  <a:ext uri="{0D108BD9-81ED-4DB2-BD59-A6C34878D82A}">
                    <a16:rowId xmlns:a16="http://schemas.microsoft.com/office/drawing/2014/main" val="281757664"/>
                  </a:ext>
                </a:extLst>
              </a:tr>
            </a:tbl>
          </a:graphicData>
        </a:graphic>
      </p:graphicFrame>
      <p:sp>
        <p:nvSpPr>
          <p:cNvPr id="9" name="Dikdörtgen 8">
            <a:extLst>
              <a:ext uri="{FF2B5EF4-FFF2-40B4-BE49-F238E27FC236}">
                <a16:creationId xmlns:a16="http://schemas.microsoft.com/office/drawing/2014/main" id="{4CCE2D69-6522-41FB-8E50-1E580A9C1DD6}"/>
              </a:ext>
            </a:extLst>
          </p:cNvPr>
          <p:cNvSpPr/>
          <p:nvPr/>
        </p:nvSpPr>
        <p:spPr>
          <a:xfrm>
            <a:off x="773709" y="5980113"/>
            <a:ext cx="5337449"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tr-TR" altLang="tr-TR" sz="1200" b="0" i="1" u="none" strike="noStrike" kern="1200" cap="none" spc="0" normalizeH="0" baseline="0" noProof="0" dirty="0">
                <a:ln>
                  <a:noFill/>
                </a:ln>
                <a:solidFill>
                  <a:prstClr val="black"/>
                </a:solidFill>
                <a:effectLst/>
                <a:uLnTx/>
                <a:uFillTx/>
                <a:latin typeface="Calibri gövde"/>
                <a:ea typeface="Calibri" panose="020F0502020204030204" pitchFamily="34" charset="0"/>
                <a:cs typeface="Times New Roman" panose="02020603050405020304" pitchFamily="18" charset="0"/>
              </a:rPr>
              <a:t>*2013 ESH/ESC </a:t>
            </a:r>
            <a:r>
              <a:rPr kumimoji="0" lang="tr-TR" altLang="tr-TR" sz="1200" b="0" i="1" u="none" strike="noStrike" kern="1200" cap="none" spc="0" normalizeH="0" baseline="0" noProof="0" dirty="0" err="1">
                <a:ln>
                  <a:noFill/>
                </a:ln>
                <a:solidFill>
                  <a:prstClr val="black"/>
                </a:solidFill>
                <a:effectLst/>
                <a:uLnTx/>
                <a:uFillTx/>
                <a:latin typeface="Calibri gövde"/>
                <a:ea typeface="Calibri" panose="020F0502020204030204" pitchFamily="34" charset="0"/>
                <a:cs typeface="Times New Roman" panose="02020603050405020304" pitchFamily="18" charset="0"/>
              </a:rPr>
              <a:t>Arteriyel</a:t>
            </a:r>
            <a:r>
              <a:rPr kumimoji="0" lang="tr-TR" altLang="tr-TR" sz="1200" b="0" i="1" u="none" strike="noStrike" kern="1200" cap="none" spc="0" normalizeH="0" baseline="0" noProof="0" dirty="0">
                <a:ln>
                  <a:noFill/>
                </a:ln>
                <a:solidFill>
                  <a:prstClr val="black"/>
                </a:solidFill>
                <a:effectLst/>
                <a:uLnTx/>
                <a:uFillTx/>
                <a:latin typeface="Calibri gövde"/>
                <a:ea typeface="Calibri" panose="020F0502020204030204" pitchFamily="34" charset="0"/>
                <a:cs typeface="Times New Roman" panose="02020603050405020304" pitchFamily="18" charset="0"/>
              </a:rPr>
              <a:t> Hipertansiyon Kılavuzu</a:t>
            </a:r>
          </a:p>
        </p:txBody>
      </p:sp>
    </p:spTree>
    <p:extLst>
      <p:ext uri="{BB962C8B-B14F-4D97-AF65-F5344CB8AC3E}">
        <p14:creationId xmlns:p14="http://schemas.microsoft.com/office/powerpoint/2010/main" val="114375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84C3C58-A72E-4925-A149-3C788E276C36}"/>
              </a:ext>
            </a:extLst>
          </p:cNvPr>
          <p:cNvSpPr/>
          <p:nvPr/>
        </p:nvSpPr>
        <p:spPr>
          <a:xfrm>
            <a:off x="0" y="1788928"/>
            <a:ext cx="12192000" cy="2880320"/>
          </a:xfrm>
          <a:prstGeom prst="rect">
            <a:avLst/>
          </a:prstGeom>
          <a:solidFill>
            <a:srgbClr val="C00000"/>
          </a:soli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Dikdörtgen 3">
            <a:extLst>
              <a:ext uri="{FF2B5EF4-FFF2-40B4-BE49-F238E27FC236}">
                <a16:creationId xmlns:a16="http://schemas.microsoft.com/office/drawing/2014/main" id="{E033D89F-3E9C-4FEC-AF01-6126F97BEEF4}"/>
              </a:ext>
            </a:extLst>
          </p:cNvPr>
          <p:cNvSpPr/>
          <p:nvPr/>
        </p:nvSpPr>
        <p:spPr>
          <a:xfrm>
            <a:off x="1" y="1969053"/>
            <a:ext cx="12191999" cy="245126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Dikdörtgen 4">
            <a:extLst>
              <a:ext uri="{FF2B5EF4-FFF2-40B4-BE49-F238E27FC236}">
                <a16:creationId xmlns:a16="http://schemas.microsoft.com/office/drawing/2014/main" id="{3239EC90-83C1-46A9-AF53-39310C97D5B6}"/>
              </a:ext>
            </a:extLst>
          </p:cNvPr>
          <p:cNvSpPr/>
          <p:nvPr/>
        </p:nvSpPr>
        <p:spPr>
          <a:xfrm>
            <a:off x="681297" y="2828835"/>
            <a:ext cx="7275035" cy="1200329"/>
          </a:xfrm>
          <a:prstGeom prst="rect">
            <a:avLst/>
          </a:prstGeom>
          <a:ln>
            <a:noFill/>
          </a:ln>
        </p:spPr>
        <p:txBody>
          <a:bodyPr wrap="square">
            <a:spAutoFit/>
          </a:bodyPr>
          <a:lstStyle/>
          <a:p>
            <a:pPr lvl="0" algn="ctr" defTabSz="457200">
              <a:defRPr/>
            </a:pPr>
            <a:r>
              <a:rPr lang="tr-TR" sz="3600" b="1" dirty="0">
                <a:solidFill>
                  <a:srgbClr val="C00000"/>
                </a:solidFill>
                <a:ea typeface="Calibri" panose="020F0502020204030204" pitchFamily="34" charset="0"/>
                <a:cs typeface="Times New Roman" panose="02020603050405020304" pitchFamily="18" charset="0"/>
              </a:rPr>
              <a:t>Hipertansiyon Tanısı Alan Hastaya Yaklaşım ve Yaşam Tarzı Değişiklikleri</a:t>
            </a:r>
            <a:endParaRPr kumimoji="0" lang="en-US" altLang="ko-KR" sz="3600" b="1" i="0" u="none" strike="noStrike" kern="1200" cap="none" spc="0" normalizeH="0" baseline="0" noProof="0" dirty="0">
              <a:ln>
                <a:noFill/>
              </a:ln>
              <a:solidFill>
                <a:srgbClr val="C00000"/>
              </a:solidFill>
              <a:effectLst/>
              <a:uLnTx/>
              <a:uFillTx/>
              <a:latin typeface="Calibri"/>
              <a:ea typeface="맑은 고딕" panose="020B0503020000020004" pitchFamily="34" charset="-127"/>
            </a:endParaRPr>
          </a:p>
        </p:txBody>
      </p:sp>
      <p:pic>
        <p:nvPicPr>
          <p:cNvPr id="1032" name="Picture 8" descr="Doktor, Ultrason, Ipad, Hastane, Tarama, Klinik, Tıbbi">
            <a:extLst>
              <a:ext uri="{FF2B5EF4-FFF2-40B4-BE49-F238E27FC236}">
                <a16:creationId xmlns:a16="http://schemas.microsoft.com/office/drawing/2014/main" id="{21708C27-09CE-4EDA-99E1-20024506D083}"/>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8639503" y="1934342"/>
            <a:ext cx="3552496" cy="24859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3742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750"/>
                                        <p:tgtEl>
                                          <p:spTgt spid="5"/>
                                        </p:tgtEl>
                                      </p:cBhvr>
                                    </p:animEffect>
                                  </p:childTnLst>
                                </p:cTn>
                              </p:par>
                            </p:childTnLst>
                          </p:cTn>
                        </p:par>
                        <p:par>
                          <p:cTn id="8" fill="hold">
                            <p:stCondLst>
                              <p:cond delay="175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lvl="0">
              <a:defRPr/>
            </a:pPr>
            <a:r>
              <a:rPr lang="tr-TR" sz="2800" b="1" dirty="0">
                <a:latin typeface="Calibri" panose="020F0502020204030204" pitchFamily="34" charset="0"/>
                <a:ea typeface="Calibri" panose="020F0502020204030204" pitchFamily="34" charset="0"/>
                <a:cs typeface="Calibri" panose="020F0502020204030204" pitchFamily="34" charset="0"/>
              </a:rPr>
              <a:t>Özel Durumlarda Tercih Edilecek İlaçlar-4</a:t>
            </a:r>
            <a:endParaRPr lang="tr-TR" sz="2800" b="1" dirty="0">
              <a:latin typeface="Calibri" panose="020F0502020204030204" pitchFamily="34" charset="0"/>
              <a:cs typeface="Calibri" panose="020F0502020204030204" pitchFamily="34" charset="0"/>
            </a:endParaRPr>
          </a:p>
        </p:txBody>
      </p:sp>
      <p:graphicFrame>
        <p:nvGraphicFramePr>
          <p:cNvPr id="8" name="Tablo 7">
            <a:extLst>
              <a:ext uri="{FF2B5EF4-FFF2-40B4-BE49-F238E27FC236}">
                <a16:creationId xmlns:a16="http://schemas.microsoft.com/office/drawing/2014/main" id="{42EE07D4-B960-4055-98A2-E18CF18C0E91}"/>
              </a:ext>
            </a:extLst>
          </p:cNvPr>
          <p:cNvGraphicFramePr>
            <a:graphicFrameLocks noGrp="1"/>
          </p:cNvGraphicFramePr>
          <p:nvPr>
            <p:extLst>
              <p:ext uri="{D42A27DB-BD31-4B8C-83A1-F6EECF244321}">
                <p14:modId xmlns:p14="http://schemas.microsoft.com/office/powerpoint/2010/main" val="2438460017"/>
              </p:ext>
            </p:extLst>
          </p:nvPr>
        </p:nvGraphicFramePr>
        <p:xfrm>
          <a:off x="738907" y="1365019"/>
          <a:ext cx="10552870" cy="4397053"/>
        </p:xfrm>
        <a:graphic>
          <a:graphicData uri="http://schemas.openxmlformats.org/drawingml/2006/table">
            <a:tbl>
              <a:tblPr firstRow="1" bandRow="1">
                <a:tableStyleId>{3B4B98B0-60AC-42C2-AFA5-B58CD77FA1E5}</a:tableStyleId>
              </a:tblPr>
              <a:tblGrid>
                <a:gridCol w="3385247">
                  <a:extLst>
                    <a:ext uri="{9D8B030D-6E8A-4147-A177-3AD203B41FA5}">
                      <a16:colId xmlns:a16="http://schemas.microsoft.com/office/drawing/2014/main" val="3916867560"/>
                    </a:ext>
                  </a:extLst>
                </a:gridCol>
                <a:gridCol w="7167623">
                  <a:extLst>
                    <a:ext uri="{9D8B030D-6E8A-4147-A177-3AD203B41FA5}">
                      <a16:colId xmlns:a16="http://schemas.microsoft.com/office/drawing/2014/main" val="3270660460"/>
                    </a:ext>
                  </a:extLst>
                </a:gridCol>
              </a:tblGrid>
              <a:tr h="556206">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tr-TR" sz="2400" dirty="0"/>
                        <a:t>Diğer</a:t>
                      </a:r>
                      <a:endParaRPr lang="tr-TR" sz="2400" b="1" dirty="0">
                        <a:latin typeface="+mn-lt"/>
                      </a:endParaRPr>
                    </a:p>
                  </a:txBody>
                  <a:tcPr marT="45706" marB="45706" anchor="ctr"/>
                </a:tc>
                <a:tc>
                  <a:txBody>
                    <a:bodyPr/>
                    <a:lstStyle/>
                    <a:p>
                      <a:pPr algn="ctr">
                        <a:lnSpc>
                          <a:spcPct val="150000"/>
                        </a:lnSpc>
                      </a:pPr>
                      <a:r>
                        <a:rPr lang="tr-TR" sz="2400" dirty="0"/>
                        <a:t>İlaç</a:t>
                      </a:r>
                      <a:endParaRPr lang="tr-TR" sz="2400" b="1" dirty="0">
                        <a:latin typeface="+mn-lt"/>
                      </a:endParaRPr>
                    </a:p>
                  </a:txBody>
                  <a:tcPr marT="45706" marB="45706" anchor="ctr"/>
                </a:tc>
                <a:extLst>
                  <a:ext uri="{0D108BD9-81ED-4DB2-BD59-A6C34878D82A}">
                    <a16:rowId xmlns:a16="http://schemas.microsoft.com/office/drawing/2014/main" val="4224684513"/>
                  </a:ext>
                </a:extLst>
              </a:tr>
              <a:tr h="556206">
                <a:tc>
                  <a:txBody>
                    <a:bodyPr/>
                    <a:lstStyle/>
                    <a:p>
                      <a:pPr algn="l">
                        <a:lnSpc>
                          <a:spcPct val="150000"/>
                        </a:lnSpc>
                      </a:pPr>
                      <a:r>
                        <a:rPr lang="tr-TR" sz="2400" dirty="0"/>
                        <a:t>ISH (yaşlılarda) </a:t>
                      </a:r>
                      <a:endParaRPr lang="tr-TR" sz="2400" b="0" dirty="0">
                        <a:solidFill>
                          <a:schemeClr val="tx1"/>
                        </a:solidFill>
                        <a:latin typeface="+mn-lt"/>
                      </a:endParaRPr>
                    </a:p>
                  </a:txBody>
                  <a:tcPr marT="45706" marB="45706" anchor="ctr"/>
                </a:tc>
                <a:tc>
                  <a:txBody>
                    <a:bodyPr/>
                    <a:lstStyle/>
                    <a:p>
                      <a:pPr algn="l">
                        <a:lnSpc>
                          <a:spcPct val="150000"/>
                        </a:lnSpc>
                      </a:pPr>
                      <a:r>
                        <a:rPr lang="tr-TR" sz="2400" dirty="0" err="1"/>
                        <a:t>Diüretik</a:t>
                      </a:r>
                      <a:r>
                        <a:rPr lang="tr-TR" sz="2400" dirty="0"/>
                        <a:t>, </a:t>
                      </a:r>
                      <a:r>
                        <a:rPr lang="tr-TR" sz="2400" kern="1200" dirty="0"/>
                        <a:t>kalsiyum antagonisti</a:t>
                      </a:r>
                      <a:endParaRPr lang="tr-TR" sz="2400" b="0" dirty="0">
                        <a:latin typeface="+mn-lt"/>
                      </a:endParaRPr>
                    </a:p>
                  </a:txBody>
                  <a:tcPr marT="45706" marB="45706" anchor="ctr"/>
                </a:tc>
                <a:extLst>
                  <a:ext uri="{0D108BD9-81ED-4DB2-BD59-A6C34878D82A}">
                    <a16:rowId xmlns:a16="http://schemas.microsoft.com/office/drawing/2014/main" val="606509103"/>
                  </a:ext>
                </a:extLst>
              </a:tr>
              <a:tr h="556206">
                <a:tc>
                  <a:txBody>
                    <a:bodyPr/>
                    <a:lstStyle/>
                    <a:p>
                      <a:pPr algn="l">
                        <a:lnSpc>
                          <a:spcPct val="150000"/>
                        </a:lnSpc>
                      </a:pPr>
                      <a:r>
                        <a:rPr lang="tr-TR" sz="2400" dirty="0" err="1"/>
                        <a:t>Metabolik</a:t>
                      </a:r>
                      <a:r>
                        <a:rPr lang="tr-TR" sz="2400" dirty="0"/>
                        <a:t> sendrom</a:t>
                      </a:r>
                      <a:endParaRPr lang="tr-TR" sz="2400" b="0" dirty="0">
                        <a:solidFill>
                          <a:schemeClr val="tx1"/>
                        </a:solidFill>
                        <a:latin typeface="+mn-lt"/>
                      </a:endParaRPr>
                    </a:p>
                  </a:txBody>
                  <a:tcPr marT="45706" marB="45706" anchor="ctr"/>
                </a:tc>
                <a:tc>
                  <a:txBody>
                    <a:bodyPr/>
                    <a:lstStyle/>
                    <a:p>
                      <a:pPr algn="l">
                        <a:lnSpc>
                          <a:spcPct val="150000"/>
                        </a:lnSpc>
                      </a:pPr>
                      <a:r>
                        <a:rPr lang="tr-TR" sz="2400" kern="1200" dirty="0"/>
                        <a:t>ACE inhibitörü, ARB, kalsiyum antagonisti</a:t>
                      </a:r>
                      <a:endParaRPr lang="tr-TR" sz="2400" b="0" dirty="0">
                        <a:latin typeface="+mn-lt"/>
                      </a:endParaRPr>
                    </a:p>
                  </a:txBody>
                  <a:tcPr marT="45706" marB="45706" anchor="ctr"/>
                </a:tc>
                <a:extLst>
                  <a:ext uri="{0D108BD9-81ED-4DB2-BD59-A6C34878D82A}">
                    <a16:rowId xmlns:a16="http://schemas.microsoft.com/office/drawing/2014/main" val="1128943155"/>
                  </a:ext>
                </a:extLst>
              </a:tr>
              <a:tr h="556206">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2400" u="none" strike="noStrike" kern="1200" cap="none" spc="0" normalizeH="0" baseline="0" noProof="0" dirty="0" err="1">
                          <a:ln>
                            <a:noFill/>
                          </a:ln>
                          <a:effectLst/>
                          <a:uLnTx/>
                          <a:uFillTx/>
                        </a:rPr>
                        <a:t>Diabetes</a:t>
                      </a:r>
                      <a:r>
                        <a:rPr kumimoji="0" lang="tr-TR" sz="2400" u="none" strike="noStrike" kern="1200" cap="none" spc="0" normalizeH="0" baseline="0" noProof="0" dirty="0">
                          <a:ln>
                            <a:noFill/>
                          </a:ln>
                          <a:effectLst/>
                          <a:uLnTx/>
                          <a:uFillTx/>
                        </a:rPr>
                        <a:t> </a:t>
                      </a:r>
                      <a:r>
                        <a:rPr kumimoji="0" lang="tr-TR" sz="2400" u="none" strike="noStrike" kern="1200" cap="none" spc="0" normalizeH="0" baseline="0" noProof="0" dirty="0" err="1">
                          <a:ln>
                            <a:noFill/>
                          </a:ln>
                          <a:effectLst/>
                          <a:uLnTx/>
                          <a:uFillTx/>
                        </a:rPr>
                        <a:t>mellitus</a:t>
                      </a:r>
                      <a:endParaRPr kumimoji="0" lang="tr-TR" sz="2400" b="0" i="0" u="none" strike="noStrike" kern="1200" cap="none" spc="0" normalizeH="0" baseline="0" noProof="0" dirty="0">
                        <a:ln>
                          <a:noFill/>
                        </a:ln>
                        <a:solidFill>
                          <a:schemeClr val="tx1"/>
                        </a:solidFill>
                        <a:effectLst/>
                        <a:uLnTx/>
                        <a:uFillTx/>
                        <a:latin typeface="+mn-lt"/>
                        <a:ea typeface="+mn-ea"/>
                        <a:cs typeface="+mn-cs"/>
                      </a:endParaRPr>
                    </a:p>
                  </a:txBody>
                  <a:tcPr marT="45706" marB="45706" anchor="ctr"/>
                </a:tc>
                <a:tc>
                  <a:txBody>
                    <a:bodyPr/>
                    <a:lstStyle/>
                    <a:p>
                      <a:pPr algn="l">
                        <a:lnSpc>
                          <a:spcPct val="150000"/>
                        </a:lnSpc>
                      </a:pPr>
                      <a:r>
                        <a:rPr lang="tr-TR" sz="2400" kern="1200" dirty="0"/>
                        <a:t>ACE inhibitörü, ARB</a:t>
                      </a:r>
                      <a:endParaRPr lang="tr-TR" sz="2400" b="0" dirty="0">
                        <a:latin typeface="+mn-lt"/>
                      </a:endParaRPr>
                    </a:p>
                  </a:txBody>
                  <a:tcPr marT="45706" marB="45706" anchor="ctr"/>
                </a:tc>
                <a:extLst>
                  <a:ext uri="{0D108BD9-81ED-4DB2-BD59-A6C34878D82A}">
                    <a16:rowId xmlns:a16="http://schemas.microsoft.com/office/drawing/2014/main" val="2679689906"/>
                  </a:ext>
                </a:extLst>
              </a:tr>
              <a:tr h="6678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lnSpc>
                          <a:spcPct val="150000"/>
                        </a:lnSpc>
                      </a:pPr>
                      <a:r>
                        <a:rPr lang="tr-TR" sz="2400" dirty="0"/>
                        <a:t>Gebelik </a:t>
                      </a:r>
                      <a:endParaRPr lang="tr-TR" sz="2400" b="0" dirty="0">
                        <a:solidFill>
                          <a:schemeClr val="tx1"/>
                        </a:solidFill>
                        <a:latin typeface="+mn-lt"/>
                      </a:endParaRPr>
                    </a:p>
                  </a:txBody>
                  <a:tcPr marL="71737" marR="71737" marT="35857" marB="35857"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lnSpc>
                          <a:spcPct val="150000"/>
                        </a:lnSpc>
                      </a:pPr>
                      <a:r>
                        <a:rPr lang="tr-TR" sz="2400" dirty="0" err="1"/>
                        <a:t>Metildopa</a:t>
                      </a:r>
                      <a:r>
                        <a:rPr lang="tr-TR" sz="2400" dirty="0"/>
                        <a:t>, BB, </a:t>
                      </a:r>
                      <a:r>
                        <a:rPr lang="tr-TR" sz="2400" kern="1200" dirty="0"/>
                        <a:t>kalsiyum antagonisti</a:t>
                      </a:r>
                      <a:r>
                        <a:rPr lang="tr-TR" sz="2400" dirty="0"/>
                        <a:t> </a:t>
                      </a:r>
                      <a:endParaRPr lang="tr-TR" sz="2400" b="0" dirty="0">
                        <a:latin typeface="+mn-lt"/>
                      </a:endParaRPr>
                    </a:p>
                  </a:txBody>
                  <a:tcPr marL="71737" marR="71737" marT="35857" marB="35857" anchor="ctr"/>
                </a:tc>
                <a:extLst>
                  <a:ext uri="{0D108BD9-81ED-4DB2-BD59-A6C34878D82A}">
                    <a16:rowId xmlns:a16="http://schemas.microsoft.com/office/drawing/2014/main" val="4244493099"/>
                  </a:ext>
                </a:extLst>
              </a:tr>
              <a:tr h="106053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lnSpc>
                          <a:spcPct val="150000"/>
                        </a:lnSpc>
                      </a:pPr>
                      <a:r>
                        <a:rPr lang="tr-TR" sz="2400" dirty="0"/>
                        <a:t>Siyahlar</a:t>
                      </a:r>
                      <a:endParaRPr lang="tr-TR" sz="2400" b="0" dirty="0">
                        <a:solidFill>
                          <a:schemeClr val="tx1"/>
                        </a:solidFill>
                        <a:latin typeface="+mn-lt"/>
                      </a:endParaRPr>
                    </a:p>
                  </a:txBody>
                  <a:tcPr marL="71737" marR="71737" marT="35857" marB="35857"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lang="tr-TR" sz="2400" kern="1200" dirty="0" err="1"/>
                        <a:t>Diüretik</a:t>
                      </a:r>
                      <a:r>
                        <a:rPr lang="tr-TR" sz="2400" kern="1200" dirty="0"/>
                        <a:t>, kalsiyum antagonisti</a:t>
                      </a:r>
                    </a:p>
                    <a:p>
                      <a:pPr algn="l">
                        <a:lnSpc>
                          <a:spcPct val="150000"/>
                        </a:lnSpc>
                      </a:pPr>
                      <a:endParaRPr lang="tr-TR" sz="2400" b="0" dirty="0">
                        <a:latin typeface="+mn-lt"/>
                      </a:endParaRPr>
                    </a:p>
                  </a:txBody>
                  <a:tcPr marL="71737" marR="71737" marT="35857" marB="35857" anchor="ctr"/>
                </a:tc>
                <a:extLst>
                  <a:ext uri="{0D108BD9-81ED-4DB2-BD59-A6C34878D82A}">
                    <a16:rowId xmlns:a16="http://schemas.microsoft.com/office/drawing/2014/main" val="974596007"/>
                  </a:ext>
                </a:extLst>
              </a:tr>
            </a:tbl>
          </a:graphicData>
        </a:graphic>
      </p:graphicFrame>
      <p:sp>
        <p:nvSpPr>
          <p:cNvPr id="9" name="Dikdörtgen 8">
            <a:extLst>
              <a:ext uri="{FF2B5EF4-FFF2-40B4-BE49-F238E27FC236}">
                <a16:creationId xmlns:a16="http://schemas.microsoft.com/office/drawing/2014/main" id="{9B6CFDDC-E400-4616-9533-8A3883231BD8}"/>
              </a:ext>
            </a:extLst>
          </p:cNvPr>
          <p:cNvSpPr/>
          <p:nvPr/>
        </p:nvSpPr>
        <p:spPr>
          <a:xfrm>
            <a:off x="675044" y="5980113"/>
            <a:ext cx="5337449"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tr-TR" altLang="tr-TR" sz="1200" b="0" i="1" u="none" strike="noStrike" kern="1200" cap="none" spc="0" normalizeH="0" baseline="0" noProof="0" dirty="0">
                <a:ln>
                  <a:noFill/>
                </a:ln>
                <a:solidFill>
                  <a:prstClr val="black"/>
                </a:solidFill>
                <a:effectLst/>
                <a:uLnTx/>
                <a:uFillTx/>
                <a:latin typeface="Calibri gövde"/>
                <a:ea typeface="Calibri" panose="020F0502020204030204" pitchFamily="34" charset="0"/>
                <a:cs typeface="Times New Roman" panose="02020603050405020304" pitchFamily="18" charset="0"/>
              </a:rPr>
              <a:t>*2013 ESH/ESC </a:t>
            </a:r>
            <a:r>
              <a:rPr kumimoji="0" lang="tr-TR" altLang="tr-TR" sz="1200" b="0" i="1" u="none" strike="noStrike" kern="1200" cap="none" spc="0" normalizeH="0" baseline="0" noProof="0" dirty="0" err="1">
                <a:ln>
                  <a:noFill/>
                </a:ln>
                <a:solidFill>
                  <a:prstClr val="black"/>
                </a:solidFill>
                <a:effectLst/>
                <a:uLnTx/>
                <a:uFillTx/>
                <a:latin typeface="Calibri gövde"/>
                <a:ea typeface="Calibri" panose="020F0502020204030204" pitchFamily="34" charset="0"/>
                <a:cs typeface="Times New Roman" panose="02020603050405020304" pitchFamily="18" charset="0"/>
              </a:rPr>
              <a:t>Arteriyel</a:t>
            </a:r>
            <a:r>
              <a:rPr kumimoji="0" lang="tr-TR" altLang="tr-TR" sz="1200" b="0" i="1" u="none" strike="noStrike" kern="1200" cap="none" spc="0" normalizeH="0" baseline="0" noProof="0" dirty="0">
                <a:ln>
                  <a:noFill/>
                </a:ln>
                <a:solidFill>
                  <a:prstClr val="black"/>
                </a:solidFill>
                <a:effectLst/>
                <a:uLnTx/>
                <a:uFillTx/>
                <a:latin typeface="Calibri gövde"/>
                <a:ea typeface="Calibri" panose="020F0502020204030204" pitchFamily="34" charset="0"/>
                <a:cs typeface="Times New Roman" panose="02020603050405020304" pitchFamily="18" charset="0"/>
              </a:rPr>
              <a:t> Hipertansiyon Kılavuzu</a:t>
            </a:r>
          </a:p>
        </p:txBody>
      </p:sp>
    </p:spTree>
    <p:extLst>
      <p:ext uri="{BB962C8B-B14F-4D97-AF65-F5344CB8AC3E}">
        <p14:creationId xmlns:p14="http://schemas.microsoft.com/office/powerpoint/2010/main" val="3853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A674231-B60D-48E0-8682-B25E40739994}"/>
              </a:ext>
            </a:extLst>
          </p:cNvPr>
          <p:cNvSpPr/>
          <p:nvPr/>
        </p:nvSpPr>
        <p:spPr>
          <a:xfrm>
            <a:off x="699988" y="600888"/>
            <a:ext cx="9146369" cy="523220"/>
          </a:xfrm>
          <a:prstGeom prst="rect">
            <a:avLst/>
          </a:prstGeom>
        </p:spPr>
        <p:txBody>
          <a:bodyPr wrap="square">
            <a:spAutoFit/>
          </a:bodyPr>
          <a:lstStyle/>
          <a:p>
            <a:pPr lvl="0">
              <a:defRPr/>
            </a:pPr>
            <a:r>
              <a:rPr lang="tr-TR" altLang="tr-TR" sz="2800" b="1" dirty="0" err="1">
                <a:latin typeface="Calibri" panose="020F0502020204030204" pitchFamily="34" charset="0"/>
                <a:ea typeface="Calibri" panose="020F0502020204030204" pitchFamily="34" charset="0"/>
                <a:cs typeface="Calibri" panose="020F0502020204030204" pitchFamily="34" charset="0"/>
              </a:rPr>
              <a:t>Antihipertansif</a:t>
            </a:r>
            <a:r>
              <a:rPr lang="tr-TR" altLang="tr-TR" sz="2800" b="1" dirty="0">
                <a:latin typeface="Calibri" panose="020F0502020204030204" pitchFamily="34" charset="0"/>
                <a:ea typeface="Calibri" panose="020F0502020204030204" pitchFamily="34" charset="0"/>
                <a:cs typeface="Calibri" panose="020F0502020204030204" pitchFamily="34" charset="0"/>
              </a:rPr>
              <a:t> Tedavi </a:t>
            </a:r>
            <a:r>
              <a:rPr lang="tr-TR" altLang="tr-TR" sz="2800" b="1" dirty="0" err="1">
                <a:latin typeface="Calibri" panose="020F0502020204030204" pitchFamily="34" charset="0"/>
                <a:ea typeface="Calibri" panose="020F0502020204030204" pitchFamily="34" charset="0"/>
                <a:cs typeface="Calibri" panose="020F0502020204030204" pitchFamily="34" charset="0"/>
              </a:rPr>
              <a:t>Kontrendikasyonları</a:t>
            </a:r>
            <a:endParaRPr kumimoji="0" lang="tr-TR" sz="2800" b="1" i="0" u="none" strike="noStrike" kern="1200" cap="none" spc="0" normalizeH="0" baseline="0" noProof="0" dirty="0">
              <a:ln>
                <a:noFill/>
              </a:ln>
              <a:effectLst/>
              <a:uLnTx/>
              <a:uFillTx/>
              <a:latin typeface="Calibri" panose="020F0502020204030204"/>
            </a:endParaRPr>
          </a:p>
        </p:txBody>
      </p:sp>
      <p:sp>
        <p:nvSpPr>
          <p:cNvPr id="6" name="Metin kutusu 5">
            <a:extLst>
              <a:ext uri="{FF2B5EF4-FFF2-40B4-BE49-F238E27FC236}">
                <a16:creationId xmlns:a16="http://schemas.microsoft.com/office/drawing/2014/main" id="{E5688D50-F287-4D71-B957-ACA5AE00612C}"/>
              </a:ext>
            </a:extLst>
          </p:cNvPr>
          <p:cNvSpPr txBox="1"/>
          <p:nvPr/>
        </p:nvSpPr>
        <p:spPr>
          <a:xfrm>
            <a:off x="699988" y="5976722"/>
            <a:ext cx="2672655" cy="276999"/>
          </a:xfrm>
          <a:prstGeom prst="rect">
            <a:avLst/>
          </a:prstGeom>
          <a:noFill/>
        </p:spPr>
        <p:txBody>
          <a:bodyPr wrap="none">
            <a:spAutoFit/>
          </a:bodyPr>
          <a:lstStyle/>
          <a:p>
            <a:pPr defTabSz="914400" eaLnBrk="1" fontAlgn="auto" hangingPunct="1">
              <a:spcBef>
                <a:spcPts val="0"/>
              </a:spcBef>
              <a:spcAft>
                <a:spcPts val="0"/>
              </a:spcAft>
              <a:defRPr/>
            </a:pPr>
            <a:r>
              <a:rPr lang="tr-TR" sz="1200" i="1" dirty="0">
                <a:solidFill>
                  <a:prstClr val="black"/>
                </a:solidFill>
                <a:latin typeface="Calibri"/>
                <a:cs typeface="+mn-cs"/>
              </a:rPr>
              <a:t>*Türk Hipertansiyon Uzlaşı Raporu,2015</a:t>
            </a:r>
          </a:p>
        </p:txBody>
      </p:sp>
      <p:graphicFrame>
        <p:nvGraphicFramePr>
          <p:cNvPr id="7" name="İçerik Yer Tutucusu 7">
            <a:extLst>
              <a:ext uri="{FF2B5EF4-FFF2-40B4-BE49-F238E27FC236}">
                <a16:creationId xmlns:a16="http://schemas.microsoft.com/office/drawing/2014/main" id="{8032C6B7-BBEB-4DBB-B3A6-13261F807AB1}"/>
              </a:ext>
            </a:extLst>
          </p:cNvPr>
          <p:cNvGraphicFramePr>
            <a:graphicFrameLocks noGrp="1"/>
          </p:cNvGraphicFramePr>
          <p:nvPr>
            <p:ph idx="1"/>
            <p:extLst>
              <p:ext uri="{D42A27DB-BD31-4B8C-83A1-F6EECF244321}">
                <p14:modId xmlns:p14="http://schemas.microsoft.com/office/powerpoint/2010/main" val="1226684810"/>
              </p:ext>
            </p:extLst>
          </p:nvPr>
        </p:nvGraphicFramePr>
        <p:xfrm>
          <a:off x="699988" y="1264422"/>
          <a:ext cx="10718063" cy="4571986"/>
        </p:xfrm>
        <a:graphic>
          <a:graphicData uri="http://schemas.openxmlformats.org/drawingml/2006/table">
            <a:tbl>
              <a:tblPr firstRow="1" bandRow="1">
                <a:tableStyleId>{3B4B98B0-60AC-42C2-AFA5-B58CD77FA1E5}</a:tableStyleId>
              </a:tblPr>
              <a:tblGrid>
                <a:gridCol w="3830551">
                  <a:extLst>
                    <a:ext uri="{9D8B030D-6E8A-4147-A177-3AD203B41FA5}">
                      <a16:colId xmlns:a16="http://schemas.microsoft.com/office/drawing/2014/main" val="20000"/>
                    </a:ext>
                  </a:extLst>
                </a:gridCol>
                <a:gridCol w="3732332">
                  <a:extLst>
                    <a:ext uri="{9D8B030D-6E8A-4147-A177-3AD203B41FA5}">
                      <a16:colId xmlns:a16="http://schemas.microsoft.com/office/drawing/2014/main" val="20001"/>
                    </a:ext>
                  </a:extLst>
                </a:gridCol>
                <a:gridCol w="3155180">
                  <a:extLst>
                    <a:ext uri="{9D8B030D-6E8A-4147-A177-3AD203B41FA5}">
                      <a16:colId xmlns:a16="http://schemas.microsoft.com/office/drawing/2014/main" val="20002"/>
                    </a:ext>
                  </a:extLst>
                </a:gridCol>
              </a:tblGrid>
              <a:tr h="356256">
                <a:tc>
                  <a:txBody>
                    <a:bodyPr/>
                    <a:lstStyle/>
                    <a:p>
                      <a:pPr algn="ctr"/>
                      <a:r>
                        <a:rPr lang="tr-TR" sz="1800" dirty="0"/>
                        <a:t>İlaç</a:t>
                      </a:r>
                      <a:endParaRPr lang="tr-TR" sz="1800" dirty="0">
                        <a:solidFill>
                          <a:schemeClr val="tx1"/>
                        </a:solidFill>
                      </a:endParaRPr>
                    </a:p>
                  </a:txBody>
                  <a:tcPr marL="91431" marR="91431" marT="45719" marB="45719"/>
                </a:tc>
                <a:tc>
                  <a:txBody>
                    <a:bodyPr/>
                    <a:lstStyle/>
                    <a:p>
                      <a:pPr algn="ctr"/>
                      <a:r>
                        <a:rPr lang="tr-TR" sz="1800" dirty="0"/>
                        <a:t>Kesin </a:t>
                      </a:r>
                      <a:r>
                        <a:rPr lang="tr-TR" sz="1800" dirty="0" err="1"/>
                        <a:t>Kontrendikasyon</a:t>
                      </a:r>
                      <a:r>
                        <a:rPr lang="tr-TR" sz="1800" dirty="0"/>
                        <a:t> </a:t>
                      </a:r>
                      <a:endParaRPr lang="tr-TR" sz="1800" dirty="0">
                        <a:solidFill>
                          <a:schemeClr val="tx1"/>
                        </a:solidFill>
                      </a:endParaRPr>
                    </a:p>
                  </a:txBody>
                  <a:tcPr marL="91431" marR="91431" marT="45719" marB="45719"/>
                </a:tc>
                <a:tc>
                  <a:txBody>
                    <a:bodyPr/>
                    <a:lstStyle/>
                    <a:p>
                      <a:pPr algn="ctr"/>
                      <a:r>
                        <a:rPr lang="tr-TR" sz="1800" dirty="0"/>
                        <a:t>Göreceli </a:t>
                      </a:r>
                      <a:r>
                        <a:rPr lang="tr-TR" sz="1800" dirty="0" err="1"/>
                        <a:t>Kontrendikasyon</a:t>
                      </a:r>
                      <a:endParaRPr lang="tr-TR" sz="1800" dirty="0">
                        <a:solidFill>
                          <a:schemeClr val="tx1"/>
                        </a:solidFill>
                      </a:endParaRPr>
                    </a:p>
                  </a:txBody>
                  <a:tcPr marL="91431" marR="91431" marT="45719" marB="45719"/>
                </a:tc>
                <a:extLst>
                  <a:ext uri="{0D108BD9-81ED-4DB2-BD59-A6C34878D82A}">
                    <a16:rowId xmlns:a16="http://schemas.microsoft.com/office/drawing/2014/main" val="10000"/>
                  </a:ext>
                </a:extLst>
              </a:tr>
              <a:tr h="801578">
                <a:tc>
                  <a:txBody>
                    <a:bodyPr/>
                    <a:lstStyle/>
                    <a:p>
                      <a:r>
                        <a:rPr lang="tr-TR" sz="1600" b="1" dirty="0" err="1"/>
                        <a:t>Diüretikler</a:t>
                      </a:r>
                      <a:endParaRPr lang="tr-TR" sz="1600" b="1" dirty="0"/>
                    </a:p>
                  </a:txBody>
                  <a:tcPr marL="91431" marR="91431" marT="45719" marB="45719"/>
                </a:tc>
                <a:tc>
                  <a:txBody>
                    <a:bodyPr/>
                    <a:lstStyle/>
                    <a:p>
                      <a:r>
                        <a:rPr lang="tr-TR" sz="1600" dirty="0"/>
                        <a:t>Gut</a:t>
                      </a:r>
                    </a:p>
                  </a:txBody>
                  <a:tcPr marL="91431" marR="91431" marT="45719" marB="45719"/>
                </a:tc>
                <a:tc>
                  <a:txBody>
                    <a:bodyPr/>
                    <a:lstStyle/>
                    <a:p>
                      <a:r>
                        <a:rPr lang="tr-TR" sz="1600"/>
                        <a:t>Metabolik </a:t>
                      </a:r>
                      <a:r>
                        <a:rPr lang="tr-TR" sz="1600" dirty="0"/>
                        <a:t>sendrom,</a:t>
                      </a:r>
                      <a:r>
                        <a:rPr lang="tr-TR" sz="1600" baseline="0" dirty="0"/>
                        <a:t> </a:t>
                      </a:r>
                      <a:r>
                        <a:rPr lang="tr-TR" sz="1600" baseline="0" dirty="0" err="1"/>
                        <a:t>glukoz</a:t>
                      </a:r>
                      <a:r>
                        <a:rPr lang="tr-TR" sz="1600" baseline="0" dirty="0"/>
                        <a:t> </a:t>
                      </a:r>
                      <a:r>
                        <a:rPr lang="tr-TR" sz="1600" baseline="0" dirty="0" err="1"/>
                        <a:t>intoleransı</a:t>
                      </a:r>
                      <a:r>
                        <a:rPr lang="tr-TR" sz="1600" baseline="0" dirty="0"/>
                        <a:t>, gebelik,</a:t>
                      </a:r>
                    </a:p>
                    <a:p>
                      <a:r>
                        <a:rPr lang="tr-TR" sz="1600" baseline="0" dirty="0"/>
                        <a:t> </a:t>
                      </a:r>
                      <a:r>
                        <a:rPr lang="tr-TR" sz="1600" baseline="0" dirty="0" err="1"/>
                        <a:t>hiperkalsemi</a:t>
                      </a:r>
                      <a:r>
                        <a:rPr lang="tr-TR" sz="1600" baseline="0" dirty="0"/>
                        <a:t>, </a:t>
                      </a:r>
                      <a:r>
                        <a:rPr lang="tr-TR" sz="1600" baseline="0" dirty="0" err="1"/>
                        <a:t>hipokalemi</a:t>
                      </a:r>
                      <a:r>
                        <a:rPr lang="tr-TR" sz="1600" baseline="0" dirty="0"/>
                        <a:t>, </a:t>
                      </a:r>
                      <a:endParaRPr lang="tr-TR" sz="1600" dirty="0"/>
                    </a:p>
                  </a:txBody>
                  <a:tcPr marL="91431" marR="91431" marT="45719" marB="45719"/>
                </a:tc>
                <a:extLst>
                  <a:ext uri="{0D108BD9-81ED-4DB2-BD59-A6C34878D82A}">
                    <a16:rowId xmlns:a16="http://schemas.microsoft.com/office/drawing/2014/main" val="10001"/>
                  </a:ext>
                </a:extLst>
              </a:tr>
              <a:tr h="668075">
                <a:tc>
                  <a:txBody>
                    <a:bodyPr/>
                    <a:lstStyle/>
                    <a:p>
                      <a:r>
                        <a:rPr lang="tr-TR" sz="1600" b="1" dirty="0"/>
                        <a:t>Beta </a:t>
                      </a:r>
                      <a:r>
                        <a:rPr lang="tr-TR" sz="1600" b="1" dirty="0" err="1"/>
                        <a:t>blokerler</a:t>
                      </a:r>
                      <a:endParaRPr lang="tr-TR" sz="1600" b="1" dirty="0"/>
                    </a:p>
                  </a:txBody>
                  <a:tcPr marL="91431" marR="91431" marT="45719" marB="45719"/>
                </a:tc>
                <a:tc>
                  <a:txBody>
                    <a:bodyPr/>
                    <a:lstStyle/>
                    <a:p>
                      <a:r>
                        <a:rPr lang="tr-TR" sz="1600" dirty="0" err="1"/>
                        <a:t>Astma</a:t>
                      </a:r>
                      <a:r>
                        <a:rPr lang="tr-TR" sz="1600" dirty="0"/>
                        <a:t>, AV blok (2. veya</a:t>
                      </a:r>
                      <a:r>
                        <a:rPr lang="tr-TR" sz="1600" baseline="0" dirty="0"/>
                        <a:t> 3. derece) </a:t>
                      </a:r>
                      <a:endParaRPr lang="tr-TR" sz="1600" dirty="0"/>
                    </a:p>
                  </a:txBody>
                  <a:tcPr marL="91431" marR="91431" marT="45719" marB="45719"/>
                </a:tc>
                <a:tc>
                  <a:txBody>
                    <a:bodyPr/>
                    <a:lstStyle/>
                    <a:p>
                      <a:r>
                        <a:rPr lang="tr-TR" sz="1600" dirty="0" err="1"/>
                        <a:t>Metabolik</a:t>
                      </a:r>
                      <a:r>
                        <a:rPr lang="tr-TR" sz="1600" dirty="0"/>
                        <a:t> sendrom,</a:t>
                      </a:r>
                      <a:r>
                        <a:rPr lang="tr-TR" sz="1600" baseline="0" dirty="0"/>
                        <a:t> </a:t>
                      </a:r>
                      <a:r>
                        <a:rPr lang="tr-TR" sz="1600" baseline="0" dirty="0" err="1"/>
                        <a:t>glukoz</a:t>
                      </a:r>
                      <a:r>
                        <a:rPr lang="tr-TR" sz="1600" baseline="0" dirty="0"/>
                        <a:t> </a:t>
                      </a:r>
                      <a:r>
                        <a:rPr lang="tr-TR" sz="1600" baseline="0" dirty="0" err="1"/>
                        <a:t>intoleransı</a:t>
                      </a:r>
                      <a:r>
                        <a:rPr lang="tr-TR" sz="1600" baseline="0" dirty="0"/>
                        <a:t>, sporcu veya aktif kişiler, KOAH</a:t>
                      </a:r>
                      <a:endParaRPr lang="tr-TR" sz="1600" dirty="0"/>
                    </a:p>
                  </a:txBody>
                  <a:tcPr marL="91431" marR="91431" marT="45719" marB="45719"/>
                </a:tc>
                <a:extLst>
                  <a:ext uri="{0D108BD9-81ED-4DB2-BD59-A6C34878D82A}">
                    <a16:rowId xmlns:a16="http://schemas.microsoft.com/office/drawing/2014/main" val="10002"/>
                  </a:ext>
                </a:extLst>
              </a:tr>
              <a:tr h="387480">
                <a:tc>
                  <a:txBody>
                    <a:bodyPr/>
                    <a:lstStyle/>
                    <a:p>
                      <a:r>
                        <a:rPr lang="tr-TR" sz="1600" b="1" dirty="0"/>
                        <a:t>Kalsiyum kanal </a:t>
                      </a:r>
                      <a:r>
                        <a:rPr lang="tr-TR" sz="1600" b="1" dirty="0" err="1"/>
                        <a:t>blokerleri</a:t>
                      </a:r>
                      <a:r>
                        <a:rPr lang="tr-TR" sz="1600" b="1" dirty="0"/>
                        <a:t> (</a:t>
                      </a:r>
                      <a:r>
                        <a:rPr lang="tr-TR" sz="1600" b="1" dirty="0" err="1"/>
                        <a:t>dihidropiridinler</a:t>
                      </a:r>
                      <a:r>
                        <a:rPr lang="tr-TR" sz="1600" b="1" dirty="0"/>
                        <a:t>)</a:t>
                      </a:r>
                    </a:p>
                  </a:txBody>
                  <a:tcPr marL="91431" marR="91431" marT="45719" marB="45719"/>
                </a:tc>
                <a:tc>
                  <a:txBody>
                    <a:bodyPr/>
                    <a:lstStyle/>
                    <a:p>
                      <a:endParaRPr lang="tr-TR" sz="1600" dirty="0"/>
                    </a:p>
                  </a:txBody>
                  <a:tcPr marL="91431" marR="91431" marT="45719" marB="45719"/>
                </a:tc>
                <a:tc>
                  <a:txBody>
                    <a:bodyPr/>
                    <a:lstStyle/>
                    <a:p>
                      <a:r>
                        <a:rPr lang="tr-TR" sz="1600" dirty="0" err="1"/>
                        <a:t>Taşiaritmi</a:t>
                      </a:r>
                      <a:r>
                        <a:rPr lang="tr-TR" sz="1600" dirty="0"/>
                        <a:t>, kalp yetmezliği</a:t>
                      </a:r>
                    </a:p>
                  </a:txBody>
                  <a:tcPr marL="91431" marR="91431" marT="45719" marB="45719"/>
                </a:tc>
                <a:extLst>
                  <a:ext uri="{0D108BD9-81ED-4DB2-BD59-A6C34878D82A}">
                    <a16:rowId xmlns:a16="http://schemas.microsoft.com/office/drawing/2014/main" val="10003"/>
                  </a:ext>
                </a:extLst>
              </a:tr>
              <a:tr h="801578">
                <a:tc>
                  <a:txBody>
                    <a:bodyPr/>
                    <a:lstStyle/>
                    <a:p>
                      <a:r>
                        <a:rPr lang="tr-TR" sz="1600" b="1" dirty="0"/>
                        <a:t>Kalsiyum kanal </a:t>
                      </a:r>
                      <a:r>
                        <a:rPr lang="tr-TR" sz="1600" b="1" dirty="0" err="1"/>
                        <a:t>blokerleri</a:t>
                      </a:r>
                      <a:r>
                        <a:rPr lang="tr-TR" sz="1600" b="1" dirty="0"/>
                        <a:t> (</a:t>
                      </a:r>
                      <a:r>
                        <a:rPr lang="tr-TR" sz="1600" b="1" dirty="0" err="1"/>
                        <a:t>verapamil</a:t>
                      </a:r>
                      <a:r>
                        <a:rPr lang="tr-TR" sz="1600" b="1" dirty="0"/>
                        <a:t>, </a:t>
                      </a:r>
                      <a:r>
                        <a:rPr lang="tr-TR" sz="1600" b="1" dirty="0" err="1"/>
                        <a:t>diltizem</a:t>
                      </a:r>
                      <a:r>
                        <a:rPr lang="tr-TR" sz="1600" b="1" dirty="0"/>
                        <a:t>)</a:t>
                      </a:r>
                    </a:p>
                  </a:txBody>
                  <a:tcPr marL="91431" marR="91431" marT="45719" marB="4571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600" dirty="0"/>
                        <a:t>AV blok (2. veya</a:t>
                      </a:r>
                      <a:r>
                        <a:rPr lang="tr-TR" sz="1600" baseline="0" dirty="0"/>
                        <a:t> 3. derece, </a:t>
                      </a:r>
                      <a:r>
                        <a:rPr lang="tr-TR" sz="1600" baseline="0" dirty="0" err="1"/>
                        <a:t>trifasiküler</a:t>
                      </a:r>
                      <a:r>
                        <a:rPr lang="tr-TR" sz="1600" baseline="0" dirty="0"/>
                        <a:t> blok), ciddi sol </a:t>
                      </a:r>
                      <a:r>
                        <a:rPr lang="tr-TR" sz="1600" baseline="0" dirty="0" err="1"/>
                        <a:t>ventrikül</a:t>
                      </a:r>
                      <a:r>
                        <a:rPr lang="tr-TR" sz="1600" baseline="0" dirty="0"/>
                        <a:t> </a:t>
                      </a:r>
                      <a:r>
                        <a:rPr lang="tr-TR" sz="1600" baseline="0" dirty="0" err="1"/>
                        <a:t>disfonksiyonu</a:t>
                      </a:r>
                      <a:r>
                        <a:rPr lang="tr-TR" sz="1600" baseline="0" dirty="0"/>
                        <a:t>, kalp yetmezliği</a:t>
                      </a:r>
                      <a:endParaRPr lang="tr-TR" sz="1600" dirty="0"/>
                    </a:p>
                  </a:txBody>
                  <a:tcPr marL="91431" marR="91431" marT="45719" marB="45719"/>
                </a:tc>
                <a:tc>
                  <a:txBody>
                    <a:bodyPr/>
                    <a:lstStyle/>
                    <a:p>
                      <a:endParaRPr lang="tr-TR" sz="1600" dirty="0"/>
                    </a:p>
                  </a:txBody>
                  <a:tcPr marL="91431" marR="91431" marT="45719" marB="45719"/>
                </a:tc>
                <a:extLst>
                  <a:ext uri="{0D108BD9-81ED-4DB2-BD59-A6C34878D82A}">
                    <a16:rowId xmlns:a16="http://schemas.microsoft.com/office/drawing/2014/main" val="10004"/>
                  </a:ext>
                </a:extLst>
              </a:tr>
              <a:tr h="564073">
                <a:tc>
                  <a:txBody>
                    <a:bodyPr/>
                    <a:lstStyle/>
                    <a:p>
                      <a:r>
                        <a:rPr lang="tr-TR" sz="1600" b="1" dirty="0"/>
                        <a:t>ACE inhibitörleri</a:t>
                      </a:r>
                    </a:p>
                  </a:txBody>
                  <a:tcPr marL="91431" marR="91431" marT="45719" marB="45719"/>
                </a:tc>
                <a:tc>
                  <a:txBody>
                    <a:bodyPr/>
                    <a:lstStyle/>
                    <a:p>
                      <a:r>
                        <a:rPr lang="tr-TR" sz="1600" dirty="0"/>
                        <a:t>Gebelik,</a:t>
                      </a:r>
                      <a:r>
                        <a:rPr lang="tr-TR" sz="1600" baseline="0" dirty="0"/>
                        <a:t> </a:t>
                      </a:r>
                      <a:r>
                        <a:rPr lang="tr-TR" sz="1600" baseline="0" dirty="0" err="1"/>
                        <a:t>anjionörotik</a:t>
                      </a:r>
                      <a:r>
                        <a:rPr lang="tr-TR" sz="1600" baseline="0" dirty="0"/>
                        <a:t> ödem, </a:t>
                      </a:r>
                      <a:r>
                        <a:rPr lang="tr-TR" sz="1600" baseline="0" dirty="0" err="1"/>
                        <a:t>hiperkalemi</a:t>
                      </a:r>
                      <a:r>
                        <a:rPr lang="tr-TR" sz="1600" baseline="0" dirty="0"/>
                        <a:t>, </a:t>
                      </a:r>
                      <a:r>
                        <a:rPr lang="tr-TR" sz="1600" baseline="0" dirty="0" err="1"/>
                        <a:t>bileteral</a:t>
                      </a:r>
                      <a:r>
                        <a:rPr lang="tr-TR" sz="1600" baseline="0" dirty="0"/>
                        <a:t> </a:t>
                      </a:r>
                      <a:r>
                        <a:rPr lang="tr-TR" sz="1600" baseline="0" dirty="0" err="1"/>
                        <a:t>renal</a:t>
                      </a:r>
                      <a:r>
                        <a:rPr lang="tr-TR" sz="1600" baseline="0" dirty="0"/>
                        <a:t> arter </a:t>
                      </a:r>
                      <a:r>
                        <a:rPr lang="tr-TR" sz="1600" baseline="0" dirty="0" err="1"/>
                        <a:t>stenozu</a:t>
                      </a:r>
                      <a:endParaRPr lang="tr-TR" sz="1600" dirty="0"/>
                    </a:p>
                  </a:txBody>
                  <a:tcPr marL="91431" marR="91431" marT="45719" marB="45719"/>
                </a:tc>
                <a:tc>
                  <a:txBody>
                    <a:bodyPr/>
                    <a:lstStyle/>
                    <a:p>
                      <a:r>
                        <a:rPr lang="tr-TR" sz="1600" dirty="0"/>
                        <a:t>Gebelik planı olan kadınlar</a:t>
                      </a:r>
                    </a:p>
                  </a:txBody>
                  <a:tcPr marL="91431" marR="91431" marT="45719" marB="45719"/>
                </a:tc>
                <a:extLst>
                  <a:ext uri="{0D108BD9-81ED-4DB2-BD59-A6C34878D82A}">
                    <a16:rowId xmlns:a16="http://schemas.microsoft.com/office/drawing/2014/main" val="10005"/>
                  </a:ext>
                </a:extLst>
              </a:tr>
              <a:tr h="564073">
                <a:tc>
                  <a:txBody>
                    <a:bodyPr/>
                    <a:lstStyle/>
                    <a:p>
                      <a:r>
                        <a:rPr lang="tr-TR" sz="1600" b="1" dirty="0" err="1"/>
                        <a:t>Anjiotensin</a:t>
                      </a:r>
                      <a:r>
                        <a:rPr lang="tr-TR" sz="1600" b="1" dirty="0"/>
                        <a:t> reseptör </a:t>
                      </a:r>
                      <a:r>
                        <a:rPr lang="tr-TR" sz="1600" b="1" dirty="0" err="1"/>
                        <a:t>blokerleri</a:t>
                      </a:r>
                      <a:endParaRPr lang="tr-TR" sz="1600" b="1" dirty="0"/>
                    </a:p>
                  </a:txBody>
                  <a:tcPr marL="91431" marR="91431" marT="45719" marB="45719"/>
                </a:tc>
                <a:tc>
                  <a:txBody>
                    <a:bodyPr/>
                    <a:lstStyle/>
                    <a:p>
                      <a:r>
                        <a:rPr lang="tr-TR" sz="1600" dirty="0"/>
                        <a:t>Gebelik</a:t>
                      </a:r>
                      <a:r>
                        <a:rPr lang="tr-TR" sz="1600" baseline="0" dirty="0"/>
                        <a:t>, </a:t>
                      </a:r>
                      <a:r>
                        <a:rPr lang="tr-TR" sz="1600" baseline="0" dirty="0" err="1"/>
                        <a:t>hiperkalemi</a:t>
                      </a:r>
                      <a:r>
                        <a:rPr lang="tr-TR" sz="1600" baseline="0" dirty="0"/>
                        <a:t>, </a:t>
                      </a:r>
                      <a:r>
                        <a:rPr lang="tr-TR" sz="1600" baseline="0" dirty="0" err="1"/>
                        <a:t>bilateral</a:t>
                      </a:r>
                      <a:r>
                        <a:rPr lang="tr-TR" sz="1600" baseline="0" dirty="0"/>
                        <a:t> </a:t>
                      </a:r>
                      <a:r>
                        <a:rPr lang="tr-TR" sz="1600" baseline="0" dirty="0" err="1"/>
                        <a:t>renal</a:t>
                      </a:r>
                      <a:r>
                        <a:rPr lang="tr-TR" sz="1600" baseline="0" dirty="0"/>
                        <a:t> arter </a:t>
                      </a:r>
                      <a:r>
                        <a:rPr lang="tr-TR" sz="1600" baseline="0"/>
                        <a:t>stenozu</a:t>
                      </a:r>
                      <a:endParaRPr lang="tr-TR" sz="1600" dirty="0"/>
                    </a:p>
                  </a:txBody>
                  <a:tcPr marL="91431" marR="91431" marT="45719" marB="4571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600" dirty="0"/>
                        <a:t>Gebelik planı olan kadınlar</a:t>
                      </a:r>
                    </a:p>
                    <a:p>
                      <a:endParaRPr lang="tr-TR" sz="1600" dirty="0"/>
                    </a:p>
                  </a:txBody>
                  <a:tcPr marL="91431" marR="91431" marT="45719" marB="4571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9631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lvl="0">
              <a:defRPr/>
            </a:pPr>
            <a:r>
              <a:rPr lang="tr-TR" sz="2800" b="1" dirty="0">
                <a:latin typeface="Calibri" panose="020F0502020204030204" pitchFamily="34" charset="0"/>
                <a:ea typeface="Calibri" panose="020F0502020204030204" pitchFamily="34" charset="0"/>
                <a:cs typeface="Calibri" panose="020F0502020204030204" pitchFamily="34" charset="0"/>
              </a:rPr>
              <a:t>Tedavi Eşik ve Hedef Değerleri</a:t>
            </a:r>
            <a:endParaRPr lang="tr-TR" sz="2800" b="1" dirty="0">
              <a:latin typeface="Calibri" panose="020F0502020204030204" pitchFamily="34" charset="0"/>
              <a:cs typeface="Calibri" panose="020F0502020204030204" pitchFamily="34" charset="0"/>
            </a:endParaRPr>
          </a:p>
        </p:txBody>
      </p:sp>
      <p:sp>
        <p:nvSpPr>
          <p:cNvPr id="6" name="8 Dikdörtgen">
            <a:extLst>
              <a:ext uri="{FF2B5EF4-FFF2-40B4-BE49-F238E27FC236}">
                <a16:creationId xmlns:a16="http://schemas.microsoft.com/office/drawing/2014/main" id="{029B56A4-3A70-4869-B782-B4D58BDF6689}"/>
              </a:ext>
            </a:extLst>
          </p:cNvPr>
          <p:cNvSpPr/>
          <p:nvPr/>
        </p:nvSpPr>
        <p:spPr>
          <a:xfrm>
            <a:off x="675044" y="5073916"/>
            <a:ext cx="10829385" cy="523220"/>
          </a:xfrm>
          <a:prstGeom prst="rect">
            <a:avLst/>
          </a:prstGeom>
        </p:spPr>
        <p:txBody>
          <a:bodyPr wrap="square">
            <a:spAutoFit/>
          </a:bodyPr>
          <a:lstStyle/>
          <a:p>
            <a:pPr defTabSz="457200" fontAlgn="base">
              <a:spcBef>
                <a:spcPct val="0"/>
              </a:spcBef>
              <a:spcAft>
                <a:spcPct val="0"/>
              </a:spcAft>
              <a:defRPr/>
            </a:pPr>
            <a:r>
              <a:rPr lang="tr-TR" sz="1400" i="1" dirty="0">
                <a:solidFill>
                  <a:srgbClr val="8064A2">
                    <a:lumMod val="10000"/>
                  </a:srgbClr>
                </a:solidFill>
                <a:cs typeface="Arial" panose="020B0604020202020204" pitchFamily="34" charset="0"/>
              </a:rPr>
              <a:t>* </a:t>
            </a:r>
            <a:r>
              <a:rPr lang="tr-TR" sz="1400" dirty="0">
                <a:solidFill>
                  <a:srgbClr val="8064A2">
                    <a:lumMod val="10000"/>
                  </a:srgbClr>
                </a:solidFill>
                <a:cs typeface="Arial" panose="020B0604020202020204" pitchFamily="34" charset="0"/>
              </a:rPr>
              <a:t>Başlangıçta </a:t>
            </a:r>
            <a:r>
              <a:rPr lang="tr-TR" sz="1400" dirty="0" err="1">
                <a:solidFill>
                  <a:srgbClr val="8064A2">
                    <a:lumMod val="10000"/>
                  </a:srgbClr>
                </a:solidFill>
                <a:cs typeface="Arial" panose="020B0604020202020204" pitchFamily="34" charset="0"/>
              </a:rPr>
              <a:t>sistolik</a:t>
            </a:r>
            <a:r>
              <a:rPr lang="tr-TR" sz="1400" dirty="0">
                <a:solidFill>
                  <a:srgbClr val="8064A2">
                    <a:lumMod val="10000"/>
                  </a:srgbClr>
                </a:solidFill>
                <a:cs typeface="Arial" panose="020B0604020202020204" pitchFamily="34" charset="0"/>
              </a:rPr>
              <a:t> KB hedeften 20 </a:t>
            </a:r>
            <a:r>
              <a:rPr lang="tr-TR" sz="1400" dirty="0" err="1">
                <a:solidFill>
                  <a:srgbClr val="8064A2">
                    <a:lumMod val="10000"/>
                  </a:srgbClr>
                </a:solidFill>
                <a:cs typeface="Arial" panose="020B0604020202020204" pitchFamily="34" charset="0"/>
              </a:rPr>
              <a:t>mmHg</a:t>
            </a:r>
            <a:r>
              <a:rPr lang="tr-TR" sz="1400" dirty="0">
                <a:solidFill>
                  <a:srgbClr val="8064A2">
                    <a:lumMod val="10000"/>
                  </a:srgbClr>
                </a:solidFill>
                <a:cs typeface="Arial" panose="020B0604020202020204" pitchFamily="34" charset="0"/>
              </a:rPr>
              <a:t> ve </a:t>
            </a:r>
            <a:r>
              <a:rPr lang="tr-TR" sz="1400" dirty="0" err="1">
                <a:solidFill>
                  <a:srgbClr val="8064A2">
                    <a:lumMod val="10000"/>
                  </a:srgbClr>
                </a:solidFill>
                <a:cs typeface="Arial" panose="020B0604020202020204" pitchFamily="34" charset="0"/>
              </a:rPr>
              <a:t>diyastolik</a:t>
            </a:r>
            <a:r>
              <a:rPr lang="tr-TR" sz="1400" dirty="0">
                <a:solidFill>
                  <a:srgbClr val="8064A2">
                    <a:lumMod val="10000"/>
                  </a:srgbClr>
                </a:solidFill>
                <a:cs typeface="Arial" panose="020B0604020202020204" pitchFamily="34" charset="0"/>
              </a:rPr>
              <a:t> KB hedeften 10 </a:t>
            </a:r>
            <a:r>
              <a:rPr lang="tr-TR" sz="1400" dirty="0" err="1">
                <a:solidFill>
                  <a:srgbClr val="8064A2">
                    <a:lumMod val="10000"/>
                  </a:srgbClr>
                </a:solidFill>
                <a:cs typeface="Arial" panose="020B0604020202020204" pitchFamily="34" charset="0"/>
              </a:rPr>
              <a:t>mmHg</a:t>
            </a:r>
            <a:r>
              <a:rPr lang="tr-TR" sz="1400" dirty="0">
                <a:solidFill>
                  <a:srgbClr val="8064A2">
                    <a:lumMod val="10000"/>
                  </a:srgbClr>
                </a:solidFill>
                <a:cs typeface="Arial" panose="020B0604020202020204" pitchFamily="34" charset="0"/>
              </a:rPr>
              <a:t> yüksek ise  (ör. Evre 2 ve üzeri hipertansiyon varlığı) doğrudan kombinasyon tedavisi başlanabilir. </a:t>
            </a:r>
            <a:r>
              <a:rPr lang="en-US" sz="1400" dirty="0">
                <a:solidFill>
                  <a:srgbClr val="8064A2">
                    <a:lumMod val="10000"/>
                  </a:srgbClr>
                </a:solidFill>
                <a:cs typeface="Arial" panose="020B0604020202020204" pitchFamily="34" charset="0"/>
              </a:rPr>
              <a:t>** </a:t>
            </a:r>
            <a:r>
              <a:rPr lang="tr-TR" sz="1400" dirty="0">
                <a:solidFill>
                  <a:srgbClr val="8064A2">
                    <a:lumMod val="10000"/>
                  </a:srgbClr>
                </a:solidFill>
                <a:cs typeface="Arial" panose="020B0604020202020204" pitchFamily="34" charset="0"/>
              </a:rPr>
              <a:t>≥65 yaş veya diyabete yatkınlığı olanlarda başlangıç tedavisinde önerilmez.</a:t>
            </a:r>
            <a:endParaRPr lang="en-US" sz="1400" dirty="0">
              <a:solidFill>
                <a:srgbClr val="8064A2">
                  <a:lumMod val="10000"/>
                </a:srgbClr>
              </a:solidFill>
              <a:cs typeface="Arial" panose="020B0604020202020204" pitchFamily="34" charset="0"/>
            </a:endParaRPr>
          </a:p>
        </p:txBody>
      </p:sp>
      <p:sp>
        <p:nvSpPr>
          <p:cNvPr id="8" name="Metin kutusu 7">
            <a:extLst>
              <a:ext uri="{FF2B5EF4-FFF2-40B4-BE49-F238E27FC236}">
                <a16:creationId xmlns:a16="http://schemas.microsoft.com/office/drawing/2014/main" id="{8695CFE5-8995-401F-868A-04E027C50B1E}"/>
              </a:ext>
            </a:extLst>
          </p:cNvPr>
          <p:cNvSpPr txBox="1"/>
          <p:nvPr/>
        </p:nvSpPr>
        <p:spPr>
          <a:xfrm>
            <a:off x="675044" y="5991087"/>
            <a:ext cx="2672655" cy="276999"/>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1" u="none" strike="noStrike" kern="1200" cap="none" spc="0" normalizeH="0" baseline="0" noProof="0" dirty="0">
                <a:ln>
                  <a:noFill/>
                </a:ln>
                <a:solidFill>
                  <a:prstClr val="black"/>
                </a:solidFill>
                <a:effectLst/>
                <a:uLnTx/>
                <a:uFillTx/>
                <a:latin typeface="Calibri"/>
                <a:ea typeface="+mn-ea"/>
                <a:cs typeface="+mn-cs"/>
              </a:rPr>
              <a:t>*Türk Hipertansiyon Uzlaşı Raporu,2015</a:t>
            </a:r>
          </a:p>
        </p:txBody>
      </p:sp>
      <p:graphicFrame>
        <p:nvGraphicFramePr>
          <p:cNvPr id="7" name="Content Placeholder 3">
            <a:extLst>
              <a:ext uri="{FF2B5EF4-FFF2-40B4-BE49-F238E27FC236}">
                <a16:creationId xmlns:a16="http://schemas.microsoft.com/office/drawing/2014/main" id="{CC6B6463-2E0B-437E-8CB3-19E06D9BE5F7}"/>
              </a:ext>
            </a:extLst>
          </p:cNvPr>
          <p:cNvGraphicFramePr>
            <a:graphicFrameLocks noGrp="1"/>
          </p:cNvGraphicFramePr>
          <p:nvPr>
            <p:ph idx="1"/>
            <p:extLst>
              <p:ext uri="{D42A27DB-BD31-4B8C-83A1-F6EECF244321}">
                <p14:modId xmlns:p14="http://schemas.microsoft.com/office/powerpoint/2010/main" val="3205870287"/>
              </p:ext>
            </p:extLst>
          </p:nvPr>
        </p:nvGraphicFramePr>
        <p:xfrm>
          <a:off x="790930" y="1182220"/>
          <a:ext cx="10610140" cy="3675929"/>
        </p:xfrm>
        <a:graphic>
          <a:graphicData uri="http://schemas.openxmlformats.org/drawingml/2006/table">
            <a:tbl>
              <a:tblPr firstRow="1" bandRow="1">
                <a:tableStyleId>{3B4B98B0-60AC-42C2-AFA5-B58CD77FA1E5}</a:tableStyleId>
              </a:tblPr>
              <a:tblGrid>
                <a:gridCol w="2624932">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764221">
                  <a:extLst>
                    <a:ext uri="{9D8B030D-6E8A-4147-A177-3AD203B41FA5}">
                      <a16:colId xmlns:a16="http://schemas.microsoft.com/office/drawing/2014/main" val="20002"/>
                    </a:ext>
                  </a:extLst>
                </a:gridCol>
                <a:gridCol w="2782587">
                  <a:extLst>
                    <a:ext uri="{9D8B030D-6E8A-4147-A177-3AD203B41FA5}">
                      <a16:colId xmlns:a16="http://schemas.microsoft.com/office/drawing/2014/main" val="20003"/>
                    </a:ext>
                  </a:extLst>
                </a:gridCol>
              </a:tblGrid>
              <a:tr h="434894">
                <a:tc>
                  <a:txBody>
                    <a:bodyPr/>
                    <a:lstStyle/>
                    <a:p>
                      <a:r>
                        <a:rPr lang="tr-TR" sz="2000" dirty="0"/>
                        <a:t>Grup</a:t>
                      </a:r>
                      <a:endParaRPr lang="en-US" sz="2000" b="1" dirty="0">
                        <a:solidFill>
                          <a:schemeClr val="bg1"/>
                        </a:solidFill>
                      </a:endParaRPr>
                    </a:p>
                  </a:txBody>
                  <a:tcPr marL="91443" marR="91443" marT="60960" marB="60960"/>
                </a:tc>
                <a:tc>
                  <a:txBody>
                    <a:bodyPr/>
                    <a:lstStyle/>
                    <a:p>
                      <a:pPr algn="ctr"/>
                      <a:r>
                        <a:rPr lang="tr-TR" sz="2000" dirty="0"/>
                        <a:t>Eşik KB</a:t>
                      </a:r>
                      <a:endParaRPr lang="en-US" sz="2000" b="1" dirty="0">
                        <a:solidFill>
                          <a:schemeClr val="bg1"/>
                        </a:solidFill>
                      </a:endParaRPr>
                    </a:p>
                  </a:txBody>
                  <a:tcPr marL="91443" marR="91443" marT="60960" marB="60960"/>
                </a:tc>
                <a:tc>
                  <a:txBody>
                    <a:bodyPr/>
                    <a:lstStyle/>
                    <a:p>
                      <a:pPr algn="ctr"/>
                      <a:r>
                        <a:rPr lang="tr-TR" sz="2000" dirty="0"/>
                        <a:t>Hedef KB</a:t>
                      </a:r>
                      <a:endParaRPr lang="en-US" sz="2000" b="1" dirty="0">
                        <a:solidFill>
                          <a:schemeClr val="bg1"/>
                        </a:solidFill>
                      </a:endParaRPr>
                    </a:p>
                  </a:txBody>
                  <a:tcPr marL="91443" marR="91443" marT="60960" marB="60960"/>
                </a:tc>
                <a:tc>
                  <a:txBody>
                    <a:bodyPr/>
                    <a:lstStyle/>
                    <a:p>
                      <a:pPr algn="ctr"/>
                      <a:r>
                        <a:rPr lang="en-US" sz="2000" dirty="0" err="1"/>
                        <a:t>İlaçlar</a:t>
                      </a:r>
                      <a:r>
                        <a:rPr lang="en-US" sz="2000" dirty="0"/>
                        <a:t> *</a:t>
                      </a:r>
                      <a:endParaRPr lang="en-US" sz="2000" dirty="0">
                        <a:solidFill>
                          <a:schemeClr val="bg1"/>
                        </a:solidFill>
                      </a:endParaRPr>
                    </a:p>
                  </a:txBody>
                  <a:tcPr marL="91443" marR="91443" marT="60960" marB="60960"/>
                </a:tc>
                <a:extLst>
                  <a:ext uri="{0D108BD9-81ED-4DB2-BD59-A6C34878D82A}">
                    <a16:rowId xmlns:a16="http://schemas.microsoft.com/office/drawing/2014/main" val="10000"/>
                  </a:ext>
                </a:extLst>
              </a:tr>
              <a:tr h="343233">
                <a:tc>
                  <a:txBody>
                    <a:bodyPr/>
                    <a:lstStyle/>
                    <a:p>
                      <a:r>
                        <a:rPr lang="tr-TR" sz="1400" b="1" dirty="0"/>
                        <a:t>Genel Populasyon</a:t>
                      </a:r>
                      <a:endParaRPr lang="en-US" sz="1400" b="1" dirty="0"/>
                    </a:p>
                  </a:txBody>
                  <a:tcPr marL="91443" marR="91443" marT="60960" marB="60960"/>
                </a:tc>
                <a:tc>
                  <a:txBody>
                    <a:bodyPr/>
                    <a:lstStyle/>
                    <a:p>
                      <a:pPr algn="ctr"/>
                      <a:r>
                        <a:rPr lang="tr-TR" sz="1400" dirty="0"/>
                        <a:t>≥140/90 mmHg</a:t>
                      </a:r>
                      <a:endParaRPr lang="en-US" sz="1400" b="1" dirty="0"/>
                    </a:p>
                  </a:txBody>
                  <a:tcPr marL="91443" marR="91443" marT="60960" marB="60960"/>
                </a:tc>
                <a:tc>
                  <a:txBody>
                    <a:bodyPr/>
                    <a:lstStyle/>
                    <a:p>
                      <a:pPr algn="ctr"/>
                      <a:r>
                        <a:rPr lang="tr-TR" sz="1400" dirty="0"/>
                        <a:t>&lt;140/90</a:t>
                      </a:r>
                      <a:r>
                        <a:rPr lang="tr-TR" sz="1400" baseline="0" dirty="0"/>
                        <a:t> mmHg</a:t>
                      </a:r>
                      <a:endParaRPr lang="en-US" sz="1400" b="1" dirty="0"/>
                    </a:p>
                  </a:txBody>
                  <a:tcPr marL="91443" marR="91443" marT="60960" marB="60960"/>
                </a:tc>
                <a:tc>
                  <a:txBody>
                    <a:bodyPr/>
                    <a:lstStyle/>
                    <a:p>
                      <a:pPr algn="ctr"/>
                      <a:r>
                        <a:rPr lang="en-US" sz="1400" dirty="0">
                          <a:solidFill>
                            <a:schemeClr val="accent1">
                              <a:lumMod val="75000"/>
                            </a:schemeClr>
                          </a:solidFill>
                        </a:rPr>
                        <a:t>ACEI/ARB, KKB, </a:t>
                      </a:r>
                      <a:r>
                        <a:rPr lang="en-US" sz="1400" dirty="0" err="1">
                          <a:solidFill>
                            <a:schemeClr val="accent1">
                              <a:lumMod val="75000"/>
                            </a:schemeClr>
                          </a:solidFill>
                        </a:rPr>
                        <a:t>Diüretik</a:t>
                      </a:r>
                      <a:r>
                        <a:rPr lang="en-US" sz="1400" dirty="0">
                          <a:solidFill>
                            <a:schemeClr val="accent1">
                              <a:lumMod val="75000"/>
                            </a:schemeClr>
                          </a:solidFill>
                        </a:rPr>
                        <a:t>, BB</a:t>
                      </a:r>
                      <a:r>
                        <a:rPr lang="en-US" sz="1400" baseline="30000" dirty="0">
                          <a:solidFill>
                            <a:schemeClr val="accent1">
                              <a:lumMod val="75000"/>
                            </a:schemeClr>
                          </a:solidFill>
                        </a:rPr>
                        <a:t>**</a:t>
                      </a:r>
                      <a:endParaRPr lang="en-US" sz="1400" b="1" baseline="30000" dirty="0">
                        <a:solidFill>
                          <a:schemeClr val="accent1">
                            <a:lumMod val="75000"/>
                          </a:schemeClr>
                        </a:solidFill>
                      </a:endParaRPr>
                    </a:p>
                  </a:txBody>
                  <a:tcPr marL="91443" marR="91443" marT="60960" marB="60960"/>
                </a:tc>
                <a:extLst>
                  <a:ext uri="{0D108BD9-81ED-4DB2-BD59-A6C34878D82A}">
                    <a16:rowId xmlns:a16="http://schemas.microsoft.com/office/drawing/2014/main" val="10001"/>
                  </a:ext>
                </a:extLst>
              </a:tr>
              <a:tr h="751828">
                <a:tc>
                  <a:txBody>
                    <a:bodyPr/>
                    <a:lstStyle/>
                    <a:p>
                      <a:r>
                        <a:rPr lang="tr-TR" sz="1400" b="1" dirty="0"/>
                        <a:t>Yaşlılar </a:t>
                      </a:r>
                    </a:p>
                    <a:p>
                      <a:r>
                        <a:rPr lang="tr-TR" sz="1400" b="1" dirty="0"/>
                        <a:t>         &gt; 65 yaş</a:t>
                      </a:r>
                      <a:endParaRPr lang="tr-TR" sz="1400" b="1" baseline="0" dirty="0"/>
                    </a:p>
                    <a:p>
                      <a:r>
                        <a:rPr lang="tr-TR" sz="1400" b="1" baseline="0" dirty="0"/>
                        <a:t>         </a:t>
                      </a:r>
                      <a:r>
                        <a:rPr lang="tr-TR" sz="1400" b="1" dirty="0"/>
                        <a:t>≥ 80 yaş</a:t>
                      </a:r>
                      <a:endParaRPr lang="en-US" sz="1400" b="1" dirty="0"/>
                    </a:p>
                  </a:txBody>
                  <a:tcPr marL="91443" marR="91443" marT="60960" marB="60960"/>
                </a:tc>
                <a:tc>
                  <a:txBody>
                    <a:bodyPr/>
                    <a:lstStyle/>
                    <a:p>
                      <a:pPr algn="ctr"/>
                      <a:endParaRPr lang="tr-TR" sz="1400" dirty="0"/>
                    </a:p>
                    <a:p>
                      <a:pPr algn="ctr"/>
                      <a:r>
                        <a:rPr lang="tr-TR" sz="1400" dirty="0"/>
                        <a:t>≥140/90 </a:t>
                      </a:r>
                      <a:r>
                        <a:rPr lang="tr-TR" sz="1400" dirty="0" err="1"/>
                        <a:t>mmHg</a:t>
                      </a:r>
                      <a:endParaRPr lang="tr-TR" sz="1400" dirty="0"/>
                    </a:p>
                    <a:p>
                      <a:pPr algn="ctr"/>
                      <a:r>
                        <a:rPr lang="tr-TR" sz="1400" dirty="0"/>
                        <a:t>≥ 160 mmHg</a:t>
                      </a:r>
                      <a:endParaRPr lang="en-US" sz="1400" b="1" dirty="0"/>
                    </a:p>
                  </a:txBody>
                  <a:tcPr marL="91443" marR="91443" marT="60960" marB="60960"/>
                </a:tc>
                <a:tc>
                  <a:txBody>
                    <a:bodyPr/>
                    <a:lstStyle/>
                    <a:p>
                      <a:pPr algn="ctr"/>
                      <a:endParaRPr lang="tr-TR" sz="1400" dirty="0"/>
                    </a:p>
                    <a:p>
                      <a:pPr algn="ctr"/>
                      <a:r>
                        <a:rPr lang="tr-TR" sz="1400" dirty="0"/>
                        <a:t>&lt;140/90</a:t>
                      </a:r>
                      <a:r>
                        <a:rPr lang="tr-TR" sz="1400" baseline="0" dirty="0"/>
                        <a:t> mmHg</a:t>
                      </a:r>
                    </a:p>
                    <a:p>
                      <a:pPr algn="ctr"/>
                      <a:r>
                        <a:rPr lang="tr-TR" sz="1400" baseline="0" dirty="0"/>
                        <a:t>140-150 mmHg</a:t>
                      </a:r>
                      <a:endParaRPr lang="en-US" sz="1400" b="1" dirty="0"/>
                    </a:p>
                  </a:txBody>
                  <a:tcPr marL="91443" marR="91443" marT="60960" marB="60960"/>
                </a:tc>
                <a:tc>
                  <a:txBody>
                    <a:bodyPr/>
                    <a:lstStyle/>
                    <a:p>
                      <a:pPr marL="342900" indent="-342900" algn="ctr">
                        <a:buAutoNum type="arabicParenR"/>
                      </a:pPr>
                      <a:endParaRPr lang="tr-TR" sz="1400" dirty="0">
                        <a:solidFill>
                          <a:schemeClr val="accent1">
                            <a:lumMod val="75000"/>
                          </a:schemeClr>
                        </a:solidFill>
                      </a:endParaRPr>
                    </a:p>
                    <a:p>
                      <a:pPr marL="342900" indent="-342900" algn="ctr">
                        <a:buNone/>
                      </a:pPr>
                      <a:r>
                        <a:rPr lang="en-US" sz="1400" dirty="0">
                          <a:solidFill>
                            <a:schemeClr val="accent1">
                              <a:lumMod val="75000"/>
                            </a:schemeClr>
                          </a:solidFill>
                        </a:rPr>
                        <a:t>KKB, </a:t>
                      </a:r>
                      <a:r>
                        <a:rPr lang="en-US" sz="1400" dirty="0" err="1">
                          <a:solidFill>
                            <a:schemeClr val="accent1">
                              <a:lumMod val="75000"/>
                            </a:schemeClr>
                          </a:solidFill>
                        </a:rPr>
                        <a:t>Diüretik</a:t>
                      </a:r>
                      <a:endParaRPr lang="en-US" sz="1400" dirty="0">
                        <a:solidFill>
                          <a:schemeClr val="accent1">
                            <a:lumMod val="75000"/>
                          </a:schemeClr>
                        </a:solidFill>
                      </a:endParaRPr>
                    </a:p>
                    <a:p>
                      <a:pPr marL="342900" indent="-342900" algn="ctr">
                        <a:buNone/>
                      </a:pPr>
                      <a:r>
                        <a:rPr lang="en-US" sz="1400" dirty="0">
                          <a:solidFill>
                            <a:schemeClr val="accent1">
                              <a:lumMod val="75000"/>
                            </a:schemeClr>
                          </a:solidFill>
                        </a:rPr>
                        <a:t>ACEI/ARB</a:t>
                      </a:r>
                      <a:endParaRPr lang="en-US" sz="1400" b="1" dirty="0">
                        <a:solidFill>
                          <a:schemeClr val="accent1">
                            <a:lumMod val="75000"/>
                          </a:schemeClr>
                        </a:solidFill>
                      </a:endParaRPr>
                    </a:p>
                  </a:txBody>
                  <a:tcPr marL="91443" marR="91443" marT="60960" marB="60960"/>
                </a:tc>
                <a:extLst>
                  <a:ext uri="{0D108BD9-81ED-4DB2-BD59-A6C34878D82A}">
                    <a16:rowId xmlns:a16="http://schemas.microsoft.com/office/drawing/2014/main" val="10002"/>
                  </a:ext>
                </a:extLst>
              </a:tr>
              <a:tr h="537020">
                <a:tc>
                  <a:txBody>
                    <a:bodyPr/>
                    <a:lstStyle/>
                    <a:p>
                      <a:r>
                        <a:rPr lang="tr-TR" sz="1400" b="1" dirty="0"/>
                        <a:t>Diyabet</a:t>
                      </a:r>
                      <a:endParaRPr lang="en-US" sz="1400" b="1" dirty="0"/>
                    </a:p>
                  </a:txBody>
                  <a:tcPr marL="91443" marR="91443" marT="60960" marB="6096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tr-TR" sz="1400" dirty="0"/>
                        <a:t>≥140/90 mmHg</a:t>
                      </a:r>
                    </a:p>
                    <a:p>
                      <a:pPr algn="ctr"/>
                      <a:endParaRPr lang="en-US" sz="1400" b="1" dirty="0"/>
                    </a:p>
                  </a:txBody>
                  <a:tcPr marL="91443" marR="91443" marT="60960" marB="60960"/>
                </a:tc>
                <a:tc>
                  <a:txBody>
                    <a:bodyPr/>
                    <a:lstStyle/>
                    <a:p>
                      <a:pPr algn="ctr"/>
                      <a:r>
                        <a:rPr lang="tr-TR" sz="1400" dirty="0"/>
                        <a:t>SKB: 130-139 mmHg</a:t>
                      </a:r>
                    </a:p>
                    <a:p>
                      <a:pPr algn="ctr"/>
                      <a:r>
                        <a:rPr lang="tr-TR" sz="1400" dirty="0"/>
                        <a:t>DKB: 80-89</a:t>
                      </a:r>
                      <a:r>
                        <a:rPr lang="tr-TR" sz="1400" baseline="0" dirty="0"/>
                        <a:t> mmHg</a:t>
                      </a:r>
                      <a:endParaRPr lang="tr-TR" sz="1400" b="1" dirty="0"/>
                    </a:p>
                  </a:txBody>
                  <a:tcPr marL="91443" marR="91443" marT="60960" marB="60960"/>
                </a:tc>
                <a:tc>
                  <a:txBody>
                    <a:bodyPr/>
                    <a:lstStyle/>
                    <a:p>
                      <a:pPr algn="ctr"/>
                      <a:r>
                        <a:rPr lang="en-US" sz="1400" dirty="0">
                          <a:solidFill>
                            <a:schemeClr val="accent1">
                              <a:lumMod val="75000"/>
                            </a:schemeClr>
                          </a:solidFill>
                        </a:rPr>
                        <a:t>ACEI/ARB</a:t>
                      </a:r>
                      <a:endParaRPr lang="en-US" sz="1400" b="1" dirty="0">
                        <a:solidFill>
                          <a:schemeClr val="accent1">
                            <a:lumMod val="75000"/>
                          </a:schemeClr>
                        </a:solidFill>
                      </a:endParaRPr>
                    </a:p>
                  </a:txBody>
                  <a:tcPr marL="91443" marR="91443" marT="60960" marB="60960"/>
                </a:tc>
                <a:extLst>
                  <a:ext uri="{0D108BD9-81ED-4DB2-BD59-A6C34878D82A}">
                    <a16:rowId xmlns:a16="http://schemas.microsoft.com/office/drawing/2014/main" val="10003"/>
                  </a:ext>
                </a:extLst>
              </a:tr>
              <a:tr h="537020">
                <a:tc>
                  <a:txBody>
                    <a:bodyPr/>
                    <a:lstStyle/>
                    <a:p>
                      <a:r>
                        <a:rPr lang="tr-TR" sz="1400" b="1" dirty="0"/>
                        <a:t>Koroner</a:t>
                      </a:r>
                      <a:r>
                        <a:rPr lang="tr-TR" sz="1400" b="1" baseline="0" dirty="0"/>
                        <a:t> Arter Hastalığı</a:t>
                      </a:r>
                      <a:endParaRPr lang="en-US" sz="1400" b="1" dirty="0"/>
                    </a:p>
                  </a:txBody>
                  <a:tcPr marL="91443" marR="91443" marT="60960" marB="6096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tr-TR" sz="1400" dirty="0"/>
                        <a:t>≥140/90 mmHg</a:t>
                      </a:r>
                    </a:p>
                    <a:p>
                      <a:pPr algn="ctr"/>
                      <a:endParaRPr lang="en-US" sz="1400" b="1" dirty="0"/>
                    </a:p>
                  </a:txBody>
                  <a:tcPr marL="91443" marR="91443" marT="60960" marB="60960"/>
                </a:tc>
                <a:tc>
                  <a:txBody>
                    <a:bodyPr/>
                    <a:lstStyle/>
                    <a:p>
                      <a:pPr algn="ctr"/>
                      <a:r>
                        <a:rPr lang="tr-TR" sz="1400" dirty="0"/>
                        <a:t>SKB: 130-139 mmHg</a:t>
                      </a:r>
                    </a:p>
                    <a:p>
                      <a:pPr algn="ctr"/>
                      <a:r>
                        <a:rPr lang="tr-TR" sz="1400" dirty="0"/>
                        <a:t>DKB: 80-89</a:t>
                      </a:r>
                      <a:r>
                        <a:rPr lang="tr-TR" sz="1400" baseline="0" dirty="0"/>
                        <a:t> </a:t>
                      </a:r>
                      <a:r>
                        <a:rPr lang="tr-TR" sz="1400" baseline="0" dirty="0" err="1"/>
                        <a:t>mmHg</a:t>
                      </a:r>
                      <a:endParaRPr lang="tr-TR" sz="1400" b="1" dirty="0"/>
                    </a:p>
                  </a:txBody>
                  <a:tcPr marL="91443" marR="91443" marT="60960" marB="60960"/>
                </a:tc>
                <a:tc>
                  <a:txBody>
                    <a:bodyPr/>
                    <a:lstStyle/>
                    <a:p>
                      <a:pPr algn="ctr"/>
                      <a:endParaRPr lang="tr-TR" sz="1400" dirty="0">
                        <a:solidFill>
                          <a:schemeClr val="accent1">
                            <a:lumMod val="75000"/>
                          </a:schemeClr>
                        </a:solidFill>
                      </a:endParaRPr>
                    </a:p>
                    <a:p>
                      <a:pPr algn="ctr"/>
                      <a:r>
                        <a:rPr lang="en-US" sz="1400" dirty="0">
                          <a:solidFill>
                            <a:schemeClr val="accent1">
                              <a:lumMod val="75000"/>
                            </a:schemeClr>
                          </a:solidFill>
                        </a:rPr>
                        <a:t>BB, ACEI/ARB, KKB</a:t>
                      </a:r>
                      <a:endParaRPr lang="en-US" sz="1400" b="1" dirty="0">
                        <a:solidFill>
                          <a:schemeClr val="accent1">
                            <a:lumMod val="75000"/>
                          </a:schemeClr>
                        </a:solidFill>
                      </a:endParaRPr>
                    </a:p>
                  </a:txBody>
                  <a:tcPr marL="91443" marR="91443" marT="60960" marB="60960"/>
                </a:tc>
                <a:extLst>
                  <a:ext uri="{0D108BD9-81ED-4DB2-BD59-A6C34878D82A}">
                    <a16:rowId xmlns:a16="http://schemas.microsoft.com/office/drawing/2014/main" val="10004"/>
                  </a:ext>
                </a:extLst>
              </a:tr>
              <a:tr h="1038522">
                <a:tc>
                  <a:txBody>
                    <a:bodyPr/>
                    <a:lstStyle/>
                    <a:p>
                      <a:r>
                        <a:rPr lang="tr-TR" sz="1400" b="1" dirty="0"/>
                        <a:t>Kronik Böbrek Hastalığı</a:t>
                      </a:r>
                    </a:p>
                    <a:p>
                      <a:r>
                        <a:rPr lang="tr-TR" sz="1400" b="1" dirty="0"/>
                        <a:t>       Albuminüri (≥ 30 mg/gün)</a:t>
                      </a:r>
                      <a:endParaRPr lang="en-US" sz="1400" b="1" dirty="0"/>
                    </a:p>
                  </a:txBody>
                  <a:tcPr marL="91443" marR="91443" marT="60960" marB="6096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tr-TR" sz="1400" dirty="0"/>
                        <a:t>≥140/90 mmHg</a:t>
                      </a:r>
                    </a:p>
                    <a:p>
                      <a:pPr algn="ctr"/>
                      <a:endParaRPr lang="en-US" sz="1400" b="1" dirty="0"/>
                    </a:p>
                  </a:txBody>
                  <a:tcPr marL="91443" marR="91443" marT="60960" marB="6096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tr-TR" sz="1400" dirty="0"/>
                        <a:t>&lt;140/90</a:t>
                      </a:r>
                      <a:r>
                        <a:rPr lang="tr-TR" sz="1400" baseline="0" dirty="0"/>
                        <a:t> </a:t>
                      </a:r>
                      <a:r>
                        <a:rPr lang="tr-TR" sz="1400" baseline="0" dirty="0" err="1"/>
                        <a:t>mmHg</a:t>
                      </a:r>
                      <a:endParaRPr lang="en-US" sz="1400" dirty="0"/>
                    </a:p>
                    <a:p>
                      <a:pPr algn="ctr"/>
                      <a:endParaRPr lang="tr-TR" sz="1400" dirty="0"/>
                    </a:p>
                    <a:p>
                      <a:pPr algn="ctr"/>
                      <a:r>
                        <a:rPr lang="tr-TR" sz="1400" dirty="0"/>
                        <a:t>&lt;</a:t>
                      </a:r>
                      <a:r>
                        <a:rPr lang="tr-TR" sz="1400" baseline="0" dirty="0"/>
                        <a:t> 130/80 mmHg</a:t>
                      </a:r>
                      <a:endParaRPr lang="en-US" sz="1400" b="1" dirty="0"/>
                    </a:p>
                  </a:txBody>
                  <a:tcPr marL="91443" marR="91443" marT="60960" marB="60960"/>
                </a:tc>
                <a:tc>
                  <a:txBody>
                    <a:bodyPr/>
                    <a:lstStyle/>
                    <a:p>
                      <a:pPr algn="ctr"/>
                      <a:r>
                        <a:rPr lang="en-US" sz="1400" dirty="0">
                          <a:solidFill>
                            <a:schemeClr val="accent1">
                              <a:lumMod val="75000"/>
                            </a:schemeClr>
                          </a:solidFill>
                        </a:rPr>
                        <a:t>ACEI/ARB</a:t>
                      </a:r>
                      <a:endParaRPr lang="en-US" sz="1400" b="1" dirty="0">
                        <a:solidFill>
                          <a:schemeClr val="accent1">
                            <a:lumMod val="75000"/>
                          </a:schemeClr>
                        </a:solidFill>
                      </a:endParaRPr>
                    </a:p>
                  </a:txBody>
                  <a:tcPr marL="91443" marR="91443" marT="60960" marB="6096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1575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A674231-B60D-48E0-8682-B25E40739994}"/>
              </a:ext>
            </a:extLst>
          </p:cNvPr>
          <p:cNvSpPr/>
          <p:nvPr/>
        </p:nvSpPr>
        <p:spPr>
          <a:xfrm>
            <a:off x="712319" y="633189"/>
            <a:ext cx="9146369" cy="523220"/>
          </a:xfrm>
          <a:prstGeom prst="rect">
            <a:avLst/>
          </a:prstGeom>
        </p:spPr>
        <p:txBody>
          <a:bodyPr wrap="square">
            <a:spAutoFit/>
          </a:bodyPr>
          <a:lstStyle/>
          <a:p>
            <a:pPr>
              <a:spcBef>
                <a:spcPct val="0"/>
              </a:spcBef>
              <a:buFontTx/>
              <a:buNone/>
            </a:pPr>
            <a:r>
              <a:rPr lang="tr-TR" altLang="tr-TR" sz="2800" b="1" dirty="0">
                <a:latin typeface="Calibri" panose="020F0502020204030204" pitchFamily="34" charset="0"/>
                <a:ea typeface="Calibri" panose="020F0502020204030204" pitchFamily="34" charset="0"/>
                <a:cs typeface="Calibri" panose="020F0502020204030204" pitchFamily="34" charset="0"/>
              </a:rPr>
              <a:t>Tekli mi? Kombinasyon mu?</a:t>
            </a:r>
          </a:p>
        </p:txBody>
      </p:sp>
      <p:sp>
        <p:nvSpPr>
          <p:cNvPr id="7" name="Dikdörtgen 6">
            <a:extLst>
              <a:ext uri="{FF2B5EF4-FFF2-40B4-BE49-F238E27FC236}">
                <a16:creationId xmlns:a16="http://schemas.microsoft.com/office/drawing/2014/main" id="{253F6B33-15B3-423B-AB49-DD128855B1F4}"/>
              </a:ext>
            </a:extLst>
          </p:cNvPr>
          <p:cNvSpPr/>
          <p:nvPr/>
        </p:nvSpPr>
        <p:spPr>
          <a:xfrm>
            <a:off x="712319" y="1365977"/>
            <a:ext cx="8662909" cy="423603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a16="http://schemas.microsoft.com/office/drawing/2014/main" id="{74A4D749-BD24-4FAA-AFDE-813CC325CB06}"/>
              </a:ext>
            </a:extLst>
          </p:cNvPr>
          <p:cNvSpPr/>
          <p:nvPr/>
        </p:nvSpPr>
        <p:spPr>
          <a:xfrm>
            <a:off x="892186" y="1578964"/>
            <a:ext cx="8303174" cy="3913059"/>
          </a:xfrm>
          <a:prstGeom prst="rect">
            <a:avLst/>
          </a:prstGeom>
        </p:spPr>
        <p:txBody>
          <a:bodyPr wrap="square">
            <a:spAutoFit/>
          </a:bodyPr>
          <a:lstStyle/>
          <a:p>
            <a:pPr marL="342900" indent="-342900">
              <a:lnSpc>
                <a:spcPct val="150000"/>
              </a:lnSpc>
              <a:buFont typeface="Arial" panose="020B0604020202020204" pitchFamily="34" charset="0"/>
              <a:buChar char="•"/>
              <a:defRPr/>
            </a:pPr>
            <a:r>
              <a:rPr lang="tr-TR" sz="2400" dirty="0">
                <a:ea typeface="Calibri" pitchFamily="34" charset="0"/>
                <a:cs typeface="Times New Roman" pitchFamily="18" charset="0"/>
              </a:rPr>
              <a:t>Başlangıç olarak tek veya kombinasyon tedavisi başlanabilir.</a:t>
            </a:r>
          </a:p>
          <a:p>
            <a:pPr marL="342900" indent="-342900">
              <a:lnSpc>
                <a:spcPct val="150000"/>
              </a:lnSpc>
              <a:buFont typeface="Arial" panose="020B0604020202020204" pitchFamily="34" charset="0"/>
              <a:buChar char="•"/>
              <a:defRPr/>
            </a:pPr>
            <a:r>
              <a:rPr lang="tr-TR" sz="2400" dirty="0">
                <a:ea typeface="Calibri" pitchFamily="34" charset="0"/>
                <a:cs typeface="Times New Roman" pitchFamily="18" charset="0"/>
              </a:rPr>
              <a:t>Başlangıçta </a:t>
            </a:r>
            <a:r>
              <a:rPr lang="tr-TR" sz="2400" dirty="0" err="1">
                <a:ea typeface="Calibri" pitchFamily="34" charset="0"/>
                <a:cs typeface="Times New Roman" pitchFamily="18" charset="0"/>
              </a:rPr>
              <a:t>sistolik</a:t>
            </a:r>
            <a:r>
              <a:rPr lang="tr-TR" sz="2400" dirty="0">
                <a:ea typeface="Calibri" pitchFamily="34" charset="0"/>
                <a:cs typeface="Times New Roman" pitchFamily="18" charset="0"/>
              </a:rPr>
              <a:t> KB hedeften 20 </a:t>
            </a:r>
            <a:r>
              <a:rPr lang="tr-TR" sz="2400" dirty="0" err="1">
                <a:ea typeface="Calibri" pitchFamily="34" charset="0"/>
                <a:cs typeface="Times New Roman" pitchFamily="18" charset="0"/>
              </a:rPr>
              <a:t>mmHg</a:t>
            </a:r>
            <a:r>
              <a:rPr lang="tr-TR" sz="2400" dirty="0">
                <a:ea typeface="Calibri" pitchFamily="34" charset="0"/>
                <a:cs typeface="Times New Roman" pitchFamily="18" charset="0"/>
              </a:rPr>
              <a:t> ve </a:t>
            </a:r>
            <a:r>
              <a:rPr lang="tr-TR" sz="2400" dirty="0" err="1">
                <a:ea typeface="Calibri" pitchFamily="34" charset="0"/>
                <a:cs typeface="Times New Roman" pitchFamily="18" charset="0"/>
              </a:rPr>
              <a:t>diyastolik</a:t>
            </a:r>
            <a:r>
              <a:rPr lang="tr-TR" sz="2400" dirty="0">
                <a:ea typeface="Calibri" pitchFamily="34" charset="0"/>
                <a:cs typeface="Times New Roman" pitchFamily="18" charset="0"/>
              </a:rPr>
              <a:t> KB hedeften 10 </a:t>
            </a:r>
            <a:r>
              <a:rPr lang="tr-TR" sz="2400" dirty="0" err="1">
                <a:ea typeface="Calibri" pitchFamily="34" charset="0"/>
                <a:cs typeface="Times New Roman" pitchFamily="18" charset="0"/>
              </a:rPr>
              <a:t>mmHg</a:t>
            </a:r>
            <a:r>
              <a:rPr lang="tr-TR" sz="2400" dirty="0">
                <a:ea typeface="Calibri" pitchFamily="34" charset="0"/>
                <a:cs typeface="Times New Roman" pitchFamily="18" charset="0"/>
              </a:rPr>
              <a:t> yüksek ise (ör. Evre 2 ve üzeri hipertansiyon varlığı) doğrudan kombinasyon tedavisi başlanabilir. </a:t>
            </a:r>
          </a:p>
          <a:p>
            <a:pPr marL="342900" indent="-342900">
              <a:lnSpc>
                <a:spcPct val="150000"/>
              </a:lnSpc>
              <a:buFont typeface="Arial" panose="020B0604020202020204" pitchFamily="34" charset="0"/>
              <a:buChar char="•"/>
              <a:defRPr/>
            </a:pPr>
            <a:r>
              <a:rPr lang="tr-TR" sz="2400" dirty="0">
                <a:ea typeface="Calibri" pitchFamily="34" charset="0"/>
                <a:cs typeface="Times New Roman" pitchFamily="18" charset="0"/>
              </a:rPr>
              <a:t>Birden fazla ilaç kullanılıyorsa, en az birinin akşam saatlerinden sonra verilmesi önerilir.</a:t>
            </a:r>
          </a:p>
        </p:txBody>
      </p:sp>
      <p:pic>
        <p:nvPicPr>
          <p:cNvPr id="7180" name="Picture 12" descr="Soru Işareti, Soru, Yanıt, Arama Motoru, Sembol">
            <a:extLst>
              <a:ext uri="{FF2B5EF4-FFF2-40B4-BE49-F238E27FC236}">
                <a16:creationId xmlns:a16="http://schemas.microsoft.com/office/drawing/2014/main" id="{82974D50-29B0-4139-B790-ECF35F7B7E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67481" y="1833839"/>
            <a:ext cx="2579758" cy="2485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43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750"/>
                                        <p:tgtEl>
                                          <p:spTgt spid="7"/>
                                        </p:tgtEl>
                                      </p:cBhvr>
                                    </p:animEffect>
                                  </p:childTnLst>
                                </p:cTn>
                              </p:par>
                            </p:childTnLst>
                          </p:cTn>
                        </p:par>
                        <p:par>
                          <p:cTn id="8" fill="hold">
                            <p:stCondLst>
                              <p:cond delay="175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kış Çizelgesi: Öteki İşlem 3">
            <a:extLst>
              <a:ext uri="{FF2B5EF4-FFF2-40B4-BE49-F238E27FC236}">
                <a16:creationId xmlns:a16="http://schemas.microsoft.com/office/drawing/2014/main" id="{8A152CBA-C082-4857-8325-8A286C623D45}"/>
              </a:ext>
            </a:extLst>
          </p:cNvPr>
          <p:cNvSpPr/>
          <p:nvPr/>
        </p:nvSpPr>
        <p:spPr>
          <a:xfrm>
            <a:off x="675043" y="1261241"/>
            <a:ext cx="6251273" cy="453270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extBox 6">
            <a:extLst>
              <a:ext uri="{FF2B5EF4-FFF2-40B4-BE49-F238E27FC236}">
                <a16:creationId xmlns:a16="http://schemas.microsoft.com/office/drawing/2014/main" id="{1A4F2EBE-7BAF-436D-AFC3-BA30E7A9F760}"/>
              </a:ext>
            </a:extLst>
          </p:cNvPr>
          <p:cNvSpPr txBox="1"/>
          <p:nvPr/>
        </p:nvSpPr>
        <p:spPr>
          <a:xfrm>
            <a:off x="743360" y="1571062"/>
            <a:ext cx="6114638" cy="3913059"/>
          </a:xfrm>
          <a:prstGeom prst="rect">
            <a:avLst/>
          </a:prstGeom>
          <a:noFill/>
        </p:spPr>
        <p:txBody>
          <a:bodyPr wrap="square" rtlCol="0">
            <a:spAutoFit/>
          </a:bodyPr>
          <a:lstStyle/>
          <a:p>
            <a:pPr algn="just">
              <a:lnSpc>
                <a:spcPct val="150000"/>
              </a:lnSpc>
            </a:pPr>
            <a:r>
              <a:rPr lang="tr-TR" sz="2400" dirty="0"/>
              <a:t>Hastanın KB değeri ve KVR durumuna göre değerlendirmesi yapılır. Hedef KB’ye ulaşmak için mevcut algoritma doğrultusunda yaklaşım uygulanır. Eğer hastanın yüksek </a:t>
            </a:r>
            <a:r>
              <a:rPr lang="tr-TR" sz="2400" dirty="0" err="1"/>
              <a:t>KVR’si</a:t>
            </a:r>
            <a:r>
              <a:rPr lang="tr-TR" sz="2400" dirty="0"/>
              <a:t> varsa direk kombinasyon tedavisi tercih edilmelidir. </a:t>
            </a:r>
          </a:p>
          <a:p>
            <a:pPr algn="just">
              <a:lnSpc>
                <a:spcPct val="150000"/>
              </a:lnSpc>
            </a:pPr>
            <a:r>
              <a:rPr lang="tr-TR" sz="2400" dirty="0"/>
              <a:t>Tedavi planlanırken ACEI ve </a:t>
            </a:r>
            <a:r>
              <a:rPr lang="tr-TR" sz="2400" dirty="0" err="1"/>
              <a:t>ARB’nin</a:t>
            </a:r>
            <a:r>
              <a:rPr lang="tr-TR" sz="2400" dirty="0"/>
              <a:t> birlikte kullanımından kaçınılmalıdır.</a:t>
            </a:r>
          </a:p>
        </p:txBody>
      </p:sp>
      <p:sp>
        <p:nvSpPr>
          <p:cNvPr id="3" name="Dikdörtgen 2">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lvl="0">
              <a:defRPr/>
            </a:pPr>
            <a:r>
              <a:rPr lang="tr-TR" sz="2800" b="1" dirty="0">
                <a:solidFill>
                  <a:prstClr val="black">
                    <a:lumMod val="75000"/>
                    <a:lumOff val="25000"/>
                  </a:prstClr>
                </a:solidFill>
                <a:latin typeface="Calibri" panose="020F0502020204030204" pitchFamily="34" charset="0"/>
                <a:cs typeface="Calibri" panose="020F0502020204030204" pitchFamily="34" charset="0"/>
              </a:rPr>
              <a:t>Kan Basıncına Göre İlaç Seçimi Adımları</a:t>
            </a:r>
          </a:p>
        </p:txBody>
      </p:sp>
      <p:pic>
        <p:nvPicPr>
          <p:cNvPr id="6" name="Resim 5">
            <a:extLst>
              <a:ext uri="{FF2B5EF4-FFF2-40B4-BE49-F238E27FC236}">
                <a16:creationId xmlns:a16="http://schemas.microsoft.com/office/drawing/2014/main" id="{9B200D81-D7AA-4084-A75C-D6647767A656}"/>
              </a:ext>
            </a:extLst>
          </p:cNvPr>
          <p:cNvPicPr>
            <a:picLocks noChangeAspect="1"/>
          </p:cNvPicPr>
          <p:nvPr/>
        </p:nvPicPr>
        <p:blipFill>
          <a:blip r:embed="rId2"/>
          <a:stretch>
            <a:fillRect/>
          </a:stretch>
        </p:blipFill>
        <p:spPr>
          <a:xfrm>
            <a:off x="7767145" y="1261241"/>
            <a:ext cx="4424855" cy="4145788"/>
          </a:xfrm>
          <a:prstGeom prst="rect">
            <a:avLst/>
          </a:prstGeom>
        </p:spPr>
      </p:pic>
    </p:spTree>
    <p:extLst>
      <p:ext uri="{BB962C8B-B14F-4D97-AF65-F5344CB8AC3E}">
        <p14:creationId xmlns:p14="http://schemas.microsoft.com/office/powerpoint/2010/main" val="174745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750"/>
                                        <p:tgtEl>
                                          <p:spTgt spid="4"/>
                                        </p:tgtEl>
                                      </p:cBhvr>
                                    </p:animEffect>
                                  </p:childTnLst>
                                </p:cTn>
                              </p:par>
                            </p:childTnLst>
                          </p:cTn>
                        </p:par>
                        <p:par>
                          <p:cTn id="8" fill="hold">
                            <p:stCondLst>
                              <p:cond delay="1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kış Çizelgesi: Öteki İşlem 1">
            <a:extLst>
              <a:ext uri="{FF2B5EF4-FFF2-40B4-BE49-F238E27FC236}">
                <a16:creationId xmlns:a16="http://schemas.microsoft.com/office/drawing/2014/main" id="{DC5BB1AA-7152-48B2-B514-402C1F01778F}"/>
              </a:ext>
            </a:extLst>
          </p:cNvPr>
          <p:cNvSpPr/>
          <p:nvPr/>
        </p:nvSpPr>
        <p:spPr>
          <a:xfrm>
            <a:off x="675044" y="1290861"/>
            <a:ext cx="6282804" cy="4387589"/>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a:spcBef>
                <a:spcPct val="0"/>
              </a:spcBef>
              <a:buFontTx/>
              <a:buNone/>
            </a:pPr>
            <a:r>
              <a:rPr lang="tr-TR" altLang="tr-TR" sz="2800" b="1" dirty="0" err="1">
                <a:latin typeface="Calibri" panose="020F0502020204030204" pitchFamily="34" charset="0"/>
                <a:ea typeface="Calibri" panose="020F0502020204030204" pitchFamily="34" charset="0"/>
                <a:cs typeface="Calibri" panose="020F0502020204030204" pitchFamily="34" charset="0"/>
              </a:rPr>
              <a:t>Antihipertansiflerde</a:t>
            </a:r>
            <a:r>
              <a:rPr lang="tr-TR" altLang="tr-TR" sz="2800" b="1" dirty="0">
                <a:latin typeface="Calibri" panose="020F0502020204030204" pitchFamily="34" charset="0"/>
                <a:ea typeface="Calibri" panose="020F0502020204030204" pitchFamily="34" charset="0"/>
                <a:cs typeface="Calibri" panose="020F0502020204030204" pitchFamily="34" charset="0"/>
              </a:rPr>
              <a:t> Kombinasyon Seçenekleri </a:t>
            </a:r>
          </a:p>
        </p:txBody>
      </p:sp>
      <p:pic>
        <p:nvPicPr>
          <p:cNvPr id="5" name="Picture 2">
            <a:extLst>
              <a:ext uri="{FF2B5EF4-FFF2-40B4-BE49-F238E27FC236}">
                <a16:creationId xmlns:a16="http://schemas.microsoft.com/office/drawing/2014/main" id="{5FD304F4-259C-4C69-BFBE-39E9D65785C6}"/>
              </a:ext>
            </a:extLst>
          </p:cNvPr>
          <p:cNvPicPr>
            <a:picLocks noGrp="1" noChangeAspect="1" noChangeArrowheads="1"/>
          </p:cNvPicPr>
          <p:nvPr>
            <p:ph idx="1"/>
          </p:nvPr>
        </p:nvPicPr>
        <p:blipFill rotWithShape="1">
          <a:blip r:embed="rId2"/>
          <a:srcRect l="6629" r="4243"/>
          <a:stretch/>
        </p:blipFill>
        <p:spPr>
          <a:xfrm>
            <a:off x="7617646" y="1975946"/>
            <a:ext cx="3900714" cy="2776656"/>
          </a:xfrm>
          <a:ln>
            <a:solidFill>
              <a:srgbClr val="111111"/>
            </a:solidFill>
          </a:ln>
          <a:effectLst>
            <a:prstShdw prst="shdw17" dist="17961" dir="2700000">
              <a:schemeClr val="accent1">
                <a:gamma/>
                <a:shade val="60000"/>
                <a:invGamma/>
                <a:alpha val="50000"/>
              </a:schemeClr>
            </a:prstShdw>
          </a:effectLst>
        </p:spPr>
      </p:pic>
      <p:sp>
        <p:nvSpPr>
          <p:cNvPr id="6" name="Dikdörtgen 5">
            <a:extLst>
              <a:ext uri="{FF2B5EF4-FFF2-40B4-BE49-F238E27FC236}">
                <a16:creationId xmlns:a16="http://schemas.microsoft.com/office/drawing/2014/main" id="{88BE98C0-FA5A-41D7-925B-96B619462EE9}"/>
              </a:ext>
            </a:extLst>
          </p:cNvPr>
          <p:cNvSpPr/>
          <p:nvPr/>
        </p:nvSpPr>
        <p:spPr>
          <a:xfrm>
            <a:off x="675044" y="5980113"/>
            <a:ext cx="5337449" cy="276999"/>
          </a:xfrm>
          <a:prstGeom prst="rect">
            <a:avLst/>
          </a:prstGeom>
        </p:spPr>
        <p:txBody>
          <a:bodyPr wrap="square">
            <a:spAutoFit/>
          </a:bodyPr>
          <a:lstStyle/>
          <a:p>
            <a:pPr>
              <a:spcAft>
                <a:spcPts val="1000"/>
              </a:spcAft>
              <a:buFont typeface="Arial" panose="020B0604020202020204" pitchFamily="34" charset="0"/>
              <a:buNone/>
              <a:defRPr/>
            </a:pPr>
            <a:r>
              <a:rPr lang="tr-TR" altLang="tr-TR" sz="1200" i="1" dirty="0">
                <a:latin typeface="Calibri gövde"/>
                <a:ea typeface="Calibri" panose="020F0502020204030204" pitchFamily="34" charset="0"/>
                <a:cs typeface="Times New Roman" panose="02020603050405020304" pitchFamily="18" charset="0"/>
              </a:rPr>
              <a:t>*2013 ESH/ESC </a:t>
            </a:r>
            <a:r>
              <a:rPr lang="tr-TR" altLang="tr-TR" sz="1200" i="1" dirty="0" err="1">
                <a:latin typeface="Calibri gövde"/>
                <a:ea typeface="Calibri" panose="020F0502020204030204" pitchFamily="34" charset="0"/>
                <a:cs typeface="Times New Roman" panose="02020603050405020304" pitchFamily="18" charset="0"/>
              </a:rPr>
              <a:t>Arteriyel</a:t>
            </a:r>
            <a:r>
              <a:rPr lang="tr-TR" altLang="tr-TR" sz="1200" i="1" dirty="0">
                <a:latin typeface="Calibri gövde"/>
                <a:ea typeface="Calibri" panose="020F0502020204030204" pitchFamily="34" charset="0"/>
                <a:cs typeface="Times New Roman" panose="02020603050405020304" pitchFamily="18" charset="0"/>
              </a:rPr>
              <a:t> Hipertansiyon Kılavuzu</a:t>
            </a:r>
          </a:p>
        </p:txBody>
      </p:sp>
      <p:sp>
        <p:nvSpPr>
          <p:cNvPr id="4" name="Dikdörtgen 3">
            <a:extLst>
              <a:ext uri="{FF2B5EF4-FFF2-40B4-BE49-F238E27FC236}">
                <a16:creationId xmlns:a16="http://schemas.microsoft.com/office/drawing/2014/main" id="{4F990D78-BD83-431B-9D39-420D259AA739}"/>
              </a:ext>
            </a:extLst>
          </p:cNvPr>
          <p:cNvSpPr/>
          <p:nvPr/>
        </p:nvSpPr>
        <p:spPr>
          <a:xfrm>
            <a:off x="855499" y="1410045"/>
            <a:ext cx="5986735" cy="4220835"/>
          </a:xfrm>
          <a:prstGeom prst="rect">
            <a:avLst/>
          </a:prstGeom>
        </p:spPr>
        <p:txBody>
          <a:bodyPr wrap="square">
            <a:spAutoFit/>
          </a:bodyPr>
          <a:lstStyle/>
          <a:p>
            <a:pPr marL="342900" indent="-342900">
              <a:lnSpc>
                <a:spcPct val="150000"/>
              </a:lnSpc>
              <a:spcAft>
                <a:spcPts val="800"/>
              </a:spcAft>
              <a:buFont typeface="Arial" panose="020B0604020202020204" pitchFamily="34" charset="0"/>
              <a:buChar char="•"/>
            </a:pPr>
            <a:r>
              <a:rPr lang="tr-TR" sz="2300" dirty="0">
                <a:latin typeface="Calibri" panose="020F0502020204030204" pitchFamily="34" charset="0"/>
                <a:ea typeface="Calibri" panose="020F0502020204030204" pitchFamily="34" charset="0"/>
                <a:cs typeface="Times New Roman" panose="02020603050405020304" pitchFamily="18" charset="0"/>
              </a:rPr>
              <a:t>Yeşil sürekli çizgiler; tercih edilen kombinasyonları,</a:t>
            </a:r>
          </a:p>
          <a:p>
            <a:pPr marL="342900" indent="-342900">
              <a:lnSpc>
                <a:spcPct val="150000"/>
              </a:lnSpc>
              <a:spcAft>
                <a:spcPts val="800"/>
              </a:spcAft>
              <a:buFont typeface="Arial" panose="020B0604020202020204" pitchFamily="34" charset="0"/>
              <a:buChar char="•"/>
            </a:pPr>
            <a:r>
              <a:rPr lang="tr-TR" sz="2300" dirty="0">
                <a:latin typeface="Calibri" panose="020F0502020204030204" pitchFamily="34" charset="0"/>
                <a:ea typeface="Calibri" panose="020F0502020204030204" pitchFamily="34" charset="0"/>
                <a:cs typeface="Times New Roman" panose="02020603050405020304" pitchFamily="18" charset="0"/>
              </a:rPr>
              <a:t>Yeşil kesintili çizgiler; yararlı kombinasyonları,</a:t>
            </a:r>
          </a:p>
          <a:p>
            <a:pPr marL="342900" indent="-342900">
              <a:lnSpc>
                <a:spcPct val="150000"/>
              </a:lnSpc>
              <a:spcAft>
                <a:spcPts val="800"/>
              </a:spcAft>
              <a:buFont typeface="Arial" panose="020B0604020202020204" pitchFamily="34" charset="0"/>
              <a:buChar char="•"/>
            </a:pPr>
            <a:r>
              <a:rPr lang="tr-TR" sz="2300" dirty="0">
                <a:latin typeface="Calibri" panose="020F0502020204030204" pitchFamily="34" charset="0"/>
                <a:ea typeface="Calibri" panose="020F0502020204030204" pitchFamily="34" charset="0"/>
                <a:cs typeface="Times New Roman" panose="02020603050405020304" pitchFamily="18" charset="0"/>
              </a:rPr>
              <a:t>Siyah kesintili çizgiler; olası ama yeterince sınanmamış kombinasyonları,</a:t>
            </a:r>
          </a:p>
          <a:p>
            <a:pPr marL="342900" indent="-342900">
              <a:lnSpc>
                <a:spcPct val="150000"/>
              </a:lnSpc>
              <a:spcAft>
                <a:spcPts val="800"/>
              </a:spcAft>
              <a:buFont typeface="Arial" panose="020B0604020202020204" pitchFamily="34" charset="0"/>
              <a:buChar char="•"/>
            </a:pPr>
            <a:r>
              <a:rPr lang="tr-TR" sz="2300" dirty="0">
                <a:latin typeface="Calibri" panose="020F0502020204030204" pitchFamily="34" charset="0"/>
                <a:ea typeface="Calibri" panose="020F0502020204030204" pitchFamily="34" charset="0"/>
                <a:cs typeface="Times New Roman" panose="02020603050405020304" pitchFamily="18" charset="0"/>
              </a:rPr>
              <a:t>Kırmızı sürekli çizgiler; önerilmeyen kombinasyonları ifade etmektedir.</a:t>
            </a:r>
          </a:p>
        </p:txBody>
      </p:sp>
    </p:spTree>
    <p:extLst>
      <p:ext uri="{BB962C8B-B14F-4D97-AF65-F5344CB8AC3E}">
        <p14:creationId xmlns:p14="http://schemas.microsoft.com/office/powerpoint/2010/main" val="364371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750"/>
                                        <p:tgtEl>
                                          <p:spTgt spid="2"/>
                                        </p:tgtEl>
                                      </p:cBhvr>
                                    </p:animEffect>
                                  </p:childTnLst>
                                </p:cTn>
                              </p:par>
                            </p:childTnLst>
                          </p:cTn>
                        </p:par>
                        <p:par>
                          <p:cTn id="8" fill="hold">
                            <p:stCondLst>
                              <p:cond delay="175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lvl="0">
              <a:defRPr/>
            </a:pPr>
            <a:r>
              <a:rPr lang="tr-TR" sz="2800" b="1" dirty="0">
                <a:latin typeface="Calibri" panose="020F0502020204030204" pitchFamily="34" charset="0"/>
                <a:ea typeface="Calibri" panose="020F0502020204030204" pitchFamily="34" charset="0"/>
                <a:cs typeface="Calibri" panose="020F0502020204030204" pitchFamily="34" charset="0"/>
              </a:rPr>
              <a:t>Tek İlaçtan Kombinasyona Geçiş</a:t>
            </a:r>
            <a:endParaRPr lang="tr-TR" sz="2800" b="1" dirty="0">
              <a:solidFill>
                <a:prstClr val="black">
                  <a:lumMod val="75000"/>
                  <a:lumOff val="25000"/>
                </a:prstClr>
              </a:solidFill>
              <a:latin typeface="Calibri" panose="020F0502020204030204" pitchFamily="34" charset="0"/>
              <a:cs typeface="Calibri" panose="020F0502020204030204" pitchFamily="34" charset="0"/>
            </a:endParaRPr>
          </a:p>
        </p:txBody>
      </p:sp>
      <p:pic>
        <p:nvPicPr>
          <p:cNvPr id="8" name="Resim 7">
            <a:extLst>
              <a:ext uri="{FF2B5EF4-FFF2-40B4-BE49-F238E27FC236}">
                <a16:creationId xmlns:a16="http://schemas.microsoft.com/office/drawing/2014/main" id="{CE968592-BB1B-4678-B877-C6966BE96DDD}"/>
              </a:ext>
            </a:extLst>
          </p:cNvPr>
          <p:cNvPicPr>
            <a:picLocks noChangeAspect="1"/>
          </p:cNvPicPr>
          <p:nvPr/>
        </p:nvPicPr>
        <p:blipFill>
          <a:blip r:embed="rId2"/>
          <a:stretch>
            <a:fillRect/>
          </a:stretch>
        </p:blipFill>
        <p:spPr>
          <a:xfrm>
            <a:off x="675044" y="1396181"/>
            <a:ext cx="8164156" cy="4277567"/>
          </a:xfrm>
          <a:prstGeom prst="rect">
            <a:avLst/>
          </a:prstGeom>
        </p:spPr>
      </p:pic>
      <p:sp>
        <p:nvSpPr>
          <p:cNvPr id="9" name="Metin kutusu 8">
            <a:extLst>
              <a:ext uri="{FF2B5EF4-FFF2-40B4-BE49-F238E27FC236}">
                <a16:creationId xmlns:a16="http://schemas.microsoft.com/office/drawing/2014/main" id="{AC1CD0E8-A9B0-40EB-8E07-D1FAE80EEE6F}"/>
              </a:ext>
            </a:extLst>
          </p:cNvPr>
          <p:cNvSpPr txBox="1"/>
          <p:nvPr/>
        </p:nvSpPr>
        <p:spPr>
          <a:xfrm>
            <a:off x="582218" y="5980113"/>
            <a:ext cx="2707921" cy="276999"/>
          </a:xfrm>
          <a:prstGeom prst="rect">
            <a:avLst/>
          </a:prstGeom>
          <a:noFill/>
        </p:spPr>
        <p:txBody>
          <a:bodyPr wrap="none">
            <a:spAutoFit/>
          </a:bodyPr>
          <a:lstStyle/>
          <a:p>
            <a:pPr defTabSz="914400" eaLnBrk="1" fontAlgn="auto" hangingPunct="1">
              <a:spcBef>
                <a:spcPts val="0"/>
              </a:spcBef>
              <a:spcAft>
                <a:spcPts val="0"/>
              </a:spcAft>
              <a:defRPr/>
            </a:pPr>
            <a:r>
              <a:rPr lang="tr-TR" sz="1200" i="1" dirty="0">
                <a:solidFill>
                  <a:prstClr val="black"/>
                </a:solidFill>
                <a:latin typeface="Calibri"/>
                <a:cs typeface="+mn-cs"/>
              </a:rPr>
              <a:t>*Türk Hipertansiyon Uzlaşı Raporu, 2015</a:t>
            </a:r>
          </a:p>
        </p:txBody>
      </p:sp>
    </p:spTree>
    <p:extLst>
      <p:ext uri="{BB962C8B-B14F-4D97-AF65-F5344CB8AC3E}">
        <p14:creationId xmlns:p14="http://schemas.microsoft.com/office/powerpoint/2010/main" val="10760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lvl="0">
              <a:defRPr/>
            </a:pPr>
            <a:r>
              <a:rPr lang="tr-TR" sz="2800" b="1" dirty="0">
                <a:latin typeface="Calibri "/>
                <a:ea typeface="Calibri" panose="020F0502020204030204" pitchFamily="34" charset="0"/>
                <a:cs typeface="Times New Roman" panose="02020603050405020304" pitchFamily="18" charset="0"/>
              </a:rPr>
              <a:t>Kan Basıncı Kontrol Altında Değilse</a:t>
            </a:r>
            <a:endParaRPr lang="tr-TR" sz="2800" b="1" dirty="0">
              <a:solidFill>
                <a:prstClr val="black">
                  <a:lumMod val="75000"/>
                  <a:lumOff val="25000"/>
                </a:prstClr>
              </a:solidFill>
              <a:latin typeface="Calibri "/>
              <a:cs typeface="Calibri" panose="020F0502020204030204" pitchFamily="34" charset="0"/>
            </a:endParaRPr>
          </a:p>
        </p:txBody>
      </p:sp>
      <p:sp>
        <p:nvSpPr>
          <p:cNvPr id="4" name="Dikdörtgen 3">
            <a:extLst>
              <a:ext uri="{FF2B5EF4-FFF2-40B4-BE49-F238E27FC236}">
                <a16:creationId xmlns:a16="http://schemas.microsoft.com/office/drawing/2014/main" id="{16580305-3452-4355-B73B-38B6523DBECB}"/>
              </a:ext>
            </a:extLst>
          </p:cNvPr>
          <p:cNvSpPr/>
          <p:nvPr/>
        </p:nvSpPr>
        <p:spPr>
          <a:xfrm>
            <a:off x="766055" y="1451260"/>
            <a:ext cx="9000794" cy="414634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a:extLst>
              <a:ext uri="{FF2B5EF4-FFF2-40B4-BE49-F238E27FC236}">
                <a16:creationId xmlns:a16="http://schemas.microsoft.com/office/drawing/2014/main" id="{116AE236-A0F0-4DF5-BBE3-9F5C242FBF9B}"/>
              </a:ext>
            </a:extLst>
          </p:cNvPr>
          <p:cNvSpPr txBox="1"/>
          <p:nvPr/>
        </p:nvSpPr>
        <p:spPr>
          <a:xfrm>
            <a:off x="675044" y="5948778"/>
            <a:ext cx="692331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tr-TR" sz="1000" b="0" i="1" u="none" strike="noStrike" kern="1200" cap="none" spc="0" normalizeH="0" baseline="0" noProof="0" dirty="0" err="1">
                <a:ln>
                  <a:noFill/>
                </a:ln>
                <a:solidFill>
                  <a:prstClr val="black"/>
                </a:solidFill>
                <a:effectLst/>
                <a:uLnTx/>
                <a:uFillTx/>
                <a:latin typeface="Calibri" panose="020F0502020204030204"/>
                <a:ea typeface="+mn-ea"/>
                <a:cs typeface="+mn-cs"/>
              </a:rPr>
              <a:t>Appropriate</a:t>
            </a:r>
            <a:r>
              <a:rPr kumimoji="0" lang="tr-TR" sz="10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1000" b="0" i="1" u="none" strike="noStrike" kern="1200" cap="none" spc="0" normalizeH="0" baseline="0" noProof="0" dirty="0" err="1">
                <a:ln>
                  <a:noFill/>
                </a:ln>
                <a:solidFill>
                  <a:prstClr val="black"/>
                </a:solidFill>
                <a:effectLst/>
                <a:uLnTx/>
                <a:uFillTx/>
                <a:latin typeface="Calibri" panose="020F0502020204030204"/>
                <a:ea typeface="+mn-ea"/>
                <a:cs typeface="+mn-cs"/>
              </a:rPr>
              <a:t>use</a:t>
            </a:r>
            <a:r>
              <a:rPr kumimoji="0" lang="tr-TR" sz="1000" b="0" i="1" u="none" strike="noStrike" kern="1200" cap="none" spc="0" normalizeH="0" baseline="0" noProof="0" dirty="0">
                <a:ln>
                  <a:noFill/>
                </a:ln>
                <a:solidFill>
                  <a:prstClr val="black"/>
                </a:solidFill>
                <a:effectLst/>
                <a:uLnTx/>
                <a:uFillTx/>
                <a:latin typeface="Calibri" panose="020F0502020204030204"/>
                <a:ea typeface="+mn-ea"/>
                <a:cs typeface="+mn-cs"/>
              </a:rPr>
              <a:t> of GI </a:t>
            </a:r>
            <a:r>
              <a:rPr kumimoji="0" lang="tr-TR" sz="1000" b="0" i="1" u="none" strike="noStrike" kern="1200" cap="none" spc="0" normalizeH="0" baseline="0" noProof="0" dirty="0" err="1">
                <a:ln>
                  <a:noFill/>
                </a:ln>
                <a:solidFill>
                  <a:prstClr val="black"/>
                </a:solidFill>
                <a:effectLst/>
                <a:uLnTx/>
                <a:uFillTx/>
                <a:latin typeface="Calibri" panose="020F0502020204030204"/>
                <a:ea typeface="+mn-ea"/>
                <a:cs typeface="+mn-cs"/>
              </a:rPr>
              <a:t>endoscopy</a:t>
            </a:r>
            <a:r>
              <a:rPr kumimoji="0" lang="tr-TR" sz="1000" b="0" i="1" u="none" strike="noStrike" kern="1200" cap="none" spc="0" normalizeH="0" baseline="0" noProof="0" dirty="0">
                <a:ln>
                  <a:noFill/>
                </a:ln>
                <a:solidFill>
                  <a:prstClr val="black"/>
                </a:solidFill>
                <a:effectLst/>
                <a:uLnTx/>
                <a:uFillTx/>
                <a:latin typeface="Calibri" panose="020F0502020204030204"/>
                <a:ea typeface="+mn-ea"/>
                <a:cs typeface="+mn-cs"/>
              </a:rPr>
              <a:t>. ASGE guideline. </a:t>
            </a:r>
            <a:r>
              <a:rPr kumimoji="0" lang="tr-TR" sz="1000" b="0" i="1" u="none" strike="noStrike" kern="1200" cap="none" spc="0" normalizeH="0" baseline="0" noProof="0" dirty="0" err="1">
                <a:ln>
                  <a:noFill/>
                </a:ln>
                <a:solidFill>
                  <a:prstClr val="black"/>
                </a:solidFill>
                <a:effectLst/>
                <a:uLnTx/>
                <a:uFillTx/>
                <a:latin typeface="Calibri" panose="020F0502020204030204"/>
                <a:ea typeface="+mn-ea"/>
                <a:cs typeface="+mn-cs"/>
              </a:rPr>
              <a:t>Gastrointest</a:t>
            </a:r>
            <a:r>
              <a:rPr kumimoji="0" lang="tr-TR" sz="10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1000" b="0" i="1" u="none" strike="noStrike" kern="1200" cap="none" spc="0" normalizeH="0" baseline="0" noProof="0" dirty="0" err="1">
                <a:ln>
                  <a:noFill/>
                </a:ln>
                <a:solidFill>
                  <a:prstClr val="black"/>
                </a:solidFill>
                <a:effectLst/>
                <a:uLnTx/>
                <a:uFillTx/>
                <a:latin typeface="Calibri" panose="020F0502020204030204"/>
                <a:ea typeface="+mn-ea"/>
                <a:cs typeface="+mn-cs"/>
              </a:rPr>
              <a:t>Endosc</a:t>
            </a:r>
            <a:r>
              <a:rPr kumimoji="0" lang="tr-TR" sz="1000" b="0" i="1" u="none" strike="noStrike" kern="1200" cap="none" spc="0" normalizeH="0" baseline="0" noProof="0" dirty="0">
                <a:ln>
                  <a:noFill/>
                </a:ln>
                <a:solidFill>
                  <a:prstClr val="black"/>
                </a:solidFill>
                <a:effectLst/>
                <a:uLnTx/>
                <a:uFillTx/>
                <a:latin typeface="Calibri" panose="020F0502020204030204"/>
                <a:ea typeface="+mn-ea"/>
                <a:cs typeface="+mn-cs"/>
              </a:rPr>
              <a:t> 2012; 75 (6): 1127-31</a:t>
            </a:r>
          </a:p>
        </p:txBody>
      </p:sp>
      <p:sp>
        <p:nvSpPr>
          <p:cNvPr id="9" name="TextBox 6">
            <a:extLst>
              <a:ext uri="{FF2B5EF4-FFF2-40B4-BE49-F238E27FC236}">
                <a16:creationId xmlns:a16="http://schemas.microsoft.com/office/drawing/2014/main" id="{04D72AB9-5751-4549-9595-C402F4663495}"/>
              </a:ext>
            </a:extLst>
          </p:cNvPr>
          <p:cNvSpPr txBox="1"/>
          <p:nvPr/>
        </p:nvSpPr>
        <p:spPr>
          <a:xfrm>
            <a:off x="1060583" y="1947969"/>
            <a:ext cx="8532276" cy="3222934"/>
          </a:xfrm>
          <a:prstGeom prst="rect">
            <a:avLst/>
          </a:prstGeom>
          <a:noFill/>
        </p:spPr>
        <p:txBody>
          <a:bodyPr wrap="square" rtlCol="0">
            <a:spAutoFit/>
          </a:bodyPr>
          <a:lstStyle/>
          <a:p>
            <a:pPr marL="179388" lvl="1">
              <a:lnSpc>
                <a:spcPct val="150000"/>
              </a:lnSpc>
              <a:defRPr/>
            </a:pPr>
            <a:r>
              <a:rPr lang="tr-TR" sz="2300" dirty="0"/>
              <a:t> Hayat tarzı değişikliğine uyup uymadığını kontrol edin. </a:t>
            </a:r>
          </a:p>
          <a:p>
            <a:pPr marL="179388" lvl="1">
              <a:lnSpc>
                <a:spcPct val="150000"/>
              </a:lnSpc>
              <a:defRPr/>
            </a:pPr>
            <a:r>
              <a:rPr lang="tr-TR" sz="2300" dirty="0"/>
              <a:t> Tedavi miktarını artırın.</a:t>
            </a:r>
          </a:p>
          <a:p>
            <a:pPr marL="179388" lvl="1">
              <a:lnSpc>
                <a:spcPct val="150000"/>
              </a:lnSpc>
              <a:defRPr/>
            </a:pPr>
            <a:r>
              <a:rPr lang="tr-TR" sz="2300" dirty="0"/>
              <a:t>	İkinci bir ilaç eklemeden ilk ilaçta maksimum doza çıkın.</a:t>
            </a:r>
          </a:p>
          <a:p>
            <a:pPr marL="179388" lvl="2">
              <a:lnSpc>
                <a:spcPct val="150000"/>
              </a:lnSpc>
              <a:defRPr/>
            </a:pPr>
            <a:r>
              <a:rPr lang="tr-TR" sz="2300" dirty="0"/>
              <a:t>	İlk ilaçta maksimum doza çıkmadan ikinci bir ilaç başlayın.</a:t>
            </a:r>
          </a:p>
          <a:p>
            <a:pPr marL="179388" lvl="2">
              <a:lnSpc>
                <a:spcPct val="150000"/>
              </a:lnSpc>
              <a:defRPr/>
            </a:pPr>
            <a:r>
              <a:rPr lang="tr-TR" sz="2300" dirty="0"/>
              <a:t>	İki ayrı ilaç sınıfını ayrı ayrı ya da birleşik ürün olarak başlayın.</a:t>
            </a:r>
          </a:p>
          <a:p>
            <a:pPr marL="179388" lvl="1">
              <a:lnSpc>
                <a:spcPct val="150000"/>
              </a:lnSpc>
              <a:defRPr/>
            </a:pPr>
            <a:r>
              <a:rPr lang="tr-TR" sz="2300" b="1" dirty="0">
                <a:solidFill>
                  <a:srgbClr val="FF0000"/>
                </a:solidFill>
              </a:rPr>
              <a:t>           </a:t>
            </a:r>
            <a:r>
              <a:rPr lang="tr-TR" sz="2300" b="1" dirty="0"/>
              <a:t>Her aşamada yaşam tarzı değişikliğini kontrol edin.</a:t>
            </a:r>
            <a:endParaRPr lang="tr-TR" sz="2300" dirty="0"/>
          </a:p>
        </p:txBody>
      </p:sp>
      <p:sp>
        <p:nvSpPr>
          <p:cNvPr id="10" name="Akış Çizelgesi: Bağlayıcı 9">
            <a:extLst>
              <a:ext uri="{FF2B5EF4-FFF2-40B4-BE49-F238E27FC236}">
                <a16:creationId xmlns:a16="http://schemas.microsoft.com/office/drawing/2014/main" id="{521012D8-32BD-443C-94F0-E9FB433048FC}"/>
              </a:ext>
            </a:extLst>
          </p:cNvPr>
          <p:cNvSpPr/>
          <p:nvPr/>
        </p:nvSpPr>
        <p:spPr>
          <a:xfrm>
            <a:off x="1451170" y="3102236"/>
            <a:ext cx="459044" cy="457200"/>
          </a:xfrm>
          <a:prstGeom prst="flowChartConnector">
            <a:avLst/>
          </a:prstGeom>
          <a:solidFill>
            <a:srgbClr val="3C6C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t>A</a:t>
            </a:r>
          </a:p>
        </p:txBody>
      </p:sp>
      <p:sp>
        <p:nvSpPr>
          <p:cNvPr id="11" name="Akış Çizelgesi: Bağlayıcı 10">
            <a:extLst>
              <a:ext uri="{FF2B5EF4-FFF2-40B4-BE49-F238E27FC236}">
                <a16:creationId xmlns:a16="http://schemas.microsoft.com/office/drawing/2014/main" id="{EA7E5F37-C143-4E0A-AD70-5A41789990DC}"/>
              </a:ext>
            </a:extLst>
          </p:cNvPr>
          <p:cNvSpPr/>
          <p:nvPr/>
        </p:nvSpPr>
        <p:spPr>
          <a:xfrm>
            <a:off x="1451170" y="3708383"/>
            <a:ext cx="459044" cy="457200"/>
          </a:xfrm>
          <a:prstGeom prst="flowChartConnector">
            <a:avLst/>
          </a:prstGeom>
          <a:solidFill>
            <a:srgbClr val="3C6C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t>B</a:t>
            </a:r>
          </a:p>
        </p:txBody>
      </p:sp>
      <p:sp>
        <p:nvSpPr>
          <p:cNvPr id="12" name="Akış Çizelgesi: Bağlayıcı 11">
            <a:extLst>
              <a:ext uri="{FF2B5EF4-FFF2-40B4-BE49-F238E27FC236}">
                <a16:creationId xmlns:a16="http://schemas.microsoft.com/office/drawing/2014/main" id="{769F5D01-A75F-4A5A-BA03-20F658CDA85A}"/>
              </a:ext>
            </a:extLst>
          </p:cNvPr>
          <p:cNvSpPr/>
          <p:nvPr/>
        </p:nvSpPr>
        <p:spPr>
          <a:xfrm>
            <a:off x="1451170" y="4347316"/>
            <a:ext cx="459044" cy="457200"/>
          </a:xfrm>
          <a:prstGeom prst="flowChartConnector">
            <a:avLst/>
          </a:prstGeom>
          <a:solidFill>
            <a:srgbClr val="3C6C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t>C</a:t>
            </a:r>
          </a:p>
        </p:txBody>
      </p:sp>
      <p:sp>
        <p:nvSpPr>
          <p:cNvPr id="13" name="Akış Çizelgesi: Bağlayıcı 12">
            <a:extLst>
              <a:ext uri="{FF2B5EF4-FFF2-40B4-BE49-F238E27FC236}">
                <a16:creationId xmlns:a16="http://schemas.microsoft.com/office/drawing/2014/main" id="{4864F7A0-F97B-4F11-8E6B-7A76D0208B75}"/>
              </a:ext>
            </a:extLst>
          </p:cNvPr>
          <p:cNvSpPr/>
          <p:nvPr/>
        </p:nvSpPr>
        <p:spPr>
          <a:xfrm>
            <a:off x="838906" y="2092889"/>
            <a:ext cx="443354" cy="457200"/>
          </a:xfrm>
          <a:prstGeom prst="flowChartConnector">
            <a:avLst/>
          </a:prstGeom>
          <a:solidFill>
            <a:srgbClr val="3C6C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t>1</a:t>
            </a:r>
          </a:p>
        </p:txBody>
      </p:sp>
      <p:sp>
        <p:nvSpPr>
          <p:cNvPr id="14" name="Akış Çizelgesi: Bağlayıcı 13">
            <a:extLst>
              <a:ext uri="{FF2B5EF4-FFF2-40B4-BE49-F238E27FC236}">
                <a16:creationId xmlns:a16="http://schemas.microsoft.com/office/drawing/2014/main" id="{66FB1A9D-4E8B-40BD-8B09-2FEE96AB70B6}"/>
              </a:ext>
            </a:extLst>
          </p:cNvPr>
          <p:cNvSpPr/>
          <p:nvPr/>
        </p:nvSpPr>
        <p:spPr>
          <a:xfrm>
            <a:off x="838906" y="2665509"/>
            <a:ext cx="443354" cy="457200"/>
          </a:xfrm>
          <a:prstGeom prst="flowChartConnector">
            <a:avLst/>
          </a:prstGeom>
          <a:solidFill>
            <a:srgbClr val="3C6C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t>2</a:t>
            </a:r>
          </a:p>
        </p:txBody>
      </p:sp>
    </p:spTree>
    <p:extLst>
      <p:ext uri="{BB962C8B-B14F-4D97-AF65-F5344CB8AC3E}">
        <p14:creationId xmlns:p14="http://schemas.microsoft.com/office/powerpoint/2010/main" val="215268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750"/>
                                        <p:tgtEl>
                                          <p:spTgt spid="4"/>
                                        </p:tgtEl>
                                      </p:cBhvr>
                                    </p:animEffect>
                                  </p:childTnLst>
                                </p:cTn>
                              </p:par>
                            </p:childTnLst>
                          </p:cTn>
                        </p:par>
                        <p:par>
                          <p:cTn id="8" fill="hold">
                            <p:stCondLst>
                              <p:cond delay="175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CFDC519E-E1BC-487A-93E8-E5B185982B48}"/>
              </a:ext>
            </a:extLst>
          </p:cNvPr>
          <p:cNvSpPr/>
          <p:nvPr/>
        </p:nvSpPr>
        <p:spPr>
          <a:xfrm>
            <a:off x="790657" y="1389993"/>
            <a:ext cx="6471990" cy="4078014"/>
          </a:xfrm>
          <a:prstGeom prst="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extBox 6">
            <a:extLst>
              <a:ext uri="{FF2B5EF4-FFF2-40B4-BE49-F238E27FC236}">
                <a16:creationId xmlns:a16="http://schemas.microsoft.com/office/drawing/2014/main" id="{1A4F2EBE-7BAF-436D-AFC3-BA30E7A9F760}"/>
              </a:ext>
            </a:extLst>
          </p:cNvPr>
          <p:cNvSpPr txBox="1"/>
          <p:nvPr/>
        </p:nvSpPr>
        <p:spPr>
          <a:xfrm>
            <a:off x="1263624" y="2026468"/>
            <a:ext cx="5704734" cy="2805063"/>
          </a:xfrm>
          <a:prstGeom prst="rect">
            <a:avLst/>
          </a:prstGeom>
          <a:noFill/>
        </p:spPr>
        <p:txBody>
          <a:bodyPr wrap="square" rtlCol="0">
            <a:spAutoFit/>
          </a:bodyPr>
          <a:lstStyle/>
          <a:p>
            <a:pPr>
              <a:lnSpc>
                <a:spcPct val="150000"/>
              </a:lnSpc>
              <a:buClr>
                <a:schemeClr val="tx1"/>
              </a:buClr>
            </a:pPr>
            <a:r>
              <a:rPr lang="tr-TR" altLang="tr-TR" sz="2400" dirty="0"/>
              <a:t>Eğer KB yeterli dozda verilen ve en az biri </a:t>
            </a:r>
            <a:r>
              <a:rPr lang="tr-TR" altLang="tr-TR" sz="2400" dirty="0" err="1"/>
              <a:t>diüretik</a:t>
            </a:r>
            <a:r>
              <a:rPr lang="tr-TR" altLang="tr-TR" sz="2400" dirty="0"/>
              <a:t> olan üç ilaçla kontrol edilemiyorsa, hastada dirençli hipertansiyon var olduğu düşünülmeli ve bu durumda uzmana sevk veya diğer tedaviler gündeme alınmalıdır. </a:t>
            </a:r>
            <a:endParaRPr lang="en-US" altLang="tr-TR" sz="2400" dirty="0"/>
          </a:p>
        </p:txBody>
      </p:sp>
      <p:sp>
        <p:nvSpPr>
          <p:cNvPr id="3" name="Dikdörtgen 2">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lvl="0">
              <a:defRPr/>
            </a:pPr>
            <a:r>
              <a:rPr lang="tr-TR" altLang="tr-TR" sz="2800" b="1" dirty="0">
                <a:latin typeface="Calibri" panose="020F0502020204030204" pitchFamily="34" charset="0"/>
                <a:ea typeface="Calibri" panose="020F0502020204030204" pitchFamily="34" charset="0"/>
                <a:cs typeface="Calibri" panose="020F0502020204030204" pitchFamily="34" charset="0"/>
              </a:rPr>
              <a:t>Dirençli Hipertansiyon</a:t>
            </a:r>
            <a:endParaRPr lang="tr-TR" sz="2800" b="1" dirty="0">
              <a:solidFill>
                <a:prstClr val="black">
                  <a:lumMod val="75000"/>
                  <a:lumOff val="25000"/>
                </a:prstClr>
              </a:solidFill>
              <a:latin typeface="Calibri" panose="020F0502020204030204" pitchFamily="34" charset="0"/>
              <a:cs typeface="Calibri" panose="020F0502020204030204" pitchFamily="34" charset="0"/>
            </a:endParaRPr>
          </a:p>
        </p:txBody>
      </p:sp>
      <p:pic>
        <p:nvPicPr>
          <p:cNvPr id="6" name="Picture 10" descr="Systolic and diastolic hypertension independently predict CVD risk | Nature  Reviews Cardiology">
            <a:extLst>
              <a:ext uri="{FF2B5EF4-FFF2-40B4-BE49-F238E27FC236}">
                <a16:creationId xmlns:a16="http://schemas.microsoft.com/office/drawing/2014/main" id="{AB91CE0C-04D7-4285-B612-8057F3B1EA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1325" y="2026468"/>
            <a:ext cx="4373773" cy="2875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75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750"/>
                                        <p:tgtEl>
                                          <p:spTgt spid="4"/>
                                        </p:tgtEl>
                                      </p:cBhvr>
                                    </p:animEffect>
                                  </p:childTnLst>
                                </p:cTn>
                              </p:par>
                            </p:childTnLst>
                          </p:cTn>
                        </p:par>
                        <p:par>
                          <p:cTn id="8" fill="hold">
                            <p:stCondLst>
                              <p:cond delay="1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84C3C58-A72E-4925-A149-3C788E276C36}"/>
              </a:ext>
            </a:extLst>
          </p:cNvPr>
          <p:cNvSpPr/>
          <p:nvPr/>
        </p:nvSpPr>
        <p:spPr>
          <a:xfrm>
            <a:off x="0" y="1788928"/>
            <a:ext cx="12192000" cy="2880320"/>
          </a:xfrm>
          <a:prstGeom prst="rect">
            <a:avLst/>
          </a:prstGeom>
          <a:solidFill>
            <a:srgbClr val="C00000"/>
          </a:soli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Dikdörtgen 3">
            <a:extLst>
              <a:ext uri="{FF2B5EF4-FFF2-40B4-BE49-F238E27FC236}">
                <a16:creationId xmlns:a16="http://schemas.microsoft.com/office/drawing/2014/main" id="{E033D89F-3E9C-4FEC-AF01-6126F97BEEF4}"/>
              </a:ext>
            </a:extLst>
          </p:cNvPr>
          <p:cNvSpPr/>
          <p:nvPr/>
        </p:nvSpPr>
        <p:spPr>
          <a:xfrm>
            <a:off x="0" y="1906650"/>
            <a:ext cx="12192000" cy="265008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Dikdörtgen 4">
            <a:extLst>
              <a:ext uri="{FF2B5EF4-FFF2-40B4-BE49-F238E27FC236}">
                <a16:creationId xmlns:a16="http://schemas.microsoft.com/office/drawing/2014/main" id="{3239EC90-83C1-46A9-AF53-39310C97D5B6}"/>
              </a:ext>
            </a:extLst>
          </p:cNvPr>
          <p:cNvSpPr/>
          <p:nvPr/>
        </p:nvSpPr>
        <p:spPr>
          <a:xfrm>
            <a:off x="698142" y="2555679"/>
            <a:ext cx="6438383" cy="1446550"/>
          </a:xfrm>
          <a:prstGeom prst="rect">
            <a:avLst/>
          </a:prstGeom>
          <a:ln>
            <a:noFill/>
          </a:ln>
        </p:spPr>
        <p:txBody>
          <a:bodyPr wrap="square">
            <a:spAutoFit/>
          </a:bodyPr>
          <a:lstStyle/>
          <a:p>
            <a:pPr lvl="0" algn="ctr" defTabSz="457200">
              <a:defRPr/>
            </a:pPr>
            <a:r>
              <a:rPr lang="tr-TR" sz="4400" b="1" dirty="0" err="1">
                <a:solidFill>
                  <a:srgbClr val="C00000"/>
                </a:solidFill>
                <a:ea typeface="Calibri" panose="020F0502020204030204" pitchFamily="34" charset="0"/>
                <a:cs typeface="Times New Roman" panose="02020603050405020304" pitchFamily="18" charset="0"/>
              </a:rPr>
              <a:t>Hipertansif</a:t>
            </a:r>
            <a:r>
              <a:rPr lang="tr-TR" sz="4400" b="1" dirty="0">
                <a:solidFill>
                  <a:srgbClr val="C00000"/>
                </a:solidFill>
                <a:ea typeface="Calibri" panose="020F0502020204030204" pitchFamily="34" charset="0"/>
                <a:cs typeface="Times New Roman" panose="02020603050405020304" pitchFamily="18" charset="0"/>
              </a:rPr>
              <a:t> Hastada Sevk Kriterleri ve İzlem Sıklığı</a:t>
            </a:r>
            <a:endParaRPr kumimoji="0" lang="en-US" altLang="ko-KR" sz="4400" b="1" i="0" u="none" strike="noStrike" kern="1200" cap="none" spc="0" normalizeH="0" baseline="0" noProof="0" dirty="0">
              <a:ln>
                <a:noFill/>
              </a:ln>
              <a:solidFill>
                <a:srgbClr val="C00000"/>
              </a:solidFill>
              <a:effectLst/>
              <a:uLnTx/>
              <a:uFillTx/>
              <a:latin typeface="Calibri"/>
              <a:ea typeface="맑은 고딕" panose="020B0503020000020004" pitchFamily="34" charset="-127"/>
            </a:endParaRPr>
          </a:p>
        </p:txBody>
      </p:sp>
      <p:pic>
        <p:nvPicPr>
          <p:cNvPr id="6" name="Resim 5">
            <a:extLst>
              <a:ext uri="{FF2B5EF4-FFF2-40B4-BE49-F238E27FC236}">
                <a16:creationId xmlns:a16="http://schemas.microsoft.com/office/drawing/2014/main" id="{F6BD1E64-0430-4F55-8A18-5360EAD23446}"/>
              </a:ext>
            </a:extLst>
          </p:cNvPr>
          <p:cNvPicPr>
            <a:picLocks noChangeAspect="1"/>
          </p:cNvPicPr>
          <p:nvPr/>
        </p:nvPicPr>
        <p:blipFill>
          <a:blip r:embed="rId3"/>
          <a:stretch>
            <a:fillRect/>
          </a:stretch>
        </p:blipFill>
        <p:spPr>
          <a:xfrm>
            <a:off x="8744606" y="1906650"/>
            <a:ext cx="3447394" cy="2662425"/>
          </a:xfrm>
          <a:prstGeom prst="rect">
            <a:avLst/>
          </a:prstGeom>
        </p:spPr>
      </p:pic>
    </p:spTree>
    <p:custDataLst>
      <p:tags r:id="rId1"/>
    </p:custDataLst>
    <p:extLst>
      <p:ext uri="{BB962C8B-B14F-4D97-AF65-F5344CB8AC3E}">
        <p14:creationId xmlns:p14="http://schemas.microsoft.com/office/powerpoint/2010/main" val="160650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a:extLst>
              <a:ext uri="{FF2B5EF4-FFF2-40B4-BE49-F238E27FC236}">
                <a16:creationId xmlns:a16="http://schemas.microsoft.com/office/drawing/2014/main" id="{CE3505A4-886F-4F85-BD27-6DAA141D9070}"/>
              </a:ext>
            </a:extLst>
          </p:cNvPr>
          <p:cNvGraphicFramePr/>
          <p:nvPr>
            <p:extLst>
              <p:ext uri="{D42A27DB-BD31-4B8C-83A1-F6EECF244321}">
                <p14:modId xmlns:p14="http://schemas.microsoft.com/office/powerpoint/2010/main" val="1821279085"/>
              </p:ext>
            </p:extLst>
          </p:nvPr>
        </p:nvGraphicFramePr>
        <p:xfrm>
          <a:off x="759127" y="1296207"/>
          <a:ext cx="10514349" cy="42655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ikdörtgen 2">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lvl="0" algn="just" defTabSz="457200">
              <a:defRPr/>
            </a:pPr>
            <a:r>
              <a:rPr lang="tr-TR" sz="2800" b="1" dirty="0">
                <a:solidFill>
                  <a:prstClr val="black"/>
                </a:solidFill>
                <a:latin typeface="Calibri" panose="020F0502020204030204" pitchFamily="34" charset="0"/>
                <a:cs typeface="Calibri" panose="020F0502020204030204" pitchFamily="34" charset="0"/>
              </a:rPr>
              <a:t>Hipertansiyon Tanısı Konduğunda-1</a:t>
            </a:r>
          </a:p>
        </p:txBody>
      </p:sp>
    </p:spTree>
    <p:extLst>
      <p:ext uri="{BB962C8B-B14F-4D97-AF65-F5344CB8AC3E}">
        <p14:creationId xmlns:p14="http://schemas.microsoft.com/office/powerpoint/2010/main" val="403770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2DD2C347-AB6F-4627-AF76-EB16ACAC6ACB}"/>
              </a:ext>
            </a:extLst>
          </p:cNvPr>
          <p:cNvSpPr/>
          <p:nvPr/>
        </p:nvSpPr>
        <p:spPr>
          <a:xfrm>
            <a:off x="776083" y="1397877"/>
            <a:ext cx="10752082" cy="428822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extBox 6">
            <a:extLst>
              <a:ext uri="{FF2B5EF4-FFF2-40B4-BE49-F238E27FC236}">
                <a16:creationId xmlns:a16="http://schemas.microsoft.com/office/drawing/2014/main" id="{1A4F2EBE-7BAF-436D-AFC3-BA30E7A9F760}"/>
              </a:ext>
            </a:extLst>
          </p:cNvPr>
          <p:cNvSpPr txBox="1"/>
          <p:nvPr/>
        </p:nvSpPr>
        <p:spPr>
          <a:xfrm>
            <a:off x="978162" y="1585457"/>
            <a:ext cx="10278417" cy="3913059"/>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defRPr/>
            </a:pPr>
            <a:r>
              <a:rPr lang="tr-TR" altLang="tr-TR" sz="2400" dirty="0">
                <a:ea typeface="Calibri" panose="020F0502020204030204" pitchFamily="34" charset="0"/>
                <a:cs typeface="Times New Roman" panose="02020603050405020304" pitchFamily="18" charset="0"/>
              </a:rPr>
              <a:t>Maksimum doz üçlü </a:t>
            </a:r>
            <a:r>
              <a:rPr lang="tr-TR" altLang="tr-TR" sz="2400" dirty="0" err="1">
                <a:ea typeface="Calibri" panose="020F0502020204030204" pitchFamily="34" charset="0"/>
                <a:cs typeface="Times New Roman" panose="02020603050405020304" pitchFamily="18" charset="0"/>
              </a:rPr>
              <a:t>antihipertansif</a:t>
            </a:r>
            <a:r>
              <a:rPr lang="tr-TR" altLang="tr-TR" sz="2400" dirty="0">
                <a:ea typeface="Calibri" panose="020F0502020204030204" pitchFamily="34" charset="0"/>
                <a:cs typeface="Times New Roman" panose="02020603050405020304" pitchFamily="18" charset="0"/>
              </a:rPr>
              <a:t> tedavi ve hayat tarzı değişikliği sağlanmasına rağmen kan basıncının 140/90 </a:t>
            </a:r>
            <a:r>
              <a:rPr lang="tr-TR" altLang="tr-TR" sz="2400" dirty="0" err="1">
                <a:ea typeface="Calibri" panose="020F0502020204030204" pitchFamily="34" charset="0"/>
                <a:cs typeface="Times New Roman" panose="02020603050405020304" pitchFamily="18" charset="0"/>
              </a:rPr>
              <a:t>mmHg'den</a:t>
            </a:r>
            <a:r>
              <a:rPr lang="tr-TR" altLang="tr-TR" sz="2400" dirty="0">
                <a:ea typeface="Calibri" panose="020F0502020204030204" pitchFamily="34" charset="0"/>
                <a:cs typeface="Times New Roman" panose="02020603050405020304" pitchFamily="18" charset="0"/>
              </a:rPr>
              <a:t> aşağıya inmemesi </a:t>
            </a:r>
          </a:p>
          <a:p>
            <a:pPr marL="342900" indent="-342900" algn="just">
              <a:lnSpc>
                <a:spcPct val="150000"/>
              </a:lnSpc>
              <a:buFont typeface="Arial" panose="020B0604020202020204" pitchFamily="34" charset="0"/>
              <a:buChar char="•"/>
              <a:defRPr/>
            </a:pPr>
            <a:r>
              <a:rPr lang="tr-TR" altLang="tr-TR" sz="2400" dirty="0">
                <a:ea typeface="Calibri" panose="020F0502020204030204" pitchFamily="34" charset="0"/>
                <a:cs typeface="Times New Roman" panose="02020603050405020304" pitchFamily="18" charset="0"/>
              </a:rPr>
              <a:t>Öykü, fizik muayene, laboratuvar bulguları değerlendirildiğinde </a:t>
            </a:r>
            <a:r>
              <a:rPr lang="tr-TR" altLang="tr-TR" sz="2400" dirty="0" err="1">
                <a:ea typeface="Calibri" panose="020F0502020204030204" pitchFamily="34" charset="0"/>
                <a:cs typeface="Times New Roman" panose="02020603050405020304" pitchFamily="18" charset="0"/>
              </a:rPr>
              <a:t>sekonder</a:t>
            </a:r>
            <a:r>
              <a:rPr lang="tr-TR" altLang="tr-TR" sz="2400" dirty="0">
                <a:ea typeface="Calibri" panose="020F0502020204030204" pitchFamily="34" charset="0"/>
                <a:cs typeface="Times New Roman" panose="02020603050405020304" pitchFamily="18" charset="0"/>
              </a:rPr>
              <a:t> hipertansiyondan şüphelenilmesi</a:t>
            </a:r>
          </a:p>
          <a:p>
            <a:pPr marL="342900" indent="-342900" algn="just">
              <a:lnSpc>
                <a:spcPct val="150000"/>
              </a:lnSpc>
              <a:buFont typeface="Arial" panose="020B0604020202020204" pitchFamily="34" charset="0"/>
              <a:buChar char="•"/>
              <a:defRPr/>
            </a:pPr>
            <a:r>
              <a:rPr lang="tr-TR" altLang="tr-TR" sz="2400" dirty="0">
                <a:ea typeface="Calibri" panose="020F0502020204030204" pitchFamily="34" charset="0"/>
              </a:rPr>
              <a:t>Çocukta hipertansiyon</a:t>
            </a:r>
          </a:p>
          <a:p>
            <a:pPr marL="342900" indent="-342900" algn="just">
              <a:lnSpc>
                <a:spcPct val="150000"/>
              </a:lnSpc>
              <a:buFont typeface="Arial" panose="020B0604020202020204" pitchFamily="34" charset="0"/>
              <a:buChar char="•"/>
              <a:defRPr/>
            </a:pPr>
            <a:r>
              <a:rPr lang="tr-TR" altLang="tr-TR" sz="2400" dirty="0">
                <a:ea typeface="Calibri" panose="020F0502020204030204" pitchFamily="34" charset="0"/>
              </a:rPr>
              <a:t>Hedef organ hasarı bulgularının tedavi altında ilerlemesi veya yeni organ hasarı bulgularının ortaya çıkması </a:t>
            </a:r>
          </a:p>
        </p:txBody>
      </p:sp>
      <p:sp>
        <p:nvSpPr>
          <p:cNvPr id="3" name="Dikdörtgen 2">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lvl="0">
              <a:defRPr/>
            </a:pPr>
            <a:r>
              <a:rPr lang="tr-TR" sz="2800" b="1" dirty="0" err="1">
                <a:latin typeface="Calibri" panose="020F0502020204030204" pitchFamily="34" charset="0"/>
                <a:cs typeface="Calibri" panose="020F0502020204030204" pitchFamily="34" charset="0"/>
              </a:rPr>
              <a:t>Hipertansif</a:t>
            </a:r>
            <a:r>
              <a:rPr lang="tr-TR" sz="2800" b="1" dirty="0">
                <a:latin typeface="Calibri" panose="020F0502020204030204" pitchFamily="34" charset="0"/>
                <a:cs typeface="Calibri" panose="020F0502020204030204" pitchFamily="34" charset="0"/>
              </a:rPr>
              <a:t> Hastanın Sevk Kriterleri</a:t>
            </a:r>
            <a:endParaRPr lang="tr-TR" sz="2800" b="1" dirty="0">
              <a:solidFill>
                <a:prstClr val="black">
                  <a:lumMod val="75000"/>
                  <a:lumOff val="25000"/>
                </a:prst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915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750"/>
                                        <p:tgtEl>
                                          <p:spTgt spid="4"/>
                                        </p:tgtEl>
                                      </p:cBhvr>
                                    </p:animEffect>
                                  </p:childTnLst>
                                </p:cTn>
                              </p:par>
                            </p:childTnLst>
                          </p:cTn>
                        </p:par>
                        <p:par>
                          <p:cTn id="8" fill="hold">
                            <p:stCondLst>
                              <p:cond delay="1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A674231-B60D-48E0-8682-B25E40739994}"/>
              </a:ext>
            </a:extLst>
          </p:cNvPr>
          <p:cNvSpPr/>
          <p:nvPr/>
        </p:nvSpPr>
        <p:spPr>
          <a:xfrm>
            <a:off x="675043" y="600888"/>
            <a:ext cx="10634087" cy="523220"/>
          </a:xfrm>
          <a:prstGeom prst="rect">
            <a:avLst/>
          </a:prstGeom>
        </p:spPr>
        <p:txBody>
          <a:bodyPr wrap="square">
            <a:spAutoFit/>
          </a:bodyPr>
          <a:lstStyle/>
          <a:p>
            <a:r>
              <a:rPr lang="tr-TR" altLang="tr-TR" sz="2800" b="1" dirty="0" err="1">
                <a:latin typeface="Calibri" panose="020F0502020204030204" pitchFamily="34" charset="0"/>
                <a:ea typeface="Calibri" panose="020F0502020204030204" pitchFamily="34" charset="0"/>
                <a:cs typeface="Calibri" panose="020F0502020204030204" pitchFamily="34" charset="0"/>
              </a:rPr>
              <a:t>Hipertansif</a:t>
            </a:r>
            <a:r>
              <a:rPr lang="tr-TR" altLang="tr-TR" sz="2800" b="1" dirty="0">
                <a:latin typeface="Calibri" panose="020F0502020204030204" pitchFamily="34" charset="0"/>
                <a:ea typeface="Calibri" panose="020F0502020204030204" pitchFamily="34" charset="0"/>
                <a:cs typeface="Calibri" panose="020F0502020204030204" pitchFamily="34" charset="0"/>
              </a:rPr>
              <a:t> Hastada İstenilecek Laboratuvar Tetkikleri ve Sıklıkları-1</a:t>
            </a:r>
            <a:endParaRPr lang="tr-TR" sz="2800" dirty="0">
              <a:latin typeface="Calibri" panose="020F0502020204030204" pitchFamily="34" charset="0"/>
              <a:cs typeface="Calibri" panose="020F0502020204030204" pitchFamily="34" charset="0"/>
            </a:endParaRPr>
          </a:p>
        </p:txBody>
      </p:sp>
      <p:graphicFrame>
        <p:nvGraphicFramePr>
          <p:cNvPr id="5" name="5 İçerik Yer Tutucusu">
            <a:extLst>
              <a:ext uri="{FF2B5EF4-FFF2-40B4-BE49-F238E27FC236}">
                <a16:creationId xmlns:a16="http://schemas.microsoft.com/office/drawing/2014/main" id="{D7583A25-6AF5-4D1E-8A51-B6DC8B73CD8E}"/>
              </a:ext>
            </a:extLst>
          </p:cNvPr>
          <p:cNvGraphicFramePr>
            <a:graphicFrameLocks/>
          </p:cNvGraphicFramePr>
          <p:nvPr>
            <p:extLst>
              <p:ext uri="{D42A27DB-BD31-4B8C-83A1-F6EECF244321}">
                <p14:modId xmlns:p14="http://schemas.microsoft.com/office/powerpoint/2010/main" val="3037529213"/>
              </p:ext>
            </p:extLst>
          </p:nvPr>
        </p:nvGraphicFramePr>
        <p:xfrm>
          <a:off x="823968" y="1329555"/>
          <a:ext cx="10485163" cy="4485559"/>
        </p:xfrm>
        <a:graphic>
          <a:graphicData uri="http://schemas.openxmlformats.org/drawingml/2006/table">
            <a:tbl>
              <a:tblPr/>
              <a:tblGrid>
                <a:gridCol w="3075714">
                  <a:extLst>
                    <a:ext uri="{9D8B030D-6E8A-4147-A177-3AD203B41FA5}">
                      <a16:colId xmlns:a16="http://schemas.microsoft.com/office/drawing/2014/main" val="20000"/>
                    </a:ext>
                  </a:extLst>
                </a:gridCol>
                <a:gridCol w="1527694">
                  <a:extLst>
                    <a:ext uri="{9D8B030D-6E8A-4147-A177-3AD203B41FA5}">
                      <a16:colId xmlns:a16="http://schemas.microsoft.com/office/drawing/2014/main" val="20001"/>
                    </a:ext>
                  </a:extLst>
                </a:gridCol>
                <a:gridCol w="1685732">
                  <a:extLst>
                    <a:ext uri="{9D8B030D-6E8A-4147-A177-3AD203B41FA5}">
                      <a16:colId xmlns:a16="http://schemas.microsoft.com/office/drawing/2014/main" val="20002"/>
                    </a:ext>
                  </a:extLst>
                </a:gridCol>
                <a:gridCol w="1991272">
                  <a:extLst>
                    <a:ext uri="{9D8B030D-6E8A-4147-A177-3AD203B41FA5}">
                      <a16:colId xmlns:a16="http://schemas.microsoft.com/office/drawing/2014/main" val="20003"/>
                    </a:ext>
                  </a:extLst>
                </a:gridCol>
                <a:gridCol w="2204751">
                  <a:extLst>
                    <a:ext uri="{9D8B030D-6E8A-4147-A177-3AD203B41FA5}">
                      <a16:colId xmlns:a16="http://schemas.microsoft.com/office/drawing/2014/main" val="20004"/>
                    </a:ext>
                  </a:extLst>
                </a:gridCol>
              </a:tblGrid>
              <a:tr h="53535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35000"/>
                        </a:lnSpc>
                        <a:spcBef>
                          <a:spcPct val="0"/>
                        </a:spcBef>
                        <a:spcAft>
                          <a:spcPts val="0"/>
                        </a:spcAft>
                        <a:buClrTx/>
                        <a:buSzTx/>
                        <a:buFontTx/>
                        <a:buNone/>
                        <a:tabLst/>
                      </a:pPr>
                      <a:r>
                        <a:rPr kumimoji="0" lang="tr-TR" sz="2400" b="1" i="0" u="none" strike="noStrike" cap="none" normalizeH="0" baseline="0" dirty="0">
                          <a:ln>
                            <a:noFill/>
                          </a:ln>
                          <a:solidFill>
                            <a:schemeClr val="bg1"/>
                          </a:solidFill>
                          <a:effectLst/>
                          <a:latin typeface="Calibri" pitchFamily="34" charset="0"/>
                          <a:ea typeface="ＭＳ Ｐゴシック" pitchFamily="34" charset="-128"/>
                          <a:cs typeface="Times New Roman" pitchFamily="18" charset="0"/>
                        </a:rPr>
                        <a:t>Tetkikler</a:t>
                      </a:r>
                      <a:endParaRPr kumimoji="0" lang="tr-TR" sz="2400" b="1" i="0" u="none" strike="noStrike" cap="none" normalizeH="0" baseline="0" dirty="0">
                        <a:ln>
                          <a:noFill/>
                        </a:ln>
                        <a:solidFill>
                          <a:schemeClr val="bg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35000"/>
                        </a:lnSpc>
                        <a:spcBef>
                          <a:spcPct val="0"/>
                        </a:spcBef>
                        <a:spcAft>
                          <a:spcPts val="0"/>
                        </a:spcAft>
                        <a:buClrTx/>
                        <a:buSzTx/>
                        <a:buFontTx/>
                        <a:buNone/>
                        <a:tabLst/>
                      </a:pPr>
                      <a:r>
                        <a:rPr kumimoji="0" lang="tr-TR" sz="2400" b="1" i="0" u="none" strike="noStrike" cap="none" normalizeH="0" baseline="0" dirty="0">
                          <a:ln>
                            <a:noFill/>
                          </a:ln>
                          <a:solidFill>
                            <a:schemeClr val="bg1"/>
                          </a:solidFill>
                          <a:effectLst/>
                          <a:latin typeface="Calibri" pitchFamily="34" charset="0"/>
                          <a:ea typeface="ＭＳ Ｐゴシック" pitchFamily="34" charset="-128"/>
                          <a:cs typeface="Times New Roman" pitchFamily="18" charset="0"/>
                        </a:rPr>
                        <a:t>1. İzlem</a:t>
                      </a:r>
                      <a:endParaRPr kumimoji="0" lang="tr-TR" sz="2400" b="1" i="0" u="none" strike="noStrike" cap="none" normalizeH="0" baseline="0" dirty="0">
                        <a:ln>
                          <a:noFill/>
                        </a:ln>
                        <a:solidFill>
                          <a:schemeClr val="bg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35000"/>
                        </a:lnSpc>
                        <a:spcBef>
                          <a:spcPct val="0"/>
                        </a:spcBef>
                        <a:spcAft>
                          <a:spcPts val="0"/>
                        </a:spcAft>
                        <a:buClrTx/>
                        <a:buSzTx/>
                        <a:buFontTx/>
                        <a:buNone/>
                        <a:tabLst/>
                      </a:pPr>
                      <a:r>
                        <a:rPr kumimoji="0" lang="tr-TR" sz="2400" b="1" i="0" u="none" strike="noStrike" cap="none" normalizeH="0" baseline="0" dirty="0">
                          <a:ln>
                            <a:noFill/>
                          </a:ln>
                          <a:solidFill>
                            <a:schemeClr val="bg1"/>
                          </a:solidFill>
                          <a:effectLst/>
                          <a:latin typeface="Calibri" pitchFamily="34" charset="0"/>
                          <a:ea typeface="ＭＳ Ｐゴシック" pitchFamily="34" charset="-128"/>
                          <a:cs typeface="Times New Roman" pitchFamily="18" charset="0"/>
                        </a:rPr>
                        <a:t>2. İzlem</a:t>
                      </a:r>
                      <a:endParaRPr kumimoji="0" lang="tr-TR" sz="2400" b="1" i="0" u="none" strike="noStrike" cap="none" normalizeH="0" baseline="0" dirty="0">
                        <a:ln>
                          <a:noFill/>
                        </a:ln>
                        <a:solidFill>
                          <a:schemeClr val="bg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35000"/>
                        </a:lnSpc>
                        <a:spcBef>
                          <a:spcPct val="0"/>
                        </a:spcBef>
                        <a:spcAft>
                          <a:spcPts val="0"/>
                        </a:spcAft>
                        <a:buClrTx/>
                        <a:buSzTx/>
                        <a:buFontTx/>
                        <a:buNone/>
                        <a:tabLst/>
                      </a:pPr>
                      <a:r>
                        <a:rPr kumimoji="0" lang="tr-TR" sz="2400" b="1" i="0" u="none" strike="noStrike" cap="none" normalizeH="0" baseline="0" dirty="0">
                          <a:ln>
                            <a:noFill/>
                          </a:ln>
                          <a:solidFill>
                            <a:schemeClr val="bg1"/>
                          </a:solidFill>
                          <a:effectLst/>
                          <a:latin typeface="Calibri" pitchFamily="34" charset="0"/>
                          <a:ea typeface="ＭＳ Ｐゴシック" pitchFamily="34" charset="-128"/>
                          <a:cs typeface="Times New Roman" pitchFamily="18" charset="0"/>
                        </a:rPr>
                        <a:t>3. İzlem</a:t>
                      </a:r>
                      <a:endParaRPr kumimoji="0" lang="tr-TR" sz="2400" b="1" i="0" u="none" strike="noStrike" cap="none" normalizeH="0" baseline="0" dirty="0">
                        <a:ln>
                          <a:noFill/>
                        </a:ln>
                        <a:solidFill>
                          <a:schemeClr val="bg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35000"/>
                        </a:lnSpc>
                        <a:spcBef>
                          <a:spcPct val="0"/>
                        </a:spcBef>
                        <a:spcAft>
                          <a:spcPts val="0"/>
                        </a:spcAft>
                        <a:buClrTx/>
                        <a:buSzTx/>
                        <a:buFontTx/>
                        <a:buNone/>
                        <a:tabLst/>
                      </a:pPr>
                      <a:r>
                        <a:rPr kumimoji="0" lang="tr-TR" sz="2400" b="1" i="0" u="none" strike="noStrike" cap="none" normalizeH="0" baseline="0" dirty="0">
                          <a:ln>
                            <a:noFill/>
                          </a:ln>
                          <a:solidFill>
                            <a:schemeClr val="bg1"/>
                          </a:solidFill>
                          <a:effectLst/>
                          <a:latin typeface="Calibri" pitchFamily="34" charset="0"/>
                          <a:ea typeface="ＭＳ Ｐゴシック" pitchFamily="34" charset="-128"/>
                          <a:cs typeface="Times New Roman" pitchFamily="18" charset="0"/>
                        </a:rPr>
                        <a:t>4. İzlem</a:t>
                      </a:r>
                      <a:endParaRPr kumimoji="0" lang="tr-TR" sz="2400" b="1" i="0" u="none" strike="noStrike" cap="none" normalizeH="0" baseline="0" dirty="0">
                        <a:ln>
                          <a:noFill/>
                        </a:ln>
                        <a:solidFill>
                          <a:schemeClr val="bg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extLst>
                  <a:ext uri="{0D108BD9-81ED-4DB2-BD59-A6C34878D82A}">
                    <a16:rowId xmlns:a16="http://schemas.microsoft.com/office/drawing/2014/main" val="10000"/>
                  </a:ext>
                </a:extLst>
              </a:tr>
              <a:tr h="3226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35000"/>
                        </a:lnSpc>
                        <a:spcBef>
                          <a:spcPct val="0"/>
                        </a:spcBef>
                        <a:spcAft>
                          <a:spcPts val="0"/>
                        </a:spcAft>
                        <a:buClrTx/>
                        <a:buSzTx/>
                        <a:buFontTx/>
                        <a:buNone/>
                        <a:tabLst/>
                      </a:pPr>
                      <a:endParaRPr kumimoji="0" lang="tr-TR" sz="2400" b="1" i="0" u="none" strike="noStrike" cap="none" normalizeH="0" baseline="0" dirty="0">
                        <a:ln>
                          <a:noFill/>
                        </a:ln>
                        <a:solidFill>
                          <a:schemeClr val="tx1"/>
                        </a:solidFill>
                        <a:effectLst/>
                        <a:latin typeface="Calibri" pitchFamily="34" charset="0"/>
                        <a:ea typeface="ＭＳ Ｐゴシック" pitchFamily="34" charset="-128"/>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35000"/>
                        </a:lnSpc>
                        <a:spcBef>
                          <a:spcPct val="0"/>
                        </a:spcBef>
                        <a:spcAft>
                          <a:spcPts val="0"/>
                        </a:spcAft>
                        <a:buClrTx/>
                        <a:buSzTx/>
                        <a:buFontTx/>
                        <a:buNone/>
                        <a:tabLst/>
                      </a:pPr>
                      <a:r>
                        <a:rPr kumimoji="0" lang="tr-TR" sz="2400" b="1" i="0" u="none" strike="noStrike" cap="none" normalizeH="0" baseline="0" dirty="0">
                          <a:ln>
                            <a:noFill/>
                          </a:ln>
                          <a:solidFill>
                            <a:schemeClr val="tx1"/>
                          </a:solidFill>
                          <a:effectLst/>
                          <a:latin typeface="Calibri" pitchFamily="34" charset="0"/>
                          <a:ea typeface="ＭＳ Ｐゴシック" pitchFamily="34" charset="-128"/>
                          <a:cs typeface="Times New Roman" pitchFamily="18" charset="0"/>
                        </a:rPr>
                        <a:t>İlk İzlem</a:t>
                      </a:r>
                      <a:endParaRPr kumimoji="0" lang="tr-TR" sz="24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35000"/>
                        </a:lnSpc>
                        <a:spcBef>
                          <a:spcPct val="0"/>
                        </a:spcBef>
                        <a:spcAft>
                          <a:spcPts val="0"/>
                        </a:spcAft>
                        <a:buClrTx/>
                        <a:buSzTx/>
                        <a:buFontTx/>
                        <a:buNone/>
                        <a:tabLst/>
                      </a:pPr>
                      <a:r>
                        <a:rPr kumimoji="0" lang="tr-TR" sz="2400" b="1" i="0" u="none" strike="noStrike" cap="none" normalizeH="0" baseline="0" dirty="0">
                          <a:ln>
                            <a:noFill/>
                          </a:ln>
                          <a:solidFill>
                            <a:schemeClr val="tx1"/>
                          </a:solidFill>
                          <a:effectLst/>
                          <a:latin typeface="Calibri" pitchFamily="34" charset="0"/>
                          <a:ea typeface="ＭＳ Ｐゴシック" pitchFamily="34" charset="-128"/>
                          <a:cs typeface="Times New Roman" pitchFamily="18" charset="0"/>
                        </a:rPr>
                        <a:t>İlk İzlemden 12 Ay Sonra</a:t>
                      </a:r>
                      <a:endParaRPr kumimoji="0" lang="tr-TR" sz="24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35000"/>
                        </a:lnSpc>
                        <a:spcBef>
                          <a:spcPct val="0"/>
                        </a:spcBef>
                        <a:spcAft>
                          <a:spcPts val="0"/>
                        </a:spcAft>
                        <a:buClrTx/>
                        <a:buSzTx/>
                        <a:buFontTx/>
                        <a:buNone/>
                        <a:tabLst/>
                      </a:pPr>
                      <a:r>
                        <a:rPr kumimoji="0" lang="tr-TR" sz="2400" b="1" i="0" u="none" strike="noStrike" cap="none" normalizeH="0" baseline="0" dirty="0">
                          <a:ln>
                            <a:noFill/>
                          </a:ln>
                          <a:solidFill>
                            <a:schemeClr val="tx1"/>
                          </a:solidFill>
                          <a:effectLst/>
                          <a:latin typeface="Calibri" pitchFamily="34" charset="0"/>
                          <a:ea typeface="ＭＳ Ｐゴシック" pitchFamily="34" charset="-128"/>
                          <a:cs typeface="Times New Roman" pitchFamily="18" charset="0"/>
                        </a:rPr>
                        <a:t>İkinci İzlemden 12 Ay Sonra</a:t>
                      </a:r>
                      <a:endParaRPr kumimoji="0" lang="tr-TR" sz="24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35000"/>
                        </a:lnSpc>
                        <a:spcBef>
                          <a:spcPct val="0"/>
                        </a:spcBef>
                        <a:spcAft>
                          <a:spcPts val="0"/>
                        </a:spcAft>
                        <a:buClrTx/>
                        <a:buSzTx/>
                        <a:buFontTx/>
                        <a:buNone/>
                        <a:tabLst/>
                      </a:pPr>
                      <a:r>
                        <a:rPr kumimoji="0" lang="tr-TR" sz="2400" b="1" i="0" u="none" strike="noStrike" cap="none" normalizeH="0" baseline="0" dirty="0">
                          <a:ln>
                            <a:noFill/>
                          </a:ln>
                          <a:solidFill>
                            <a:schemeClr val="tx1"/>
                          </a:solidFill>
                          <a:effectLst/>
                          <a:latin typeface="Calibri" pitchFamily="34" charset="0"/>
                          <a:ea typeface="ＭＳ Ｐゴシック" pitchFamily="34" charset="-128"/>
                          <a:cs typeface="Times New Roman" pitchFamily="18" charset="0"/>
                        </a:rPr>
                        <a:t>Üçüncü İzlemden 12 Ay Sonra</a:t>
                      </a:r>
                      <a:endParaRPr kumimoji="0" lang="tr-TR" sz="24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2289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35000"/>
                        </a:lnSpc>
                        <a:spcBef>
                          <a:spcPct val="0"/>
                        </a:spcBef>
                        <a:spcAft>
                          <a:spcPts val="0"/>
                        </a:spcAft>
                        <a:buClrTx/>
                        <a:buSzTx/>
                        <a:buFontTx/>
                        <a:buNone/>
                        <a:tabLst/>
                      </a:pPr>
                      <a:r>
                        <a:rPr kumimoji="0" lang="tr-TR" sz="2400" b="0" i="0" u="none" strike="noStrike" cap="none" normalizeH="0" baseline="0" dirty="0" err="1">
                          <a:ln>
                            <a:noFill/>
                          </a:ln>
                          <a:solidFill>
                            <a:schemeClr val="tx1"/>
                          </a:solidFill>
                          <a:effectLst/>
                          <a:latin typeface="Calibri" pitchFamily="34" charset="0"/>
                          <a:ea typeface="ＭＳ Ｐゴシック" pitchFamily="34" charset="-128"/>
                          <a:cs typeface="Times New Roman" pitchFamily="18" charset="0"/>
                        </a:rPr>
                        <a:t>Kreatinin</a:t>
                      </a:r>
                      <a:r>
                        <a:rPr kumimoji="0" lang="tr-TR" sz="2400" b="0" i="0" u="none" strike="noStrike" cap="none" normalizeH="0" baseline="0" dirty="0">
                          <a:ln>
                            <a:noFill/>
                          </a:ln>
                          <a:solidFill>
                            <a:schemeClr val="tx1"/>
                          </a:solidFill>
                          <a:effectLst/>
                          <a:latin typeface="Calibri" pitchFamily="34" charset="0"/>
                          <a:ea typeface="ＭＳ Ｐゴシック" pitchFamily="34" charset="-128"/>
                          <a:cs typeface="Times New Roman" pitchFamily="18" charset="0"/>
                        </a:rPr>
                        <a:t>, tahmini </a:t>
                      </a:r>
                      <a:r>
                        <a:rPr kumimoji="0" lang="tr-TR" sz="2400" b="0" i="0" u="none" strike="noStrike" cap="none" normalizeH="0" baseline="0" dirty="0" err="1">
                          <a:ln>
                            <a:noFill/>
                          </a:ln>
                          <a:solidFill>
                            <a:schemeClr val="tx1"/>
                          </a:solidFill>
                          <a:effectLst/>
                          <a:latin typeface="Calibri" pitchFamily="34" charset="0"/>
                          <a:ea typeface="ＭＳ Ｐゴシック" pitchFamily="34" charset="-128"/>
                          <a:cs typeface="Times New Roman" pitchFamily="18" charset="0"/>
                        </a:rPr>
                        <a:t>eGFR</a:t>
                      </a:r>
                      <a:r>
                        <a:rPr kumimoji="0" lang="tr-TR" sz="2400" b="0" i="0" u="none" strike="noStrike" cap="none" normalizeH="0" baseline="0" dirty="0">
                          <a:ln>
                            <a:noFill/>
                          </a:ln>
                          <a:solidFill>
                            <a:schemeClr val="tx1"/>
                          </a:solidFill>
                          <a:effectLst/>
                          <a:latin typeface="Calibri" pitchFamily="34" charset="0"/>
                          <a:ea typeface="ＭＳ Ｐゴシック" pitchFamily="34" charset="-128"/>
                          <a:cs typeface="Times New Roman" pitchFamily="18" charset="0"/>
                        </a:rPr>
                        <a:t>, sodyum, potasyum, ürik asit</a:t>
                      </a:r>
                      <a:endParaRPr kumimoji="0" lang="tr-TR"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35000"/>
                        </a:lnSpc>
                        <a:spcBef>
                          <a:spcPct val="0"/>
                        </a:spcBef>
                        <a:spcAft>
                          <a:spcPts val="0"/>
                        </a:spcAft>
                        <a:buClrTx/>
                        <a:buSzTx/>
                        <a:buFontTx/>
                        <a:buNone/>
                        <a:tabLst/>
                      </a:pPr>
                      <a:r>
                        <a:rPr kumimoji="0" lang="tr-TR" sz="24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a:t>
                      </a:r>
                      <a:endParaRPr kumimoji="0" lang="tr-TR"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35000"/>
                        </a:lnSpc>
                        <a:spcBef>
                          <a:spcPct val="0"/>
                        </a:spcBef>
                        <a:spcAft>
                          <a:spcPts val="0"/>
                        </a:spcAft>
                        <a:buClrTx/>
                        <a:buSzTx/>
                        <a:buFontTx/>
                        <a:buNone/>
                        <a:tabLst/>
                      </a:pPr>
                      <a:r>
                        <a:rPr kumimoji="0" lang="tr-TR" sz="24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a:t>
                      </a:r>
                      <a:endParaRPr kumimoji="0" lang="tr-TR"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35000"/>
                        </a:lnSpc>
                        <a:spcBef>
                          <a:spcPct val="0"/>
                        </a:spcBef>
                        <a:spcAft>
                          <a:spcPts val="0"/>
                        </a:spcAft>
                        <a:buClrTx/>
                        <a:buSzTx/>
                        <a:buFontTx/>
                        <a:buNone/>
                        <a:tabLst/>
                      </a:pPr>
                      <a:r>
                        <a:rPr kumimoji="0" lang="tr-TR" sz="24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a:t>
                      </a:r>
                      <a:endParaRPr kumimoji="0" lang="tr-TR"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35000"/>
                        </a:lnSpc>
                        <a:spcBef>
                          <a:spcPct val="0"/>
                        </a:spcBef>
                        <a:spcAft>
                          <a:spcPts val="0"/>
                        </a:spcAft>
                        <a:buClrTx/>
                        <a:buSzTx/>
                        <a:buFontTx/>
                        <a:buNone/>
                        <a:tabLst/>
                      </a:pPr>
                      <a:r>
                        <a:rPr kumimoji="0" lang="tr-TR" sz="24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a:t>
                      </a:r>
                      <a:endParaRPr kumimoji="0" lang="tr-TR"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183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35000"/>
                        </a:lnSpc>
                        <a:spcBef>
                          <a:spcPct val="0"/>
                        </a:spcBef>
                        <a:spcAft>
                          <a:spcPts val="0"/>
                        </a:spcAft>
                        <a:buClrTx/>
                        <a:buSzTx/>
                        <a:buFontTx/>
                        <a:buNone/>
                        <a:tabLst/>
                      </a:pPr>
                      <a:r>
                        <a:rPr kumimoji="0" lang="tr-TR" sz="2400" b="0" i="0" u="none" strike="noStrike" cap="none" normalizeH="0" baseline="0" dirty="0">
                          <a:ln>
                            <a:noFill/>
                          </a:ln>
                          <a:solidFill>
                            <a:schemeClr val="tx1"/>
                          </a:solidFill>
                          <a:effectLst/>
                          <a:latin typeface="Calibri" pitchFamily="34" charset="0"/>
                          <a:ea typeface="ＭＳ Ｐゴシック" pitchFamily="34" charset="-128"/>
                          <a:cs typeface="Times New Roman" pitchFamily="18" charset="0"/>
                        </a:rPr>
                        <a:t>Tam idrar tetkiki </a:t>
                      </a:r>
                      <a:endParaRPr kumimoji="0" lang="tr-TR"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35000"/>
                        </a:lnSpc>
                        <a:spcBef>
                          <a:spcPct val="0"/>
                        </a:spcBef>
                        <a:spcAft>
                          <a:spcPts val="0"/>
                        </a:spcAft>
                        <a:buClrTx/>
                        <a:buSzTx/>
                        <a:buFontTx/>
                        <a:buNone/>
                        <a:tabLst/>
                      </a:pPr>
                      <a:r>
                        <a:rPr kumimoji="0" lang="tr-TR" sz="24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a:t>
                      </a:r>
                      <a:endParaRPr kumimoji="0" lang="tr-TR"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35000"/>
                        </a:lnSpc>
                        <a:spcBef>
                          <a:spcPct val="0"/>
                        </a:spcBef>
                        <a:spcAft>
                          <a:spcPts val="0"/>
                        </a:spcAft>
                        <a:buClrTx/>
                        <a:buSzTx/>
                        <a:buFontTx/>
                        <a:buNone/>
                        <a:tabLst/>
                      </a:pPr>
                      <a:r>
                        <a:rPr kumimoji="0" lang="tr-TR" sz="24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a:t>
                      </a:r>
                      <a:endParaRPr kumimoji="0" lang="tr-TR"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35000"/>
                        </a:lnSpc>
                        <a:spcBef>
                          <a:spcPct val="0"/>
                        </a:spcBef>
                        <a:spcAft>
                          <a:spcPts val="0"/>
                        </a:spcAft>
                        <a:buClrTx/>
                        <a:buSzTx/>
                        <a:buFontTx/>
                        <a:buNone/>
                        <a:tabLst/>
                      </a:pPr>
                      <a:r>
                        <a:rPr kumimoji="0" lang="tr-TR" sz="24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a:t>
                      </a:r>
                      <a:endParaRPr kumimoji="0" lang="tr-TR"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35000"/>
                        </a:lnSpc>
                        <a:spcBef>
                          <a:spcPct val="0"/>
                        </a:spcBef>
                        <a:spcAft>
                          <a:spcPts val="0"/>
                        </a:spcAft>
                        <a:buClrTx/>
                        <a:buSzTx/>
                        <a:buFontTx/>
                        <a:buNone/>
                        <a:tabLst/>
                      </a:pPr>
                      <a:r>
                        <a:rPr kumimoji="0" lang="tr-TR" sz="24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a:t>
                      </a:r>
                      <a:endParaRPr kumimoji="0" lang="tr-TR"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193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35000"/>
                        </a:lnSpc>
                        <a:spcBef>
                          <a:spcPct val="0"/>
                        </a:spcBef>
                        <a:spcAft>
                          <a:spcPts val="0"/>
                        </a:spcAft>
                        <a:buClrTx/>
                        <a:buSzTx/>
                        <a:buFontTx/>
                        <a:buNone/>
                        <a:tabLst/>
                      </a:pPr>
                      <a:r>
                        <a:rPr kumimoji="0" lang="tr-TR" sz="2400" b="0" i="0" u="none" strike="noStrike" cap="none" normalizeH="0" baseline="0" dirty="0">
                          <a:ln>
                            <a:noFill/>
                          </a:ln>
                          <a:solidFill>
                            <a:schemeClr val="tx1"/>
                          </a:solidFill>
                          <a:effectLst/>
                          <a:latin typeface="Calibri" pitchFamily="34" charset="0"/>
                          <a:ea typeface="ＭＳ Ｐゴシック" pitchFamily="34" charset="-128"/>
                          <a:cs typeface="Times New Roman" pitchFamily="18" charset="0"/>
                        </a:rPr>
                        <a:t>Açlık kan </a:t>
                      </a:r>
                      <a:r>
                        <a:rPr kumimoji="0" lang="tr-TR" sz="2400" b="0" i="0" u="none" strike="noStrike" cap="none" normalizeH="0" baseline="0" dirty="0" err="1">
                          <a:ln>
                            <a:noFill/>
                          </a:ln>
                          <a:solidFill>
                            <a:schemeClr val="tx1"/>
                          </a:solidFill>
                          <a:effectLst/>
                          <a:latin typeface="Calibri" pitchFamily="34" charset="0"/>
                          <a:ea typeface="ＭＳ Ｐゴシック" pitchFamily="34" charset="-128"/>
                          <a:cs typeface="Times New Roman" pitchFamily="18" charset="0"/>
                        </a:rPr>
                        <a:t>glukozu</a:t>
                      </a:r>
                      <a:endParaRPr kumimoji="0" lang="tr-TR"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35000"/>
                        </a:lnSpc>
                        <a:spcBef>
                          <a:spcPct val="0"/>
                        </a:spcBef>
                        <a:spcAft>
                          <a:spcPts val="0"/>
                        </a:spcAft>
                        <a:buClrTx/>
                        <a:buSzTx/>
                        <a:buFontTx/>
                        <a:buNone/>
                        <a:tabLst/>
                      </a:pPr>
                      <a:r>
                        <a:rPr kumimoji="0" lang="tr-TR" sz="24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a:t>
                      </a:r>
                      <a:endParaRPr kumimoji="0" lang="tr-TR"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35000"/>
                        </a:lnSpc>
                        <a:spcBef>
                          <a:spcPct val="0"/>
                        </a:spcBef>
                        <a:spcAft>
                          <a:spcPts val="0"/>
                        </a:spcAft>
                        <a:buClrTx/>
                        <a:buSzTx/>
                        <a:buFontTx/>
                        <a:buNone/>
                        <a:tabLst/>
                      </a:pPr>
                      <a:r>
                        <a:rPr kumimoji="0" lang="tr-TR" sz="24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a:t>
                      </a:r>
                      <a:endParaRPr kumimoji="0" lang="tr-TR"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35000"/>
                        </a:lnSpc>
                        <a:spcBef>
                          <a:spcPct val="0"/>
                        </a:spcBef>
                        <a:spcAft>
                          <a:spcPts val="0"/>
                        </a:spcAft>
                        <a:buClrTx/>
                        <a:buSzTx/>
                        <a:buFontTx/>
                        <a:buNone/>
                        <a:tabLst/>
                      </a:pPr>
                      <a:r>
                        <a:rPr kumimoji="0" lang="tr-TR" sz="24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a:t>
                      </a:r>
                      <a:endParaRPr kumimoji="0" lang="tr-TR"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35000"/>
                        </a:lnSpc>
                        <a:spcBef>
                          <a:spcPct val="0"/>
                        </a:spcBef>
                        <a:spcAft>
                          <a:spcPts val="0"/>
                        </a:spcAft>
                        <a:buClrTx/>
                        <a:buSzTx/>
                        <a:buFontTx/>
                        <a:buNone/>
                        <a:tabLst/>
                      </a:pPr>
                      <a:r>
                        <a:rPr kumimoji="0" lang="tr-TR" sz="24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a:t>
                      </a:r>
                      <a:endParaRPr kumimoji="0" lang="tr-TR"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3141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A674231-B60D-48E0-8682-B25E40739994}"/>
              </a:ext>
            </a:extLst>
          </p:cNvPr>
          <p:cNvSpPr/>
          <p:nvPr/>
        </p:nvSpPr>
        <p:spPr>
          <a:xfrm>
            <a:off x="675043" y="600888"/>
            <a:ext cx="10318777"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28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Hipertansif</a:t>
            </a:r>
            <a:r>
              <a:rPr kumimoji="0" lang="tr-TR" altLang="tr-TR"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Hastada İstenilecek Laboratuvar Tetkikleri ve Sıklıkları-2</a:t>
            </a:r>
            <a:endParaRPr kumimoji="0" lang="tr-TR"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aphicFrame>
        <p:nvGraphicFramePr>
          <p:cNvPr id="5" name="5 İçerik Yer Tutucusu">
            <a:extLst>
              <a:ext uri="{FF2B5EF4-FFF2-40B4-BE49-F238E27FC236}">
                <a16:creationId xmlns:a16="http://schemas.microsoft.com/office/drawing/2014/main" id="{D7583A25-6AF5-4D1E-8A51-B6DC8B73CD8E}"/>
              </a:ext>
            </a:extLst>
          </p:cNvPr>
          <p:cNvGraphicFramePr>
            <a:graphicFrameLocks/>
          </p:cNvGraphicFramePr>
          <p:nvPr>
            <p:extLst>
              <p:ext uri="{D42A27DB-BD31-4B8C-83A1-F6EECF244321}">
                <p14:modId xmlns:p14="http://schemas.microsoft.com/office/powerpoint/2010/main" val="736478825"/>
              </p:ext>
            </p:extLst>
          </p:nvPr>
        </p:nvGraphicFramePr>
        <p:xfrm>
          <a:off x="823968" y="1329555"/>
          <a:ext cx="10537715" cy="4320967"/>
        </p:xfrm>
        <a:graphic>
          <a:graphicData uri="http://schemas.openxmlformats.org/drawingml/2006/table">
            <a:tbl>
              <a:tblPr/>
              <a:tblGrid>
                <a:gridCol w="3390680">
                  <a:extLst>
                    <a:ext uri="{9D8B030D-6E8A-4147-A177-3AD203B41FA5}">
                      <a16:colId xmlns:a16="http://schemas.microsoft.com/office/drawing/2014/main" val="20000"/>
                    </a:ext>
                  </a:extLst>
                </a:gridCol>
                <a:gridCol w="1513490">
                  <a:extLst>
                    <a:ext uri="{9D8B030D-6E8A-4147-A177-3AD203B41FA5}">
                      <a16:colId xmlns:a16="http://schemas.microsoft.com/office/drawing/2014/main" val="20001"/>
                    </a:ext>
                  </a:extLst>
                </a:gridCol>
                <a:gridCol w="1650124">
                  <a:extLst>
                    <a:ext uri="{9D8B030D-6E8A-4147-A177-3AD203B41FA5}">
                      <a16:colId xmlns:a16="http://schemas.microsoft.com/office/drawing/2014/main" val="20002"/>
                    </a:ext>
                  </a:extLst>
                </a:gridCol>
                <a:gridCol w="1996966">
                  <a:extLst>
                    <a:ext uri="{9D8B030D-6E8A-4147-A177-3AD203B41FA5}">
                      <a16:colId xmlns:a16="http://schemas.microsoft.com/office/drawing/2014/main" val="20003"/>
                    </a:ext>
                  </a:extLst>
                </a:gridCol>
                <a:gridCol w="1986455">
                  <a:extLst>
                    <a:ext uri="{9D8B030D-6E8A-4147-A177-3AD203B41FA5}">
                      <a16:colId xmlns:a16="http://schemas.microsoft.com/office/drawing/2014/main" val="20004"/>
                    </a:ext>
                  </a:extLst>
                </a:gridCol>
              </a:tblGrid>
              <a:tr h="53535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2400" b="1" i="0" u="none" strike="noStrike" cap="none" normalizeH="0" baseline="0" dirty="0">
                          <a:ln>
                            <a:noFill/>
                          </a:ln>
                          <a:solidFill>
                            <a:schemeClr val="bg1"/>
                          </a:solidFill>
                          <a:effectLst/>
                          <a:latin typeface="Calibri" pitchFamily="34" charset="0"/>
                          <a:ea typeface="ＭＳ Ｐゴシック" pitchFamily="34" charset="-128"/>
                          <a:cs typeface="Times New Roman" pitchFamily="18" charset="0"/>
                        </a:rPr>
                        <a:t>Tetkikler</a:t>
                      </a:r>
                      <a:endParaRPr kumimoji="0" lang="tr-TR" sz="2400" b="1" i="0" u="none" strike="noStrike" cap="none" normalizeH="0" baseline="0" dirty="0">
                        <a:ln>
                          <a:noFill/>
                        </a:ln>
                        <a:solidFill>
                          <a:schemeClr val="bg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2400" b="1" i="0" u="none" strike="noStrike" cap="none" normalizeH="0" baseline="0" dirty="0">
                          <a:ln>
                            <a:noFill/>
                          </a:ln>
                          <a:solidFill>
                            <a:schemeClr val="bg1"/>
                          </a:solidFill>
                          <a:effectLst/>
                          <a:latin typeface="Calibri" pitchFamily="34" charset="0"/>
                          <a:ea typeface="ＭＳ Ｐゴシック" pitchFamily="34" charset="-128"/>
                          <a:cs typeface="Times New Roman" pitchFamily="18" charset="0"/>
                        </a:rPr>
                        <a:t>1. İzlem</a:t>
                      </a:r>
                      <a:endParaRPr kumimoji="0" lang="tr-TR" sz="2400" b="1" i="0" u="none" strike="noStrike" cap="none" normalizeH="0" baseline="0" dirty="0">
                        <a:ln>
                          <a:noFill/>
                        </a:ln>
                        <a:solidFill>
                          <a:schemeClr val="bg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2400" b="1" i="0" u="none" strike="noStrike" cap="none" normalizeH="0" baseline="0" dirty="0">
                          <a:ln>
                            <a:noFill/>
                          </a:ln>
                          <a:solidFill>
                            <a:schemeClr val="bg1"/>
                          </a:solidFill>
                          <a:effectLst/>
                          <a:latin typeface="Calibri" pitchFamily="34" charset="0"/>
                          <a:ea typeface="ＭＳ Ｐゴシック" pitchFamily="34" charset="-128"/>
                          <a:cs typeface="Times New Roman" pitchFamily="18" charset="0"/>
                        </a:rPr>
                        <a:t>2. İzlem</a:t>
                      </a:r>
                      <a:endParaRPr kumimoji="0" lang="tr-TR" sz="2400" b="1" i="0" u="none" strike="noStrike" cap="none" normalizeH="0" baseline="0" dirty="0">
                        <a:ln>
                          <a:noFill/>
                        </a:ln>
                        <a:solidFill>
                          <a:schemeClr val="bg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2400" b="1" i="0" u="none" strike="noStrike" cap="none" normalizeH="0" baseline="0" dirty="0">
                          <a:ln>
                            <a:noFill/>
                          </a:ln>
                          <a:solidFill>
                            <a:schemeClr val="bg1"/>
                          </a:solidFill>
                          <a:effectLst/>
                          <a:latin typeface="Calibri" pitchFamily="34" charset="0"/>
                          <a:ea typeface="ＭＳ Ｐゴシック" pitchFamily="34" charset="-128"/>
                          <a:cs typeface="Times New Roman" pitchFamily="18" charset="0"/>
                        </a:rPr>
                        <a:t>3. İzlem</a:t>
                      </a:r>
                      <a:endParaRPr kumimoji="0" lang="tr-TR" sz="2400" b="1" i="0" u="none" strike="noStrike" cap="none" normalizeH="0" baseline="0" dirty="0">
                        <a:ln>
                          <a:noFill/>
                        </a:ln>
                        <a:solidFill>
                          <a:schemeClr val="bg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2400" b="1" i="0" u="none" strike="noStrike" cap="none" normalizeH="0" baseline="0" dirty="0">
                          <a:ln>
                            <a:noFill/>
                          </a:ln>
                          <a:solidFill>
                            <a:schemeClr val="bg1"/>
                          </a:solidFill>
                          <a:effectLst/>
                          <a:latin typeface="Calibri" pitchFamily="34" charset="0"/>
                          <a:ea typeface="ＭＳ Ｐゴシック" pitchFamily="34" charset="-128"/>
                          <a:cs typeface="Times New Roman" pitchFamily="18" charset="0"/>
                        </a:rPr>
                        <a:t>4. İzlem</a:t>
                      </a:r>
                      <a:endParaRPr kumimoji="0" lang="tr-TR" sz="2400" b="1" i="0" u="none" strike="noStrike" cap="none" normalizeH="0" baseline="0" dirty="0">
                        <a:ln>
                          <a:noFill/>
                        </a:ln>
                        <a:solidFill>
                          <a:schemeClr val="bg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extLst>
                  <a:ext uri="{0D108BD9-81ED-4DB2-BD59-A6C34878D82A}">
                    <a16:rowId xmlns:a16="http://schemas.microsoft.com/office/drawing/2014/main" val="10000"/>
                  </a:ext>
                </a:extLst>
              </a:tr>
              <a:tr h="7077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tr-TR" sz="2400" b="1" i="0" u="none" strike="noStrike" cap="none" normalizeH="0" baseline="0" dirty="0">
                        <a:ln>
                          <a:noFill/>
                        </a:ln>
                        <a:solidFill>
                          <a:schemeClr val="tx1"/>
                        </a:solidFill>
                        <a:effectLst/>
                        <a:latin typeface="Calibri" pitchFamily="34" charset="0"/>
                        <a:ea typeface="ＭＳ Ｐゴシック" pitchFamily="34" charset="-128"/>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2400" b="1" i="0" u="none" strike="noStrike" cap="none" normalizeH="0" baseline="0" dirty="0">
                          <a:ln>
                            <a:noFill/>
                          </a:ln>
                          <a:solidFill>
                            <a:schemeClr val="tx1"/>
                          </a:solidFill>
                          <a:effectLst/>
                          <a:latin typeface="Calibri" pitchFamily="34" charset="0"/>
                          <a:ea typeface="ＭＳ Ｐゴシック" pitchFamily="34" charset="-128"/>
                          <a:cs typeface="Times New Roman" pitchFamily="18" charset="0"/>
                        </a:rPr>
                        <a:t>İlk İzlem</a:t>
                      </a:r>
                      <a:endParaRPr kumimoji="0" lang="tr-TR" sz="24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2400" b="1" i="0" u="none" strike="noStrike" cap="none" normalizeH="0" baseline="0" dirty="0">
                          <a:ln>
                            <a:noFill/>
                          </a:ln>
                          <a:solidFill>
                            <a:schemeClr val="tx1"/>
                          </a:solidFill>
                          <a:effectLst/>
                          <a:latin typeface="Calibri" pitchFamily="34" charset="0"/>
                          <a:ea typeface="ＭＳ Ｐゴシック" pitchFamily="34" charset="-128"/>
                          <a:cs typeface="Times New Roman" pitchFamily="18" charset="0"/>
                        </a:rPr>
                        <a:t>İlk İzlemden 12 Ay Sonra</a:t>
                      </a:r>
                      <a:endParaRPr kumimoji="0" lang="tr-TR" sz="24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2400" b="1" i="0" u="none" strike="noStrike" cap="none" normalizeH="0" baseline="0" dirty="0">
                          <a:ln>
                            <a:noFill/>
                          </a:ln>
                          <a:solidFill>
                            <a:schemeClr val="tx1"/>
                          </a:solidFill>
                          <a:effectLst/>
                          <a:latin typeface="Calibri" pitchFamily="34" charset="0"/>
                          <a:ea typeface="ＭＳ Ｐゴシック" pitchFamily="34" charset="-128"/>
                          <a:cs typeface="Times New Roman" pitchFamily="18" charset="0"/>
                        </a:rPr>
                        <a:t>İkinci İzlemden 12 Ay Sonra</a:t>
                      </a:r>
                      <a:endParaRPr kumimoji="0" lang="tr-TR" sz="24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2400" b="1" i="0" u="none" strike="noStrike" cap="none" normalizeH="0" baseline="0" dirty="0">
                          <a:ln>
                            <a:noFill/>
                          </a:ln>
                          <a:solidFill>
                            <a:schemeClr val="tx1"/>
                          </a:solidFill>
                          <a:effectLst/>
                          <a:latin typeface="Calibri" pitchFamily="34" charset="0"/>
                          <a:ea typeface="ＭＳ Ｐゴシック" pitchFamily="34" charset="-128"/>
                          <a:cs typeface="Times New Roman" pitchFamily="18" charset="0"/>
                        </a:rPr>
                        <a:t>Üçüncü İzlemden 12 Ay Sonra</a:t>
                      </a:r>
                      <a:endParaRPr kumimoji="0" lang="tr-TR" sz="24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595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tr-TR" sz="2400" b="0" i="0" u="none" strike="noStrike" cap="none" normalizeH="0" baseline="0" dirty="0" err="1">
                          <a:ln>
                            <a:noFill/>
                          </a:ln>
                          <a:solidFill>
                            <a:schemeClr val="tx1"/>
                          </a:solidFill>
                          <a:effectLst/>
                          <a:latin typeface="Calibri" pitchFamily="34" charset="0"/>
                          <a:ea typeface="ＭＳ Ｐゴシック" pitchFamily="34" charset="-128"/>
                          <a:cs typeface="Times New Roman" pitchFamily="18" charset="0"/>
                        </a:rPr>
                        <a:t>Lipid</a:t>
                      </a:r>
                      <a:r>
                        <a:rPr kumimoji="0" lang="tr-TR" sz="2400" b="0" i="0" u="none" strike="noStrike" cap="none" normalizeH="0" baseline="0" dirty="0">
                          <a:ln>
                            <a:noFill/>
                          </a:ln>
                          <a:solidFill>
                            <a:schemeClr val="tx1"/>
                          </a:solidFill>
                          <a:effectLst/>
                          <a:latin typeface="Calibri" pitchFamily="34" charset="0"/>
                          <a:ea typeface="ＭＳ Ｐゴシック" pitchFamily="34" charset="-128"/>
                          <a:cs typeface="Times New Roman" pitchFamily="18" charset="0"/>
                        </a:rPr>
                        <a:t> Profili (Total Kolesterol, LDL kolesterol, HDL, </a:t>
                      </a:r>
                      <a:r>
                        <a:rPr kumimoji="0" lang="tr-TR" sz="2400" b="0" i="0" u="none" strike="noStrike" cap="none" normalizeH="0" baseline="0" dirty="0" err="1">
                          <a:ln>
                            <a:noFill/>
                          </a:ln>
                          <a:solidFill>
                            <a:schemeClr val="tx1"/>
                          </a:solidFill>
                          <a:effectLst/>
                          <a:latin typeface="Calibri" pitchFamily="34" charset="0"/>
                          <a:ea typeface="ＭＳ Ｐゴシック" pitchFamily="34" charset="-128"/>
                          <a:cs typeface="Times New Roman" pitchFamily="18" charset="0"/>
                        </a:rPr>
                        <a:t>Trigliserid</a:t>
                      </a:r>
                      <a:r>
                        <a:rPr kumimoji="0" lang="tr-TR" sz="2400" b="0" i="0" u="none" strike="noStrike" cap="none" normalizeH="0" baseline="0" dirty="0">
                          <a:ln>
                            <a:noFill/>
                          </a:ln>
                          <a:solidFill>
                            <a:schemeClr val="tx1"/>
                          </a:solidFill>
                          <a:effectLst/>
                          <a:latin typeface="Calibri" pitchFamily="34" charset="0"/>
                          <a:ea typeface="ＭＳ Ｐゴシック" pitchFamily="34" charset="-128"/>
                          <a:cs typeface="Times New Roman" pitchFamily="18" charset="0"/>
                        </a:rPr>
                        <a:t> )</a:t>
                      </a:r>
                      <a:endParaRPr kumimoji="0" lang="tr-TR"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24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a:t>
                      </a:r>
                      <a:endParaRPr kumimoji="0" lang="tr-TR"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24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a:t>
                      </a:r>
                      <a:endParaRPr kumimoji="0" lang="tr-TR"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24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a:t>
                      </a:r>
                      <a:endParaRPr kumimoji="0" lang="tr-TR"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24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a:t>
                      </a:r>
                      <a:endParaRPr kumimoji="0" lang="tr-TR"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077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tr-TR" sz="2400" b="0" i="0" u="none" strike="noStrike" cap="none" normalizeH="0" baseline="0" dirty="0">
                          <a:ln>
                            <a:noFill/>
                          </a:ln>
                          <a:solidFill>
                            <a:schemeClr val="tx1"/>
                          </a:solidFill>
                          <a:effectLst/>
                          <a:latin typeface="Calibri" pitchFamily="34" charset="0"/>
                          <a:ea typeface="ＭＳ Ｐゴシック" pitchFamily="34" charset="-128"/>
                          <a:cs typeface="Times New Roman" pitchFamily="18" charset="0"/>
                        </a:rPr>
                        <a:t>12 Derivasyonlu elektrokardiyografi (EKG)</a:t>
                      </a:r>
                      <a:endParaRPr kumimoji="0" lang="tr-TR"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24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a:t>
                      </a:r>
                      <a:endParaRPr kumimoji="0" lang="tr-TR"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24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a:t>
                      </a:r>
                      <a:endParaRPr kumimoji="0" lang="tr-TR"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2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a:t>
                      </a:r>
                      <a:endParaRPr kumimoji="0" lang="tr-TR" sz="24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24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a:t>
                      </a:r>
                      <a:endParaRPr kumimoji="0" lang="tr-TR"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292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tr-TR" sz="2400" b="0" i="0" u="none" strike="noStrike" cap="none" normalizeH="0" baseline="0" dirty="0" err="1">
                          <a:ln>
                            <a:noFill/>
                          </a:ln>
                          <a:solidFill>
                            <a:schemeClr val="tx1"/>
                          </a:solidFill>
                          <a:effectLst/>
                          <a:latin typeface="Calibri" pitchFamily="34" charset="0"/>
                          <a:ea typeface="ＭＳ Ｐゴシック" pitchFamily="34" charset="-128"/>
                          <a:cs typeface="Times New Roman" pitchFamily="18" charset="0"/>
                        </a:rPr>
                        <a:t>Mikroalbuminüri</a:t>
                      </a:r>
                      <a:endParaRPr kumimoji="0" lang="tr-TR"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2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a:t>
                      </a:r>
                      <a:endParaRPr kumimoji="0" lang="tr-TR" sz="24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24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a:t>
                      </a:r>
                      <a:endParaRPr kumimoji="0" lang="tr-TR"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2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a:t>
                      </a:r>
                      <a:endParaRPr kumimoji="0" lang="tr-TR" sz="24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24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a:t>
                      </a:r>
                      <a:endParaRPr kumimoji="0" lang="tr-TR"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73397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365" y="360610"/>
            <a:ext cx="5434110" cy="5760118"/>
          </a:xfrm>
          <a:prstGeom prst="rect">
            <a:avLst/>
          </a:prstGeom>
        </p:spPr>
      </p:pic>
      <p:sp>
        <p:nvSpPr>
          <p:cNvPr id="3" name="Metin kutusu 2">
            <a:extLst>
              <a:ext uri="{FF2B5EF4-FFF2-40B4-BE49-F238E27FC236}">
                <a16:creationId xmlns:a16="http://schemas.microsoft.com/office/drawing/2014/main" id="{79210902-92AA-4F4E-AE7D-B6F59BFFA29F}"/>
              </a:ext>
            </a:extLst>
          </p:cNvPr>
          <p:cNvSpPr txBox="1"/>
          <p:nvPr/>
        </p:nvSpPr>
        <p:spPr>
          <a:xfrm>
            <a:off x="6926107" y="2349547"/>
            <a:ext cx="2542684" cy="523220"/>
          </a:xfrm>
          <a:prstGeom prst="rect">
            <a:avLst/>
          </a:prstGeom>
          <a:noFill/>
        </p:spPr>
        <p:txBody>
          <a:bodyPr wrap="none" rtlCol="0">
            <a:spAutoFit/>
          </a:bodyPr>
          <a:lstStyle>
            <a:defPPr>
              <a:defRPr lang="en-GB"/>
            </a:defPPr>
            <a:lvl1pPr algn="l" rtl="0" eaLnBrk="0" fontAlgn="base" hangingPunct="0">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9pPr>
          </a:lstStyle>
          <a:p>
            <a:pPr algn="ctr"/>
            <a:r>
              <a:rPr lang="tr-TR" dirty="0">
                <a:hlinkClick r:id="rId2"/>
              </a:rPr>
              <a:t>Sağ Mouse tuşuna tıklayarak </a:t>
            </a:r>
          </a:p>
          <a:p>
            <a:pPr algn="ctr"/>
            <a:r>
              <a:rPr lang="tr-TR" dirty="0">
                <a:hlinkClick r:id="rId2"/>
              </a:rPr>
              <a:t>bağlantıyı (köprüyü) açınız </a:t>
            </a:r>
            <a:endParaRPr lang="tr-TR" dirty="0"/>
          </a:p>
        </p:txBody>
      </p:sp>
    </p:spTree>
    <p:extLst>
      <p:ext uri="{BB962C8B-B14F-4D97-AF65-F5344CB8AC3E}">
        <p14:creationId xmlns:p14="http://schemas.microsoft.com/office/powerpoint/2010/main" val="3798517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441" y="600888"/>
            <a:ext cx="9683042" cy="5006810"/>
          </a:xfrm>
          <a:prstGeom prst="rect">
            <a:avLst/>
          </a:prstGeom>
        </p:spPr>
      </p:pic>
      <p:sp>
        <p:nvSpPr>
          <p:cNvPr id="3" name="Metin kutusu 2">
            <a:extLst>
              <a:ext uri="{FF2B5EF4-FFF2-40B4-BE49-F238E27FC236}">
                <a16:creationId xmlns:a16="http://schemas.microsoft.com/office/drawing/2014/main" id="{79210902-92AA-4F4E-AE7D-B6F59BFFA29F}"/>
              </a:ext>
            </a:extLst>
          </p:cNvPr>
          <p:cNvSpPr txBox="1"/>
          <p:nvPr/>
        </p:nvSpPr>
        <p:spPr>
          <a:xfrm>
            <a:off x="3878107" y="5018187"/>
            <a:ext cx="2542684" cy="523220"/>
          </a:xfrm>
          <a:prstGeom prst="rect">
            <a:avLst/>
          </a:prstGeom>
          <a:noFill/>
        </p:spPr>
        <p:txBody>
          <a:bodyPr wrap="none" rtlCol="0">
            <a:spAutoFit/>
          </a:bodyPr>
          <a:lstStyle>
            <a:defPPr>
              <a:defRPr lang="en-GB"/>
            </a:defPPr>
            <a:lvl1pPr algn="l" rtl="0" eaLnBrk="0" fontAlgn="base" hangingPunct="0">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9pPr>
          </a:lstStyle>
          <a:p>
            <a:pPr algn="ctr"/>
            <a:r>
              <a:rPr lang="tr-TR" dirty="0">
                <a:hlinkClick r:id="rId2"/>
              </a:rPr>
              <a:t>Sağ Mouse tuşuna tıklayarak </a:t>
            </a:r>
          </a:p>
          <a:p>
            <a:pPr algn="ctr"/>
            <a:r>
              <a:rPr lang="tr-TR" dirty="0">
                <a:hlinkClick r:id="rId2"/>
              </a:rPr>
              <a:t>bağlantıyı (köprüyü) açınız </a:t>
            </a:r>
            <a:endParaRPr lang="tr-TR" dirty="0"/>
          </a:p>
        </p:txBody>
      </p:sp>
    </p:spTree>
    <p:extLst>
      <p:ext uri="{BB962C8B-B14F-4D97-AF65-F5344CB8AC3E}">
        <p14:creationId xmlns:p14="http://schemas.microsoft.com/office/powerpoint/2010/main" val="3567143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7F61E303-138B-4937-9D1E-FA911E823484}"/>
              </a:ext>
            </a:extLst>
          </p:cNvPr>
          <p:cNvSpPr/>
          <p:nvPr/>
        </p:nvSpPr>
        <p:spPr>
          <a:xfrm>
            <a:off x="675044" y="600888"/>
            <a:ext cx="91463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lumMod val="75000"/>
                    <a:lumOff val="25000"/>
                  </a:prstClr>
                </a:solidFill>
                <a:effectLst/>
                <a:uLnTx/>
                <a:uFillTx/>
                <a:latin typeface="Calibri"/>
                <a:ea typeface="+mn-ea"/>
                <a:cs typeface="+mn-cs"/>
              </a:rPr>
              <a:t>Bölüm Sonu</a:t>
            </a:r>
          </a:p>
        </p:txBody>
      </p:sp>
      <p:grpSp>
        <p:nvGrpSpPr>
          <p:cNvPr id="2" name="Grup 1">
            <a:extLst>
              <a:ext uri="{FF2B5EF4-FFF2-40B4-BE49-F238E27FC236}">
                <a16:creationId xmlns:a16="http://schemas.microsoft.com/office/drawing/2014/main" id="{ABBDE44D-D2F5-408F-9984-6137657DA748}"/>
              </a:ext>
            </a:extLst>
          </p:cNvPr>
          <p:cNvGrpSpPr/>
          <p:nvPr/>
        </p:nvGrpSpPr>
        <p:grpSpPr>
          <a:xfrm>
            <a:off x="409741" y="1640422"/>
            <a:ext cx="11372518" cy="3577155"/>
            <a:chOff x="409741" y="1640422"/>
            <a:chExt cx="11372518" cy="3577155"/>
          </a:xfrm>
        </p:grpSpPr>
        <p:sp>
          <p:nvSpPr>
            <p:cNvPr id="6" name="TextBox 6">
              <a:extLst>
                <a:ext uri="{FF2B5EF4-FFF2-40B4-BE49-F238E27FC236}">
                  <a16:creationId xmlns:a16="http://schemas.microsoft.com/office/drawing/2014/main" id="{35701E3A-5186-483F-9DCF-11DF62772A73}"/>
                </a:ext>
              </a:extLst>
            </p:cNvPr>
            <p:cNvSpPr txBox="1"/>
            <p:nvPr/>
          </p:nvSpPr>
          <p:spPr>
            <a:xfrm>
              <a:off x="3214255" y="2634166"/>
              <a:ext cx="8568004" cy="1143070"/>
            </a:xfrm>
            <a:prstGeom prst="rect">
              <a:avLst/>
            </a:prstGeom>
            <a:noFill/>
          </p:spPr>
          <p:txBody>
            <a:bodyPr wrap="square" rtlCol="0">
              <a:spAutoFit/>
            </a:bodyPr>
            <a:lstStyle/>
            <a:p>
              <a:pPr lvl="0" defTabSz="457200">
                <a:lnSpc>
                  <a:spcPct val="150000"/>
                </a:lnSpc>
                <a:defRPr/>
              </a:pPr>
              <a:r>
                <a:rPr lang="tr-TR" sz="2400" b="1" dirty="0">
                  <a:solidFill>
                    <a:srgbClr val="C00000"/>
                  </a:solidFill>
                  <a:latin typeface="Calibri "/>
                  <a:ea typeface="Calibri" panose="020F0502020204030204" pitchFamily="34" charset="0"/>
                  <a:cs typeface="Calibri Light" panose="020F0302020204030204" pitchFamily="34" charset="0"/>
                </a:rPr>
                <a:t>«</a:t>
              </a:r>
              <a:r>
                <a:rPr lang="tr-TR" sz="2400" b="1" dirty="0">
                  <a:solidFill>
                    <a:srgbClr val="C00000"/>
                  </a:solidFill>
                  <a:ea typeface="Calibri" panose="020F0502020204030204" pitchFamily="34" charset="0"/>
                  <a:cs typeface="Times New Roman" panose="02020603050405020304" pitchFamily="18" charset="0"/>
                </a:rPr>
                <a:t>Erişkin </a:t>
              </a:r>
              <a:r>
                <a:rPr lang="tr-TR" sz="2400" b="1" dirty="0" err="1">
                  <a:solidFill>
                    <a:srgbClr val="C00000"/>
                  </a:solidFill>
                  <a:ea typeface="Calibri" panose="020F0502020204030204" pitchFamily="34" charset="0"/>
                  <a:cs typeface="Times New Roman" panose="02020603050405020304" pitchFamily="18" charset="0"/>
                </a:rPr>
                <a:t>Hipertansif</a:t>
              </a:r>
              <a:r>
                <a:rPr lang="tr-TR" sz="2400" b="1" dirty="0">
                  <a:solidFill>
                    <a:srgbClr val="C00000"/>
                  </a:solidFill>
                  <a:ea typeface="Calibri" panose="020F0502020204030204" pitchFamily="34" charset="0"/>
                  <a:cs typeface="Times New Roman" panose="02020603050405020304" pitchFamily="18" charset="0"/>
                </a:rPr>
                <a:t> Hastalarda Tedavi, İzlem  ve Algoritması</a:t>
              </a:r>
              <a:r>
                <a:rPr lang="tr-TR" sz="2400" b="1" dirty="0">
                  <a:solidFill>
                    <a:srgbClr val="C00000"/>
                  </a:solidFill>
                  <a:latin typeface="Calibri "/>
                  <a:ea typeface="Calibri" panose="020F0502020204030204" pitchFamily="34" charset="0"/>
                  <a:cs typeface="Times New Roman" panose="02020603050405020304" pitchFamily="18" charset="0"/>
                </a:rPr>
                <a:t>» </a:t>
              </a:r>
              <a:r>
                <a:rPr kumimoji="0" lang="tr-TR" sz="24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dersini tamamladınız.</a:t>
              </a:r>
              <a:endParaRPr kumimoji="0" lang="en-US" sz="24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pic>
          <p:nvPicPr>
            <p:cNvPr id="3" name="Resim 2">
              <a:extLst>
                <a:ext uri="{FF2B5EF4-FFF2-40B4-BE49-F238E27FC236}">
                  <a16:creationId xmlns:a16="http://schemas.microsoft.com/office/drawing/2014/main" id="{B914CF48-73BE-4A41-8C94-BB2DADF65C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741" y="1640422"/>
              <a:ext cx="2668992" cy="3577155"/>
            </a:xfrm>
            <a:prstGeom prst="rect">
              <a:avLst/>
            </a:prstGeom>
          </p:spPr>
        </p:pic>
      </p:grpSp>
    </p:spTree>
    <p:extLst>
      <p:ext uri="{BB962C8B-B14F-4D97-AF65-F5344CB8AC3E}">
        <p14:creationId xmlns:p14="http://schemas.microsoft.com/office/powerpoint/2010/main" val="281943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750"/>
                                        <p:tgtEl>
                                          <p:spTgt spid="7"/>
                                        </p:tgtEl>
                                      </p:cBhvr>
                                    </p:animEffect>
                                  </p:childTnLst>
                                </p:cTn>
                              </p:par>
                            </p:childTnLst>
                          </p:cTn>
                        </p:par>
                        <p:par>
                          <p:cTn id="8" fill="hold">
                            <p:stCondLst>
                              <p:cond delay="1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a:extLst>
              <a:ext uri="{FF2B5EF4-FFF2-40B4-BE49-F238E27FC236}">
                <a16:creationId xmlns:a16="http://schemas.microsoft.com/office/drawing/2014/main" id="{50AD9E41-1CC7-4198-AD90-BB9C0F78FBA9}"/>
              </a:ext>
            </a:extLst>
          </p:cNvPr>
          <p:cNvGraphicFramePr/>
          <p:nvPr>
            <p:extLst>
              <p:ext uri="{D42A27DB-BD31-4B8C-83A1-F6EECF244321}">
                <p14:modId xmlns:p14="http://schemas.microsoft.com/office/powerpoint/2010/main" val="4010344420"/>
              </p:ext>
            </p:extLst>
          </p:nvPr>
        </p:nvGraphicFramePr>
        <p:xfrm>
          <a:off x="754742" y="1441591"/>
          <a:ext cx="10564899" cy="42655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ikdörtgen 2">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lvl="0" algn="just" defTabSz="457200">
              <a:defRPr/>
            </a:pPr>
            <a:r>
              <a:rPr lang="tr-TR" sz="2800" b="1" dirty="0">
                <a:solidFill>
                  <a:prstClr val="black"/>
                </a:solidFill>
                <a:latin typeface="Calibri" panose="020F0502020204030204" pitchFamily="34" charset="0"/>
                <a:cs typeface="Calibri" panose="020F0502020204030204" pitchFamily="34" charset="0"/>
              </a:rPr>
              <a:t>Hipertansiyon Tanısı Konduğunda-2</a:t>
            </a:r>
          </a:p>
        </p:txBody>
      </p:sp>
    </p:spTree>
    <p:extLst>
      <p:ext uri="{BB962C8B-B14F-4D97-AF65-F5344CB8AC3E}">
        <p14:creationId xmlns:p14="http://schemas.microsoft.com/office/powerpoint/2010/main" val="250636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A674231-B60D-48E0-8682-B25E40739994}"/>
              </a:ext>
            </a:extLst>
          </p:cNvPr>
          <p:cNvSpPr/>
          <p:nvPr/>
        </p:nvSpPr>
        <p:spPr>
          <a:xfrm>
            <a:off x="675044" y="600888"/>
            <a:ext cx="9146369" cy="522000"/>
          </a:xfrm>
          <a:prstGeom prst="rect">
            <a:avLst/>
          </a:prstGeom>
        </p:spPr>
        <p:txBody>
          <a:bodyPr wrap="square">
            <a:spAutoFit/>
          </a:bodyPr>
          <a:lstStyle/>
          <a:p>
            <a:pPr>
              <a:lnSpc>
                <a:spcPct val="150000"/>
              </a:lnSpc>
              <a:spcBef>
                <a:spcPct val="0"/>
              </a:spcBef>
              <a:spcAft>
                <a:spcPts val="1000"/>
              </a:spcAft>
              <a:defRPr/>
            </a:pPr>
            <a:r>
              <a:rPr lang="tr-TR" altLang="tr-TR" sz="2800" b="1" dirty="0">
                <a:latin typeface="Calibri" panose="020F0502020204030204" pitchFamily="34" charset="0"/>
                <a:ea typeface="Calibri" panose="020F0502020204030204" pitchFamily="34" charset="0"/>
                <a:cs typeface="Calibri" panose="020F0502020204030204" pitchFamily="34" charset="0"/>
              </a:rPr>
              <a:t>Farkındalık ve Takip Şeması</a:t>
            </a:r>
            <a:endParaRPr lang="tr-TR" sz="2800" b="1" dirty="0">
              <a:latin typeface="Calibri" panose="020F0502020204030204" pitchFamily="34" charset="0"/>
              <a:ea typeface="Calibri" panose="020F0502020204030204" pitchFamily="34" charset="0"/>
              <a:cs typeface="Calibri" panose="020F0502020204030204" pitchFamily="34" charset="0"/>
            </a:endParaRPr>
          </a:p>
        </p:txBody>
      </p:sp>
      <p:sp>
        <p:nvSpPr>
          <p:cNvPr id="17" name="Dikdörtgen 16">
            <a:extLst>
              <a:ext uri="{FF2B5EF4-FFF2-40B4-BE49-F238E27FC236}">
                <a16:creationId xmlns:a16="http://schemas.microsoft.com/office/drawing/2014/main" id="{F2B7637F-D65D-40FC-8822-4CBB407DBBEE}"/>
              </a:ext>
            </a:extLst>
          </p:cNvPr>
          <p:cNvSpPr>
            <a:spLocks noChangeArrowheads="1"/>
          </p:cNvSpPr>
          <p:nvPr/>
        </p:nvSpPr>
        <p:spPr bwMode="auto">
          <a:xfrm>
            <a:off x="675044" y="4439950"/>
            <a:ext cx="10665851" cy="1341549"/>
          </a:xfrm>
          <a:prstGeom prst="rect">
            <a:avLst/>
          </a:prstGeom>
          <a:noFill/>
          <a:ln w="19050">
            <a:solidFill>
              <a:schemeClr val="accent1">
                <a:lumMod val="40000"/>
                <a:lumOff val="6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216000" tIns="108000" bIns="180000">
            <a:spAutoFit/>
          </a:bodyPr>
          <a:lstStyle>
            <a:lvl1pPr defTabSz="355600">
              <a:defRPr>
                <a:solidFill>
                  <a:schemeClr val="tx1"/>
                </a:solidFill>
                <a:latin typeface="Calibri" panose="020F0502020204030204" pitchFamily="34" charset="0"/>
              </a:defRPr>
            </a:lvl1pPr>
            <a:lvl2pPr marL="742950" indent="-285750" defTabSz="355600">
              <a:defRPr>
                <a:solidFill>
                  <a:schemeClr val="tx1"/>
                </a:solidFill>
                <a:latin typeface="Calibri" panose="020F0502020204030204" pitchFamily="34" charset="0"/>
              </a:defRPr>
            </a:lvl2pPr>
            <a:lvl3pPr marL="1143000" indent="-228600" defTabSz="355600">
              <a:defRPr>
                <a:solidFill>
                  <a:schemeClr val="tx1"/>
                </a:solidFill>
                <a:latin typeface="Calibri" panose="020F0502020204030204" pitchFamily="34" charset="0"/>
              </a:defRPr>
            </a:lvl3pPr>
            <a:lvl4pPr marL="1600200" indent="-228600" defTabSz="355600">
              <a:defRPr>
                <a:solidFill>
                  <a:schemeClr val="tx1"/>
                </a:solidFill>
                <a:latin typeface="Calibri" panose="020F0502020204030204" pitchFamily="34" charset="0"/>
              </a:defRPr>
            </a:lvl4pPr>
            <a:lvl5pPr marL="2057400" indent="-228600" defTabSz="355600">
              <a:defRPr>
                <a:solidFill>
                  <a:schemeClr val="tx1"/>
                </a:solidFill>
                <a:latin typeface="Calibri" panose="020F0502020204030204" pitchFamily="34" charset="0"/>
              </a:defRPr>
            </a:lvl5pPr>
            <a:lvl6pPr marL="2514600" indent="-228600" defTabSz="355600" fontAlgn="base">
              <a:spcBef>
                <a:spcPct val="0"/>
              </a:spcBef>
              <a:spcAft>
                <a:spcPct val="0"/>
              </a:spcAft>
              <a:defRPr>
                <a:solidFill>
                  <a:schemeClr val="tx1"/>
                </a:solidFill>
                <a:latin typeface="Calibri" panose="020F0502020204030204" pitchFamily="34" charset="0"/>
              </a:defRPr>
            </a:lvl6pPr>
            <a:lvl7pPr marL="2971800" indent="-228600" defTabSz="355600" fontAlgn="base">
              <a:spcBef>
                <a:spcPct val="0"/>
              </a:spcBef>
              <a:spcAft>
                <a:spcPct val="0"/>
              </a:spcAft>
              <a:defRPr>
                <a:solidFill>
                  <a:schemeClr val="tx1"/>
                </a:solidFill>
                <a:latin typeface="Calibri" panose="020F0502020204030204" pitchFamily="34" charset="0"/>
              </a:defRPr>
            </a:lvl7pPr>
            <a:lvl8pPr marL="3429000" indent="-228600" defTabSz="355600" fontAlgn="base">
              <a:spcBef>
                <a:spcPct val="0"/>
              </a:spcBef>
              <a:spcAft>
                <a:spcPct val="0"/>
              </a:spcAft>
              <a:defRPr>
                <a:solidFill>
                  <a:schemeClr val="tx1"/>
                </a:solidFill>
                <a:latin typeface="Calibri" panose="020F0502020204030204" pitchFamily="34" charset="0"/>
              </a:defRPr>
            </a:lvl8pPr>
            <a:lvl9pPr marL="3886200" indent="-228600" defTabSz="355600" fontAlgn="base">
              <a:spcBef>
                <a:spcPct val="0"/>
              </a:spcBef>
              <a:spcAft>
                <a:spcPct val="0"/>
              </a:spcAft>
              <a:defRPr>
                <a:solidFill>
                  <a:schemeClr val="tx1"/>
                </a:solidFill>
                <a:latin typeface="Calibri" panose="020F0502020204030204" pitchFamily="34" charset="0"/>
              </a:defRPr>
            </a:lvl9pPr>
          </a:lstStyle>
          <a:p>
            <a:pPr>
              <a:lnSpc>
                <a:spcPct val="150000"/>
              </a:lnSpc>
              <a:defRPr/>
            </a:pPr>
            <a:r>
              <a:rPr lang="tr-TR" sz="2400" b="1" dirty="0"/>
              <a:t>İmkan varsa ikinci ölçüme kadar hastaların ev ölçümleri yapması veya </a:t>
            </a:r>
            <a:r>
              <a:rPr lang="tr-TR" sz="2400" b="1" dirty="0" err="1"/>
              <a:t>ambulatuvar</a:t>
            </a:r>
            <a:r>
              <a:rPr lang="tr-TR" sz="2400" b="1" dirty="0"/>
              <a:t> kan basıncı ölçümlerinin yapılması önerilmelidir.</a:t>
            </a:r>
          </a:p>
        </p:txBody>
      </p:sp>
      <p:sp>
        <p:nvSpPr>
          <p:cNvPr id="20" name="Metaanalizde kolorektal mortalitesinde azalma % 16…">
            <a:extLst>
              <a:ext uri="{FF2B5EF4-FFF2-40B4-BE49-F238E27FC236}">
                <a16:creationId xmlns:a16="http://schemas.microsoft.com/office/drawing/2014/main" id="{71DED573-9CBF-4F38-8127-0B6699E9E50E}"/>
              </a:ext>
            </a:extLst>
          </p:cNvPr>
          <p:cNvSpPr/>
          <p:nvPr/>
        </p:nvSpPr>
        <p:spPr>
          <a:xfrm>
            <a:off x="675045" y="1391043"/>
            <a:ext cx="10665850" cy="1368000"/>
          </a:xfrm>
          <a:prstGeom prst="rect">
            <a:avLst/>
          </a:prstGeom>
          <a:solidFill>
            <a:schemeClr val="accent1">
              <a:lumMod val="20000"/>
              <a:lumOff val="80000"/>
            </a:schemeClr>
          </a:solidFill>
          <a:ln>
            <a:solidFill>
              <a:schemeClr val="bg1"/>
            </a:solidFill>
          </a:ln>
          <a:scene3d>
            <a:camera prst="orthographicFront"/>
            <a:lightRig rig="threePt" dir="t"/>
          </a:scene3d>
          <a:sp3d>
            <a:bevelT w="139700" prst="cross"/>
          </a:sp3d>
          <a:extLst>
            <a:ext uri="{C572A759-6A51-4108-AA02-DFA0A04FC94B}"/>
          </a:ex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defTabSz="457200">
              <a:lnSpc>
                <a:spcPct val="150000"/>
              </a:lnSpc>
              <a:buFont typeface="Arial" panose="020B0604020202020204" pitchFamily="34" charset="0"/>
              <a:buChar char="•"/>
              <a:defRPr/>
            </a:pPr>
            <a:r>
              <a:rPr lang="tr-TR" altLang="tr-TR" sz="2400" dirty="0">
                <a:solidFill>
                  <a:schemeClr val="tx1"/>
                </a:solidFill>
                <a:latin typeface="Calibri "/>
                <a:ea typeface="Calibri" panose="020F0502020204030204" pitchFamily="34" charset="0"/>
                <a:cs typeface="Times New Roman" panose="02020603050405020304" pitchFamily="18" charset="0"/>
              </a:rPr>
              <a:t>İlk değerlendirmede kan basıncı 140/90 </a:t>
            </a:r>
            <a:r>
              <a:rPr lang="tr-TR" altLang="tr-TR" sz="2400" dirty="0" err="1">
                <a:solidFill>
                  <a:schemeClr val="tx1"/>
                </a:solidFill>
                <a:latin typeface="Calibri "/>
                <a:ea typeface="Calibri" panose="020F0502020204030204" pitchFamily="34" charset="0"/>
                <a:cs typeface="Times New Roman" panose="02020603050405020304" pitchFamily="18" charset="0"/>
              </a:rPr>
              <a:t>mmHg</a:t>
            </a:r>
            <a:r>
              <a:rPr lang="tr-TR" altLang="tr-TR" sz="2400" dirty="0">
                <a:solidFill>
                  <a:schemeClr val="tx1"/>
                </a:solidFill>
                <a:latin typeface="Calibri "/>
                <a:ea typeface="Calibri" panose="020F0502020204030204" pitchFamily="34" charset="0"/>
                <a:cs typeface="Times New Roman" panose="02020603050405020304" pitchFamily="18" charset="0"/>
              </a:rPr>
              <a:t> ve üzerinde saptanan hastalar tanının doğrulanması için mutlaka ikinci kez muayeneye çağrılmalıdır.</a:t>
            </a:r>
          </a:p>
        </p:txBody>
      </p:sp>
      <p:sp>
        <p:nvSpPr>
          <p:cNvPr id="21" name="Metaanalizde kolorektal mortalitesinde azalma % 16…">
            <a:extLst>
              <a:ext uri="{FF2B5EF4-FFF2-40B4-BE49-F238E27FC236}">
                <a16:creationId xmlns:a16="http://schemas.microsoft.com/office/drawing/2014/main" id="{E93FBCD7-3FFC-4DDD-9987-7DF9DC502451}"/>
              </a:ext>
            </a:extLst>
          </p:cNvPr>
          <p:cNvSpPr/>
          <p:nvPr/>
        </p:nvSpPr>
        <p:spPr>
          <a:xfrm>
            <a:off x="675044" y="2844255"/>
            <a:ext cx="10665850" cy="1368000"/>
          </a:xfrm>
          <a:prstGeom prst="rect">
            <a:avLst/>
          </a:prstGeom>
          <a:solidFill>
            <a:schemeClr val="accent1">
              <a:lumMod val="20000"/>
              <a:lumOff val="80000"/>
            </a:schemeClr>
          </a:solidFill>
          <a:ln>
            <a:solidFill>
              <a:schemeClr val="bg1"/>
            </a:solidFill>
          </a:ln>
          <a:scene3d>
            <a:camera prst="orthographicFront"/>
            <a:lightRig rig="threePt" dir="t"/>
          </a:scene3d>
          <a:sp3d>
            <a:bevelT w="139700" prst="cross"/>
          </a:sp3d>
          <a:extLst>
            <a:ext uri="{C572A759-6A51-4108-AA02-DFA0A04FC94B}"/>
          </a:extLst>
        </p:spPr>
        <p:style>
          <a:lnRef idx="1">
            <a:schemeClr val="accent1"/>
          </a:lnRef>
          <a:fillRef idx="3">
            <a:schemeClr val="accent1"/>
          </a:fillRef>
          <a:effectRef idx="2">
            <a:schemeClr val="accent1"/>
          </a:effectRef>
          <a:fontRef idx="minor">
            <a:schemeClr val="lt1"/>
          </a:fontRef>
        </p:style>
        <p:txBody>
          <a:bodyPr rtlCol="0" anchor="ctr"/>
          <a:lstStyle/>
          <a:p>
            <a:pPr marL="457200" indent="-457200">
              <a:lnSpc>
                <a:spcPct val="150000"/>
              </a:lnSpc>
              <a:spcBef>
                <a:spcPct val="0"/>
              </a:spcBef>
              <a:buFont typeface="Arial" panose="020B0604020202020204" pitchFamily="34" charset="0"/>
              <a:buChar char="•"/>
              <a:defRPr/>
            </a:pPr>
            <a:r>
              <a:rPr lang="tr-TR" sz="2400" dirty="0">
                <a:solidFill>
                  <a:schemeClr val="tx1"/>
                </a:solidFill>
                <a:latin typeface="Calibri "/>
                <a:ea typeface="Calibri" panose="020F0502020204030204" pitchFamily="34" charset="0"/>
                <a:cs typeface="Times New Roman" panose="02020603050405020304" pitchFamily="18" charset="0"/>
              </a:rPr>
              <a:t>Hastaya sözlü, hatta gerekirse yazılı bilgiler verilmeli ve böylece hastalığın önemini fark etmesi sağlanmalıdır.</a:t>
            </a:r>
          </a:p>
        </p:txBody>
      </p:sp>
    </p:spTree>
    <p:extLst>
      <p:ext uri="{BB962C8B-B14F-4D97-AF65-F5344CB8AC3E}">
        <p14:creationId xmlns:p14="http://schemas.microsoft.com/office/powerpoint/2010/main" val="39720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750"/>
                                        <p:tgtEl>
                                          <p:spTgt spid="20"/>
                                        </p:tgtEl>
                                      </p:cBhvr>
                                    </p:animEffect>
                                  </p:childTnLst>
                                </p:cTn>
                              </p:par>
                            </p:childTnLst>
                          </p:cTn>
                        </p:par>
                        <p:par>
                          <p:cTn id="8" fill="hold">
                            <p:stCondLst>
                              <p:cond delay="1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750"/>
                                        <p:tgtEl>
                                          <p:spTgt spid="21"/>
                                        </p:tgtEl>
                                      </p:cBhvr>
                                    </p:animEffect>
                                  </p:childTnLst>
                                </p:cTn>
                              </p:par>
                            </p:childTnLst>
                          </p:cTn>
                        </p:par>
                        <p:par>
                          <p:cTn id="12" fill="hold">
                            <p:stCondLst>
                              <p:cond delay="3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1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ikdörtgen 29">
            <a:extLst>
              <a:ext uri="{FF2B5EF4-FFF2-40B4-BE49-F238E27FC236}">
                <a16:creationId xmlns:a16="http://schemas.microsoft.com/office/drawing/2014/main" id="{97E730DD-893A-43EB-847F-88F02A49D91F}"/>
              </a:ext>
            </a:extLst>
          </p:cNvPr>
          <p:cNvSpPr/>
          <p:nvPr/>
        </p:nvSpPr>
        <p:spPr>
          <a:xfrm>
            <a:off x="798302" y="3442871"/>
            <a:ext cx="1051035" cy="322136"/>
          </a:xfrm>
          <a:prstGeom prst="rect">
            <a:avLst/>
          </a:prstGeom>
          <a:solidFill>
            <a:srgbClr val="95E26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Genç </a:t>
            </a:r>
          </a:p>
        </p:txBody>
      </p:sp>
      <p:sp>
        <p:nvSpPr>
          <p:cNvPr id="31" name="Dikdörtgen 30">
            <a:extLst>
              <a:ext uri="{FF2B5EF4-FFF2-40B4-BE49-F238E27FC236}">
                <a16:creationId xmlns:a16="http://schemas.microsoft.com/office/drawing/2014/main" id="{CFFA9ECB-232C-4A19-A856-221B1E193DD1}"/>
              </a:ext>
            </a:extLst>
          </p:cNvPr>
          <p:cNvSpPr/>
          <p:nvPr/>
        </p:nvSpPr>
        <p:spPr>
          <a:xfrm>
            <a:off x="8297742" y="3531464"/>
            <a:ext cx="1051035" cy="296692"/>
          </a:xfrm>
          <a:prstGeom prst="rect">
            <a:avLst/>
          </a:prstGeom>
          <a:solidFill>
            <a:srgbClr val="C00000"/>
          </a:solidFill>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Yaşlı  </a:t>
            </a:r>
          </a:p>
        </p:txBody>
      </p:sp>
      <p:sp>
        <p:nvSpPr>
          <p:cNvPr id="32" name="Dikdörtgen 31">
            <a:extLst>
              <a:ext uri="{FF2B5EF4-FFF2-40B4-BE49-F238E27FC236}">
                <a16:creationId xmlns:a16="http://schemas.microsoft.com/office/drawing/2014/main" id="{B5121097-2AFA-4A3A-8853-22D53887E665}"/>
              </a:ext>
            </a:extLst>
          </p:cNvPr>
          <p:cNvSpPr/>
          <p:nvPr/>
        </p:nvSpPr>
        <p:spPr>
          <a:xfrm>
            <a:off x="798302" y="622470"/>
            <a:ext cx="9146369" cy="523220"/>
          </a:xfrm>
          <a:prstGeom prst="rect">
            <a:avLst/>
          </a:prstGeom>
        </p:spPr>
        <p:txBody>
          <a:bodyPr wrap="square">
            <a:spAutoFit/>
          </a:bodyPr>
          <a:lstStyle/>
          <a:p>
            <a:pPr lvl="0">
              <a:defRPr/>
            </a:pPr>
            <a:r>
              <a:rPr lang="tr-TR" altLang="tr-TR" sz="2800" b="1" dirty="0" err="1">
                <a:latin typeface="Calibri" panose="020F0502020204030204" pitchFamily="34" charset="0"/>
                <a:ea typeface="Calibri" panose="020F0502020204030204" pitchFamily="34" charset="0"/>
                <a:cs typeface="Calibri" panose="020F0502020204030204" pitchFamily="34" charset="0"/>
              </a:rPr>
              <a:t>Hipertansif</a:t>
            </a:r>
            <a:r>
              <a:rPr lang="tr-TR" altLang="tr-TR" sz="2800" b="1" dirty="0">
                <a:latin typeface="Calibri" panose="020F0502020204030204" pitchFamily="34" charset="0"/>
                <a:ea typeface="Calibri" panose="020F0502020204030204" pitchFamily="34" charset="0"/>
                <a:cs typeface="Calibri" panose="020F0502020204030204" pitchFamily="34" charset="0"/>
              </a:rPr>
              <a:t> Birey</a:t>
            </a:r>
            <a:endParaRPr lang="tr-TR" sz="2800" b="1" dirty="0">
              <a:latin typeface="Calibri" panose="020F0502020204030204" pitchFamily="34" charset="0"/>
              <a:cs typeface="Calibri" panose="020F0502020204030204" pitchFamily="34" charset="0"/>
            </a:endParaRPr>
          </a:p>
        </p:txBody>
      </p:sp>
      <p:sp>
        <p:nvSpPr>
          <p:cNvPr id="38" name="Metin kutusu 37">
            <a:extLst>
              <a:ext uri="{FF2B5EF4-FFF2-40B4-BE49-F238E27FC236}">
                <a16:creationId xmlns:a16="http://schemas.microsoft.com/office/drawing/2014/main" id="{65655E3C-0BAB-4425-92E7-911CB2282A02}"/>
              </a:ext>
            </a:extLst>
          </p:cNvPr>
          <p:cNvSpPr txBox="1"/>
          <p:nvPr/>
        </p:nvSpPr>
        <p:spPr>
          <a:xfrm>
            <a:off x="798302" y="5959299"/>
            <a:ext cx="6175793" cy="276999"/>
          </a:xfrm>
          <a:prstGeom prst="rect">
            <a:avLst/>
          </a:prstGeom>
          <a:noFill/>
        </p:spPr>
        <p:txBody>
          <a:bodyPr wrap="none" rtlCol="0">
            <a:spAutoFit/>
          </a:bodyPr>
          <a:lstStyle/>
          <a:p>
            <a:r>
              <a:rPr lang="tr-TR" sz="1200" i="1" dirty="0"/>
              <a:t>*</a:t>
            </a:r>
            <a:r>
              <a:rPr lang="en-US" sz="1200" dirty="0"/>
              <a:t> </a:t>
            </a:r>
            <a:r>
              <a:rPr lang="en-US" sz="1200" i="1" dirty="0"/>
              <a:t>Williams B</a:t>
            </a:r>
            <a:r>
              <a:rPr lang="tr-TR" sz="1200" i="1" dirty="0"/>
              <a:t>. </a:t>
            </a:r>
            <a:r>
              <a:rPr lang="en-US" sz="1200" i="1" dirty="0"/>
              <a:t>Evolution of hypertensive disease: a revolution in guidelines.</a:t>
            </a:r>
            <a:r>
              <a:rPr lang="tr-TR" sz="1200" i="1" dirty="0"/>
              <a:t> </a:t>
            </a:r>
            <a:r>
              <a:rPr lang="en-US" sz="1200" i="1" dirty="0"/>
              <a:t>Lancet. 2006; 368: 6-8</a:t>
            </a:r>
            <a:endParaRPr lang="tr-TR" sz="1200" i="1" dirty="0"/>
          </a:p>
        </p:txBody>
      </p:sp>
      <p:pic>
        <p:nvPicPr>
          <p:cNvPr id="2" name="Resim 1">
            <a:extLst>
              <a:ext uri="{FF2B5EF4-FFF2-40B4-BE49-F238E27FC236}">
                <a16:creationId xmlns:a16="http://schemas.microsoft.com/office/drawing/2014/main" id="{3B011334-2720-4182-BED3-E5D357B0DD3B}"/>
              </a:ext>
            </a:extLst>
          </p:cNvPr>
          <p:cNvPicPr>
            <a:picLocks noChangeAspect="1"/>
          </p:cNvPicPr>
          <p:nvPr/>
        </p:nvPicPr>
        <p:blipFill>
          <a:blip r:embed="rId3"/>
          <a:stretch>
            <a:fillRect/>
          </a:stretch>
        </p:blipFill>
        <p:spPr>
          <a:xfrm>
            <a:off x="798302" y="1298889"/>
            <a:ext cx="9944100" cy="4610100"/>
          </a:xfrm>
          <a:prstGeom prst="rect">
            <a:avLst/>
          </a:prstGeom>
        </p:spPr>
      </p:pic>
    </p:spTree>
    <p:extLst>
      <p:ext uri="{BB962C8B-B14F-4D97-AF65-F5344CB8AC3E}">
        <p14:creationId xmlns:p14="http://schemas.microsoft.com/office/powerpoint/2010/main" val="222468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BB0A87FC-5523-44B8-A6A3-AA62DE5A255D}"/>
              </a:ext>
            </a:extLst>
          </p:cNvPr>
          <p:cNvSpPr/>
          <p:nvPr/>
        </p:nvSpPr>
        <p:spPr>
          <a:xfrm>
            <a:off x="709082" y="1400503"/>
            <a:ext cx="5707483" cy="426457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extBox 6">
            <a:extLst>
              <a:ext uri="{FF2B5EF4-FFF2-40B4-BE49-F238E27FC236}">
                <a16:creationId xmlns:a16="http://schemas.microsoft.com/office/drawing/2014/main" id="{1A4F2EBE-7BAF-436D-AFC3-BA30E7A9F760}"/>
              </a:ext>
            </a:extLst>
          </p:cNvPr>
          <p:cNvSpPr txBox="1"/>
          <p:nvPr/>
        </p:nvSpPr>
        <p:spPr>
          <a:xfrm>
            <a:off x="1082567" y="1576259"/>
            <a:ext cx="5013434" cy="3913059"/>
          </a:xfrm>
          <a:prstGeom prst="rect">
            <a:avLst/>
          </a:prstGeom>
          <a:noFill/>
        </p:spPr>
        <p:txBody>
          <a:bodyPr wrap="square" rtlCol="0">
            <a:spAutoFit/>
          </a:bodyPr>
          <a:lstStyle/>
          <a:p>
            <a:pPr marL="342900" indent="-342900">
              <a:lnSpc>
                <a:spcPct val="150000"/>
              </a:lnSpc>
              <a:buClr>
                <a:schemeClr val="accent5">
                  <a:lumMod val="60000"/>
                  <a:lumOff val="40000"/>
                </a:schemeClr>
              </a:buClr>
              <a:buFont typeface="Arial" panose="020B0604020202020204" pitchFamily="34" charset="0"/>
              <a:buChar char="•"/>
              <a:defRPr/>
            </a:pPr>
            <a:r>
              <a:rPr lang="tr-TR" sz="2400" dirty="0">
                <a:solidFill>
                  <a:prstClr val="black"/>
                </a:solidFill>
                <a:latin typeface="Calibri gövde"/>
              </a:rPr>
              <a:t>İdeal vücut ağırlığı</a:t>
            </a:r>
          </a:p>
          <a:p>
            <a:pPr marL="342900" indent="-342900">
              <a:lnSpc>
                <a:spcPct val="150000"/>
              </a:lnSpc>
              <a:buClr>
                <a:schemeClr val="accent5">
                  <a:lumMod val="60000"/>
                  <a:lumOff val="40000"/>
                </a:schemeClr>
              </a:buClr>
              <a:buFont typeface="Arial" panose="020B0604020202020204" pitchFamily="34" charset="0"/>
              <a:buChar char="•"/>
              <a:defRPr/>
            </a:pPr>
            <a:r>
              <a:rPr lang="tr-TR" sz="2400" dirty="0">
                <a:solidFill>
                  <a:prstClr val="black"/>
                </a:solidFill>
                <a:latin typeface="Calibri gövde"/>
              </a:rPr>
              <a:t>Tuz kısıtlaması</a:t>
            </a:r>
          </a:p>
          <a:p>
            <a:pPr marL="342900" indent="-342900">
              <a:lnSpc>
                <a:spcPct val="150000"/>
              </a:lnSpc>
              <a:buClr>
                <a:schemeClr val="accent5">
                  <a:lumMod val="60000"/>
                  <a:lumOff val="40000"/>
                </a:schemeClr>
              </a:buClr>
              <a:buFont typeface="Arial" panose="020B0604020202020204" pitchFamily="34" charset="0"/>
              <a:buChar char="•"/>
              <a:defRPr/>
            </a:pPr>
            <a:r>
              <a:rPr lang="tr-TR" sz="2400" dirty="0">
                <a:solidFill>
                  <a:prstClr val="black"/>
                </a:solidFill>
                <a:latin typeface="Calibri gövde"/>
              </a:rPr>
              <a:t>Sağlıklı beslenme</a:t>
            </a:r>
          </a:p>
          <a:p>
            <a:pPr marL="342900" indent="-342900">
              <a:lnSpc>
                <a:spcPct val="150000"/>
              </a:lnSpc>
              <a:buClr>
                <a:schemeClr val="accent5">
                  <a:lumMod val="60000"/>
                  <a:lumOff val="40000"/>
                </a:schemeClr>
              </a:buClr>
              <a:buFont typeface="Arial" panose="020B0604020202020204" pitchFamily="34" charset="0"/>
              <a:buChar char="•"/>
              <a:defRPr/>
            </a:pPr>
            <a:r>
              <a:rPr lang="tr-TR" sz="2400" dirty="0">
                <a:solidFill>
                  <a:prstClr val="black"/>
                </a:solidFill>
                <a:latin typeface="Calibri gövde"/>
              </a:rPr>
              <a:t>Sigaranın bırakılması</a:t>
            </a:r>
          </a:p>
          <a:p>
            <a:pPr marL="342900" indent="-342900">
              <a:lnSpc>
                <a:spcPct val="150000"/>
              </a:lnSpc>
              <a:buClr>
                <a:schemeClr val="accent5">
                  <a:lumMod val="60000"/>
                  <a:lumOff val="40000"/>
                </a:schemeClr>
              </a:buClr>
              <a:buFont typeface="Arial" panose="020B0604020202020204" pitchFamily="34" charset="0"/>
              <a:buChar char="•"/>
              <a:defRPr/>
            </a:pPr>
            <a:r>
              <a:rPr lang="tr-TR" sz="2400" dirty="0">
                <a:solidFill>
                  <a:prstClr val="black"/>
                </a:solidFill>
                <a:latin typeface="Calibri gövde"/>
              </a:rPr>
              <a:t>Alkol alımının sınırlanması</a:t>
            </a:r>
          </a:p>
          <a:p>
            <a:pPr marL="342900" indent="-342900">
              <a:lnSpc>
                <a:spcPct val="150000"/>
              </a:lnSpc>
              <a:buClr>
                <a:schemeClr val="accent5">
                  <a:lumMod val="60000"/>
                  <a:lumOff val="40000"/>
                </a:schemeClr>
              </a:buClr>
              <a:buFont typeface="Arial" panose="020B0604020202020204" pitchFamily="34" charset="0"/>
              <a:buChar char="•"/>
              <a:defRPr/>
            </a:pPr>
            <a:r>
              <a:rPr lang="tr-TR" sz="2400" dirty="0">
                <a:solidFill>
                  <a:prstClr val="black"/>
                </a:solidFill>
                <a:latin typeface="Calibri gövde"/>
              </a:rPr>
              <a:t>Hareketli yaşam</a:t>
            </a:r>
          </a:p>
          <a:p>
            <a:pPr marL="342900" indent="-342900">
              <a:lnSpc>
                <a:spcPct val="150000"/>
              </a:lnSpc>
              <a:buClr>
                <a:schemeClr val="accent5">
                  <a:lumMod val="60000"/>
                  <a:lumOff val="40000"/>
                </a:schemeClr>
              </a:buClr>
              <a:buFont typeface="Arial" panose="020B0604020202020204" pitchFamily="34" charset="0"/>
              <a:buChar char="•"/>
              <a:defRPr/>
            </a:pPr>
            <a:r>
              <a:rPr lang="tr-TR" sz="2400" dirty="0">
                <a:solidFill>
                  <a:prstClr val="black"/>
                </a:solidFill>
                <a:latin typeface="Calibri gövde"/>
              </a:rPr>
              <a:t>Stres yönetimi</a:t>
            </a:r>
            <a:endParaRPr lang="en-US" sz="2400" dirty="0">
              <a:solidFill>
                <a:prstClr val="black"/>
              </a:solidFill>
              <a:latin typeface="Calibri gövde"/>
            </a:endParaRPr>
          </a:p>
        </p:txBody>
      </p:sp>
      <p:sp>
        <p:nvSpPr>
          <p:cNvPr id="3" name="Dikdörtgen 2">
            <a:extLst>
              <a:ext uri="{FF2B5EF4-FFF2-40B4-BE49-F238E27FC236}">
                <a16:creationId xmlns:a16="http://schemas.microsoft.com/office/drawing/2014/main" id="{9A674231-B60D-48E0-8682-B25E40739994}"/>
              </a:ext>
            </a:extLst>
          </p:cNvPr>
          <p:cNvSpPr/>
          <p:nvPr/>
        </p:nvSpPr>
        <p:spPr>
          <a:xfrm>
            <a:off x="675044" y="600888"/>
            <a:ext cx="9146369" cy="522000"/>
          </a:xfrm>
          <a:prstGeom prst="rect">
            <a:avLst/>
          </a:prstGeom>
        </p:spPr>
        <p:txBody>
          <a:bodyPr wrap="square">
            <a:spAutoFit/>
          </a:bodyPr>
          <a:lstStyle/>
          <a:p>
            <a:pPr>
              <a:lnSpc>
                <a:spcPct val="150000"/>
              </a:lnSpc>
              <a:defRPr/>
            </a:pPr>
            <a:r>
              <a:rPr lang="tr-TR" sz="2800" b="1" dirty="0">
                <a:latin typeface="Calibri" panose="020F0502020204030204" pitchFamily="34" charset="0"/>
                <a:ea typeface="Calibri" panose="020F0502020204030204" pitchFamily="34" charset="0"/>
                <a:cs typeface="Calibri" panose="020F0502020204030204" pitchFamily="34" charset="0"/>
              </a:rPr>
              <a:t>Yaşam Tarzı Değişiklikleri-1</a:t>
            </a:r>
            <a:endParaRPr lang="en-US" sz="2800" b="1" dirty="0">
              <a:latin typeface="Calibri" panose="020F0502020204030204" pitchFamily="34" charset="0"/>
              <a:cs typeface="Calibri" panose="020F0502020204030204" pitchFamily="34" charset="0"/>
            </a:endParaRPr>
          </a:p>
        </p:txBody>
      </p:sp>
      <p:sp>
        <p:nvSpPr>
          <p:cNvPr id="5" name="Dikdörtgen: Yuvarlatılmış Köşeler 4">
            <a:extLst>
              <a:ext uri="{FF2B5EF4-FFF2-40B4-BE49-F238E27FC236}">
                <a16:creationId xmlns:a16="http://schemas.microsoft.com/office/drawing/2014/main" id="{0915CB52-CE04-4B7F-9BDC-A9D01E0EA2E7}"/>
              </a:ext>
            </a:extLst>
          </p:cNvPr>
          <p:cNvSpPr/>
          <p:nvPr/>
        </p:nvSpPr>
        <p:spPr>
          <a:xfrm>
            <a:off x="6701756" y="1529138"/>
            <a:ext cx="4608329" cy="3813313"/>
          </a:xfrm>
          <a:prstGeom prst="roundRect">
            <a:avLst/>
          </a:prstGeom>
          <a:solidFill>
            <a:schemeClr val="accent2">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Grafik 5" descr="Bisiklet sürme">
            <a:extLst>
              <a:ext uri="{FF2B5EF4-FFF2-40B4-BE49-F238E27FC236}">
                <a16:creationId xmlns:a16="http://schemas.microsoft.com/office/drawing/2014/main" id="{C62F9F05-A5CA-4334-B838-9C92E04E6CE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46804" y="1633566"/>
            <a:ext cx="1666984" cy="1666984"/>
          </a:xfrm>
          <a:prstGeom prst="rect">
            <a:avLst/>
          </a:prstGeom>
        </p:spPr>
      </p:pic>
      <p:pic>
        <p:nvPicPr>
          <p:cNvPr id="8" name="Grafik 7" descr="Masa düzeni">
            <a:extLst>
              <a:ext uri="{FF2B5EF4-FFF2-40B4-BE49-F238E27FC236}">
                <a16:creationId xmlns:a16="http://schemas.microsoft.com/office/drawing/2014/main" id="{6E9D5BB6-F345-4825-904E-FF947DED070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05921" y="1518176"/>
            <a:ext cx="1721300" cy="1782374"/>
          </a:xfrm>
          <a:prstGeom prst="rect">
            <a:avLst/>
          </a:prstGeom>
        </p:spPr>
      </p:pic>
      <p:pic>
        <p:nvPicPr>
          <p:cNvPr id="9" name="Grafik 8" descr="Sigara içilmez">
            <a:extLst>
              <a:ext uri="{FF2B5EF4-FFF2-40B4-BE49-F238E27FC236}">
                <a16:creationId xmlns:a16="http://schemas.microsoft.com/office/drawing/2014/main" id="{E7D04A09-CB06-4E59-8C0D-21DE8CBA72E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37630" y="3380761"/>
            <a:ext cx="1550469" cy="1550469"/>
          </a:xfrm>
          <a:prstGeom prst="rect">
            <a:avLst/>
          </a:prstGeom>
        </p:spPr>
      </p:pic>
    </p:spTree>
    <p:extLst>
      <p:ext uri="{BB962C8B-B14F-4D97-AF65-F5344CB8AC3E}">
        <p14:creationId xmlns:p14="http://schemas.microsoft.com/office/powerpoint/2010/main" val="414465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12147</TotalTime>
  <Words>2921</Words>
  <Application>Microsoft Office PowerPoint</Application>
  <PresentationFormat>Geniş ekran</PresentationFormat>
  <Paragraphs>456</Paragraphs>
  <Slides>55</Slides>
  <Notes>3</Notes>
  <HiddenSlides>0</HiddenSlides>
  <MMClips>0</MMClips>
  <ScaleCrop>false</ScaleCrop>
  <HeadingPairs>
    <vt:vector size="6" baseType="variant">
      <vt:variant>
        <vt:lpstr>Kullanılan Yazı Tipleri</vt:lpstr>
      </vt:variant>
      <vt:variant>
        <vt:i4>11</vt:i4>
      </vt:variant>
      <vt:variant>
        <vt:lpstr>Tema</vt:lpstr>
      </vt:variant>
      <vt:variant>
        <vt:i4>1</vt:i4>
      </vt:variant>
      <vt:variant>
        <vt:lpstr>Slayt Başlıkları</vt:lpstr>
      </vt:variant>
      <vt:variant>
        <vt:i4>55</vt:i4>
      </vt:variant>
    </vt:vector>
  </HeadingPairs>
  <TitlesOfParts>
    <vt:vector size="67" baseType="lpstr">
      <vt:lpstr>맑은 고딕</vt:lpstr>
      <vt:lpstr>ＭＳ Ｐゴシック</vt:lpstr>
      <vt:lpstr>Arial</vt:lpstr>
      <vt:lpstr>Calibri</vt:lpstr>
      <vt:lpstr>Calibri </vt:lpstr>
      <vt:lpstr>Calibri gövde</vt:lpstr>
      <vt:lpstr>Calibri Light</vt:lpstr>
      <vt:lpstr>Chalkboard SE Bold</vt:lpstr>
      <vt:lpstr>Symbol</vt:lpstr>
      <vt:lpstr>Tahoma</vt:lpstr>
      <vt:lpstr>Times New Roman</vt:lpstr>
      <vt:lpstr>1_Office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BEDİHA ÖKSÜZ</dc:creator>
  <cp:lastModifiedBy>Seçil SİS</cp:lastModifiedBy>
  <cp:revision>610</cp:revision>
  <dcterms:created xsi:type="dcterms:W3CDTF">2020-11-23T09:22:27Z</dcterms:created>
  <dcterms:modified xsi:type="dcterms:W3CDTF">2021-07-12T12:29:35Z</dcterms:modified>
</cp:coreProperties>
</file>