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74" r:id="rId7"/>
    <p:sldId id="261" r:id="rId8"/>
    <p:sldId id="262" r:id="rId9"/>
    <p:sldId id="263" r:id="rId10"/>
    <p:sldId id="264" r:id="rId11"/>
    <p:sldId id="273" r:id="rId12"/>
    <p:sldId id="271" r:id="rId13"/>
    <p:sldId id="266" r:id="rId14"/>
    <p:sldId id="275" r:id="rId15"/>
    <p:sldId id="265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25682C56-7437-4F95-9B74-E9C40FD7E0C3}">
          <p14:sldIdLst>
            <p14:sldId id="256"/>
            <p14:sldId id="257"/>
            <p14:sldId id="258"/>
            <p14:sldId id="259"/>
            <p14:sldId id="260"/>
            <p14:sldId id="274"/>
            <p14:sldId id="261"/>
            <p14:sldId id="262"/>
            <p14:sldId id="263"/>
            <p14:sldId id="264"/>
            <p14:sldId id="273"/>
            <p14:sldId id="271"/>
            <p14:sldId id="266"/>
            <p14:sldId id="275"/>
            <p14:sldId id="265"/>
            <p14:sldId id="268"/>
            <p14:sldId id="269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023" autoAdjust="0"/>
  </p:normalViewPr>
  <p:slideViewPr>
    <p:cSldViewPr snapToGrid="0">
      <p:cViewPr>
        <p:scale>
          <a:sx n="95" d="100"/>
          <a:sy n="95" d="100"/>
        </p:scale>
        <p:origin x="-1140" y="-3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5/10/2023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5/10/2023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5/10/2023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YURTİÇİ GEÇİCİ GÖREV YOLLUĞU MANÜEL HESAPLAMA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ANTALYA İL SAĞLIK MÜDÜRLÜĞÜ </a:t>
            </a:r>
          </a:p>
          <a:p>
            <a:r>
              <a:rPr lang="tr-TR" dirty="0" smtClean="0"/>
              <a:t>DESTEK HİZMETLERİ BAŞKANLIĞI</a:t>
            </a:r>
          </a:p>
          <a:p>
            <a:r>
              <a:rPr lang="tr-TR" dirty="0" smtClean="0"/>
              <a:t>YOLLUK BÜROSU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750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956816" y="0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tr-TR" sz="1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 CETVELİ </a:t>
            </a:r>
            <a:r>
              <a:rPr lang="tr-TR" sz="1200" dirty="0">
                <a:latin typeface="Arial" panose="020B0604020202020204" pitchFamily="34" charset="0"/>
              </a:rPr>
              <a:t/>
            </a:r>
            <a:br>
              <a:rPr lang="tr-TR" sz="1200" dirty="0">
                <a:latin typeface="Arial" panose="020B0604020202020204" pitchFamily="34" charset="0"/>
              </a:rPr>
            </a:b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10/2/1954 TARİHLİ VE 6245 SAYILI HARCIRAH KANUNU </a:t>
            </a:r>
            <a:b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HÜKÜMLERİ UYARINCA VERİLECEK GÜNDELİK VE TAZMİNAT TUTARLARI </a:t>
            </a:r>
            <a:r>
              <a:rPr lang="tr-TR" dirty="0">
                <a:latin typeface="Arial" panose="020B0604020202020204" pitchFamily="34" charset="0"/>
              </a:rPr>
              <a:t/>
            </a:r>
            <a:br>
              <a:rPr lang="tr-TR" dirty="0">
                <a:latin typeface="Arial" panose="020B0604020202020204" pitchFamily="34" charset="0"/>
              </a:rPr>
            </a:br>
            <a:endParaRPr lang="tr-TR" dirty="0"/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1956816" y="1188720"/>
            <a:ext cx="7729728" cy="5669280"/>
          </a:xfrm>
        </p:spPr>
        <p:txBody>
          <a:bodyPr>
            <a:normAutofit fontScale="32500" lnSpcReduction="20000"/>
          </a:bodyPr>
          <a:lstStyle/>
          <a:p>
            <a:endParaRPr lang="tr-TR" dirty="0"/>
          </a:p>
          <a:p>
            <a:r>
              <a:rPr lang="tr-TR" sz="2800" dirty="0" smtClean="0">
                <a:solidFill>
                  <a:srgbClr val="C00000"/>
                </a:solidFill>
              </a:rPr>
              <a:t>2018 YILI  </a:t>
            </a:r>
            <a:r>
              <a:rPr lang="tr-TR" sz="2800" b="1" dirty="0" smtClean="0">
                <a:solidFill>
                  <a:srgbClr val="C00000"/>
                </a:solidFill>
              </a:rPr>
              <a:t>H-CETVELİ </a:t>
            </a:r>
            <a:r>
              <a:rPr lang="tr-TR" dirty="0"/>
              <a:t>	</a:t>
            </a:r>
          </a:p>
          <a:p>
            <a:r>
              <a:rPr lang="tr-TR" b="1" dirty="0"/>
              <a:t>10/2/1954 TARİHLİ VE 6245 SAYILI HARCIRAH KANUNU HÜKÜMLERİ UYARINCA VERİLECEK GÜNDELİK VE TAZMİNAT TUTARLARI </a:t>
            </a:r>
            <a:r>
              <a:rPr lang="tr-TR" dirty="0"/>
              <a:t>	</a:t>
            </a:r>
          </a:p>
          <a:p>
            <a:r>
              <a:rPr lang="tr-TR" b="1" dirty="0"/>
              <a:t>GÜNDELİK MİKTARI (TL)</a:t>
            </a:r>
            <a:r>
              <a:rPr lang="tr-TR" dirty="0"/>
              <a:t>	</a:t>
            </a:r>
          </a:p>
          <a:p>
            <a:r>
              <a:rPr lang="tr-TR" b="1" dirty="0"/>
              <a:t>I-</a:t>
            </a:r>
            <a:r>
              <a:rPr lang="tr-TR" dirty="0"/>
              <a:t>	</a:t>
            </a:r>
            <a:r>
              <a:rPr lang="tr-TR" b="1" dirty="0"/>
              <a:t>Yurt İçinde Verilecek Gündelikler (Madde : 33)</a:t>
            </a:r>
            <a:r>
              <a:rPr lang="tr-TR" dirty="0"/>
              <a:t>	</a:t>
            </a:r>
          </a:p>
          <a:p>
            <a:r>
              <a:rPr lang="tr-TR" b="1" dirty="0"/>
              <a:t>A-</a:t>
            </a:r>
            <a:r>
              <a:rPr lang="tr-TR" dirty="0"/>
              <a:t>	a)	Türkiye Büyük Millet Meclisi Başkanı ve Cumhurbaşkanı Yardımcıları 	</a:t>
            </a:r>
            <a:r>
              <a:rPr lang="tr-TR" dirty="0" smtClean="0"/>
              <a:t>67,40</a:t>
            </a:r>
            <a:r>
              <a:rPr lang="tr-TR" dirty="0"/>
              <a:t>	</a:t>
            </a:r>
          </a:p>
          <a:p>
            <a:r>
              <a:rPr lang="tr-TR" dirty="0"/>
              <a:t>b)	Anayasa Mahkemesi Başkanı, Bakanlar, Genelkurmay Başkanı, Milletvekilleri, Kuvvet Komutanları,	</a:t>
            </a:r>
          </a:p>
          <a:p>
            <a:r>
              <a:rPr lang="tr-TR" dirty="0"/>
              <a:t>Jandarma Genel Komutanı, Sahil Güvenlik Komutanı, Cumhurbaşkanlığı İdari İşler Başkanı, 	</a:t>
            </a:r>
          </a:p>
          <a:p>
            <a:r>
              <a:rPr lang="tr-TR" dirty="0"/>
              <a:t>Türkiye Büyük Millet Meclisi Genel Sekreteri, Orgeneraller, Oramiraller, 	</a:t>
            </a:r>
          </a:p>
          <a:p>
            <a:r>
              <a:rPr lang="tr-TR" dirty="0"/>
              <a:t>Yargıtay, Danıştay, Uyuşmazlık Mahkemesi ve Sayıştay Başkanları, Yargıtay Cumhuriyet Başsavcısı, 	</a:t>
            </a:r>
          </a:p>
          <a:p>
            <a:r>
              <a:rPr lang="tr-TR" dirty="0"/>
              <a:t>Danıştay Başsavcısı, Diyanet İşleri ve Yükseköğretim Kurulu Başkanları, Kamu </a:t>
            </a:r>
            <a:r>
              <a:rPr lang="tr-TR" dirty="0" err="1"/>
              <a:t>Başdenetçisi</a:t>
            </a:r>
            <a:r>
              <a:rPr lang="tr-TR" dirty="0"/>
              <a:t> 	</a:t>
            </a:r>
            <a:r>
              <a:rPr lang="tr-TR" dirty="0" smtClean="0"/>
              <a:t>61,50</a:t>
            </a:r>
            <a:r>
              <a:rPr lang="tr-TR" dirty="0"/>
              <a:t>	</a:t>
            </a:r>
          </a:p>
          <a:p>
            <a:r>
              <a:rPr lang="tr-TR" b="1" dirty="0"/>
              <a:t>B-</a:t>
            </a:r>
            <a:r>
              <a:rPr lang="tr-TR" dirty="0"/>
              <a:t>	Memur ve Hizmetlilerden;	</a:t>
            </a:r>
          </a:p>
          <a:p>
            <a:r>
              <a:rPr lang="tr-TR" dirty="0"/>
              <a:t>a)	Ek göstergesi 8000 ve daha yüksek olan kadrolarda bulunanlar (1)	</a:t>
            </a:r>
            <a:r>
              <a:rPr lang="tr-TR" dirty="0" smtClean="0"/>
              <a:t>51,60</a:t>
            </a:r>
            <a:r>
              <a:rPr lang="tr-TR" dirty="0"/>
              <a:t>	</a:t>
            </a:r>
          </a:p>
          <a:p>
            <a:r>
              <a:rPr lang="tr-TR" dirty="0"/>
              <a:t>b)	Ek göstergesi 6400 (dahil) - 8000 (hariç) olan kadrolarda bulunanlar	</a:t>
            </a:r>
            <a:r>
              <a:rPr lang="tr-TR" dirty="0" smtClean="0"/>
              <a:t>48,15</a:t>
            </a:r>
            <a:r>
              <a:rPr lang="tr-TR" dirty="0"/>
              <a:t>	</a:t>
            </a:r>
          </a:p>
          <a:p>
            <a:r>
              <a:rPr lang="tr-TR" dirty="0"/>
              <a:t>c)	Ek göstergesi 3600 (dahil) - 6400 (hariç) olan kadrolarda bulunanlar	</a:t>
            </a:r>
            <a:r>
              <a:rPr lang="tr-TR" dirty="0" smtClean="0"/>
              <a:t>45,20</a:t>
            </a:r>
            <a:r>
              <a:rPr lang="tr-TR" dirty="0"/>
              <a:t>	</a:t>
            </a:r>
          </a:p>
          <a:p>
            <a:r>
              <a:rPr lang="it-IT" dirty="0"/>
              <a:t>d)	Aylık/kadro derecesi 1-4 olanlar	</a:t>
            </a:r>
            <a:r>
              <a:rPr lang="tr-TR" dirty="0" smtClean="0"/>
              <a:t>39,85</a:t>
            </a:r>
            <a:r>
              <a:rPr lang="it-IT" dirty="0"/>
              <a:t>	</a:t>
            </a:r>
          </a:p>
          <a:p>
            <a:r>
              <a:rPr lang="it-IT" dirty="0"/>
              <a:t>e)	Aylık/kadro derecesi 5-15 olanlar	</a:t>
            </a:r>
            <a:r>
              <a:rPr lang="tr-TR" dirty="0" smtClean="0"/>
              <a:t>38,75</a:t>
            </a:r>
            <a:r>
              <a:rPr lang="it-IT" dirty="0"/>
              <a:t>	</a:t>
            </a:r>
          </a:p>
          <a:p>
            <a:r>
              <a:rPr lang="tr-TR" i="1" dirty="0"/>
              <a:t>(1)</a:t>
            </a:r>
            <a:r>
              <a:rPr lang="tr-TR" dirty="0"/>
              <a:t>	</a:t>
            </a:r>
            <a:r>
              <a:rPr lang="tr-TR" i="1" dirty="0"/>
              <a:t>6245sayılıHarcırahKanununun33üncümaddesinin(b)</a:t>
            </a:r>
            <a:r>
              <a:rPr lang="tr-TR" i="1" dirty="0" err="1"/>
              <a:t>fıkrasınagöreverilecekgündeliklerinhesabındabututar</a:t>
            </a:r>
            <a:r>
              <a:rPr lang="tr-TR" i="1" dirty="0"/>
              <a:t> esas alınır.</a:t>
            </a:r>
            <a:r>
              <a:rPr lang="tr-TR" dirty="0"/>
              <a:t>	</a:t>
            </a:r>
          </a:p>
          <a:p>
            <a:r>
              <a:rPr lang="tr-TR" i="1" dirty="0"/>
              <a:t>*</a:t>
            </a:r>
            <a:r>
              <a:rPr lang="tr-TR" dirty="0"/>
              <a:t>	</a:t>
            </a:r>
            <a:r>
              <a:rPr lang="tr-TR" i="1" dirty="0"/>
              <a:t>6245sayılıHarcırahKanununun33üncümaddesinin(b)fıkrasınagöreyatacakyerteminiiçinödenecekücretlerinhesabındagündeliklerinin%50artırımlımiktarı,(d)fıkrasınagöreyapılacaködemelerdeisegörevlendirmeninilk10günüiçingündeliklerinin%50artırımlımiktarı,takipeden80günüiçingündeliklerinin %50 si, müteakip 90 günü için ise </a:t>
            </a:r>
            <a:r>
              <a:rPr lang="tr-TR" i="1" dirty="0" err="1"/>
              <a:t>müstehak</a:t>
            </a:r>
            <a:r>
              <a:rPr lang="tr-TR" i="1" dirty="0"/>
              <a:t> oldukları gündeliklerinin %40’ı esas alınır.</a:t>
            </a:r>
            <a:r>
              <a:rPr lang="tr-TR" dirty="0"/>
              <a:t>	</a:t>
            </a:r>
          </a:p>
          <a:p>
            <a:r>
              <a:rPr lang="tr-TR" b="1" dirty="0"/>
              <a:t>II-</a:t>
            </a:r>
            <a:r>
              <a:rPr lang="tr-TR" dirty="0"/>
              <a:t>	</a:t>
            </a:r>
            <a:r>
              <a:rPr lang="tr-TR" b="1" dirty="0"/>
              <a:t>Arazi Üzerinde Çalışanlara Verilecek Tazminatlar (Madde 50)</a:t>
            </a:r>
            <a:r>
              <a:rPr lang="tr-TR" dirty="0"/>
              <a:t>	</a:t>
            </a:r>
          </a:p>
          <a:p>
            <a:r>
              <a:rPr lang="tr-TR" dirty="0"/>
              <a:t>50 </a:t>
            </a:r>
            <a:r>
              <a:rPr lang="tr-TR" dirty="0" err="1"/>
              <a:t>nci</a:t>
            </a:r>
            <a:r>
              <a:rPr lang="tr-TR" dirty="0"/>
              <a:t> Maddenin 1, 2, 3, 4 ve 5 inci Bentlerinde Yer Alan Personel :	</a:t>
            </a:r>
          </a:p>
          <a:p>
            <a:r>
              <a:rPr lang="it-IT" dirty="0"/>
              <a:t>a)	Kadro derecesi 1-4 olanlar	45,00	</a:t>
            </a:r>
            <a:r>
              <a:rPr lang="tr-TR" dirty="0" smtClean="0"/>
              <a:t>15,80</a:t>
            </a:r>
            <a:endParaRPr lang="it-IT" dirty="0"/>
          </a:p>
          <a:p>
            <a:r>
              <a:rPr lang="it-IT" dirty="0"/>
              <a:t>b)	Kadro derecesi 5-15 olanlar	</a:t>
            </a:r>
            <a:r>
              <a:rPr lang="tr-TR" dirty="0" smtClean="0"/>
              <a:t>15,25</a:t>
            </a:r>
            <a:r>
              <a:rPr lang="it-IT" dirty="0"/>
              <a:t>	</a:t>
            </a:r>
          </a:p>
          <a:p>
            <a:r>
              <a:rPr lang="tr-TR" i="1" dirty="0"/>
              <a:t>Bu tazminattan yararlananlardan;</a:t>
            </a:r>
            <a:r>
              <a:rPr lang="tr-TR" dirty="0"/>
              <a:t>	</a:t>
            </a:r>
          </a:p>
          <a:p>
            <a:r>
              <a:rPr lang="tr-TR" i="1" dirty="0"/>
              <a:t>1)</a:t>
            </a:r>
            <a:r>
              <a:rPr lang="tr-TR" dirty="0"/>
              <a:t>	</a:t>
            </a:r>
            <a:r>
              <a:rPr lang="tr-TR" i="1" dirty="0"/>
              <a:t>Memuriyet mahalli dışındaki çalışma alanlarında hizmet görenler ile 24/2/1984 tarihli ve 2981 sayılı Kanun uygulamasında çalışan Tapu ve Kadastro Genel Müdürlüğü personeline yukarıda yazılı miktarların yarısı ek olarak ödenir.</a:t>
            </a:r>
            <a:r>
              <a:rPr lang="tr-TR" dirty="0"/>
              <a:t>	</a:t>
            </a:r>
          </a:p>
          <a:p>
            <a:r>
              <a:rPr lang="tr-TR" i="1" dirty="0"/>
              <a:t>2)</a:t>
            </a:r>
            <a:r>
              <a:rPr lang="tr-TR" dirty="0"/>
              <a:t>	</a:t>
            </a:r>
            <a:r>
              <a:rPr lang="tr-TR" i="1" dirty="0"/>
              <a:t>Bu çalışmaları dolayısıyla arazide, şantiyede veya gemilerde geceleyenlere bu suretle bulunacak miktarın yarısı ek olarak ayrıca ödenir.</a:t>
            </a:r>
            <a:r>
              <a:rPr lang="tr-TR" dirty="0"/>
              <a:t>	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4242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029968" y="0"/>
            <a:ext cx="7729728" cy="598932"/>
          </a:xfrm>
        </p:spPr>
        <p:txBody>
          <a:bodyPr>
            <a:normAutofit fontScale="90000"/>
          </a:bodyPr>
          <a:lstStyle/>
          <a:p>
            <a:r>
              <a:rPr lang="tr-TR" sz="2500" dirty="0" smtClean="0"/>
              <a:t>Gündeliği 63 </a:t>
            </a:r>
            <a:r>
              <a:rPr lang="tr-TR" sz="1000" dirty="0" err="1" smtClean="0"/>
              <a:t>tl</a:t>
            </a:r>
            <a:r>
              <a:rPr lang="tr-TR" sz="2500" dirty="0" smtClean="0"/>
              <a:t> </a:t>
            </a:r>
            <a:r>
              <a:rPr lang="tr-TR" sz="2500" dirty="0"/>
              <a:t>olan personel</a:t>
            </a:r>
            <a:endParaRPr lang="tr-TR" dirty="0"/>
          </a:p>
        </p:txBody>
      </p:sp>
      <p:graphicFrame>
        <p:nvGraphicFramePr>
          <p:cNvPr id="4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9823614"/>
              </p:ext>
            </p:extLst>
          </p:nvPr>
        </p:nvGraphicFramePr>
        <p:xfrm>
          <a:off x="2" y="598935"/>
          <a:ext cx="12194597" cy="62590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6073">
                  <a:extLst>
                    <a:ext uri="{9D8B030D-6E8A-4147-A177-3AD203B41FA5}">
                      <a16:colId xmlns="" xmlns:a16="http://schemas.microsoft.com/office/drawing/2014/main" val="2310782143"/>
                    </a:ext>
                  </a:extLst>
                </a:gridCol>
                <a:gridCol w="445009">
                  <a:extLst>
                    <a:ext uri="{9D8B030D-6E8A-4147-A177-3AD203B41FA5}">
                      <a16:colId xmlns="" xmlns:a16="http://schemas.microsoft.com/office/drawing/2014/main" val="3558566590"/>
                    </a:ext>
                  </a:extLst>
                </a:gridCol>
                <a:gridCol w="403980">
                  <a:extLst>
                    <a:ext uri="{9D8B030D-6E8A-4147-A177-3AD203B41FA5}">
                      <a16:colId xmlns="" xmlns:a16="http://schemas.microsoft.com/office/drawing/2014/main" val="4248375421"/>
                    </a:ext>
                  </a:extLst>
                </a:gridCol>
                <a:gridCol w="312453">
                  <a:extLst>
                    <a:ext uri="{9D8B030D-6E8A-4147-A177-3AD203B41FA5}">
                      <a16:colId xmlns="" xmlns:a16="http://schemas.microsoft.com/office/drawing/2014/main" val="4105273760"/>
                    </a:ext>
                  </a:extLst>
                </a:gridCol>
                <a:gridCol w="445009">
                  <a:extLst>
                    <a:ext uri="{9D8B030D-6E8A-4147-A177-3AD203B41FA5}">
                      <a16:colId xmlns="" xmlns:a16="http://schemas.microsoft.com/office/drawing/2014/main" val="3574357950"/>
                    </a:ext>
                  </a:extLst>
                </a:gridCol>
                <a:gridCol w="482883">
                  <a:extLst>
                    <a:ext uri="{9D8B030D-6E8A-4147-A177-3AD203B41FA5}">
                      <a16:colId xmlns="" xmlns:a16="http://schemas.microsoft.com/office/drawing/2014/main" val="2239147190"/>
                    </a:ext>
                  </a:extLst>
                </a:gridCol>
                <a:gridCol w="823743">
                  <a:extLst>
                    <a:ext uri="{9D8B030D-6E8A-4147-A177-3AD203B41FA5}">
                      <a16:colId xmlns="" xmlns:a16="http://schemas.microsoft.com/office/drawing/2014/main" val="3946368080"/>
                    </a:ext>
                  </a:extLst>
                </a:gridCol>
                <a:gridCol w="217769">
                  <a:extLst>
                    <a:ext uri="{9D8B030D-6E8A-4147-A177-3AD203B41FA5}">
                      <a16:colId xmlns="" xmlns:a16="http://schemas.microsoft.com/office/drawing/2014/main" val="439880402"/>
                    </a:ext>
                  </a:extLst>
                </a:gridCol>
                <a:gridCol w="217769">
                  <a:extLst>
                    <a:ext uri="{9D8B030D-6E8A-4147-A177-3AD203B41FA5}">
                      <a16:colId xmlns="" xmlns:a16="http://schemas.microsoft.com/office/drawing/2014/main" val="1820004508"/>
                    </a:ext>
                  </a:extLst>
                </a:gridCol>
                <a:gridCol w="217769">
                  <a:extLst>
                    <a:ext uri="{9D8B030D-6E8A-4147-A177-3AD203B41FA5}">
                      <a16:colId xmlns="" xmlns:a16="http://schemas.microsoft.com/office/drawing/2014/main" val="3636074597"/>
                    </a:ext>
                  </a:extLst>
                </a:gridCol>
                <a:gridCol w="208301">
                  <a:extLst>
                    <a:ext uri="{9D8B030D-6E8A-4147-A177-3AD203B41FA5}">
                      <a16:colId xmlns="" xmlns:a16="http://schemas.microsoft.com/office/drawing/2014/main" val="594924864"/>
                    </a:ext>
                  </a:extLst>
                </a:gridCol>
                <a:gridCol w="208301">
                  <a:extLst>
                    <a:ext uri="{9D8B030D-6E8A-4147-A177-3AD203B41FA5}">
                      <a16:colId xmlns="" xmlns:a16="http://schemas.microsoft.com/office/drawing/2014/main" val="3909598323"/>
                    </a:ext>
                  </a:extLst>
                </a:gridCol>
                <a:gridCol w="198833">
                  <a:extLst>
                    <a:ext uri="{9D8B030D-6E8A-4147-A177-3AD203B41FA5}">
                      <a16:colId xmlns="" xmlns:a16="http://schemas.microsoft.com/office/drawing/2014/main" val="1906144571"/>
                    </a:ext>
                  </a:extLst>
                </a:gridCol>
                <a:gridCol w="214615">
                  <a:extLst>
                    <a:ext uri="{9D8B030D-6E8A-4147-A177-3AD203B41FA5}">
                      <a16:colId xmlns="" xmlns:a16="http://schemas.microsoft.com/office/drawing/2014/main" val="599938466"/>
                    </a:ext>
                  </a:extLst>
                </a:gridCol>
                <a:gridCol w="217769">
                  <a:extLst>
                    <a:ext uri="{9D8B030D-6E8A-4147-A177-3AD203B41FA5}">
                      <a16:colId xmlns="" xmlns:a16="http://schemas.microsoft.com/office/drawing/2014/main" val="79073656"/>
                    </a:ext>
                  </a:extLst>
                </a:gridCol>
                <a:gridCol w="366108">
                  <a:extLst>
                    <a:ext uri="{9D8B030D-6E8A-4147-A177-3AD203B41FA5}">
                      <a16:colId xmlns="" xmlns:a16="http://schemas.microsoft.com/office/drawing/2014/main" val="1552265135"/>
                    </a:ext>
                  </a:extLst>
                </a:gridCol>
                <a:gridCol w="445009">
                  <a:extLst>
                    <a:ext uri="{9D8B030D-6E8A-4147-A177-3AD203B41FA5}">
                      <a16:colId xmlns="" xmlns:a16="http://schemas.microsoft.com/office/drawing/2014/main" val="3177434887"/>
                    </a:ext>
                  </a:extLst>
                </a:gridCol>
                <a:gridCol w="277737">
                  <a:extLst>
                    <a:ext uri="{9D8B030D-6E8A-4147-A177-3AD203B41FA5}">
                      <a16:colId xmlns="" xmlns:a16="http://schemas.microsoft.com/office/drawing/2014/main" val="280231235"/>
                    </a:ext>
                  </a:extLst>
                </a:gridCol>
                <a:gridCol w="189365">
                  <a:extLst>
                    <a:ext uri="{9D8B030D-6E8A-4147-A177-3AD203B41FA5}">
                      <a16:colId xmlns="" xmlns:a16="http://schemas.microsoft.com/office/drawing/2014/main" val="1906144116"/>
                    </a:ext>
                  </a:extLst>
                </a:gridCol>
                <a:gridCol w="217769">
                  <a:extLst>
                    <a:ext uri="{9D8B030D-6E8A-4147-A177-3AD203B41FA5}">
                      <a16:colId xmlns="" xmlns:a16="http://schemas.microsoft.com/office/drawing/2014/main" val="2841693533"/>
                    </a:ext>
                  </a:extLst>
                </a:gridCol>
                <a:gridCol w="189365">
                  <a:extLst>
                    <a:ext uri="{9D8B030D-6E8A-4147-A177-3AD203B41FA5}">
                      <a16:colId xmlns="" xmlns:a16="http://schemas.microsoft.com/office/drawing/2014/main" val="3537608834"/>
                    </a:ext>
                  </a:extLst>
                </a:gridCol>
                <a:gridCol w="189365">
                  <a:extLst>
                    <a:ext uri="{9D8B030D-6E8A-4147-A177-3AD203B41FA5}">
                      <a16:colId xmlns="" xmlns:a16="http://schemas.microsoft.com/office/drawing/2014/main" val="868411096"/>
                    </a:ext>
                  </a:extLst>
                </a:gridCol>
                <a:gridCol w="189365">
                  <a:extLst>
                    <a:ext uri="{9D8B030D-6E8A-4147-A177-3AD203B41FA5}">
                      <a16:colId xmlns="" xmlns:a16="http://schemas.microsoft.com/office/drawing/2014/main" val="771856586"/>
                    </a:ext>
                  </a:extLst>
                </a:gridCol>
                <a:gridCol w="37454">
                  <a:extLst>
                    <a:ext uri="{9D8B030D-6E8A-4147-A177-3AD203B41FA5}">
                      <a16:colId xmlns="" xmlns:a16="http://schemas.microsoft.com/office/drawing/2014/main" val="2667946396"/>
                    </a:ext>
                  </a:extLst>
                </a:gridCol>
                <a:gridCol w="31427">
                  <a:extLst>
                    <a:ext uri="{9D8B030D-6E8A-4147-A177-3AD203B41FA5}">
                      <a16:colId xmlns="" xmlns:a16="http://schemas.microsoft.com/office/drawing/2014/main" val="446556943"/>
                    </a:ext>
                  </a:extLst>
                </a:gridCol>
                <a:gridCol w="252488">
                  <a:extLst>
                    <a:ext uri="{9D8B030D-6E8A-4147-A177-3AD203B41FA5}">
                      <a16:colId xmlns="" xmlns:a16="http://schemas.microsoft.com/office/drawing/2014/main" val="2404293610"/>
                    </a:ext>
                  </a:extLst>
                </a:gridCol>
                <a:gridCol w="255643">
                  <a:extLst>
                    <a:ext uri="{9D8B030D-6E8A-4147-A177-3AD203B41FA5}">
                      <a16:colId xmlns="" xmlns:a16="http://schemas.microsoft.com/office/drawing/2014/main" val="1989045222"/>
                    </a:ext>
                  </a:extLst>
                </a:gridCol>
                <a:gridCol w="179898">
                  <a:extLst>
                    <a:ext uri="{9D8B030D-6E8A-4147-A177-3AD203B41FA5}">
                      <a16:colId xmlns="" xmlns:a16="http://schemas.microsoft.com/office/drawing/2014/main" val="1282963668"/>
                    </a:ext>
                  </a:extLst>
                </a:gridCol>
                <a:gridCol w="179898">
                  <a:extLst>
                    <a:ext uri="{9D8B030D-6E8A-4147-A177-3AD203B41FA5}">
                      <a16:colId xmlns="" xmlns:a16="http://schemas.microsoft.com/office/drawing/2014/main" val="2137217748"/>
                    </a:ext>
                  </a:extLst>
                </a:gridCol>
                <a:gridCol w="302985">
                  <a:extLst>
                    <a:ext uri="{9D8B030D-6E8A-4147-A177-3AD203B41FA5}">
                      <a16:colId xmlns="" xmlns:a16="http://schemas.microsoft.com/office/drawing/2014/main" val="2724163737"/>
                    </a:ext>
                  </a:extLst>
                </a:gridCol>
                <a:gridCol w="315611">
                  <a:extLst>
                    <a:ext uri="{9D8B030D-6E8A-4147-A177-3AD203B41FA5}">
                      <a16:colId xmlns="" xmlns:a16="http://schemas.microsoft.com/office/drawing/2014/main" val="170239441"/>
                    </a:ext>
                  </a:extLst>
                </a:gridCol>
                <a:gridCol w="269771">
                  <a:extLst>
                    <a:ext uri="{9D8B030D-6E8A-4147-A177-3AD203B41FA5}">
                      <a16:colId xmlns="" xmlns:a16="http://schemas.microsoft.com/office/drawing/2014/main" val="505988812"/>
                    </a:ext>
                  </a:extLst>
                </a:gridCol>
                <a:gridCol w="45840">
                  <a:extLst>
                    <a:ext uri="{9D8B030D-6E8A-4147-A177-3AD203B41FA5}">
                      <a16:colId xmlns="" xmlns:a16="http://schemas.microsoft.com/office/drawing/2014/main" val="74345164"/>
                    </a:ext>
                  </a:extLst>
                </a:gridCol>
                <a:gridCol w="315611">
                  <a:extLst>
                    <a:ext uri="{9D8B030D-6E8A-4147-A177-3AD203B41FA5}">
                      <a16:colId xmlns="" xmlns:a16="http://schemas.microsoft.com/office/drawing/2014/main" val="2160098500"/>
                    </a:ext>
                  </a:extLst>
                </a:gridCol>
                <a:gridCol w="176743">
                  <a:extLst>
                    <a:ext uri="{9D8B030D-6E8A-4147-A177-3AD203B41FA5}">
                      <a16:colId xmlns="" xmlns:a16="http://schemas.microsoft.com/office/drawing/2014/main" val="343423663"/>
                    </a:ext>
                  </a:extLst>
                </a:gridCol>
                <a:gridCol w="179898">
                  <a:extLst>
                    <a:ext uri="{9D8B030D-6E8A-4147-A177-3AD203B41FA5}">
                      <a16:colId xmlns="" xmlns:a16="http://schemas.microsoft.com/office/drawing/2014/main" val="2982805852"/>
                    </a:ext>
                  </a:extLst>
                </a:gridCol>
                <a:gridCol w="179898">
                  <a:extLst>
                    <a:ext uri="{9D8B030D-6E8A-4147-A177-3AD203B41FA5}">
                      <a16:colId xmlns="" xmlns:a16="http://schemas.microsoft.com/office/drawing/2014/main" val="3323985397"/>
                    </a:ext>
                  </a:extLst>
                </a:gridCol>
                <a:gridCol w="179898">
                  <a:extLst>
                    <a:ext uri="{9D8B030D-6E8A-4147-A177-3AD203B41FA5}">
                      <a16:colId xmlns="" xmlns:a16="http://schemas.microsoft.com/office/drawing/2014/main" val="109429245"/>
                    </a:ext>
                  </a:extLst>
                </a:gridCol>
                <a:gridCol w="179898">
                  <a:extLst>
                    <a:ext uri="{9D8B030D-6E8A-4147-A177-3AD203B41FA5}">
                      <a16:colId xmlns="" xmlns:a16="http://schemas.microsoft.com/office/drawing/2014/main" val="227581053"/>
                    </a:ext>
                  </a:extLst>
                </a:gridCol>
                <a:gridCol w="176743">
                  <a:extLst>
                    <a:ext uri="{9D8B030D-6E8A-4147-A177-3AD203B41FA5}">
                      <a16:colId xmlns="" xmlns:a16="http://schemas.microsoft.com/office/drawing/2014/main" val="1048186132"/>
                    </a:ext>
                  </a:extLst>
                </a:gridCol>
                <a:gridCol w="441854">
                  <a:extLst>
                    <a:ext uri="{9D8B030D-6E8A-4147-A177-3AD203B41FA5}">
                      <a16:colId xmlns="" xmlns:a16="http://schemas.microsoft.com/office/drawing/2014/main" val="674645060"/>
                    </a:ext>
                  </a:extLst>
                </a:gridCol>
                <a:gridCol w="100994">
                  <a:extLst>
                    <a:ext uri="{9D8B030D-6E8A-4147-A177-3AD203B41FA5}">
                      <a16:colId xmlns="" xmlns:a16="http://schemas.microsoft.com/office/drawing/2014/main" val="2599418045"/>
                    </a:ext>
                  </a:extLst>
                </a:gridCol>
                <a:gridCol w="113620">
                  <a:extLst>
                    <a:ext uri="{9D8B030D-6E8A-4147-A177-3AD203B41FA5}">
                      <a16:colId xmlns="" xmlns:a16="http://schemas.microsoft.com/office/drawing/2014/main" val="1290479564"/>
                    </a:ext>
                  </a:extLst>
                </a:gridCol>
                <a:gridCol w="255643">
                  <a:extLst>
                    <a:ext uri="{9D8B030D-6E8A-4147-A177-3AD203B41FA5}">
                      <a16:colId xmlns="" xmlns:a16="http://schemas.microsoft.com/office/drawing/2014/main" val="459870918"/>
                    </a:ext>
                  </a:extLst>
                </a:gridCol>
                <a:gridCol w="255643">
                  <a:extLst>
                    <a:ext uri="{9D8B030D-6E8A-4147-A177-3AD203B41FA5}">
                      <a16:colId xmlns="" xmlns:a16="http://schemas.microsoft.com/office/drawing/2014/main" val="2132708857"/>
                    </a:ext>
                  </a:extLst>
                </a:gridCol>
                <a:gridCol w="255643">
                  <a:extLst>
                    <a:ext uri="{9D8B030D-6E8A-4147-A177-3AD203B41FA5}">
                      <a16:colId xmlns="" xmlns:a16="http://schemas.microsoft.com/office/drawing/2014/main" val="819225569"/>
                    </a:ext>
                  </a:extLst>
                </a:gridCol>
                <a:gridCol w="255643">
                  <a:extLst>
                    <a:ext uri="{9D8B030D-6E8A-4147-A177-3AD203B41FA5}">
                      <a16:colId xmlns="" xmlns:a16="http://schemas.microsoft.com/office/drawing/2014/main" val="1930707308"/>
                    </a:ext>
                  </a:extLst>
                </a:gridCol>
                <a:gridCol w="151494">
                  <a:extLst>
                    <a:ext uri="{9D8B030D-6E8A-4147-A177-3AD203B41FA5}">
                      <a16:colId xmlns="" xmlns:a16="http://schemas.microsoft.com/office/drawing/2014/main" val="2399534734"/>
                    </a:ext>
                  </a:extLst>
                </a:gridCol>
              </a:tblGrid>
              <a:tr h="25106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Adı Soyadı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gridSpan="10"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extLst>
                  <a:ext uri="{0D108BD9-81ED-4DB2-BD59-A6C34878D82A}">
                    <a16:rowId xmlns="" xmlns:a16="http://schemas.microsoft.com/office/drawing/2014/main" val="3400473163"/>
                  </a:ext>
                </a:extLst>
              </a:tr>
              <a:tr h="31711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Unvanı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gridSpan="10"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YURTİÇİ / YURTDIŞI GEÇİCİ GÖREV YOLLUĞU BİLDİRİMİ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extLst>
                  <a:ext uri="{0D108BD9-81ED-4DB2-BD59-A6C34878D82A}">
                    <a16:rowId xmlns="" xmlns:a16="http://schemas.microsoft.com/office/drawing/2014/main" val="1776789716"/>
                  </a:ext>
                </a:extLst>
              </a:tr>
              <a:tr h="58998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Aylık Kadro Derecesi ve   Ek Göstergesi                                                          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gridSpan="2">
                  <a:txBody>
                    <a:bodyPr/>
                    <a:lstStyle/>
                    <a:p>
                      <a:endParaRPr lang="tr-TR" dirty="0"/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Dairesi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İL SAĞLIK MÜDÜRLÜĞÜ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u="none" strike="noStrike">
                          <a:effectLst/>
                        </a:rPr>
                        <a:t> 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extLst>
                  <a:ext uri="{0D108BD9-81ED-4DB2-BD59-A6C34878D82A}">
                    <a16:rowId xmlns="" xmlns:a16="http://schemas.microsoft.com/office/drawing/2014/main" val="1276320766"/>
                  </a:ext>
                </a:extLst>
              </a:tr>
              <a:tr h="58998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Gündeliği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u="none" strike="noStrike" dirty="0" smtClean="0">
                          <a:effectLst/>
                        </a:rPr>
                        <a:t>63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gridSpan="2">
                  <a:txBody>
                    <a:bodyPr/>
                    <a:lstStyle/>
                    <a:p>
                      <a:endParaRPr lang="tr-TR"/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endParaRPr lang="tr-TR" sz="1000"/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Bütçe Yılı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2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2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2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extLst>
                  <a:ext uri="{0D108BD9-81ED-4DB2-BD59-A6C34878D82A}">
                    <a16:rowId xmlns="" xmlns:a16="http://schemas.microsoft.com/office/drawing/2014/main" val="2619475612"/>
                  </a:ext>
                </a:extLst>
              </a:tr>
              <a:tr h="251063">
                <a:tc rowSpan="3" gridSpan="3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 Yolculuk  ve Oturma  Tarihleri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gridSpan="4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 Nereden Nereye Yolculuk Edildiği veya Nerede Oturduğu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Hareket Saatleri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GÜNDELİKLER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TAŞIT VE ZORUNLU GİDERLER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 Dövizin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6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Toplam Tutar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81838321"/>
                  </a:ext>
                </a:extLst>
              </a:tr>
              <a:tr h="251063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Gidiş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Dönüş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Gün Sayısı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vert="vert270" anchor="ctr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Bir Günlüğü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Tutarı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Çeşidi ve Mevkii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Tutarı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Cinsi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Kuru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7883857"/>
                  </a:ext>
                </a:extLst>
              </a:tr>
              <a:tr h="621543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tr-TR" sz="1000" u="none" strike="noStrike">
                          <a:effectLst/>
                        </a:rPr>
                        <a:t>TL / Yabancı Para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TL / Yabancı Para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TL / Yabancı Para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TL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TL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85000908"/>
                  </a:ext>
                </a:extLst>
              </a:tr>
              <a:tr h="26637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12.01.2022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İKAMET-OTOGAR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07,00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DOLMUŞ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8,00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dirty="0">
                          <a:effectLst/>
                        </a:rPr>
                        <a:t>8,00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50297088"/>
                  </a:ext>
                </a:extLst>
              </a:tr>
              <a:tr h="19620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12.01.2022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ANTALYA-VAN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08:00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OTOBÜS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750,00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750,00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43836163"/>
                  </a:ext>
                </a:extLst>
              </a:tr>
              <a:tr h="35243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13.01.2022-14.12.2022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KONAKLAMA BEDELİ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1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dirty="0" smtClean="0">
                          <a:effectLst/>
                        </a:rPr>
                        <a:t>94,50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94,50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97547425"/>
                  </a:ext>
                </a:extLst>
              </a:tr>
              <a:tr h="20776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14.01.2022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VAN-HAKKARİ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09:00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OTOBÜS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130,00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dirty="0">
                          <a:effectLst/>
                        </a:rPr>
                        <a:t>130,00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4906912"/>
                  </a:ext>
                </a:extLst>
              </a:tr>
              <a:tr h="37245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14.01.2022-15.01.2022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KONAKLAMA BEDELİ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1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dirty="0" smtClean="0">
                          <a:effectLst/>
                        </a:rPr>
                        <a:t>94,50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dirty="0" smtClean="0">
                          <a:effectLst/>
                        </a:rPr>
                        <a:t>94,50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91882391"/>
                  </a:ext>
                </a:extLst>
              </a:tr>
              <a:tr h="23689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01.02.2022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HAKKARİ-VAN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14:00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OTOBÜS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130,00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dirty="0">
                          <a:effectLst/>
                        </a:rPr>
                        <a:t>130,00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02613825"/>
                  </a:ext>
                </a:extLst>
              </a:tr>
              <a:tr h="17690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01.02.2022-02.02.2022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KONAKLAMA BEDELİ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1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94,50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dirty="0" smtClean="0">
                          <a:effectLst/>
                        </a:rPr>
                        <a:t>94,50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56597853"/>
                  </a:ext>
                </a:extLst>
              </a:tr>
              <a:tr h="18673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02.02.2022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VAN-ANTALYA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10:35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tr-TR" sz="1000"/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UÇAK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789,99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789,99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6706348"/>
                  </a:ext>
                </a:extLst>
              </a:tr>
              <a:tr h="18673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r>
                        <a:rPr lang="tr-TR" sz="1000" u="none" strike="noStrike" dirty="0" smtClean="0">
                          <a:effectLst/>
                        </a:rPr>
                        <a:t>02.02.2022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r>
                        <a:rPr lang="tr-TR" sz="1000" u="none" strike="noStrike" dirty="0" smtClean="0">
                          <a:effectLst/>
                        </a:rPr>
                        <a:t>HAVALİMANI-İKAMET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13:00</a:t>
                      </a:r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22</a:t>
                      </a:r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dirty="0" smtClean="0">
                          <a:effectLst/>
                        </a:rPr>
                        <a:t>63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dirty="0" smtClean="0">
                          <a:effectLst/>
                        </a:rPr>
                        <a:t>1386,00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OTOBÜS</a:t>
                      </a:r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r>
                        <a:rPr lang="tr-TR" sz="1000" u="none" strike="noStrike" dirty="0" smtClean="0">
                          <a:effectLst/>
                        </a:rPr>
                        <a:t>8.00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1394,00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61352007"/>
                  </a:ext>
                </a:extLst>
              </a:tr>
              <a:tr h="26637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65728673"/>
                  </a:ext>
                </a:extLst>
              </a:tr>
              <a:tr h="25369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08091011"/>
                  </a:ext>
                </a:extLst>
              </a:tr>
              <a:tr h="25369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0213312"/>
                  </a:ext>
                </a:extLst>
              </a:tr>
              <a:tr h="430973"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G E N E L   T O P L A M</a:t>
                      </a:r>
                      <a:endParaRPr lang="pt-BR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1669,50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dirty="0" smtClean="0">
                          <a:effectLst/>
                        </a:rPr>
                        <a:t>1815,99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3485,49</a:t>
                      </a:r>
                    </a:p>
                    <a:p>
                      <a:pPr algn="r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93861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994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395728" y="0"/>
            <a:ext cx="7729728" cy="562356"/>
          </a:xfrm>
        </p:spPr>
        <p:txBody>
          <a:bodyPr>
            <a:normAutofit fontScale="90000"/>
          </a:bodyPr>
          <a:lstStyle/>
          <a:p>
            <a:r>
              <a:rPr lang="tr-TR" dirty="0"/>
              <a:t>Gündeliği </a:t>
            </a:r>
            <a:r>
              <a:rPr lang="tr-TR" dirty="0" smtClean="0"/>
              <a:t>63 </a:t>
            </a:r>
            <a:r>
              <a:rPr lang="tr-TR" sz="1100" dirty="0" err="1"/>
              <a:t>tl</a:t>
            </a:r>
            <a:r>
              <a:rPr lang="tr-TR" dirty="0"/>
              <a:t> olan personel</a:t>
            </a:r>
          </a:p>
        </p:txBody>
      </p:sp>
      <p:graphicFrame>
        <p:nvGraphicFramePr>
          <p:cNvPr id="4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431365"/>
              </p:ext>
            </p:extLst>
          </p:nvPr>
        </p:nvGraphicFramePr>
        <p:xfrm>
          <a:off x="0" y="562358"/>
          <a:ext cx="12191994" cy="6330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6073">
                  <a:extLst>
                    <a:ext uri="{9D8B030D-6E8A-4147-A177-3AD203B41FA5}">
                      <a16:colId xmlns="" xmlns:a16="http://schemas.microsoft.com/office/drawing/2014/main" val="2310782143"/>
                    </a:ext>
                  </a:extLst>
                </a:gridCol>
                <a:gridCol w="445009">
                  <a:extLst>
                    <a:ext uri="{9D8B030D-6E8A-4147-A177-3AD203B41FA5}">
                      <a16:colId xmlns="" xmlns:a16="http://schemas.microsoft.com/office/drawing/2014/main" val="3558566590"/>
                    </a:ext>
                  </a:extLst>
                </a:gridCol>
                <a:gridCol w="403980">
                  <a:extLst>
                    <a:ext uri="{9D8B030D-6E8A-4147-A177-3AD203B41FA5}">
                      <a16:colId xmlns="" xmlns:a16="http://schemas.microsoft.com/office/drawing/2014/main" val="4248375421"/>
                    </a:ext>
                  </a:extLst>
                </a:gridCol>
                <a:gridCol w="312453">
                  <a:extLst>
                    <a:ext uri="{9D8B030D-6E8A-4147-A177-3AD203B41FA5}">
                      <a16:colId xmlns="" xmlns:a16="http://schemas.microsoft.com/office/drawing/2014/main" val="4105273760"/>
                    </a:ext>
                  </a:extLst>
                </a:gridCol>
                <a:gridCol w="445009">
                  <a:extLst>
                    <a:ext uri="{9D8B030D-6E8A-4147-A177-3AD203B41FA5}">
                      <a16:colId xmlns="" xmlns:a16="http://schemas.microsoft.com/office/drawing/2014/main" val="3574357950"/>
                    </a:ext>
                  </a:extLst>
                </a:gridCol>
                <a:gridCol w="482883">
                  <a:extLst>
                    <a:ext uri="{9D8B030D-6E8A-4147-A177-3AD203B41FA5}">
                      <a16:colId xmlns="" xmlns:a16="http://schemas.microsoft.com/office/drawing/2014/main" val="2239147190"/>
                    </a:ext>
                  </a:extLst>
                </a:gridCol>
                <a:gridCol w="823743">
                  <a:extLst>
                    <a:ext uri="{9D8B030D-6E8A-4147-A177-3AD203B41FA5}">
                      <a16:colId xmlns="" xmlns:a16="http://schemas.microsoft.com/office/drawing/2014/main" val="3946368080"/>
                    </a:ext>
                  </a:extLst>
                </a:gridCol>
                <a:gridCol w="217769">
                  <a:extLst>
                    <a:ext uri="{9D8B030D-6E8A-4147-A177-3AD203B41FA5}">
                      <a16:colId xmlns="" xmlns:a16="http://schemas.microsoft.com/office/drawing/2014/main" val="439880402"/>
                    </a:ext>
                  </a:extLst>
                </a:gridCol>
                <a:gridCol w="217769">
                  <a:extLst>
                    <a:ext uri="{9D8B030D-6E8A-4147-A177-3AD203B41FA5}">
                      <a16:colId xmlns="" xmlns:a16="http://schemas.microsoft.com/office/drawing/2014/main" val="1820004508"/>
                    </a:ext>
                  </a:extLst>
                </a:gridCol>
                <a:gridCol w="217769">
                  <a:extLst>
                    <a:ext uri="{9D8B030D-6E8A-4147-A177-3AD203B41FA5}">
                      <a16:colId xmlns="" xmlns:a16="http://schemas.microsoft.com/office/drawing/2014/main" val="3636074597"/>
                    </a:ext>
                  </a:extLst>
                </a:gridCol>
                <a:gridCol w="208301">
                  <a:extLst>
                    <a:ext uri="{9D8B030D-6E8A-4147-A177-3AD203B41FA5}">
                      <a16:colId xmlns="" xmlns:a16="http://schemas.microsoft.com/office/drawing/2014/main" val="594924864"/>
                    </a:ext>
                  </a:extLst>
                </a:gridCol>
                <a:gridCol w="208301">
                  <a:extLst>
                    <a:ext uri="{9D8B030D-6E8A-4147-A177-3AD203B41FA5}">
                      <a16:colId xmlns="" xmlns:a16="http://schemas.microsoft.com/office/drawing/2014/main" val="3909598323"/>
                    </a:ext>
                  </a:extLst>
                </a:gridCol>
                <a:gridCol w="198833">
                  <a:extLst>
                    <a:ext uri="{9D8B030D-6E8A-4147-A177-3AD203B41FA5}">
                      <a16:colId xmlns="" xmlns:a16="http://schemas.microsoft.com/office/drawing/2014/main" val="1906144571"/>
                    </a:ext>
                  </a:extLst>
                </a:gridCol>
                <a:gridCol w="214615">
                  <a:extLst>
                    <a:ext uri="{9D8B030D-6E8A-4147-A177-3AD203B41FA5}">
                      <a16:colId xmlns="" xmlns:a16="http://schemas.microsoft.com/office/drawing/2014/main" val="599938466"/>
                    </a:ext>
                  </a:extLst>
                </a:gridCol>
                <a:gridCol w="217769">
                  <a:extLst>
                    <a:ext uri="{9D8B030D-6E8A-4147-A177-3AD203B41FA5}">
                      <a16:colId xmlns="" xmlns:a16="http://schemas.microsoft.com/office/drawing/2014/main" val="79073656"/>
                    </a:ext>
                  </a:extLst>
                </a:gridCol>
                <a:gridCol w="366108">
                  <a:extLst>
                    <a:ext uri="{9D8B030D-6E8A-4147-A177-3AD203B41FA5}">
                      <a16:colId xmlns="" xmlns:a16="http://schemas.microsoft.com/office/drawing/2014/main" val="1552265135"/>
                    </a:ext>
                  </a:extLst>
                </a:gridCol>
                <a:gridCol w="445009">
                  <a:extLst>
                    <a:ext uri="{9D8B030D-6E8A-4147-A177-3AD203B41FA5}">
                      <a16:colId xmlns="" xmlns:a16="http://schemas.microsoft.com/office/drawing/2014/main" val="3177434887"/>
                    </a:ext>
                  </a:extLst>
                </a:gridCol>
                <a:gridCol w="277737">
                  <a:extLst>
                    <a:ext uri="{9D8B030D-6E8A-4147-A177-3AD203B41FA5}">
                      <a16:colId xmlns="" xmlns:a16="http://schemas.microsoft.com/office/drawing/2014/main" val="280231235"/>
                    </a:ext>
                  </a:extLst>
                </a:gridCol>
                <a:gridCol w="189365">
                  <a:extLst>
                    <a:ext uri="{9D8B030D-6E8A-4147-A177-3AD203B41FA5}">
                      <a16:colId xmlns="" xmlns:a16="http://schemas.microsoft.com/office/drawing/2014/main" val="1906144116"/>
                    </a:ext>
                  </a:extLst>
                </a:gridCol>
                <a:gridCol w="217769">
                  <a:extLst>
                    <a:ext uri="{9D8B030D-6E8A-4147-A177-3AD203B41FA5}">
                      <a16:colId xmlns="" xmlns:a16="http://schemas.microsoft.com/office/drawing/2014/main" val="2841693533"/>
                    </a:ext>
                  </a:extLst>
                </a:gridCol>
                <a:gridCol w="189365">
                  <a:extLst>
                    <a:ext uri="{9D8B030D-6E8A-4147-A177-3AD203B41FA5}">
                      <a16:colId xmlns="" xmlns:a16="http://schemas.microsoft.com/office/drawing/2014/main" val="3537608834"/>
                    </a:ext>
                  </a:extLst>
                </a:gridCol>
                <a:gridCol w="189365">
                  <a:extLst>
                    <a:ext uri="{9D8B030D-6E8A-4147-A177-3AD203B41FA5}">
                      <a16:colId xmlns="" xmlns:a16="http://schemas.microsoft.com/office/drawing/2014/main" val="868411096"/>
                    </a:ext>
                  </a:extLst>
                </a:gridCol>
                <a:gridCol w="189365">
                  <a:extLst>
                    <a:ext uri="{9D8B030D-6E8A-4147-A177-3AD203B41FA5}">
                      <a16:colId xmlns="" xmlns:a16="http://schemas.microsoft.com/office/drawing/2014/main" val="771856586"/>
                    </a:ext>
                  </a:extLst>
                </a:gridCol>
                <a:gridCol w="66278">
                  <a:extLst>
                    <a:ext uri="{9D8B030D-6E8A-4147-A177-3AD203B41FA5}">
                      <a16:colId xmlns="" xmlns:a16="http://schemas.microsoft.com/office/drawing/2014/main" val="2667946396"/>
                    </a:ext>
                  </a:extLst>
                </a:gridCol>
                <a:gridCol w="252488">
                  <a:extLst>
                    <a:ext uri="{9D8B030D-6E8A-4147-A177-3AD203B41FA5}">
                      <a16:colId xmlns="" xmlns:a16="http://schemas.microsoft.com/office/drawing/2014/main" val="2404293610"/>
                    </a:ext>
                  </a:extLst>
                </a:gridCol>
                <a:gridCol w="255643">
                  <a:extLst>
                    <a:ext uri="{9D8B030D-6E8A-4147-A177-3AD203B41FA5}">
                      <a16:colId xmlns="" xmlns:a16="http://schemas.microsoft.com/office/drawing/2014/main" val="1989045222"/>
                    </a:ext>
                  </a:extLst>
                </a:gridCol>
                <a:gridCol w="179898">
                  <a:extLst>
                    <a:ext uri="{9D8B030D-6E8A-4147-A177-3AD203B41FA5}">
                      <a16:colId xmlns="" xmlns:a16="http://schemas.microsoft.com/office/drawing/2014/main" val="1282963668"/>
                    </a:ext>
                  </a:extLst>
                </a:gridCol>
                <a:gridCol w="179898">
                  <a:extLst>
                    <a:ext uri="{9D8B030D-6E8A-4147-A177-3AD203B41FA5}">
                      <a16:colId xmlns="" xmlns:a16="http://schemas.microsoft.com/office/drawing/2014/main" val="2137217748"/>
                    </a:ext>
                  </a:extLst>
                </a:gridCol>
                <a:gridCol w="302985">
                  <a:extLst>
                    <a:ext uri="{9D8B030D-6E8A-4147-A177-3AD203B41FA5}">
                      <a16:colId xmlns="" xmlns:a16="http://schemas.microsoft.com/office/drawing/2014/main" val="2724163737"/>
                    </a:ext>
                  </a:extLst>
                </a:gridCol>
                <a:gridCol w="315611">
                  <a:extLst>
                    <a:ext uri="{9D8B030D-6E8A-4147-A177-3AD203B41FA5}">
                      <a16:colId xmlns="" xmlns:a16="http://schemas.microsoft.com/office/drawing/2014/main" val="170239441"/>
                    </a:ext>
                  </a:extLst>
                </a:gridCol>
                <a:gridCol w="269771">
                  <a:extLst>
                    <a:ext uri="{9D8B030D-6E8A-4147-A177-3AD203B41FA5}">
                      <a16:colId xmlns="" xmlns:a16="http://schemas.microsoft.com/office/drawing/2014/main" val="505988812"/>
                    </a:ext>
                  </a:extLst>
                </a:gridCol>
                <a:gridCol w="45840">
                  <a:extLst>
                    <a:ext uri="{9D8B030D-6E8A-4147-A177-3AD203B41FA5}">
                      <a16:colId xmlns="" xmlns:a16="http://schemas.microsoft.com/office/drawing/2014/main" val="74345164"/>
                    </a:ext>
                  </a:extLst>
                </a:gridCol>
                <a:gridCol w="315611">
                  <a:extLst>
                    <a:ext uri="{9D8B030D-6E8A-4147-A177-3AD203B41FA5}">
                      <a16:colId xmlns="" xmlns:a16="http://schemas.microsoft.com/office/drawing/2014/main" val="2160098500"/>
                    </a:ext>
                  </a:extLst>
                </a:gridCol>
                <a:gridCol w="176743">
                  <a:extLst>
                    <a:ext uri="{9D8B030D-6E8A-4147-A177-3AD203B41FA5}">
                      <a16:colId xmlns="" xmlns:a16="http://schemas.microsoft.com/office/drawing/2014/main" val="343423663"/>
                    </a:ext>
                  </a:extLst>
                </a:gridCol>
                <a:gridCol w="179898">
                  <a:extLst>
                    <a:ext uri="{9D8B030D-6E8A-4147-A177-3AD203B41FA5}">
                      <a16:colId xmlns="" xmlns:a16="http://schemas.microsoft.com/office/drawing/2014/main" val="2982805852"/>
                    </a:ext>
                  </a:extLst>
                </a:gridCol>
                <a:gridCol w="179898">
                  <a:extLst>
                    <a:ext uri="{9D8B030D-6E8A-4147-A177-3AD203B41FA5}">
                      <a16:colId xmlns="" xmlns:a16="http://schemas.microsoft.com/office/drawing/2014/main" val="3323985397"/>
                    </a:ext>
                  </a:extLst>
                </a:gridCol>
                <a:gridCol w="179898">
                  <a:extLst>
                    <a:ext uri="{9D8B030D-6E8A-4147-A177-3AD203B41FA5}">
                      <a16:colId xmlns="" xmlns:a16="http://schemas.microsoft.com/office/drawing/2014/main" val="109429245"/>
                    </a:ext>
                  </a:extLst>
                </a:gridCol>
                <a:gridCol w="179898">
                  <a:extLst>
                    <a:ext uri="{9D8B030D-6E8A-4147-A177-3AD203B41FA5}">
                      <a16:colId xmlns="" xmlns:a16="http://schemas.microsoft.com/office/drawing/2014/main" val="227581053"/>
                    </a:ext>
                  </a:extLst>
                </a:gridCol>
                <a:gridCol w="176743">
                  <a:extLst>
                    <a:ext uri="{9D8B030D-6E8A-4147-A177-3AD203B41FA5}">
                      <a16:colId xmlns="" xmlns:a16="http://schemas.microsoft.com/office/drawing/2014/main" val="1048186132"/>
                    </a:ext>
                  </a:extLst>
                </a:gridCol>
                <a:gridCol w="441854">
                  <a:extLst>
                    <a:ext uri="{9D8B030D-6E8A-4147-A177-3AD203B41FA5}">
                      <a16:colId xmlns="" xmlns:a16="http://schemas.microsoft.com/office/drawing/2014/main" val="674645060"/>
                    </a:ext>
                  </a:extLst>
                </a:gridCol>
                <a:gridCol w="100994">
                  <a:extLst>
                    <a:ext uri="{9D8B030D-6E8A-4147-A177-3AD203B41FA5}">
                      <a16:colId xmlns="" xmlns:a16="http://schemas.microsoft.com/office/drawing/2014/main" val="2599418045"/>
                    </a:ext>
                  </a:extLst>
                </a:gridCol>
                <a:gridCol w="113620">
                  <a:extLst>
                    <a:ext uri="{9D8B030D-6E8A-4147-A177-3AD203B41FA5}">
                      <a16:colId xmlns="" xmlns:a16="http://schemas.microsoft.com/office/drawing/2014/main" val="1290479564"/>
                    </a:ext>
                  </a:extLst>
                </a:gridCol>
                <a:gridCol w="255643">
                  <a:extLst>
                    <a:ext uri="{9D8B030D-6E8A-4147-A177-3AD203B41FA5}">
                      <a16:colId xmlns="" xmlns:a16="http://schemas.microsoft.com/office/drawing/2014/main" val="459870918"/>
                    </a:ext>
                  </a:extLst>
                </a:gridCol>
                <a:gridCol w="255643">
                  <a:extLst>
                    <a:ext uri="{9D8B030D-6E8A-4147-A177-3AD203B41FA5}">
                      <a16:colId xmlns="" xmlns:a16="http://schemas.microsoft.com/office/drawing/2014/main" val="2132708857"/>
                    </a:ext>
                  </a:extLst>
                </a:gridCol>
                <a:gridCol w="255643">
                  <a:extLst>
                    <a:ext uri="{9D8B030D-6E8A-4147-A177-3AD203B41FA5}">
                      <a16:colId xmlns="" xmlns:a16="http://schemas.microsoft.com/office/drawing/2014/main" val="819225569"/>
                    </a:ext>
                  </a:extLst>
                </a:gridCol>
                <a:gridCol w="255643">
                  <a:extLst>
                    <a:ext uri="{9D8B030D-6E8A-4147-A177-3AD203B41FA5}">
                      <a16:colId xmlns="" xmlns:a16="http://schemas.microsoft.com/office/drawing/2014/main" val="1930707308"/>
                    </a:ext>
                  </a:extLst>
                </a:gridCol>
                <a:gridCol w="151494">
                  <a:extLst>
                    <a:ext uri="{9D8B030D-6E8A-4147-A177-3AD203B41FA5}">
                      <a16:colId xmlns="" xmlns:a16="http://schemas.microsoft.com/office/drawing/2014/main" val="2399534734"/>
                    </a:ext>
                  </a:extLst>
                </a:gridCol>
              </a:tblGrid>
              <a:tr h="25289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Adı Soyadı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gridSpan="10"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extLst>
                  <a:ext uri="{0D108BD9-81ED-4DB2-BD59-A6C34878D82A}">
                    <a16:rowId xmlns="" xmlns:a16="http://schemas.microsoft.com/office/drawing/2014/main" val="3400473163"/>
                  </a:ext>
                </a:extLst>
              </a:tr>
              <a:tr h="31942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Unvanı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gridSpan="10"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2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YURTİÇİ / YURTDIŞI GEÇİCİ GÖREV YOLLUĞU BİLDİRİMİ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extLst>
                  <a:ext uri="{0D108BD9-81ED-4DB2-BD59-A6C34878D82A}">
                    <a16:rowId xmlns="" xmlns:a16="http://schemas.microsoft.com/office/drawing/2014/main" val="1776789716"/>
                  </a:ext>
                </a:extLst>
              </a:tr>
              <a:tr h="59429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Aylık Kadro Derecesi ve   Ek Göstergesi                                                          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Dairesi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İL SAĞLIK MÜDÜRLÜĞÜ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u="none" strike="noStrike">
                          <a:effectLst/>
                        </a:rPr>
                        <a:t> 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extLst>
                  <a:ext uri="{0D108BD9-81ED-4DB2-BD59-A6C34878D82A}">
                    <a16:rowId xmlns="" xmlns:a16="http://schemas.microsoft.com/office/drawing/2014/main" val="1276320766"/>
                  </a:ext>
                </a:extLst>
              </a:tr>
              <a:tr h="59429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Gündeliği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u="none" strike="noStrike" dirty="0" smtClean="0">
                          <a:effectLst/>
                        </a:rPr>
                        <a:t>63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endParaRPr lang="tr-TR" sz="1000"/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Bütçe Yılı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2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0</a:t>
                      </a:r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 dirty="0">
                          <a:effectLst/>
                        </a:rPr>
                        <a:t>2</a:t>
                      </a:r>
                      <a:endParaRPr lang="tr-TR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2</a:t>
                      </a:r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extLst>
                  <a:ext uri="{0D108BD9-81ED-4DB2-BD59-A6C34878D82A}">
                    <a16:rowId xmlns="" xmlns:a16="http://schemas.microsoft.com/office/drawing/2014/main" val="2619475612"/>
                  </a:ext>
                </a:extLst>
              </a:tr>
              <a:tr h="252894">
                <a:tc rowSpan="3" gridSpan="3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 Yolculuk  ve Oturma  Tarihleri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gridSpan="4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 Nereden Nereye Yolculuk Edildiği veya Nerede Oturduğu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Hareket Saatleri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GÜNDELİKLER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TAŞIT VE ZORUNLU GİDERLER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 Dövizin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6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Toplam Tutar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81838321"/>
                  </a:ext>
                </a:extLst>
              </a:tr>
              <a:tr h="252894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Gidiş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Dönüş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Gün Sayısı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vert="vert270" anchor="ctr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Bir Günlüğü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Tutarı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Çeşidi ve Mevkii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Tutarı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Cinsi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Kuru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7883857"/>
                  </a:ext>
                </a:extLst>
              </a:tr>
              <a:tr h="626076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tr-TR" sz="1000" u="none" strike="noStrike">
                          <a:effectLst/>
                        </a:rPr>
                        <a:t>TL / Yabancı Para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TL / Yabancı Para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TL / Yabancı Para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TL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TL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85000908"/>
                  </a:ext>
                </a:extLst>
              </a:tr>
              <a:tr h="26831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12.06.2022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İKAMET-OTOGAR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07,00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DOLMUŞ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8,00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8,00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50297088"/>
                  </a:ext>
                </a:extLst>
              </a:tr>
              <a:tr h="19763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12.06.2022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ANTALYA-VAN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08:00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OTOBÜS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750,00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dirty="0" smtClean="0">
                          <a:effectLst/>
                        </a:rPr>
                        <a:t>750,00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43836163"/>
                  </a:ext>
                </a:extLst>
              </a:tr>
              <a:tr h="35500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13.06.2022-14.06.2022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KONAKLAMA BEDELİ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1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176,40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176,40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97547425"/>
                  </a:ext>
                </a:extLst>
              </a:tr>
              <a:tr h="20928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14.06.2022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VAN-HAKKARİ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09:00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OTOBÜS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130,00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dirty="0">
                          <a:effectLst/>
                        </a:rPr>
                        <a:t>130,00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4906912"/>
                  </a:ext>
                </a:extLst>
              </a:tr>
              <a:tr h="37517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14.06.2022-15.06.2022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KONAKLAMA BEDELİ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1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176,40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dirty="0" smtClean="0">
                          <a:effectLst/>
                        </a:rPr>
                        <a:t>176,40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91882391"/>
                  </a:ext>
                </a:extLst>
              </a:tr>
              <a:tr h="23861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01.07.2022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HAKKARİ-VAN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14:00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OTOBÜS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130,00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dirty="0">
                          <a:effectLst/>
                        </a:rPr>
                        <a:t>130,00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02613825"/>
                  </a:ext>
                </a:extLst>
              </a:tr>
              <a:tr h="21351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01.07.2022-02.07.2022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KONAKLAMA BEDELİ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1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176,40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dirty="0" smtClean="0">
                          <a:effectLst/>
                        </a:rPr>
                        <a:t>176,40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56597853"/>
                  </a:ext>
                </a:extLst>
              </a:tr>
              <a:tr h="18809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02.07.2022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VAN-ANTALYA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10:35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tr-TR" sz="1000"/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UÇAK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789,99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789,99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6706348"/>
                  </a:ext>
                </a:extLst>
              </a:tr>
              <a:tr h="18809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r>
                        <a:rPr lang="tr-TR" sz="1000" u="none" strike="noStrike" dirty="0" smtClean="0">
                          <a:effectLst/>
                        </a:rPr>
                        <a:t>02.07.2022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r>
                        <a:rPr lang="tr-TR" sz="1000" u="none" strike="noStrike" dirty="0" smtClean="0">
                          <a:effectLst/>
                        </a:rPr>
                        <a:t>HAVALİMANI-İKAMET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13:00</a:t>
                      </a:r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22</a:t>
                      </a:r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dirty="0" smtClean="0">
                          <a:effectLst/>
                        </a:rPr>
                        <a:t>63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1386,00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OTOBÜS</a:t>
                      </a:r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r>
                        <a:rPr lang="tr-TR" sz="1000" u="none" strike="noStrike" dirty="0" smtClean="0">
                          <a:effectLst/>
                        </a:rPr>
                        <a:t>8.00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1394,00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61352007"/>
                  </a:ext>
                </a:extLst>
              </a:tr>
              <a:tr h="26831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65728673"/>
                  </a:ext>
                </a:extLst>
              </a:tr>
              <a:tr h="25554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08091011"/>
                  </a:ext>
                </a:extLst>
              </a:tr>
              <a:tr h="25554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0213312"/>
                  </a:ext>
                </a:extLst>
              </a:tr>
              <a:tr h="425051"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G E N E L   T O P L A M</a:t>
                      </a:r>
                      <a:endParaRPr lang="pt-BR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1894,20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 fontAlgn="b"/>
                      <a:r>
                        <a:rPr lang="tr-TR" sz="1000" b="1" u="none" strike="noStrike" dirty="0" smtClean="0">
                          <a:effectLst/>
                        </a:rPr>
                        <a:t>1815,99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3731,19</a:t>
                      </a:r>
                    </a:p>
                    <a:p>
                      <a:pPr algn="r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93861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657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31878" y="0"/>
            <a:ext cx="7729728" cy="1188720"/>
          </a:xfrm>
        </p:spPr>
        <p:txBody>
          <a:bodyPr>
            <a:normAutofit/>
          </a:bodyPr>
          <a:lstStyle/>
          <a:p>
            <a:r>
              <a:rPr lang="tr-TR" dirty="0"/>
              <a:t>Gündeliği </a:t>
            </a:r>
            <a:r>
              <a:rPr lang="tr-TR" dirty="0" smtClean="0"/>
              <a:t>102 </a:t>
            </a:r>
            <a:r>
              <a:rPr lang="tr-TR" sz="1100" dirty="0" err="1"/>
              <a:t>tl</a:t>
            </a:r>
            <a:r>
              <a:rPr lang="tr-TR" dirty="0"/>
              <a:t> olan personel</a:t>
            </a:r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428498"/>
              </p:ext>
            </p:extLst>
          </p:nvPr>
        </p:nvGraphicFramePr>
        <p:xfrm>
          <a:off x="4" y="1188720"/>
          <a:ext cx="12191993" cy="43145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6073">
                  <a:extLst>
                    <a:ext uri="{9D8B030D-6E8A-4147-A177-3AD203B41FA5}">
                      <a16:colId xmlns="" xmlns:a16="http://schemas.microsoft.com/office/drawing/2014/main" val="2310782143"/>
                    </a:ext>
                  </a:extLst>
                </a:gridCol>
                <a:gridCol w="445009">
                  <a:extLst>
                    <a:ext uri="{9D8B030D-6E8A-4147-A177-3AD203B41FA5}">
                      <a16:colId xmlns="" xmlns:a16="http://schemas.microsoft.com/office/drawing/2014/main" val="3558566590"/>
                    </a:ext>
                  </a:extLst>
                </a:gridCol>
                <a:gridCol w="403980">
                  <a:extLst>
                    <a:ext uri="{9D8B030D-6E8A-4147-A177-3AD203B41FA5}">
                      <a16:colId xmlns="" xmlns:a16="http://schemas.microsoft.com/office/drawing/2014/main" val="4248375421"/>
                    </a:ext>
                  </a:extLst>
                </a:gridCol>
                <a:gridCol w="312453">
                  <a:extLst>
                    <a:ext uri="{9D8B030D-6E8A-4147-A177-3AD203B41FA5}">
                      <a16:colId xmlns="" xmlns:a16="http://schemas.microsoft.com/office/drawing/2014/main" val="4105273760"/>
                    </a:ext>
                  </a:extLst>
                </a:gridCol>
                <a:gridCol w="445009">
                  <a:extLst>
                    <a:ext uri="{9D8B030D-6E8A-4147-A177-3AD203B41FA5}">
                      <a16:colId xmlns="" xmlns:a16="http://schemas.microsoft.com/office/drawing/2014/main" val="3574357950"/>
                    </a:ext>
                  </a:extLst>
                </a:gridCol>
                <a:gridCol w="482883">
                  <a:extLst>
                    <a:ext uri="{9D8B030D-6E8A-4147-A177-3AD203B41FA5}">
                      <a16:colId xmlns="" xmlns:a16="http://schemas.microsoft.com/office/drawing/2014/main" val="2239147190"/>
                    </a:ext>
                  </a:extLst>
                </a:gridCol>
                <a:gridCol w="823742">
                  <a:extLst>
                    <a:ext uri="{9D8B030D-6E8A-4147-A177-3AD203B41FA5}">
                      <a16:colId xmlns="" xmlns:a16="http://schemas.microsoft.com/office/drawing/2014/main" val="3946368080"/>
                    </a:ext>
                  </a:extLst>
                </a:gridCol>
                <a:gridCol w="217769">
                  <a:extLst>
                    <a:ext uri="{9D8B030D-6E8A-4147-A177-3AD203B41FA5}">
                      <a16:colId xmlns="" xmlns:a16="http://schemas.microsoft.com/office/drawing/2014/main" val="439880402"/>
                    </a:ext>
                  </a:extLst>
                </a:gridCol>
                <a:gridCol w="217769">
                  <a:extLst>
                    <a:ext uri="{9D8B030D-6E8A-4147-A177-3AD203B41FA5}">
                      <a16:colId xmlns="" xmlns:a16="http://schemas.microsoft.com/office/drawing/2014/main" val="1820004508"/>
                    </a:ext>
                  </a:extLst>
                </a:gridCol>
                <a:gridCol w="217769">
                  <a:extLst>
                    <a:ext uri="{9D8B030D-6E8A-4147-A177-3AD203B41FA5}">
                      <a16:colId xmlns="" xmlns:a16="http://schemas.microsoft.com/office/drawing/2014/main" val="3636074597"/>
                    </a:ext>
                  </a:extLst>
                </a:gridCol>
                <a:gridCol w="208301">
                  <a:extLst>
                    <a:ext uri="{9D8B030D-6E8A-4147-A177-3AD203B41FA5}">
                      <a16:colId xmlns="" xmlns:a16="http://schemas.microsoft.com/office/drawing/2014/main" val="594924864"/>
                    </a:ext>
                  </a:extLst>
                </a:gridCol>
                <a:gridCol w="208301">
                  <a:extLst>
                    <a:ext uri="{9D8B030D-6E8A-4147-A177-3AD203B41FA5}">
                      <a16:colId xmlns="" xmlns:a16="http://schemas.microsoft.com/office/drawing/2014/main" val="3909598323"/>
                    </a:ext>
                  </a:extLst>
                </a:gridCol>
                <a:gridCol w="198833">
                  <a:extLst>
                    <a:ext uri="{9D8B030D-6E8A-4147-A177-3AD203B41FA5}">
                      <a16:colId xmlns="" xmlns:a16="http://schemas.microsoft.com/office/drawing/2014/main" val="1906144571"/>
                    </a:ext>
                  </a:extLst>
                </a:gridCol>
                <a:gridCol w="214615">
                  <a:extLst>
                    <a:ext uri="{9D8B030D-6E8A-4147-A177-3AD203B41FA5}">
                      <a16:colId xmlns="" xmlns:a16="http://schemas.microsoft.com/office/drawing/2014/main" val="599938466"/>
                    </a:ext>
                  </a:extLst>
                </a:gridCol>
                <a:gridCol w="217769">
                  <a:extLst>
                    <a:ext uri="{9D8B030D-6E8A-4147-A177-3AD203B41FA5}">
                      <a16:colId xmlns="" xmlns:a16="http://schemas.microsoft.com/office/drawing/2014/main" val="79073656"/>
                    </a:ext>
                  </a:extLst>
                </a:gridCol>
                <a:gridCol w="366108">
                  <a:extLst>
                    <a:ext uri="{9D8B030D-6E8A-4147-A177-3AD203B41FA5}">
                      <a16:colId xmlns="" xmlns:a16="http://schemas.microsoft.com/office/drawing/2014/main" val="1552265135"/>
                    </a:ext>
                  </a:extLst>
                </a:gridCol>
                <a:gridCol w="445009">
                  <a:extLst>
                    <a:ext uri="{9D8B030D-6E8A-4147-A177-3AD203B41FA5}">
                      <a16:colId xmlns="" xmlns:a16="http://schemas.microsoft.com/office/drawing/2014/main" val="3177434887"/>
                    </a:ext>
                  </a:extLst>
                </a:gridCol>
                <a:gridCol w="277737">
                  <a:extLst>
                    <a:ext uri="{9D8B030D-6E8A-4147-A177-3AD203B41FA5}">
                      <a16:colId xmlns="" xmlns:a16="http://schemas.microsoft.com/office/drawing/2014/main" val="280231235"/>
                    </a:ext>
                  </a:extLst>
                </a:gridCol>
                <a:gridCol w="189365">
                  <a:extLst>
                    <a:ext uri="{9D8B030D-6E8A-4147-A177-3AD203B41FA5}">
                      <a16:colId xmlns="" xmlns:a16="http://schemas.microsoft.com/office/drawing/2014/main" val="1906144116"/>
                    </a:ext>
                  </a:extLst>
                </a:gridCol>
                <a:gridCol w="217769">
                  <a:extLst>
                    <a:ext uri="{9D8B030D-6E8A-4147-A177-3AD203B41FA5}">
                      <a16:colId xmlns="" xmlns:a16="http://schemas.microsoft.com/office/drawing/2014/main" val="2841693533"/>
                    </a:ext>
                  </a:extLst>
                </a:gridCol>
                <a:gridCol w="189365">
                  <a:extLst>
                    <a:ext uri="{9D8B030D-6E8A-4147-A177-3AD203B41FA5}">
                      <a16:colId xmlns="" xmlns:a16="http://schemas.microsoft.com/office/drawing/2014/main" val="3537608834"/>
                    </a:ext>
                  </a:extLst>
                </a:gridCol>
                <a:gridCol w="189365">
                  <a:extLst>
                    <a:ext uri="{9D8B030D-6E8A-4147-A177-3AD203B41FA5}">
                      <a16:colId xmlns="" xmlns:a16="http://schemas.microsoft.com/office/drawing/2014/main" val="868411096"/>
                    </a:ext>
                  </a:extLst>
                </a:gridCol>
                <a:gridCol w="189365">
                  <a:extLst>
                    <a:ext uri="{9D8B030D-6E8A-4147-A177-3AD203B41FA5}">
                      <a16:colId xmlns="" xmlns:a16="http://schemas.microsoft.com/office/drawing/2014/main" val="771856586"/>
                    </a:ext>
                  </a:extLst>
                </a:gridCol>
                <a:gridCol w="66278">
                  <a:extLst>
                    <a:ext uri="{9D8B030D-6E8A-4147-A177-3AD203B41FA5}">
                      <a16:colId xmlns="" xmlns:a16="http://schemas.microsoft.com/office/drawing/2014/main" val="2667946396"/>
                    </a:ext>
                  </a:extLst>
                </a:gridCol>
                <a:gridCol w="252488">
                  <a:extLst>
                    <a:ext uri="{9D8B030D-6E8A-4147-A177-3AD203B41FA5}">
                      <a16:colId xmlns="" xmlns:a16="http://schemas.microsoft.com/office/drawing/2014/main" val="2404293610"/>
                    </a:ext>
                  </a:extLst>
                </a:gridCol>
                <a:gridCol w="255643">
                  <a:extLst>
                    <a:ext uri="{9D8B030D-6E8A-4147-A177-3AD203B41FA5}">
                      <a16:colId xmlns="" xmlns:a16="http://schemas.microsoft.com/office/drawing/2014/main" val="1989045222"/>
                    </a:ext>
                  </a:extLst>
                </a:gridCol>
                <a:gridCol w="179898">
                  <a:extLst>
                    <a:ext uri="{9D8B030D-6E8A-4147-A177-3AD203B41FA5}">
                      <a16:colId xmlns="" xmlns:a16="http://schemas.microsoft.com/office/drawing/2014/main" val="1282963668"/>
                    </a:ext>
                  </a:extLst>
                </a:gridCol>
                <a:gridCol w="179898">
                  <a:extLst>
                    <a:ext uri="{9D8B030D-6E8A-4147-A177-3AD203B41FA5}">
                      <a16:colId xmlns="" xmlns:a16="http://schemas.microsoft.com/office/drawing/2014/main" val="2137217748"/>
                    </a:ext>
                  </a:extLst>
                </a:gridCol>
                <a:gridCol w="302985">
                  <a:extLst>
                    <a:ext uri="{9D8B030D-6E8A-4147-A177-3AD203B41FA5}">
                      <a16:colId xmlns="" xmlns:a16="http://schemas.microsoft.com/office/drawing/2014/main" val="2724163737"/>
                    </a:ext>
                  </a:extLst>
                </a:gridCol>
                <a:gridCol w="315611">
                  <a:extLst>
                    <a:ext uri="{9D8B030D-6E8A-4147-A177-3AD203B41FA5}">
                      <a16:colId xmlns="" xmlns:a16="http://schemas.microsoft.com/office/drawing/2014/main" val="170239441"/>
                    </a:ext>
                  </a:extLst>
                </a:gridCol>
                <a:gridCol w="269771">
                  <a:extLst>
                    <a:ext uri="{9D8B030D-6E8A-4147-A177-3AD203B41FA5}">
                      <a16:colId xmlns="" xmlns:a16="http://schemas.microsoft.com/office/drawing/2014/main" val="505988812"/>
                    </a:ext>
                  </a:extLst>
                </a:gridCol>
                <a:gridCol w="45840">
                  <a:extLst>
                    <a:ext uri="{9D8B030D-6E8A-4147-A177-3AD203B41FA5}">
                      <a16:colId xmlns="" xmlns:a16="http://schemas.microsoft.com/office/drawing/2014/main" val="74345164"/>
                    </a:ext>
                  </a:extLst>
                </a:gridCol>
                <a:gridCol w="315611">
                  <a:extLst>
                    <a:ext uri="{9D8B030D-6E8A-4147-A177-3AD203B41FA5}">
                      <a16:colId xmlns="" xmlns:a16="http://schemas.microsoft.com/office/drawing/2014/main" val="2160098500"/>
                    </a:ext>
                  </a:extLst>
                </a:gridCol>
                <a:gridCol w="176743">
                  <a:extLst>
                    <a:ext uri="{9D8B030D-6E8A-4147-A177-3AD203B41FA5}">
                      <a16:colId xmlns="" xmlns:a16="http://schemas.microsoft.com/office/drawing/2014/main" val="343423663"/>
                    </a:ext>
                  </a:extLst>
                </a:gridCol>
                <a:gridCol w="179898">
                  <a:extLst>
                    <a:ext uri="{9D8B030D-6E8A-4147-A177-3AD203B41FA5}">
                      <a16:colId xmlns="" xmlns:a16="http://schemas.microsoft.com/office/drawing/2014/main" val="2982805852"/>
                    </a:ext>
                  </a:extLst>
                </a:gridCol>
                <a:gridCol w="179898">
                  <a:extLst>
                    <a:ext uri="{9D8B030D-6E8A-4147-A177-3AD203B41FA5}">
                      <a16:colId xmlns="" xmlns:a16="http://schemas.microsoft.com/office/drawing/2014/main" val="3323985397"/>
                    </a:ext>
                  </a:extLst>
                </a:gridCol>
                <a:gridCol w="179898">
                  <a:extLst>
                    <a:ext uri="{9D8B030D-6E8A-4147-A177-3AD203B41FA5}">
                      <a16:colId xmlns="" xmlns:a16="http://schemas.microsoft.com/office/drawing/2014/main" val="109429245"/>
                    </a:ext>
                  </a:extLst>
                </a:gridCol>
                <a:gridCol w="179898">
                  <a:extLst>
                    <a:ext uri="{9D8B030D-6E8A-4147-A177-3AD203B41FA5}">
                      <a16:colId xmlns="" xmlns:a16="http://schemas.microsoft.com/office/drawing/2014/main" val="227581053"/>
                    </a:ext>
                  </a:extLst>
                </a:gridCol>
                <a:gridCol w="176743">
                  <a:extLst>
                    <a:ext uri="{9D8B030D-6E8A-4147-A177-3AD203B41FA5}">
                      <a16:colId xmlns="" xmlns:a16="http://schemas.microsoft.com/office/drawing/2014/main" val="1048186132"/>
                    </a:ext>
                  </a:extLst>
                </a:gridCol>
                <a:gridCol w="441854">
                  <a:extLst>
                    <a:ext uri="{9D8B030D-6E8A-4147-A177-3AD203B41FA5}">
                      <a16:colId xmlns="" xmlns:a16="http://schemas.microsoft.com/office/drawing/2014/main" val="674645060"/>
                    </a:ext>
                  </a:extLst>
                </a:gridCol>
                <a:gridCol w="100994">
                  <a:extLst>
                    <a:ext uri="{9D8B030D-6E8A-4147-A177-3AD203B41FA5}">
                      <a16:colId xmlns="" xmlns:a16="http://schemas.microsoft.com/office/drawing/2014/main" val="2599418045"/>
                    </a:ext>
                  </a:extLst>
                </a:gridCol>
                <a:gridCol w="113620">
                  <a:extLst>
                    <a:ext uri="{9D8B030D-6E8A-4147-A177-3AD203B41FA5}">
                      <a16:colId xmlns="" xmlns:a16="http://schemas.microsoft.com/office/drawing/2014/main" val="1290479564"/>
                    </a:ext>
                  </a:extLst>
                </a:gridCol>
                <a:gridCol w="255643">
                  <a:extLst>
                    <a:ext uri="{9D8B030D-6E8A-4147-A177-3AD203B41FA5}">
                      <a16:colId xmlns="" xmlns:a16="http://schemas.microsoft.com/office/drawing/2014/main" val="459870918"/>
                    </a:ext>
                  </a:extLst>
                </a:gridCol>
                <a:gridCol w="255643">
                  <a:extLst>
                    <a:ext uri="{9D8B030D-6E8A-4147-A177-3AD203B41FA5}">
                      <a16:colId xmlns="" xmlns:a16="http://schemas.microsoft.com/office/drawing/2014/main" val="2132708857"/>
                    </a:ext>
                  </a:extLst>
                </a:gridCol>
                <a:gridCol w="255643">
                  <a:extLst>
                    <a:ext uri="{9D8B030D-6E8A-4147-A177-3AD203B41FA5}">
                      <a16:colId xmlns="" xmlns:a16="http://schemas.microsoft.com/office/drawing/2014/main" val="819225569"/>
                    </a:ext>
                  </a:extLst>
                </a:gridCol>
                <a:gridCol w="255643">
                  <a:extLst>
                    <a:ext uri="{9D8B030D-6E8A-4147-A177-3AD203B41FA5}">
                      <a16:colId xmlns="" xmlns:a16="http://schemas.microsoft.com/office/drawing/2014/main" val="1930707308"/>
                    </a:ext>
                  </a:extLst>
                </a:gridCol>
                <a:gridCol w="151494">
                  <a:extLst>
                    <a:ext uri="{9D8B030D-6E8A-4147-A177-3AD203B41FA5}">
                      <a16:colId xmlns="" xmlns:a16="http://schemas.microsoft.com/office/drawing/2014/main" val="2399534734"/>
                    </a:ext>
                  </a:extLst>
                </a:gridCol>
              </a:tblGrid>
              <a:tr h="12943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Adı Soyadı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gridSpan="10">
                  <a:txBody>
                    <a:bodyPr/>
                    <a:lstStyle/>
                    <a:p>
                      <a:endParaRPr lang="tr-TR" dirty="0"/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extLst>
                  <a:ext uri="{0D108BD9-81ED-4DB2-BD59-A6C34878D82A}">
                    <a16:rowId xmlns="" xmlns:a16="http://schemas.microsoft.com/office/drawing/2014/main" val="3400473163"/>
                  </a:ext>
                </a:extLst>
              </a:tr>
              <a:tr h="20010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Unvanı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gridSpan="10">
                  <a:txBody>
                    <a:bodyPr/>
                    <a:lstStyle/>
                    <a:p>
                      <a:endParaRPr lang="tr-TR" dirty="0"/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2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YURTİÇİ / YURTDIŞI GEÇİCİ GÖREV YOLLUĞU BİLDİRİMİ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extLst>
                  <a:ext uri="{0D108BD9-81ED-4DB2-BD59-A6C34878D82A}">
                    <a16:rowId xmlns="" xmlns:a16="http://schemas.microsoft.com/office/drawing/2014/main" val="1776789716"/>
                  </a:ext>
                </a:extLst>
              </a:tr>
              <a:tr h="37229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Aylık Kadro Derecesi ve   Ek Göstergesi                                                          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tr-TR" dirty="0"/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027" marR="6027" marT="6027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Dairesi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İL SAĞLIK MÜDÜRLÜĞÜ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u="none" strike="noStrike">
                          <a:effectLst/>
                        </a:rPr>
                        <a:t> 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extLst>
                  <a:ext uri="{0D108BD9-81ED-4DB2-BD59-A6C34878D82A}">
                    <a16:rowId xmlns="" xmlns:a16="http://schemas.microsoft.com/office/drawing/2014/main" val="1276320766"/>
                  </a:ext>
                </a:extLst>
              </a:tr>
              <a:tr h="37229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Gündeliği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u="none" strike="noStrike">
                          <a:effectLst/>
                        </a:rPr>
                        <a:t>102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endParaRPr lang="tr-TR" sz="1000"/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Bütçe Yılı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2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0</a:t>
                      </a:r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 dirty="0">
                          <a:effectLst/>
                        </a:rPr>
                        <a:t>2</a:t>
                      </a:r>
                      <a:endParaRPr lang="tr-TR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2</a:t>
                      </a:r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extLst>
                  <a:ext uri="{0D108BD9-81ED-4DB2-BD59-A6C34878D82A}">
                    <a16:rowId xmlns="" xmlns:a16="http://schemas.microsoft.com/office/drawing/2014/main" val="2619475612"/>
                  </a:ext>
                </a:extLst>
              </a:tr>
              <a:tr h="136073">
                <a:tc rowSpan="3" gridSpan="3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 Yolculuk  ve Oturma  Tarihleri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gridSpan="4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 Nereden Nereye Yolculuk Edildiği veya Nerede Oturduğu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Hareket Saatleri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GÜNDELİKLER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TAŞIT VE ZORUNLU GİDERLER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 Dövizin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6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Toplam Tutar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81838321"/>
                  </a:ext>
                </a:extLst>
              </a:tr>
              <a:tr h="136073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Gidiş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Dönüş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Gün Sayısı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vert="vert270" anchor="ctr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Bir Günlüğü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Tutarı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Çeşidi ve Mevkii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Tutarı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Cinsi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Kuru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7883857"/>
                  </a:ext>
                </a:extLst>
              </a:tr>
              <a:tr h="392208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tr-TR" sz="1000" u="none" strike="noStrike">
                          <a:effectLst/>
                        </a:rPr>
                        <a:t>TL / Yabancı Para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TL / Yabancı Para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TL / Yabancı Para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TL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TL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85000908"/>
                  </a:ext>
                </a:extLst>
              </a:tr>
              <a:tr h="16808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12.12.2022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İKAMET-OTOGAR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07,00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DOLMUŞ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8,00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dirty="0">
                          <a:effectLst/>
                        </a:rPr>
                        <a:t>8,00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50297088"/>
                  </a:ext>
                </a:extLst>
              </a:tr>
              <a:tr h="14014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12.12.2022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ANTALYA-VAN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08:00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OTOBÜS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750,00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750.00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43836163"/>
                  </a:ext>
                </a:extLst>
              </a:tr>
              <a:tr h="14630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13.12.2022-14.12.2022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KONAKLAMA BEDELİ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1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dirty="0">
                          <a:effectLst/>
                        </a:rPr>
                        <a:t>176,40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dirty="0">
                          <a:effectLst/>
                        </a:rPr>
                        <a:t>176,40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97547425"/>
                  </a:ext>
                </a:extLst>
              </a:tr>
              <a:tr h="16808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14.12.2022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VAN-HAKKARİ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09:00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OTOBÜS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130,00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dirty="0">
                          <a:effectLst/>
                        </a:rPr>
                        <a:t>130,00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4906912"/>
                  </a:ext>
                </a:extLst>
              </a:tr>
              <a:tr h="24294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14.12.2022-15.12.2022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KONAKLAMA BEDELİ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1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176,40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dirty="0">
                          <a:effectLst/>
                        </a:rPr>
                        <a:t>176,40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91882391"/>
                  </a:ext>
                </a:extLst>
              </a:tr>
              <a:tr h="16808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01.01.2023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HAKKARİ-VAN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14:00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OTOBÜS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130,00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dirty="0">
                          <a:effectLst/>
                        </a:rPr>
                        <a:t>130,00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02613825"/>
                  </a:ext>
                </a:extLst>
              </a:tr>
              <a:tr h="16808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1.01.2023-02.01.2023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KONAKLAMA BEDELİ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1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dirty="0" smtClean="0">
                          <a:effectLst/>
                        </a:rPr>
                        <a:t>176,40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dirty="0">
                          <a:effectLst/>
                        </a:rPr>
                        <a:t>176,00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56597853"/>
                  </a:ext>
                </a:extLst>
              </a:tr>
              <a:tr h="14557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02.01.2023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VAN-ANTALYA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10:35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tr-TR" sz="1000"/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UÇAK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789,99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789,99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6706348"/>
                  </a:ext>
                </a:extLst>
              </a:tr>
              <a:tr h="12872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r>
                        <a:rPr lang="tr-TR" sz="1000" u="none" strike="noStrike" dirty="0" smtClean="0">
                          <a:effectLst/>
                        </a:rPr>
                        <a:t>02.01.2023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r>
                        <a:rPr lang="tr-TR" sz="1000" u="none" strike="noStrike" dirty="0" smtClean="0">
                          <a:effectLst/>
                        </a:rPr>
                        <a:t>HAVALİMANI-İKAMET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13:00</a:t>
                      </a:r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22</a:t>
                      </a:r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dirty="0">
                          <a:effectLst/>
                        </a:rPr>
                        <a:t>102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dirty="0" smtClean="0">
                          <a:effectLst/>
                        </a:rPr>
                        <a:t>2.244,00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OTOBÜS</a:t>
                      </a:r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r>
                        <a:rPr lang="tr-TR" sz="1000" u="none" strike="noStrike" dirty="0" smtClean="0">
                          <a:effectLst/>
                        </a:rPr>
                        <a:t>8.00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2252,00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61352007"/>
                  </a:ext>
                </a:extLst>
              </a:tr>
              <a:tr h="16808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65728673"/>
                  </a:ext>
                </a:extLst>
              </a:tr>
              <a:tr h="894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08091011"/>
                  </a:ext>
                </a:extLst>
              </a:tr>
              <a:tr h="10404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0213312"/>
                  </a:ext>
                </a:extLst>
              </a:tr>
              <a:tr h="266275"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G E N E L   T O P L A M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dirty="0" smtClean="0">
                          <a:effectLst/>
                        </a:rPr>
                        <a:t>2773,20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1807,99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4581,19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7" marR="6027" marT="6027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93861156"/>
                  </a:ext>
                </a:extLst>
              </a:tr>
            </a:tbl>
          </a:graphicData>
        </a:graphic>
      </p:graphicFrame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859456"/>
              </p:ext>
            </p:extLst>
          </p:nvPr>
        </p:nvGraphicFramePr>
        <p:xfrm>
          <a:off x="0" y="5723575"/>
          <a:ext cx="12191996" cy="19592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0483">
                  <a:extLst>
                    <a:ext uri="{9D8B030D-6E8A-4147-A177-3AD203B41FA5}">
                      <a16:colId xmlns="" xmlns:a16="http://schemas.microsoft.com/office/drawing/2014/main" val="30034859"/>
                    </a:ext>
                  </a:extLst>
                </a:gridCol>
                <a:gridCol w="439171">
                  <a:extLst>
                    <a:ext uri="{9D8B030D-6E8A-4147-A177-3AD203B41FA5}">
                      <a16:colId xmlns="" xmlns:a16="http://schemas.microsoft.com/office/drawing/2014/main" val="2782506088"/>
                    </a:ext>
                  </a:extLst>
                </a:gridCol>
                <a:gridCol w="392452">
                  <a:extLst>
                    <a:ext uri="{9D8B030D-6E8A-4147-A177-3AD203B41FA5}">
                      <a16:colId xmlns="" xmlns:a16="http://schemas.microsoft.com/office/drawing/2014/main" val="1400394162"/>
                    </a:ext>
                  </a:extLst>
                </a:gridCol>
                <a:gridCol w="308354">
                  <a:extLst>
                    <a:ext uri="{9D8B030D-6E8A-4147-A177-3AD203B41FA5}">
                      <a16:colId xmlns="" xmlns:a16="http://schemas.microsoft.com/office/drawing/2014/main" val="3833802295"/>
                    </a:ext>
                  </a:extLst>
                </a:gridCol>
                <a:gridCol w="439171">
                  <a:extLst>
                    <a:ext uri="{9D8B030D-6E8A-4147-A177-3AD203B41FA5}">
                      <a16:colId xmlns="" xmlns:a16="http://schemas.microsoft.com/office/drawing/2014/main" val="2152981285"/>
                    </a:ext>
                  </a:extLst>
                </a:gridCol>
                <a:gridCol w="476547">
                  <a:extLst>
                    <a:ext uri="{9D8B030D-6E8A-4147-A177-3AD203B41FA5}">
                      <a16:colId xmlns="" xmlns:a16="http://schemas.microsoft.com/office/drawing/2014/main" val="2001370550"/>
                    </a:ext>
                  </a:extLst>
                </a:gridCol>
                <a:gridCol w="812935">
                  <a:extLst>
                    <a:ext uri="{9D8B030D-6E8A-4147-A177-3AD203B41FA5}">
                      <a16:colId xmlns="" xmlns:a16="http://schemas.microsoft.com/office/drawing/2014/main" val="1183246013"/>
                    </a:ext>
                  </a:extLst>
                </a:gridCol>
                <a:gridCol w="214913">
                  <a:extLst>
                    <a:ext uri="{9D8B030D-6E8A-4147-A177-3AD203B41FA5}">
                      <a16:colId xmlns="" xmlns:a16="http://schemas.microsoft.com/office/drawing/2014/main" val="4185726987"/>
                    </a:ext>
                  </a:extLst>
                </a:gridCol>
                <a:gridCol w="214913">
                  <a:extLst>
                    <a:ext uri="{9D8B030D-6E8A-4147-A177-3AD203B41FA5}">
                      <a16:colId xmlns="" xmlns:a16="http://schemas.microsoft.com/office/drawing/2014/main" val="1034720758"/>
                    </a:ext>
                  </a:extLst>
                </a:gridCol>
                <a:gridCol w="214913">
                  <a:extLst>
                    <a:ext uri="{9D8B030D-6E8A-4147-A177-3AD203B41FA5}">
                      <a16:colId xmlns="" xmlns:a16="http://schemas.microsoft.com/office/drawing/2014/main" val="4036615001"/>
                    </a:ext>
                  </a:extLst>
                </a:gridCol>
                <a:gridCol w="205570">
                  <a:extLst>
                    <a:ext uri="{9D8B030D-6E8A-4147-A177-3AD203B41FA5}">
                      <a16:colId xmlns="" xmlns:a16="http://schemas.microsoft.com/office/drawing/2014/main" val="3920778785"/>
                    </a:ext>
                  </a:extLst>
                </a:gridCol>
                <a:gridCol w="205570">
                  <a:extLst>
                    <a:ext uri="{9D8B030D-6E8A-4147-A177-3AD203B41FA5}">
                      <a16:colId xmlns="" xmlns:a16="http://schemas.microsoft.com/office/drawing/2014/main" val="3091695816"/>
                    </a:ext>
                  </a:extLst>
                </a:gridCol>
                <a:gridCol w="196226">
                  <a:extLst>
                    <a:ext uri="{9D8B030D-6E8A-4147-A177-3AD203B41FA5}">
                      <a16:colId xmlns="" xmlns:a16="http://schemas.microsoft.com/office/drawing/2014/main" val="1829725311"/>
                    </a:ext>
                  </a:extLst>
                </a:gridCol>
                <a:gridCol w="58991">
                  <a:extLst>
                    <a:ext uri="{9D8B030D-6E8A-4147-A177-3AD203B41FA5}">
                      <a16:colId xmlns="" xmlns:a16="http://schemas.microsoft.com/office/drawing/2014/main" val="2921140774"/>
                    </a:ext>
                  </a:extLst>
                </a:gridCol>
                <a:gridCol w="361492">
                  <a:extLst>
                    <a:ext uri="{9D8B030D-6E8A-4147-A177-3AD203B41FA5}">
                      <a16:colId xmlns="" xmlns:a16="http://schemas.microsoft.com/office/drawing/2014/main" val="3751245113"/>
                    </a:ext>
                  </a:extLst>
                </a:gridCol>
                <a:gridCol w="355075">
                  <a:extLst>
                    <a:ext uri="{9D8B030D-6E8A-4147-A177-3AD203B41FA5}">
                      <a16:colId xmlns="" xmlns:a16="http://schemas.microsoft.com/office/drawing/2014/main" val="745419336"/>
                    </a:ext>
                  </a:extLst>
                </a:gridCol>
                <a:gridCol w="439171">
                  <a:extLst>
                    <a:ext uri="{9D8B030D-6E8A-4147-A177-3AD203B41FA5}">
                      <a16:colId xmlns="" xmlns:a16="http://schemas.microsoft.com/office/drawing/2014/main" val="688650339"/>
                    </a:ext>
                  </a:extLst>
                </a:gridCol>
                <a:gridCol w="270977">
                  <a:extLst>
                    <a:ext uri="{9D8B030D-6E8A-4147-A177-3AD203B41FA5}">
                      <a16:colId xmlns="" xmlns:a16="http://schemas.microsoft.com/office/drawing/2014/main" val="108140905"/>
                    </a:ext>
                  </a:extLst>
                </a:gridCol>
                <a:gridCol w="58991">
                  <a:extLst>
                    <a:ext uri="{9D8B030D-6E8A-4147-A177-3AD203B41FA5}">
                      <a16:colId xmlns="" xmlns:a16="http://schemas.microsoft.com/office/drawing/2014/main" val="477604556"/>
                    </a:ext>
                  </a:extLst>
                </a:gridCol>
                <a:gridCol w="110463">
                  <a:extLst>
                    <a:ext uri="{9D8B030D-6E8A-4147-A177-3AD203B41FA5}">
                      <a16:colId xmlns="" xmlns:a16="http://schemas.microsoft.com/office/drawing/2014/main" val="1277736799"/>
                    </a:ext>
                  </a:extLst>
                </a:gridCol>
                <a:gridCol w="232340">
                  <a:extLst>
                    <a:ext uri="{9D8B030D-6E8A-4147-A177-3AD203B41FA5}">
                      <a16:colId xmlns="" xmlns:a16="http://schemas.microsoft.com/office/drawing/2014/main" val="2212458204"/>
                    </a:ext>
                  </a:extLst>
                </a:gridCol>
                <a:gridCol w="186881">
                  <a:extLst>
                    <a:ext uri="{9D8B030D-6E8A-4147-A177-3AD203B41FA5}">
                      <a16:colId xmlns="" xmlns:a16="http://schemas.microsoft.com/office/drawing/2014/main" val="2764422183"/>
                    </a:ext>
                  </a:extLst>
                </a:gridCol>
                <a:gridCol w="186881">
                  <a:extLst>
                    <a:ext uri="{9D8B030D-6E8A-4147-A177-3AD203B41FA5}">
                      <a16:colId xmlns="" xmlns:a16="http://schemas.microsoft.com/office/drawing/2014/main" val="1333460722"/>
                    </a:ext>
                  </a:extLst>
                </a:gridCol>
                <a:gridCol w="186881">
                  <a:extLst>
                    <a:ext uri="{9D8B030D-6E8A-4147-A177-3AD203B41FA5}">
                      <a16:colId xmlns="" xmlns:a16="http://schemas.microsoft.com/office/drawing/2014/main" val="4264133406"/>
                    </a:ext>
                  </a:extLst>
                </a:gridCol>
                <a:gridCol w="65408">
                  <a:extLst>
                    <a:ext uri="{9D8B030D-6E8A-4147-A177-3AD203B41FA5}">
                      <a16:colId xmlns="" xmlns:a16="http://schemas.microsoft.com/office/drawing/2014/main" val="921445124"/>
                    </a:ext>
                  </a:extLst>
                </a:gridCol>
                <a:gridCol w="242945">
                  <a:extLst>
                    <a:ext uri="{9D8B030D-6E8A-4147-A177-3AD203B41FA5}">
                      <a16:colId xmlns="" xmlns:a16="http://schemas.microsoft.com/office/drawing/2014/main" val="3913354731"/>
                    </a:ext>
                  </a:extLst>
                </a:gridCol>
                <a:gridCol w="252290">
                  <a:extLst>
                    <a:ext uri="{9D8B030D-6E8A-4147-A177-3AD203B41FA5}">
                      <a16:colId xmlns="" xmlns:a16="http://schemas.microsoft.com/office/drawing/2014/main" val="3947272532"/>
                    </a:ext>
                  </a:extLst>
                </a:gridCol>
                <a:gridCol w="177538">
                  <a:extLst>
                    <a:ext uri="{9D8B030D-6E8A-4147-A177-3AD203B41FA5}">
                      <a16:colId xmlns="" xmlns:a16="http://schemas.microsoft.com/office/drawing/2014/main" val="1113022562"/>
                    </a:ext>
                  </a:extLst>
                </a:gridCol>
                <a:gridCol w="177538">
                  <a:extLst>
                    <a:ext uri="{9D8B030D-6E8A-4147-A177-3AD203B41FA5}">
                      <a16:colId xmlns="" xmlns:a16="http://schemas.microsoft.com/office/drawing/2014/main" val="2357927245"/>
                    </a:ext>
                  </a:extLst>
                </a:gridCol>
                <a:gridCol w="299011">
                  <a:extLst>
                    <a:ext uri="{9D8B030D-6E8A-4147-A177-3AD203B41FA5}">
                      <a16:colId xmlns="" xmlns:a16="http://schemas.microsoft.com/office/drawing/2014/main" val="3821708661"/>
                    </a:ext>
                  </a:extLst>
                </a:gridCol>
                <a:gridCol w="308354">
                  <a:extLst>
                    <a:ext uri="{9D8B030D-6E8A-4147-A177-3AD203B41FA5}">
                      <a16:colId xmlns="" xmlns:a16="http://schemas.microsoft.com/office/drawing/2014/main" val="2084805205"/>
                    </a:ext>
                  </a:extLst>
                </a:gridCol>
                <a:gridCol w="308354">
                  <a:extLst>
                    <a:ext uri="{9D8B030D-6E8A-4147-A177-3AD203B41FA5}">
                      <a16:colId xmlns="" xmlns:a16="http://schemas.microsoft.com/office/drawing/2014/main" val="2792010343"/>
                    </a:ext>
                  </a:extLst>
                </a:gridCol>
                <a:gridCol w="308354">
                  <a:extLst>
                    <a:ext uri="{9D8B030D-6E8A-4147-A177-3AD203B41FA5}">
                      <a16:colId xmlns="" xmlns:a16="http://schemas.microsoft.com/office/drawing/2014/main" val="3344019011"/>
                    </a:ext>
                  </a:extLst>
                </a:gridCol>
                <a:gridCol w="168194">
                  <a:extLst>
                    <a:ext uri="{9D8B030D-6E8A-4147-A177-3AD203B41FA5}">
                      <a16:colId xmlns="" xmlns:a16="http://schemas.microsoft.com/office/drawing/2014/main" val="2176166736"/>
                    </a:ext>
                  </a:extLst>
                </a:gridCol>
                <a:gridCol w="177538">
                  <a:extLst>
                    <a:ext uri="{9D8B030D-6E8A-4147-A177-3AD203B41FA5}">
                      <a16:colId xmlns="" xmlns:a16="http://schemas.microsoft.com/office/drawing/2014/main" val="2101242077"/>
                    </a:ext>
                  </a:extLst>
                </a:gridCol>
                <a:gridCol w="177538">
                  <a:extLst>
                    <a:ext uri="{9D8B030D-6E8A-4147-A177-3AD203B41FA5}">
                      <a16:colId xmlns="" xmlns:a16="http://schemas.microsoft.com/office/drawing/2014/main" val="1852091665"/>
                    </a:ext>
                  </a:extLst>
                </a:gridCol>
                <a:gridCol w="177538">
                  <a:extLst>
                    <a:ext uri="{9D8B030D-6E8A-4147-A177-3AD203B41FA5}">
                      <a16:colId xmlns="" xmlns:a16="http://schemas.microsoft.com/office/drawing/2014/main" val="2158128679"/>
                    </a:ext>
                  </a:extLst>
                </a:gridCol>
                <a:gridCol w="177538">
                  <a:extLst>
                    <a:ext uri="{9D8B030D-6E8A-4147-A177-3AD203B41FA5}">
                      <a16:colId xmlns="" xmlns:a16="http://schemas.microsoft.com/office/drawing/2014/main" val="239553492"/>
                    </a:ext>
                  </a:extLst>
                </a:gridCol>
                <a:gridCol w="168194">
                  <a:extLst>
                    <a:ext uri="{9D8B030D-6E8A-4147-A177-3AD203B41FA5}">
                      <a16:colId xmlns="" xmlns:a16="http://schemas.microsoft.com/office/drawing/2014/main" val="504367391"/>
                    </a:ext>
                  </a:extLst>
                </a:gridCol>
                <a:gridCol w="429828">
                  <a:extLst>
                    <a:ext uri="{9D8B030D-6E8A-4147-A177-3AD203B41FA5}">
                      <a16:colId xmlns="" xmlns:a16="http://schemas.microsoft.com/office/drawing/2014/main" val="1187985044"/>
                    </a:ext>
                  </a:extLst>
                </a:gridCol>
                <a:gridCol w="93441">
                  <a:extLst>
                    <a:ext uri="{9D8B030D-6E8A-4147-A177-3AD203B41FA5}">
                      <a16:colId xmlns="" xmlns:a16="http://schemas.microsoft.com/office/drawing/2014/main" val="3936742712"/>
                    </a:ext>
                  </a:extLst>
                </a:gridCol>
                <a:gridCol w="112128">
                  <a:extLst>
                    <a:ext uri="{9D8B030D-6E8A-4147-A177-3AD203B41FA5}">
                      <a16:colId xmlns="" xmlns:a16="http://schemas.microsoft.com/office/drawing/2014/main" val="1453517408"/>
                    </a:ext>
                  </a:extLst>
                </a:gridCol>
                <a:gridCol w="252290">
                  <a:extLst>
                    <a:ext uri="{9D8B030D-6E8A-4147-A177-3AD203B41FA5}">
                      <a16:colId xmlns="" xmlns:a16="http://schemas.microsoft.com/office/drawing/2014/main" val="2705616680"/>
                    </a:ext>
                  </a:extLst>
                </a:gridCol>
                <a:gridCol w="252290">
                  <a:extLst>
                    <a:ext uri="{9D8B030D-6E8A-4147-A177-3AD203B41FA5}">
                      <a16:colId xmlns="" xmlns:a16="http://schemas.microsoft.com/office/drawing/2014/main" val="1350287233"/>
                    </a:ext>
                  </a:extLst>
                </a:gridCol>
                <a:gridCol w="252290">
                  <a:extLst>
                    <a:ext uri="{9D8B030D-6E8A-4147-A177-3AD203B41FA5}">
                      <a16:colId xmlns="" xmlns:a16="http://schemas.microsoft.com/office/drawing/2014/main" val="3262826842"/>
                    </a:ext>
                  </a:extLst>
                </a:gridCol>
                <a:gridCol w="252290">
                  <a:extLst>
                    <a:ext uri="{9D8B030D-6E8A-4147-A177-3AD203B41FA5}">
                      <a16:colId xmlns="" xmlns:a16="http://schemas.microsoft.com/office/drawing/2014/main" val="4021688585"/>
                    </a:ext>
                  </a:extLst>
                </a:gridCol>
                <a:gridCol w="149505">
                  <a:extLst>
                    <a:ext uri="{9D8B030D-6E8A-4147-A177-3AD203B41FA5}">
                      <a16:colId xmlns="" xmlns:a16="http://schemas.microsoft.com/office/drawing/2014/main" val="1628429041"/>
                    </a:ext>
                  </a:extLst>
                </a:gridCol>
                <a:gridCol w="222241">
                  <a:extLst>
                    <a:ext uri="{9D8B030D-6E8A-4147-A177-3AD203B41FA5}">
                      <a16:colId xmlns="" xmlns:a16="http://schemas.microsoft.com/office/drawing/2014/main" val="744442539"/>
                    </a:ext>
                  </a:extLst>
                </a:gridCol>
              </a:tblGrid>
              <a:tr h="289496">
                <a:tc gridSpan="46"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Yukarıda belirtilen tarih / saatler  arasında ANTALYA/HAKKARİ-VAN 'a </a:t>
                      </a:r>
                      <a:r>
                        <a:rPr lang="tr-TR" sz="1000" u="none" strike="noStrike" dirty="0" smtClean="0">
                          <a:effectLst/>
                        </a:rPr>
                        <a:t>  yapmış </a:t>
                      </a:r>
                      <a:r>
                        <a:rPr lang="tr-TR" sz="1000" u="none" strike="noStrike" dirty="0">
                          <a:effectLst/>
                        </a:rPr>
                        <a:t>olduğum geçici görev yolculuğu ile ilgili </a:t>
                      </a:r>
                      <a:r>
                        <a:rPr lang="tr-TR" sz="1000" u="none" strike="noStrike" dirty="0" smtClean="0">
                          <a:effectLst/>
                        </a:rPr>
                        <a:t>DÖRTBİNBEŞYÜZELLİBEŞ TL ONDOKUZ</a:t>
                      </a:r>
                      <a:r>
                        <a:rPr lang="tr-TR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tr-TR" sz="1000" u="none" strike="noStrike" dirty="0" smtClean="0">
                          <a:effectLst/>
                        </a:rPr>
                        <a:t> </a:t>
                      </a:r>
                      <a:r>
                        <a:rPr lang="tr-TR" sz="1000" u="none" strike="noStrike" dirty="0">
                          <a:effectLst/>
                        </a:rPr>
                        <a:t>Kuruş harcamaya ait bildirimdir. 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u="none" strike="noStrike">
                          <a:effectLst/>
                        </a:rPr>
                        <a:t> 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endParaRPr lang="tr-TR" sz="1100"/>
                    </a:p>
                  </a:txBody>
                  <a:tcPr marL="57848" marR="57848" marT="28924" marB="28924"/>
                </a:tc>
                <a:extLst>
                  <a:ext uri="{0D108BD9-81ED-4DB2-BD59-A6C34878D82A}">
                    <a16:rowId xmlns="" xmlns:a16="http://schemas.microsoft.com/office/drawing/2014/main" val="4057294454"/>
                  </a:ext>
                </a:extLst>
              </a:tr>
              <a:tr h="20382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 gridSpan="2">
                  <a:txBody>
                    <a:bodyPr/>
                    <a:lstStyle/>
                    <a:p>
                      <a:endParaRPr lang="tr-TR" sz="1000"/>
                    </a:p>
                  </a:txBody>
                  <a:tcPr marL="6026" marR="6026" marT="6026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u="none" strike="noStrike">
                          <a:effectLst/>
                        </a:rPr>
                        <a:t> 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endParaRPr lang="tr-TR" sz="1100"/>
                    </a:p>
                  </a:txBody>
                  <a:tcPr marL="57848" marR="57848" marT="28924" marB="28924"/>
                </a:tc>
                <a:extLst>
                  <a:ext uri="{0D108BD9-81ED-4DB2-BD59-A6C34878D82A}">
                    <a16:rowId xmlns="" xmlns:a16="http://schemas.microsoft.com/office/drawing/2014/main" val="3135724854"/>
                  </a:ext>
                </a:extLst>
              </a:tr>
              <a:tr h="20382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 gridSpan="2">
                  <a:txBody>
                    <a:bodyPr/>
                    <a:lstStyle/>
                    <a:p>
                      <a:endParaRPr lang="tr-TR" sz="1000"/>
                    </a:p>
                  </a:txBody>
                  <a:tcPr marL="6026" marR="6026" marT="6026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u="none" strike="noStrike">
                          <a:effectLst/>
                        </a:rPr>
                        <a:t> 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endParaRPr lang="tr-TR" sz="1100"/>
                    </a:p>
                  </a:txBody>
                  <a:tcPr marL="57848" marR="57848" marT="28924" marB="28924"/>
                </a:tc>
                <a:extLst>
                  <a:ext uri="{0D108BD9-81ED-4DB2-BD59-A6C34878D82A}">
                    <a16:rowId xmlns="" xmlns:a16="http://schemas.microsoft.com/office/drawing/2014/main" val="765599697"/>
                  </a:ext>
                </a:extLst>
              </a:tr>
              <a:tr h="20382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 gridSpan="2">
                  <a:txBody>
                    <a:bodyPr/>
                    <a:lstStyle/>
                    <a:p>
                      <a:endParaRPr lang="tr-TR" sz="1000"/>
                    </a:p>
                  </a:txBody>
                  <a:tcPr marL="6026" marR="6026" marT="6026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.... / .... / ....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….. /... /2022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u="none" strike="noStrike">
                          <a:effectLst/>
                        </a:rPr>
                        <a:t> 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endParaRPr lang="tr-TR" sz="1100"/>
                    </a:p>
                  </a:txBody>
                  <a:tcPr marL="57848" marR="57848" marT="28924" marB="28924"/>
                </a:tc>
                <a:extLst>
                  <a:ext uri="{0D108BD9-81ED-4DB2-BD59-A6C34878D82A}">
                    <a16:rowId xmlns="" xmlns:a16="http://schemas.microsoft.com/office/drawing/2014/main" val="1386947460"/>
                  </a:ext>
                </a:extLst>
              </a:tr>
              <a:tr h="20382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 gridSpan="2"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6026" marR="6026" marT="6026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Birim Yetkilisi (*)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Bildirim Sahibi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u="none" strike="noStrike">
                          <a:effectLst/>
                        </a:rPr>
                        <a:t> 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endParaRPr lang="tr-TR" sz="1100"/>
                    </a:p>
                  </a:txBody>
                  <a:tcPr marL="57848" marR="57848" marT="28924" marB="28924"/>
                </a:tc>
                <a:extLst>
                  <a:ext uri="{0D108BD9-81ED-4DB2-BD59-A6C34878D82A}">
                    <a16:rowId xmlns="" xmlns:a16="http://schemas.microsoft.com/office/drawing/2014/main" val="507186123"/>
                  </a:ext>
                </a:extLst>
              </a:tr>
              <a:tr h="20382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 gridSpan="2">
                  <a:txBody>
                    <a:bodyPr/>
                    <a:lstStyle/>
                    <a:p>
                      <a:endParaRPr lang="tr-TR" sz="1000"/>
                    </a:p>
                  </a:txBody>
                  <a:tcPr marL="6026" marR="6026" marT="6026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(İmza)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u="none" strike="noStrike">
                          <a:effectLst/>
                        </a:rPr>
                        <a:t> 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endParaRPr lang="tr-TR" sz="1100"/>
                    </a:p>
                  </a:txBody>
                  <a:tcPr marL="57848" marR="57848" marT="28924" marB="28924"/>
                </a:tc>
                <a:extLst>
                  <a:ext uri="{0D108BD9-81ED-4DB2-BD59-A6C34878D82A}">
                    <a16:rowId xmlns="" xmlns:a16="http://schemas.microsoft.com/office/drawing/2014/main" val="1944881333"/>
                  </a:ext>
                </a:extLst>
              </a:tr>
              <a:tr h="143208"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(*)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Bu kısım bildirim sahibinin görevi yerine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 gridSpan="13"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Adı Soyadı :.............................................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 gridSpan="7"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u="none" strike="noStrike">
                          <a:effectLst/>
                        </a:rPr>
                        <a:t> 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extLst>
                  <a:ext uri="{0D108BD9-81ED-4DB2-BD59-A6C34878D82A}">
                    <a16:rowId xmlns="" xmlns:a16="http://schemas.microsoft.com/office/drawing/2014/main" val="56949518"/>
                  </a:ext>
                </a:extLst>
              </a:tr>
              <a:tr h="143208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 gridSpan="9"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getirmesinden bilgisi olan amir tarafından imzalanacaktır.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/>
                </a:tc>
                <a:tc>
                  <a:txBody>
                    <a:bodyPr/>
                    <a:lstStyle/>
                    <a:p>
                      <a:pPr algn="l" fontAlgn="t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/>
                </a:tc>
                <a:tc>
                  <a:txBody>
                    <a:bodyPr/>
                    <a:lstStyle/>
                    <a:p>
                      <a:pPr algn="l" fontAlgn="t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/>
                </a:tc>
                <a:tc>
                  <a:txBody>
                    <a:bodyPr/>
                    <a:lstStyle/>
                    <a:p>
                      <a:pPr algn="l" fontAlgn="t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/>
                </a:tc>
                <a:tc>
                  <a:txBody>
                    <a:bodyPr/>
                    <a:lstStyle/>
                    <a:p>
                      <a:pPr algn="l" fontAlgn="t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/>
                </a:tc>
                <a:tc>
                  <a:txBody>
                    <a:bodyPr/>
                    <a:lstStyle/>
                    <a:p>
                      <a:pPr algn="l" fontAlgn="t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Unvanı     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    :.............................................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 gridSpan="7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u="none" strike="noStrike">
                          <a:effectLst/>
                        </a:rPr>
                        <a:t> 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extLst>
                  <a:ext uri="{0D108BD9-81ED-4DB2-BD59-A6C34878D82A}">
                    <a16:rowId xmlns="" xmlns:a16="http://schemas.microsoft.com/office/drawing/2014/main" val="2096891073"/>
                  </a:ext>
                </a:extLst>
              </a:tr>
              <a:tr h="20382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u="none" strike="noStrike" dirty="0">
                          <a:effectLst/>
                        </a:rPr>
                        <a:t> </a:t>
                      </a:r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u="none" strike="noStrike" dirty="0">
                          <a:effectLst/>
                        </a:rPr>
                        <a:t> </a:t>
                      </a:r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26" marR="6026" marT="6026" marB="0" anchor="b"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 marL="57848" marR="57848" marT="28924" marB="28924"/>
                </a:tc>
                <a:extLst>
                  <a:ext uri="{0D108BD9-81ED-4DB2-BD59-A6C34878D82A}">
                    <a16:rowId xmlns="" xmlns:a16="http://schemas.microsoft.com/office/drawing/2014/main" val="4150162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6387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48503" y="0"/>
            <a:ext cx="7729728" cy="1188720"/>
          </a:xfrm>
        </p:spPr>
        <p:txBody>
          <a:bodyPr>
            <a:normAutofit/>
          </a:bodyPr>
          <a:lstStyle/>
          <a:p>
            <a:r>
              <a:rPr lang="tr-TR" dirty="0" smtClean="0"/>
              <a:t>Gündeliği 63 </a:t>
            </a:r>
            <a:r>
              <a:rPr lang="tr-TR" sz="1100" dirty="0" err="1"/>
              <a:t>tl</a:t>
            </a:r>
            <a:r>
              <a:rPr lang="tr-TR" dirty="0"/>
              <a:t> olan personel</a:t>
            </a: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4588411"/>
              </p:ext>
            </p:extLst>
          </p:nvPr>
        </p:nvGraphicFramePr>
        <p:xfrm>
          <a:off x="0" y="1188720"/>
          <a:ext cx="13222643" cy="7847579"/>
        </p:xfrm>
        <a:graphic>
          <a:graphicData uri="http://schemas.openxmlformats.org/drawingml/2006/table">
            <a:tbl>
              <a:tblPr/>
              <a:tblGrid>
                <a:gridCol w="328065">
                  <a:extLst>
                    <a:ext uri="{9D8B030D-6E8A-4147-A177-3AD203B41FA5}">
                      <a16:colId xmlns="" xmlns:a16="http://schemas.microsoft.com/office/drawing/2014/main" val="3360381257"/>
                    </a:ext>
                  </a:extLst>
                </a:gridCol>
                <a:gridCol w="351327">
                  <a:extLst>
                    <a:ext uri="{9D8B030D-6E8A-4147-A177-3AD203B41FA5}">
                      <a16:colId xmlns="" xmlns:a16="http://schemas.microsoft.com/office/drawing/2014/main" val="1091686223"/>
                    </a:ext>
                  </a:extLst>
                </a:gridCol>
                <a:gridCol w="318934">
                  <a:extLst>
                    <a:ext uri="{9D8B030D-6E8A-4147-A177-3AD203B41FA5}">
                      <a16:colId xmlns="" xmlns:a16="http://schemas.microsoft.com/office/drawing/2014/main" val="378786857"/>
                    </a:ext>
                  </a:extLst>
                </a:gridCol>
                <a:gridCol w="246676">
                  <a:extLst>
                    <a:ext uri="{9D8B030D-6E8A-4147-A177-3AD203B41FA5}">
                      <a16:colId xmlns="" xmlns:a16="http://schemas.microsoft.com/office/drawing/2014/main" val="1107097754"/>
                    </a:ext>
                  </a:extLst>
                </a:gridCol>
                <a:gridCol w="351327">
                  <a:extLst>
                    <a:ext uri="{9D8B030D-6E8A-4147-A177-3AD203B41FA5}">
                      <a16:colId xmlns="" xmlns:a16="http://schemas.microsoft.com/office/drawing/2014/main" val="2323491386"/>
                    </a:ext>
                  </a:extLst>
                </a:gridCol>
                <a:gridCol w="381224">
                  <a:extLst>
                    <a:ext uri="{9D8B030D-6E8A-4147-A177-3AD203B41FA5}">
                      <a16:colId xmlns="" xmlns:a16="http://schemas.microsoft.com/office/drawing/2014/main" val="1233927795"/>
                    </a:ext>
                  </a:extLst>
                </a:gridCol>
                <a:gridCol w="650324">
                  <a:extLst>
                    <a:ext uri="{9D8B030D-6E8A-4147-A177-3AD203B41FA5}">
                      <a16:colId xmlns="" xmlns:a16="http://schemas.microsoft.com/office/drawing/2014/main" val="2705816011"/>
                    </a:ext>
                  </a:extLst>
                </a:gridCol>
                <a:gridCol w="171928">
                  <a:extLst>
                    <a:ext uri="{9D8B030D-6E8A-4147-A177-3AD203B41FA5}">
                      <a16:colId xmlns="" xmlns:a16="http://schemas.microsoft.com/office/drawing/2014/main" val="4169485410"/>
                    </a:ext>
                  </a:extLst>
                </a:gridCol>
                <a:gridCol w="171928">
                  <a:extLst>
                    <a:ext uri="{9D8B030D-6E8A-4147-A177-3AD203B41FA5}">
                      <a16:colId xmlns="" xmlns:a16="http://schemas.microsoft.com/office/drawing/2014/main" val="611659060"/>
                    </a:ext>
                  </a:extLst>
                </a:gridCol>
                <a:gridCol w="171928">
                  <a:extLst>
                    <a:ext uri="{9D8B030D-6E8A-4147-A177-3AD203B41FA5}">
                      <a16:colId xmlns="" xmlns:a16="http://schemas.microsoft.com/office/drawing/2014/main" val="2368336486"/>
                    </a:ext>
                  </a:extLst>
                </a:gridCol>
                <a:gridCol w="164451">
                  <a:extLst>
                    <a:ext uri="{9D8B030D-6E8A-4147-A177-3AD203B41FA5}">
                      <a16:colId xmlns="" xmlns:a16="http://schemas.microsoft.com/office/drawing/2014/main" val="4267389474"/>
                    </a:ext>
                  </a:extLst>
                </a:gridCol>
                <a:gridCol w="164451">
                  <a:extLst>
                    <a:ext uri="{9D8B030D-6E8A-4147-A177-3AD203B41FA5}">
                      <a16:colId xmlns="" xmlns:a16="http://schemas.microsoft.com/office/drawing/2014/main" val="3682415695"/>
                    </a:ext>
                  </a:extLst>
                </a:gridCol>
                <a:gridCol w="156974">
                  <a:extLst>
                    <a:ext uri="{9D8B030D-6E8A-4147-A177-3AD203B41FA5}">
                      <a16:colId xmlns="" xmlns:a16="http://schemas.microsoft.com/office/drawing/2014/main" val="667154422"/>
                    </a:ext>
                  </a:extLst>
                </a:gridCol>
                <a:gridCol w="169434">
                  <a:extLst>
                    <a:ext uri="{9D8B030D-6E8A-4147-A177-3AD203B41FA5}">
                      <a16:colId xmlns="" xmlns:a16="http://schemas.microsoft.com/office/drawing/2014/main" val="4181062974"/>
                    </a:ext>
                  </a:extLst>
                </a:gridCol>
                <a:gridCol w="1210879">
                  <a:extLst>
                    <a:ext uri="{9D8B030D-6E8A-4147-A177-3AD203B41FA5}">
                      <a16:colId xmlns="" xmlns:a16="http://schemas.microsoft.com/office/drawing/2014/main" val="1524154923"/>
                    </a:ext>
                  </a:extLst>
                </a:gridCol>
                <a:gridCol w="289034">
                  <a:extLst>
                    <a:ext uri="{9D8B030D-6E8A-4147-A177-3AD203B41FA5}">
                      <a16:colId xmlns="" xmlns:a16="http://schemas.microsoft.com/office/drawing/2014/main" val="3062792677"/>
                    </a:ext>
                  </a:extLst>
                </a:gridCol>
                <a:gridCol w="351327">
                  <a:extLst>
                    <a:ext uri="{9D8B030D-6E8A-4147-A177-3AD203B41FA5}">
                      <a16:colId xmlns="" xmlns:a16="http://schemas.microsoft.com/office/drawing/2014/main" val="1178482084"/>
                    </a:ext>
                  </a:extLst>
                </a:gridCol>
                <a:gridCol w="219266">
                  <a:extLst>
                    <a:ext uri="{9D8B030D-6E8A-4147-A177-3AD203B41FA5}">
                      <a16:colId xmlns="" xmlns:a16="http://schemas.microsoft.com/office/drawing/2014/main" val="4223044430"/>
                    </a:ext>
                  </a:extLst>
                </a:gridCol>
                <a:gridCol w="149499">
                  <a:extLst>
                    <a:ext uri="{9D8B030D-6E8A-4147-A177-3AD203B41FA5}">
                      <a16:colId xmlns="" xmlns:a16="http://schemas.microsoft.com/office/drawing/2014/main" val="2088183884"/>
                    </a:ext>
                  </a:extLst>
                </a:gridCol>
                <a:gridCol w="171928">
                  <a:extLst>
                    <a:ext uri="{9D8B030D-6E8A-4147-A177-3AD203B41FA5}">
                      <a16:colId xmlns="" xmlns:a16="http://schemas.microsoft.com/office/drawing/2014/main" val="381794779"/>
                    </a:ext>
                  </a:extLst>
                </a:gridCol>
                <a:gridCol w="149499">
                  <a:extLst>
                    <a:ext uri="{9D8B030D-6E8A-4147-A177-3AD203B41FA5}">
                      <a16:colId xmlns="" xmlns:a16="http://schemas.microsoft.com/office/drawing/2014/main" val="393320996"/>
                    </a:ext>
                  </a:extLst>
                </a:gridCol>
                <a:gridCol w="149499">
                  <a:extLst>
                    <a:ext uri="{9D8B030D-6E8A-4147-A177-3AD203B41FA5}">
                      <a16:colId xmlns="" xmlns:a16="http://schemas.microsoft.com/office/drawing/2014/main" val="3098339494"/>
                    </a:ext>
                  </a:extLst>
                </a:gridCol>
                <a:gridCol w="149499">
                  <a:extLst>
                    <a:ext uri="{9D8B030D-6E8A-4147-A177-3AD203B41FA5}">
                      <a16:colId xmlns="" xmlns:a16="http://schemas.microsoft.com/office/drawing/2014/main" val="1430671328"/>
                    </a:ext>
                  </a:extLst>
                </a:gridCol>
                <a:gridCol w="67280">
                  <a:extLst>
                    <a:ext uri="{9D8B030D-6E8A-4147-A177-3AD203B41FA5}">
                      <a16:colId xmlns="" xmlns:a16="http://schemas.microsoft.com/office/drawing/2014/main" val="2435568915"/>
                    </a:ext>
                  </a:extLst>
                </a:gridCol>
                <a:gridCol w="199334">
                  <a:extLst>
                    <a:ext uri="{9D8B030D-6E8A-4147-A177-3AD203B41FA5}">
                      <a16:colId xmlns="" xmlns:a16="http://schemas.microsoft.com/office/drawing/2014/main" val="1620512530"/>
                    </a:ext>
                  </a:extLst>
                </a:gridCol>
                <a:gridCol w="201826">
                  <a:extLst>
                    <a:ext uri="{9D8B030D-6E8A-4147-A177-3AD203B41FA5}">
                      <a16:colId xmlns="" xmlns:a16="http://schemas.microsoft.com/office/drawing/2014/main" val="779816508"/>
                    </a:ext>
                  </a:extLst>
                </a:gridCol>
                <a:gridCol w="142025">
                  <a:extLst>
                    <a:ext uri="{9D8B030D-6E8A-4147-A177-3AD203B41FA5}">
                      <a16:colId xmlns="" xmlns:a16="http://schemas.microsoft.com/office/drawing/2014/main" val="1573896867"/>
                    </a:ext>
                  </a:extLst>
                </a:gridCol>
                <a:gridCol w="142025">
                  <a:extLst>
                    <a:ext uri="{9D8B030D-6E8A-4147-A177-3AD203B41FA5}">
                      <a16:colId xmlns="" xmlns:a16="http://schemas.microsoft.com/office/drawing/2014/main" val="2462438283"/>
                    </a:ext>
                  </a:extLst>
                </a:gridCol>
                <a:gridCol w="239200">
                  <a:extLst>
                    <a:ext uri="{9D8B030D-6E8A-4147-A177-3AD203B41FA5}">
                      <a16:colId xmlns="" xmlns:a16="http://schemas.microsoft.com/office/drawing/2014/main" val="3925096468"/>
                    </a:ext>
                  </a:extLst>
                </a:gridCol>
                <a:gridCol w="249166">
                  <a:extLst>
                    <a:ext uri="{9D8B030D-6E8A-4147-A177-3AD203B41FA5}">
                      <a16:colId xmlns="" xmlns:a16="http://schemas.microsoft.com/office/drawing/2014/main" val="444463255"/>
                    </a:ext>
                  </a:extLst>
                </a:gridCol>
                <a:gridCol w="249166">
                  <a:extLst>
                    <a:ext uri="{9D8B030D-6E8A-4147-A177-3AD203B41FA5}">
                      <a16:colId xmlns="" xmlns:a16="http://schemas.microsoft.com/office/drawing/2014/main" val="4142105563"/>
                    </a:ext>
                  </a:extLst>
                </a:gridCol>
                <a:gridCol w="249166">
                  <a:extLst>
                    <a:ext uri="{9D8B030D-6E8A-4147-A177-3AD203B41FA5}">
                      <a16:colId xmlns="" xmlns:a16="http://schemas.microsoft.com/office/drawing/2014/main" val="143110895"/>
                    </a:ext>
                  </a:extLst>
                </a:gridCol>
                <a:gridCol w="139532">
                  <a:extLst>
                    <a:ext uri="{9D8B030D-6E8A-4147-A177-3AD203B41FA5}">
                      <a16:colId xmlns="" xmlns:a16="http://schemas.microsoft.com/office/drawing/2014/main" val="1616833375"/>
                    </a:ext>
                  </a:extLst>
                </a:gridCol>
                <a:gridCol w="142025">
                  <a:extLst>
                    <a:ext uri="{9D8B030D-6E8A-4147-A177-3AD203B41FA5}">
                      <a16:colId xmlns="" xmlns:a16="http://schemas.microsoft.com/office/drawing/2014/main" val="372440206"/>
                    </a:ext>
                  </a:extLst>
                </a:gridCol>
                <a:gridCol w="142025">
                  <a:extLst>
                    <a:ext uri="{9D8B030D-6E8A-4147-A177-3AD203B41FA5}">
                      <a16:colId xmlns="" xmlns:a16="http://schemas.microsoft.com/office/drawing/2014/main" val="2781231014"/>
                    </a:ext>
                  </a:extLst>
                </a:gridCol>
                <a:gridCol w="142025">
                  <a:extLst>
                    <a:ext uri="{9D8B030D-6E8A-4147-A177-3AD203B41FA5}">
                      <a16:colId xmlns="" xmlns:a16="http://schemas.microsoft.com/office/drawing/2014/main" val="600896339"/>
                    </a:ext>
                  </a:extLst>
                </a:gridCol>
                <a:gridCol w="142025">
                  <a:extLst>
                    <a:ext uri="{9D8B030D-6E8A-4147-A177-3AD203B41FA5}">
                      <a16:colId xmlns="" xmlns:a16="http://schemas.microsoft.com/office/drawing/2014/main" val="3436165970"/>
                    </a:ext>
                  </a:extLst>
                </a:gridCol>
                <a:gridCol w="139532">
                  <a:extLst>
                    <a:ext uri="{9D8B030D-6E8A-4147-A177-3AD203B41FA5}">
                      <a16:colId xmlns="" xmlns:a16="http://schemas.microsoft.com/office/drawing/2014/main" val="434295394"/>
                    </a:ext>
                  </a:extLst>
                </a:gridCol>
                <a:gridCol w="348833">
                  <a:extLst>
                    <a:ext uri="{9D8B030D-6E8A-4147-A177-3AD203B41FA5}">
                      <a16:colId xmlns="" xmlns:a16="http://schemas.microsoft.com/office/drawing/2014/main" val="805307569"/>
                    </a:ext>
                  </a:extLst>
                </a:gridCol>
                <a:gridCol w="79732">
                  <a:extLst>
                    <a:ext uri="{9D8B030D-6E8A-4147-A177-3AD203B41FA5}">
                      <a16:colId xmlns="" xmlns:a16="http://schemas.microsoft.com/office/drawing/2014/main" val="3505041819"/>
                    </a:ext>
                  </a:extLst>
                </a:gridCol>
                <a:gridCol w="56888">
                  <a:extLst>
                    <a:ext uri="{9D8B030D-6E8A-4147-A177-3AD203B41FA5}">
                      <a16:colId xmlns="" xmlns:a16="http://schemas.microsoft.com/office/drawing/2014/main" val="1448213445"/>
                    </a:ext>
                  </a:extLst>
                </a:gridCol>
                <a:gridCol w="32814">
                  <a:extLst>
                    <a:ext uri="{9D8B030D-6E8A-4147-A177-3AD203B41FA5}">
                      <a16:colId xmlns="" xmlns:a16="http://schemas.microsoft.com/office/drawing/2014/main" val="3905433804"/>
                    </a:ext>
                  </a:extLst>
                </a:gridCol>
                <a:gridCol w="201826">
                  <a:extLst>
                    <a:ext uri="{9D8B030D-6E8A-4147-A177-3AD203B41FA5}">
                      <a16:colId xmlns="" xmlns:a16="http://schemas.microsoft.com/office/drawing/2014/main" val="2798960213"/>
                    </a:ext>
                  </a:extLst>
                </a:gridCol>
                <a:gridCol w="201826">
                  <a:extLst>
                    <a:ext uri="{9D8B030D-6E8A-4147-A177-3AD203B41FA5}">
                      <a16:colId xmlns="" xmlns:a16="http://schemas.microsoft.com/office/drawing/2014/main" val="2113487139"/>
                    </a:ext>
                  </a:extLst>
                </a:gridCol>
                <a:gridCol w="201826">
                  <a:extLst>
                    <a:ext uri="{9D8B030D-6E8A-4147-A177-3AD203B41FA5}">
                      <a16:colId xmlns="" xmlns:a16="http://schemas.microsoft.com/office/drawing/2014/main" val="551046584"/>
                    </a:ext>
                  </a:extLst>
                </a:gridCol>
                <a:gridCol w="548166">
                  <a:extLst>
                    <a:ext uri="{9D8B030D-6E8A-4147-A177-3AD203B41FA5}">
                      <a16:colId xmlns="" xmlns:a16="http://schemas.microsoft.com/office/drawing/2014/main" val="328825046"/>
                    </a:ext>
                  </a:extLst>
                </a:gridCol>
                <a:gridCol w="378311">
                  <a:extLst>
                    <a:ext uri="{9D8B030D-6E8A-4147-A177-3AD203B41FA5}">
                      <a16:colId xmlns="" xmlns:a16="http://schemas.microsoft.com/office/drawing/2014/main" val="2603293982"/>
                    </a:ext>
                  </a:extLst>
                </a:gridCol>
                <a:gridCol w="32814">
                  <a:extLst>
                    <a:ext uri="{9D8B030D-6E8A-4147-A177-3AD203B41FA5}">
                      <a16:colId xmlns="" xmlns:a16="http://schemas.microsoft.com/office/drawing/2014/main" val="1466790441"/>
                    </a:ext>
                  </a:extLst>
                </a:gridCol>
                <a:gridCol w="149499">
                  <a:extLst>
                    <a:ext uri="{9D8B030D-6E8A-4147-A177-3AD203B41FA5}">
                      <a16:colId xmlns="" xmlns:a16="http://schemas.microsoft.com/office/drawing/2014/main" val="2602329708"/>
                    </a:ext>
                  </a:extLst>
                </a:gridCol>
                <a:gridCol w="149499">
                  <a:extLst>
                    <a:ext uri="{9D8B030D-6E8A-4147-A177-3AD203B41FA5}">
                      <a16:colId xmlns="" xmlns:a16="http://schemas.microsoft.com/office/drawing/2014/main" val="3392210947"/>
                    </a:ext>
                  </a:extLst>
                </a:gridCol>
                <a:gridCol w="149499">
                  <a:extLst>
                    <a:ext uri="{9D8B030D-6E8A-4147-A177-3AD203B41FA5}">
                      <a16:colId xmlns="" xmlns:a16="http://schemas.microsoft.com/office/drawing/2014/main" val="4186970406"/>
                    </a:ext>
                  </a:extLst>
                </a:gridCol>
                <a:gridCol w="149499">
                  <a:extLst>
                    <a:ext uri="{9D8B030D-6E8A-4147-A177-3AD203B41FA5}">
                      <a16:colId xmlns="" xmlns:a16="http://schemas.microsoft.com/office/drawing/2014/main" val="1428537867"/>
                    </a:ext>
                  </a:extLst>
                </a:gridCol>
                <a:gridCol w="149499">
                  <a:extLst>
                    <a:ext uri="{9D8B030D-6E8A-4147-A177-3AD203B41FA5}">
                      <a16:colId xmlns="" xmlns:a16="http://schemas.microsoft.com/office/drawing/2014/main" val="952219714"/>
                    </a:ext>
                  </a:extLst>
                </a:gridCol>
                <a:gridCol w="149499">
                  <a:extLst>
                    <a:ext uri="{9D8B030D-6E8A-4147-A177-3AD203B41FA5}">
                      <a16:colId xmlns="" xmlns:a16="http://schemas.microsoft.com/office/drawing/2014/main" val="81255192"/>
                    </a:ext>
                  </a:extLst>
                </a:gridCol>
                <a:gridCol w="149499">
                  <a:extLst>
                    <a:ext uri="{9D8B030D-6E8A-4147-A177-3AD203B41FA5}">
                      <a16:colId xmlns="" xmlns:a16="http://schemas.microsoft.com/office/drawing/2014/main" val="1475061503"/>
                    </a:ext>
                  </a:extLst>
                </a:gridCol>
                <a:gridCol w="149499">
                  <a:extLst>
                    <a:ext uri="{9D8B030D-6E8A-4147-A177-3AD203B41FA5}">
                      <a16:colId xmlns="" xmlns:a16="http://schemas.microsoft.com/office/drawing/2014/main" val="917515992"/>
                    </a:ext>
                  </a:extLst>
                </a:gridCol>
                <a:gridCol w="265973">
                  <a:extLst>
                    <a:ext uri="{9D8B030D-6E8A-4147-A177-3AD203B41FA5}">
                      <a16:colId xmlns="" xmlns:a16="http://schemas.microsoft.com/office/drawing/2014/main" val="2749632280"/>
                    </a:ext>
                  </a:extLst>
                </a:gridCol>
                <a:gridCol w="33024">
                  <a:extLst>
                    <a:ext uri="{9D8B030D-6E8A-4147-A177-3AD203B41FA5}">
                      <a16:colId xmlns="" xmlns:a16="http://schemas.microsoft.com/office/drawing/2014/main" val="3390749787"/>
                    </a:ext>
                  </a:extLst>
                </a:gridCol>
                <a:gridCol w="149499">
                  <a:extLst>
                    <a:ext uri="{9D8B030D-6E8A-4147-A177-3AD203B41FA5}">
                      <a16:colId xmlns="" xmlns:a16="http://schemas.microsoft.com/office/drawing/2014/main" val="2115117329"/>
                    </a:ext>
                  </a:extLst>
                </a:gridCol>
                <a:gridCol w="172798">
                  <a:extLst>
                    <a:ext uri="{9D8B030D-6E8A-4147-A177-3AD203B41FA5}">
                      <a16:colId xmlns="" xmlns:a16="http://schemas.microsoft.com/office/drawing/2014/main" val="3624283188"/>
                    </a:ext>
                  </a:extLst>
                </a:gridCol>
                <a:gridCol w="96568">
                  <a:extLst>
                    <a:ext uri="{9D8B030D-6E8A-4147-A177-3AD203B41FA5}">
                      <a16:colId xmlns="" xmlns:a16="http://schemas.microsoft.com/office/drawing/2014/main" val="4751404"/>
                    </a:ext>
                  </a:extLst>
                </a:gridCol>
              </a:tblGrid>
              <a:tr h="15321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Adı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Soyadı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b"/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2239050919"/>
                  </a:ext>
                </a:extLst>
              </a:tr>
              <a:tr h="248611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Unvan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1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YURTİÇİ / YURTDIŞI GEÇİCİ GÖREV YOLLUĞU BİLDİRİMİ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tr-T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r-T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tr-T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645353827"/>
                  </a:ext>
                </a:extLst>
              </a:tr>
              <a:tr h="41822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Aylık Kadro Derecesi ve   Ek Göstergesi                                                          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0/0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Dairesi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İL SAĞLIK MÜDÜRLÜĞÜ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817716853"/>
                  </a:ext>
                </a:extLst>
              </a:tr>
              <a:tr h="13959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Gündeliği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Bütçe Yılı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587597302"/>
                  </a:ext>
                </a:extLst>
              </a:tr>
              <a:tr h="127212">
                <a:tc rowSpan="6" gridSpan="3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Yolculuk  ve Oturma  Tarihleri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6" gridSpan="4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Nereden Nereye Yolculuk Edildiği veya Nerede Oturduğu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6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Hareket Saatleri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11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GÜNDELİKLER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8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TAŞIT VE ZORUNLU GİDERLER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9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Dövizin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gridSpan="6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Toplam Tutar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2522229356"/>
                  </a:ext>
                </a:extLst>
              </a:tr>
              <a:tr h="148654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1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835407221"/>
                  </a:ext>
                </a:extLst>
              </a:tr>
              <a:tr h="127212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gridSpan="3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Gidiş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gridSpan="3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Dönüş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Gün Sayısı</a:t>
                      </a:r>
                    </a:p>
                  </a:txBody>
                  <a:tcPr marL="3707" marR="3707" marT="3707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Bir Günlüğü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gridSpan="6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Tutarı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gridSpan="4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Çeşidi ve Mevkii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gridSpan="4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Tutarı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gridSpan="4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Cinsi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gridSpan="5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Kuru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459047378"/>
                  </a:ext>
                </a:extLst>
              </a:tr>
              <a:tr h="162564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3960055279"/>
                  </a:ext>
                </a:extLst>
              </a:tr>
              <a:tr h="277115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346705"/>
                  </a:ext>
                </a:extLst>
              </a:tr>
              <a:tr h="275866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TL / Yabancı Para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TL / Yabancı Para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TL / Yabancı Para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TL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TL 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871742535"/>
                  </a:ext>
                </a:extLst>
              </a:tr>
              <a:tr h="1464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20.01.2022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İKAMET-OTOGAR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06:30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OTOBÜS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725786994"/>
                  </a:ext>
                </a:extLst>
              </a:tr>
              <a:tr h="1464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20.01.2022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ALANYA-ANTALYA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08:30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DOLMUŞ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82,00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2037991039"/>
                  </a:ext>
                </a:extLst>
              </a:tr>
              <a:tr h="1464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20.01.2022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OTOGAR-GÖREVYERİ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OTOBÜS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3875286010"/>
                  </a:ext>
                </a:extLst>
              </a:tr>
              <a:tr h="1464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20.01.2022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ANTALYA-ALANYA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DOLMUŞ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3782125614"/>
                  </a:ext>
                </a:extLst>
              </a:tr>
              <a:tr h="18174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20.01.2022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OTOGAR-İKAMET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19:30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2/3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63,00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42,00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OTOBÜS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4281590091"/>
                  </a:ext>
                </a:extLst>
              </a:tr>
              <a:tr h="1464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21.04.2022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İKAMET-OTOGAR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06:30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OTOBÜS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326518431"/>
                  </a:ext>
                </a:extLst>
              </a:tr>
              <a:tr h="1464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21.04.2022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ALANYA-ANTALYA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08:30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DOLMUŞ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82,00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469965074"/>
                  </a:ext>
                </a:extLst>
              </a:tr>
              <a:tr h="1464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21.04.2022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OTOGAR-GÖREVYERİ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OTOBÜS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2553865657"/>
                  </a:ext>
                </a:extLst>
              </a:tr>
              <a:tr h="1464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21.04.2022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ANTALYA-ALANYA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DOLMUŞ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2229478185"/>
                  </a:ext>
                </a:extLst>
              </a:tr>
              <a:tr h="1464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20.06.2022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OTOGAR-İKAMET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19:30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2/3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63,00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42,00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OTOBÜS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542809775"/>
                  </a:ext>
                </a:extLst>
              </a:tr>
              <a:tr h="1464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22.06.2022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İKAMET-OTOGAR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06:30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OTOBÜS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20833659"/>
                  </a:ext>
                </a:extLst>
              </a:tr>
              <a:tr h="1464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22.06.2022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ALANYA-ANTALYA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08:30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DOLMUŞ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82,00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658585463"/>
                  </a:ext>
                </a:extLst>
              </a:tr>
              <a:tr h="1464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22.06.2022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OTOGAR-GÖREVYERİ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OTOBÜS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2340191990"/>
                  </a:ext>
                </a:extLst>
              </a:tr>
              <a:tr h="1464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22.06.2022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ANTALYA-ALANYA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DOLMUŞ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28700953"/>
                  </a:ext>
                </a:extLst>
              </a:tr>
              <a:tr h="1464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22.06.2022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OTOGAR-İKAMET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19:30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2/3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63,00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42,00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OTOBÜS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3605014391"/>
                  </a:ext>
                </a:extLst>
              </a:tr>
              <a:tr h="1464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03.07.2022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İKAMET-OTOGAR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06:30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OTOBÜS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378722297"/>
                  </a:ext>
                </a:extLst>
              </a:tr>
              <a:tr h="1464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03.07.2022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ALANYA-ANTALYA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08:30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DOLMUŞ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82,00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601625978"/>
                  </a:ext>
                </a:extLst>
              </a:tr>
              <a:tr h="1464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03.07.2022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OTOGAR-GÖREVYERİ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OTOBÜS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904288018"/>
                  </a:ext>
                </a:extLst>
              </a:tr>
              <a:tr h="1464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03.07.2022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ANTALYA-ALANYA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DOLMUŞ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2690958457"/>
                  </a:ext>
                </a:extLst>
              </a:tr>
              <a:tr h="1464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03.07.2022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OTOGAR-İKAMET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19:30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2/3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63,00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42,00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OTOBÜS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2559912929"/>
                  </a:ext>
                </a:extLst>
              </a:tr>
              <a:tr h="146404"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 E N E L   T O P L A M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168,00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752,00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920,00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4200155440"/>
                  </a:ext>
                </a:extLst>
              </a:tr>
              <a:tr h="289493">
                <a:tc gridSpan="46"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Yukarıda belirtilen tarih / saatler  arasında ALANYA/ANTALYA 'e yapmış olduğum geçici görev yolculuğu ile ilgili </a:t>
                      </a:r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DOKUZYÜZYİRMİ </a:t>
                      </a:r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TL </a:t>
                      </a:r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harcamaya </a:t>
                      </a:r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ait bildirimdir.  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557877660"/>
                  </a:ext>
                </a:extLst>
              </a:tr>
              <a:tr h="146404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121694426"/>
                  </a:ext>
                </a:extLst>
              </a:tr>
              <a:tr h="146404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966741085"/>
                  </a:ext>
                </a:extLst>
              </a:tr>
              <a:tr h="146404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.... / .... / ....</a:t>
                      </a: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….. /... /2023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603849481"/>
                  </a:ext>
                </a:extLst>
              </a:tr>
              <a:tr h="146404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Birim Yetkilisi (*)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Bildirim Sahibi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3467997333"/>
                  </a:ext>
                </a:extLst>
              </a:tr>
              <a:tr h="146404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(İmza)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2252978983"/>
                  </a:ext>
                </a:extLst>
              </a:tr>
              <a:tr h="289493">
                <a:tc>
                  <a:txBody>
                    <a:bodyPr/>
                    <a:lstStyle/>
                    <a:p>
                      <a:pPr algn="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(*)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 kısım bildirim sahibinin görevi yerine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Adı Soyadı :.............................................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FATMA EMEN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08124025"/>
                  </a:ext>
                </a:extLst>
              </a:tr>
              <a:tr h="432582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t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getirmesinden bilgisi olan amir tarafından imzalanacaktır.</a:t>
                      </a:r>
                    </a:p>
                  </a:txBody>
                  <a:tcPr marL="3707" marR="3707" marT="370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Unvanı     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:.............................................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78503405"/>
                  </a:ext>
                </a:extLst>
              </a:tr>
              <a:tr h="127212"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  <a:lnT>
                      <a:noFill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2853539329"/>
                  </a:ext>
                </a:extLst>
              </a:tr>
              <a:tr h="58896">
                <a:tc gridSpan="5"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M.Y.H.B.Y. Örnek No: 27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66311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409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48503" y="0"/>
            <a:ext cx="7729728" cy="1188720"/>
          </a:xfrm>
        </p:spPr>
        <p:txBody>
          <a:bodyPr>
            <a:normAutofit/>
          </a:bodyPr>
          <a:lstStyle/>
          <a:p>
            <a:r>
              <a:rPr lang="tr-TR" dirty="0"/>
              <a:t>Gündeliği </a:t>
            </a:r>
            <a:r>
              <a:rPr lang="tr-TR" dirty="0" smtClean="0"/>
              <a:t>102 </a:t>
            </a:r>
            <a:r>
              <a:rPr lang="tr-TR" sz="1100" dirty="0" err="1"/>
              <a:t>tl</a:t>
            </a:r>
            <a:r>
              <a:rPr lang="tr-TR" dirty="0"/>
              <a:t> olan personel</a:t>
            </a: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1069504"/>
              </p:ext>
            </p:extLst>
          </p:nvPr>
        </p:nvGraphicFramePr>
        <p:xfrm>
          <a:off x="0" y="1188720"/>
          <a:ext cx="13222643" cy="7847579"/>
        </p:xfrm>
        <a:graphic>
          <a:graphicData uri="http://schemas.openxmlformats.org/drawingml/2006/table">
            <a:tbl>
              <a:tblPr/>
              <a:tblGrid>
                <a:gridCol w="328065">
                  <a:extLst>
                    <a:ext uri="{9D8B030D-6E8A-4147-A177-3AD203B41FA5}">
                      <a16:colId xmlns="" xmlns:a16="http://schemas.microsoft.com/office/drawing/2014/main" val="3360381257"/>
                    </a:ext>
                  </a:extLst>
                </a:gridCol>
                <a:gridCol w="351327">
                  <a:extLst>
                    <a:ext uri="{9D8B030D-6E8A-4147-A177-3AD203B41FA5}">
                      <a16:colId xmlns="" xmlns:a16="http://schemas.microsoft.com/office/drawing/2014/main" val="1091686223"/>
                    </a:ext>
                  </a:extLst>
                </a:gridCol>
                <a:gridCol w="318934">
                  <a:extLst>
                    <a:ext uri="{9D8B030D-6E8A-4147-A177-3AD203B41FA5}">
                      <a16:colId xmlns="" xmlns:a16="http://schemas.microsoft.com/office/drawing/2014/main" val="378786857"/>
                    </a:ext>
                  </a:extLst>
                </a:gridCol>
                <a:gridCol w="246676">
                  <a:extLst>
                    <a:ext uri="{9D8B030D-6E8A-4147-A177-3AD203B41FA5}">
                      <a16:colId xmlns="" xmlns:a16="http://schemas.microsoft.com/office/drawing/2014/main" val="1107097754"/>
                    </a:ext>
                  </a:extLst>
                </a:gridCol>
                <a:gridCol w="351327">
                  <a:extLst>
                    <a:ext uri="{9D8B030D-6E8A-4147-A177-3AD203B41FA5}">
                      <a16:colId xmlns="" xmlns:a16="http://schemas.microsoft.com/office/drawing/2014/main" val="2323491386"/>
                    </a:ext>
                  </a:extLst>
                </a:gridCol>
                <a:gridCol w="381224">
                  <a:extLst>
                    <a:ext uri="{9D8B030D-6E8A-4147-A177-3AD203B41FA5}">
                      <a16:colId xmlns="" xmlns:a16="http://schemas.microsoft.com/office/drawing/2014/main" val="1233927795"/>
                    </a:ext>
                  </a:extLst>
                </a:gridCol>
                <a:gridCol w="650324">
                  <a:extLst>
                    <a:ext uri="{9D8B030D-6E8A-4147-A177-3AD203B41FA5}">
                      <a16:colId xmlns="" xmlns:a16="http://schemas.microsoft.com/office/drawing/2014/main" val="2705816011"/>
                    </a:ext>
                  </a:extLst>
                </a:gridCol>
                <a:gridCol w="171928">
                  <a:extLst>
                    <a:ext uri="{9D8B030D-6E8A-4147-A177-3AD203B41FA5}">
                      <a16:colId xmlns="" xmlns:a16="http://schemas.microsoft.com/office/drawing/2014/main" val="4169485410"/>
                    </a:ext>
                  </a:extLst>
                </a:gridCol>
                <a:gridCol w="171928">
                  <a:extLst>
                    <a:ext uri="{9D8B030D-6E8A-4147-A177-3AD203B41FA5}">
                      <a16:colId xmlns="" xmlns:a16="http://schemas.microsoft.com/office/drawing/2014/main" val="611659060"/>
                    </a:ext>
                  </a:extLst>
                </a:gridCol>
                <a:gridCol w="171928">
                  <a:extLst>
                    <a:ext uri="{9D8B030D-6E8A-4147-A177-3AD203B41FA5}">
                      <a16:colId xmlns="" xmlns:a16="http://schemas.microsoft.com/office/drawing/2014/main" val="2368336486"/>
                    </a:ext>
                  </a:extLst>
                </a:gridCol>
                <a:gridCol w="164451">
                  <a:extLst>
                    <a:ext uri="{9D8B030D-6E8A-4147-A177-3AD203B41FA5}">
                      <a16:colId xmlns="" xmlns:a16="http://schemas.microsoft.com/office/drawing/2014/main" val="4267389474"/>
                    </a:ext>
                  </a:extLst>
                </a:gridCol>
                <a:gridCol w="164451">
                  <a:extLst>
                    <a:ext uri="{9D8B030D-6E8A-4147-A177-3AD203B41FA5}">
                      <a16:colId xmlns="" xmlns:a16="http://schemas.microsoft.com/office/drawing/2014/main" val="3682415695"/>
                    </a:ext>
                  </a:extLst>
                </a:gridCol>
                <a:gridCol w="156974">
                  <a:extLst>
                    <a:ext uri="{9D8B030D-6E8A-4147-A177-3AD203B41FA5}">
                      <a16:colId xmlns="" xmlns:a16="http://schemas.microsoft.com/office/drawing/2014/main" val="667154422"/>
                    </a:ext>
                  </a:extLst>
                </a:gridCol>
                <a:gridCol w="169434">
                  <a:extLst>
                    <a:ext uri="{9D8B030D-6E8A-4147-A177-3AD203B41FA5}">
                      <a16:colId xmlns="" xmlns:a16="http://schemas.microsoft.com/office/drawing/2014/main" val="4181062974"/>
                    </a:ext>
                  </a:extLst>
                </a:gridCol>
                <a:gridCol w="1210879">
                  <a:extLst>
                    <a:ext uri="{9D8B030D-6E8A-4147-A177-3AD203B41FA5}">
                      <a16:colId xmlns="" xmlns:a16="http://schemas.microsoft.com/office/drawing/2014/main" val="1524154923"/>
                    </a:ext>
                  </a:extLst>
                </a:gridCol>
                <a:gridCol w="289034">
                  <a:extLst>
                    <a:ext uri="{9D8B030D-6E8A-4147-A177-3AD203B41FA5}">
                      <a16:colId xmlns="" xmlns:a16="http://schemas.microsoft.com/office/drawing/2014/main" val="3062792677"/>
                    </a:ext>
                  </a:extLst>
                </a:gridCol>
                <a:gridCol w="351327">
                  <a:extLst>
                    <a:ext uri="{9D8B030D-6E8A-4147-A177-3AD203B41FA5}">
                      <a16:colId xmlns="" xmlns:a16="http://schemas.microsoft.com/office/drawing/2014/main" val="1178482084"/>
                    </a:ext>
                  </a:extLst>
                </a:gridCol>
                <a:gridCol w="219266">
                  <a:extLst>
                    <a:ext uri="{9D8B030D-6E8A-4147-A177-3AD203B41FA5}">
                      <a16:colId xmlns="" xmlns:a16="http://schemas.microsoft.com/office/drawing/2014/main" val="4223044430"/>
                    </a:ext>
                  </a:extLst>
                </a:gridCol>
                <a:gridCol w="149499">
                  <a:extLst>
                    <a:ext uri="{9D8B030D-6E8A-4147-A177-3AD203B41FA5}">
                      <a16:colId xmlns="" xmlns:a16="http://schemas.microsoft.com/office/drawing/2014/main" val="2088183884"/>
                    </a:ext>
                  </a:extLst>
                </a:gridCol>
                <a:gridCol w="171928">
                  <a:extLst>
                    <a:ext uri="{9D8B030D-6E8A-4147-A177-3AD203B41FA5}">
                      <a16:colId xmlns="" xmlns:a16="http://schemas.microsoft.com/office/drawing/2014/main" val="381794779"/>
                    </a:ext>
                  </a:extLst>
                </a:gridCol>
                <a:gridCol w="149499">
                  <a:extLst>
                    <a:ext uri="{9D8B030D-6E8A-4147-A177-3AD203B41FA5}">
                      <a16:colId xmlns="" xmlns:a16="http://schemas.microsoft.com/office/drawing/2014/main" val="393320996"/>
                    </a:ext>
                  </a:extLst>
                </a:gridCol>
                <a:gridCol w="149499">
                  <a:extLst>
                    <a:ext uri="{9D8B030D-6E8A-4147-A177-3AD203B41FA5}">
                      <a16:colId xmlns="" xmlns:a16="http://schemas.microsoft.com/office/drawing/2014/main" val="3098339494"/>
                    </a:ext>
                  </a:extLst>
                </a:gridCol>
                <a:gridCol w="149499">
                  <a:extLst>
                    <a:ext uri="{9D8B030D-6E8A-4147-A177-3AD203B41FA5}">
                      <a16:colId xmlns="" xmlns:a16="http://schemas.microsoft.com/office/drawing/2014/main" val="1430671328"/>
                    </a:ext>
                  </a:extLst>
                </a:gridCol>
                <a:gridCol w="67280">
                  <a:extLst>
                    <a:ext uri="{9D8B030D-6E8A-4147-A177-3AD203B41FA5}">
                      <a16:colId xmlns="" xmlns:a16="http://schemas.microsoft.com/office/drawing/2014/main" val="2435568915"/>
                    </a:ext>
                  </a:extLst>
                </a:gridCol>
                <a:gridCol w="199334">
                  <a:extLst>
                    <a:ext uri="{9D8B030D-6E8A-4147-A177-3AD203B41FA5}">
                      <a16:colId xmlns="" xmlns:a16="http://schemas.microsoft.com/office/drawing/2014/main" val="1620512530"/>
                    </a:ext>
                  </a:extLst>
                </a:gridCol>
                <a:gridCol w="201826">
                  <a:extLst>
                    <a:ext uri="{9D8B030D-6E8A-4147-A177-3AD203B41FA5}">
                      <a16:colId xmlns="" xmlns:a16="http://schemas.microsoft.com/office/drawing/2014/main" val="779816508"/>
                    </a:ext>
                  </a:extLst>
                </a:gridCol>
                <a:gridCol w="142025">
                  <a:extLst>
                    <a:ext uri="{9D8B030D-6E8A-4147-A177-3AD203B41FA5}">
                      <a16:colId xmlns="" xmlns:a16="http://schemas.microsoft.com/office/drawing/2014/main" val="1573896867"/>
                    </a:ext>
                  </a:extLst>
                </a:gridCol>
                <a:gridCol w="142025">
                  <a:extLst>
                    <a:ext uri="{9D8B030D-6E8A-4147-A177-3AD203B41FA5}">
                      <a16:colId xmlns="" xmlns:a16="http://schemas.microsoft.com/office/drawing/2014/main" val="2462438283"/>
                    </a:ext>
                  </a:extLst>
                </a:gridCol>
                <a:gridCol w="239200">
                  <a:extLst>
                    <a:ext uri="{9D8B030D-6E8A-4147-A177-3AD203B41FA5}">
                      <a16:colId xmlns="" xmlns:a16="http://schemas.microsoft.com/office/drawing/2014/main" val="3925096468"/>
                    </a:ext>
                  </a:extLst>
                </a:gridCol>
                <a:gridCol w="249166">
                  <a:extLst>
                    <a:ext uri="{9D8B030D-6E8A-4147-A177-3AD203B41FA5}">
                      <a16:colId xmlns="" xmlns:a16="http://schemas.microsoft.com/office/drawing/2014/main" val="444463255"/>
                    </a:ext>
                  </a:extLst>
                </a:gridCol>
                <a:gridCol w="249166">
                  <a:extLst>
                    <a:ext uri="{9D8B030D-6E8A-4147-A177-3AD203B41FA5}">
                      <a16:colId xmlns="" xmlns:a16="http://schemas.microsoft.com/office/drawing/2014/main" val="4142105563"/>
                    </a:ext>
                  </a:extLst>
                </a:gridCol>
                <a:gridCol w="249166">
                  <a:extLst>
                    <a:ext uri="{9D8B030D-6E8A-4147-A177-3AD203B41FA5}">
                      <a16:colId xmlns="" xmlns:a16="http://schemas.microsoft.com/office/drawing/2014/main" val="143110895"/>
                    </a:ext>
                  </a:extLst>
                </a:gridCol>
                <a:gridCol w="139532">
                  <a:extLst>
                    <a:ext uri="{9D8B030D-6E8A-4147-A177-3AD203B41FA5}">
                      <a16:colId xmlns="" xmlns:a16="http://schemas.microsoft.com/office/drawing/2014/main" val="1616833375"/>
                    </a:ext>
                  </a:extLst>
                </a:gridCol>
                <a:gridCol w="142025">
                  <a:extLst>
                    <a:ext uri="{9D8B030D-6E8A-4147-A177-3AD203B41FA5}">
                      <a16:colId xmlns="" xmlns:a16="http://schemas.microsoft.com/office/drawing/2014/main" val="372440206"/>
                    </a:ext>
                  </a:extLst>
                </a:gridCol>
                <a:gridCol w="142025">
                  <a:extLst>
                    <a:ext uri="{9D8B030D-6E8A-4147-A177-3AD203B41FA5}">
                      <a16:colId xmlns="" xmlns:a16="http://schemas.microsoft.com/office/drawing/2014/main" val="2781231014"/>
                    </a:ext>
                  </a:extLst>
                </a:gridCol>
                <a:gridCol w="142025">
                  <a:extLst>
                    <a:ext uri="{9D8B030D-6E8A-4147-A177-3AD203B41FA5}">
                      <a16:colId xmlns="" xmlns:a16="http://schemas.microsoft.com/office/drawing/2014/main" val="600896339"/>
                    </a:ext>
                  </a:extLst>
                </a:gridCol>
                <a:gridCol w="142025">
                  <a:extLst>
                    <a:ext uri="{9D8B030D-6E8A-4147-A177-3AD203B41FA5}">
                      <a16:colId xmlns="" xmlns:a16="http://schemas.microsoft.com/office/drawing/2014/main" val="3436165970"/>
                    </a:ext>
                  </a:extLst>
                </a:gridCol>
                <a:gridCol w="139532">
                  <a:extLst>
                    <a:ext uri="{9D8B030D-6E8A-4147-A177-3AD203B41FA5}">
                      <a16:colId xmlns="" xmlns:a16="http://schemas.microsoft.com/office/drawing/2014/main" val="434295394"/>
                    </a:ext>
                  </a:extLst>
                </a:gridCol>
                <a:gridCol w="348833">
                  <a:extLst>
                    <a:ext uri="{9D8B030D-6E8A-4147-A177-3AD203B41FA5}">
                      <a16:colId xmlns="" xmlns:a16="http://schemas.microsoft.com/office/drawing/2014/main" val="805307569"/>
                    </a:ext>
                  </a:extLst>
                </a:gridCol>
                <a:gridCol w="79732">
                  <a:extLst>
                    <a:ext uri="{9D8B030D-6E8A-4147-A177-3AD203B41FA5}">
                      <a16:colId xmlns="" xmlns:a16="http://schemas.microsoft.com/office/drawing/2014/main" val="3505041819"/>
                    </a:ext>
                  </a:extLst>
                </a:gridCol>
                <a:gridCol w="56888">
                  <a:extLst>
                    <a:ext uri="{9D8B030D-6E8A-4147-A177-3AD203B41FA5}">
                      <a16:colId xmlns="" xmlns:a16="http://schemas.microsoft.com/office/drawing/2014/main" val="1448213445"/>
                    </a:ext>
                  </a:extLst>
                </a:gridCol>
                <a:gridCol w="32814">
                  <a:extLst>
                    <a:ext uri="{9D8B030D-6E8A-4147-A177-3AD203B41FA5}">
                      <a16:colId xmlns="" xmlns:a16="http://schemas.microsoft.com/office/drawing/2014/main" val="3905433804"/>
                    </a:ext>
                  </a:extLst>
                </a:gridCol>
                <a:gridCol w="201826">
                  <a:extLst>
                    <a:ext uri="{9D8B030D-6E8A-4147-A177-3AD203B41FA5}">
                      <a16:colId xmlns="" xmlns:a16="http://schemas.microsoft.com/office/drawing/2014/main" val="2798960213"/>
                    </a:ext>
                  </a:extLst>
                </a:gridCol>
                <a:gridCol w="201826">
                  <a:extLst>
                    <a:ext uri="{9D8B030D-6E8A-4147-A177-3AD203B41FA5}">
                      <a16:colId xmlns="" xmlns:a16="http://schemas.microsoft.com/office/drawing/2014/main" val="2113487139"/>
                    </a:ext>
                  </a:extLst>
                </a:gridCol>
                <a:gridCol w="201826">
                  <a:extLst>
                    <a:ext uri="{9D8B030D-6E8A-4147-A177-3AD203B41FA5}">
                      <a16:colId xmlns="" xmlns:a16="http://schemas.microsoft.com/office/drawing/2014/main" val="551046584"/>
                    </a:ext>
                  </a:extLst>
                </a:gridCol>
                <a:gridCol w="548166">
                  <a:extLst>
                    <a:ext uri="{9D8B030D-6E8A-4147-A177-3AD203B41FA5}">
                      <a16:colId xmlns="" xmlns:a16="http://schemas.microsoft.com/office/drawing/2014/main" val="328825046"/>
                    </a:ext>
                  </a:extLst>
                </a:gridCol>
                <a:gridCol w="378311">
                  <a:extLst>
                    <a:ext uri="{9D8B030D-6E8A-4147-A177-3AD203B41FA5}">
                      <a16:colId xmlns="" xmlns:a16="http://schemas.microsoft.com/office/drawing/2014/main" val="2603293982"/>
                    </a:ext>
                  </a:extLst>
                </a:gridCol>
                <a:gridCol w="32814">
                  <a:extLst>
                    <a:ext uri="{9D8B030D-6E8A-4147-A177-3AD203B41FA5}">
                      <a16:colId xmlns="" xmlns:a16="http://schemas.microsoft.com/office/drawing/2014/main" val="1466790441"/>
                    </a:ext>
                  </a:extLst>
                </a:gridCol>
                <a:gridCol w="149499">
                  <a:extLst>
                    <a:ext uri="{9D8B030D-6E8A-4147-A177-3AD203B41FA5}">
                      <a16:colId xmlns="" xmlns:a16="http://schemas.microsoft.com/office/drawing/2014/main" val="2602329708"/>
                    </a:ext>
                  </a:extLst>
                </a:gridCol>
                <a:gridCol w="149499">
                  <a:extLst>
                    <a:ext uri="{9D8B030D-6E8A-4147-A177-3AD203B41FA5}">
                      <a16:colId xmlns="" xmlns:a16="http://schemas.microsoft.com/office/drawing/2014/main" val="3392210947"/>
                    </a:ext>
                  </a:extLst>
                </a:gridCol>
                <a:gridCol w="149499">
                  <a:extLst>
                    <a:ext uri="{9D8B030D-6E8A-4147-A177-3AD203B41FA5}">
                      <a16:colId xmlns="" xmlns:a16="http://schemas.microsoft.com/office/drawing/2014/main" val="4186970406"/>
                    </a:ext>
                  </a:extLst>
                </a:gridCol>
                <a:gridCol w="149499">
                  <a:extLst>
                    <a:ext uri="{9D8B030D-6E8A-4147-A177-3AD203B41FA5}">
                      <a16:colId xmlns="" xmlns:a16="http://schemas.microsoft.com/office/drawing/2014/main" val="1428537867"/>
                    </a:ext>
                  </a:extLst>
                </a:gridCol>
                <a:gridCol w="149499">
                  <a:extLst>
                    <a:ext uri="{9D8B030D-6E8A-4147-A177-3AD203B41FA5}">
                      <a16:colId xmlns="" xmlns:a16="http://schemas.microsoft.com/office/drawing/2014/main" val="952219714"/>
                    </a:ext>
                  </a:extLst>
                </a:gridCol>
                <a:gridCol w="149499">
                  <a:extLst>
                    <a:ext uri="{9D8B030D-6E8A-4147-A177-3AD203B41FA5}">
                      <a16:colId xmlns="" xmlns:a16="http://schemas.microsoft.com/office/drawing/2014/main" val="81255192"/>
                    </a:ext>
                  </a:extLst>
                </a:gridCol>
                <a:gridCol w="149499">
                  <a:extLst>
                    <a:ext uri="{9D8B030D-6E8A-4147-A177-3AD203B41FA5}">
                      <a16:colId xmlns="" xmlns:a16="http://schemas.microsoft.com/office/drawing/2014/main" val="1475061503"/>
                    </a:ext>
                  </a:extLst>
                </a:gridCol>
                <a:gridCol w="149499">
                  <a:extLst>
                    <a:ext uri="{9D8B030D-6E8A-4147-A177-3AD203B41FA5}">
                      <a16:colId xmlns="" xmlns:a16="http://schemas.microsoft.com/office/drawing/2014/main" val="917515992"/>
                    </a:ext>
                  </a:extLst>
                </a:gridCol>
                <a:gridCol w="265973">
                  <a:extLst>
                    <a:ext uri="{9D8B030D-6E8A-4147-A177-3AD203B41FA5}">
                      <a16:colId xmlns="" xmlns:a16="http://schemas.microsoft.com/office/drawing/2014/main" val="2749632280"/>
                    </a:ext>
                  </a:extLst>
                </a:gridCol>
                <a:gridCol w="33024">
                  <a:extLst>
                    <a:ext uri="{9D8B030D-6E8A-4147-A177-3AD203B41FA5}">
                      <a16:colId xmlns="" xmlns:a16="http://schemas.microsoft.com/office/drawing/2014/main" val="3390749787"/>
                    </a:ext>
                  </a:extLst>
                </a:gridCol>
                <a:gridCol w="149499">
                  <a:extLst>
                    <a:ext uri="{9D8B030D-6E8A-4147-A177-3AD203B41FA5}">
                      <a16:colId xmlns="" xmlns:a16="http://schemas.microsoft.com/office/drawing/2014/main" val="2115117329"/>
                    </a:ext>
                  </a:extLst>
                </a:gridCol>
                <a:gridCol w="172798">
                  <a:extLst>
                    <a:ext uri="{9D8B030D-6E8A-4147-A177-3AD203B41FA5}">
                      <a16:colId xmlns="" xmlns:a16="http://schemas.microsoft.com/office/drawing/2014/main" val="3624283188"/>
                    </a:ext>
                  </a:extLst>
                </a:gridCol>
                <a:gridCol w="96568">
                  <a:extLst>
                    <a:ext uri="{9D8B030D-6E8A-4147-A177-3AD203B41FA5}">
                      <a16:colId xmlns="" xmlns:a16="http://schemas.microsoft.com/office/drawing/2014/main" val="4751404"/>
                    </a:ext>
                  </a:extLst>
                </a:gridCol>
              </a:tblGrid>
              <a:tr h="15321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Adı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Soyadı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b"/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2239050919"/>
                  </a:ext>
                </a:extLst>
              </a:tr>
              <a:tr h="248611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Unvan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1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YURTİÇİ / YURTDIŞI GEÇİCİ GÖREV YOLLUĞU BİLDİRİMİ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tr-T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r-T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tr-T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645353827"/>
                  </a:ext>
                </a:extLst>
              </a:tr>
              <a:tr h="41822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Aylık Kadro Derecesi ve   Ek Göstergesi                                                          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0/0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Dairesi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İL SAĞLIK MÜDÜRLÜĞÜ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817716853"/>
                  </a:ext>
                </a:extLst>
              </a:tr>
              <a:tr h="13959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Gündeliği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Bütçe Yılı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587597302"/>
                  </a:ext>
                </a:extLst>
              </a:tr>
              <a:tr h="127212">
                <a:tc rowSpan="6" gridSpan="3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Yolculuk  ve Oturma  Tarihleri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6" gridSpan="4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Nereden Nereye Yolculuk Edildiği veya Nerede Oturduğu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6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Hareket Saatleri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11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GÜNDELİKLER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8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TAŞIT VE ZORUNLU GİDERLER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9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Dövizin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gridSpan="6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Toplam Tutar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2522229356"/>
                  </a:ext>
                </a:extLst>
              </a:tr>
              <a:tr h="148654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1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835407221"/>
                  </a:ext>
                </a:extLst>
              </a:tr>
              <a:tr h="127212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gridSpan="3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Gidiş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gridSpan="3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Dönüş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Gün Sayısı</a:t>
                      </a:r>
                    </a:p>
                  </a:txBody>
                  <a:tcPr marL="3707" marR="3707" marT="3707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Bir Günlüğü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gridSpan="6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Tutarı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gridSpan="4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Çeşidi ve Mevkii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gridSpan="4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Tutarı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gridSpan="4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Cinsi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gridSpan="5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Kuru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459047378"/>
                  </a:ext>
                </a:extLst>
              </a:tr>
              <a:tr h="162564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3960055279"/>
                  </a:ext>
                </a:extLst>
              </a:tr>
              <a:tr h="277115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346705"/>
                  </a:ext>
                </a:extLst>
              </a:tr>
              <a:tr h="275866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TL / Yabancı Para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TL / Yabancı Para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TL / Yabancı Para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TL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TL 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871742535"/>
                  </a:ext>
                </a:extLst>
              </a:tr>
              <a:tr h="1464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20.12.2022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İKAMET-OTOGAR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06:30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OTOBÜS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725786994"/>
                  </a:ext>
                </a:extLst>
              </a:tr>
              <a:tr h="1464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20.12.2022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ALANYA-ANTALYA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08:30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DOLMUŞ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82,00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2037991039"/>
                  </a:ext>
                </a:extLst>
              </a:tr>
              <a:tr h="1464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20.12.2022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OTOGAR-GÖREVYERİ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OTOBÜS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3875286010"/>
                  </a:ext>
                </a:extLst>
              </a:tr>
              <a:tr h="1464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20.12.2022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ANTALYA-ALANYA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DOLMUŞ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3782125614"/>
                  </a:ext>
                </a:extLst>
              </a:tr>
              <a:tr h="18174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20.12.2022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OTOGAR-İKAMET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19:30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2/3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68,00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OTOBÜS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76,00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4281590091"/>
                  </a:ext>
                </a:extLst>
              </a:tr>
              <a:tr h="1464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21.12.2022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İKAMET-OTOGAR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06:30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OTOBÜS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326518431"/>
                  </a:ext>
                </a:extLst>
              </a:tr>
              <a:tr h="1464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21.12.2022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ALANYA-ANTALYA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08:30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DOLMUŞ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82,00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469965074"/>
                  </a:ext>
                </a:extLst>
              </a:tr>
              <a:tr h="1464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21.12.2022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OTOGAR-GÖREVYERİ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OTOBÜS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2553865657"/>
                  </a:ext>
                </a:extLst>
              </a:tr>
              <a:tr h="1464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21.12.2022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ANTALYA-ALANYA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DOLMUŞ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2229478185"/>
                  </a:ext>
                </a:extLst>
              </a:tr>
              <a:tr h="1464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20.12.2022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OTOGAR-İKAMET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19:30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2/3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68,00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OTOBÜS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76,00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542809775"/>
                  </a:ext>
                </a:extLst>
              </a:tr>
              <a:tr h="1464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22.12.2022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İKAMET-OTOGAR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06:30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OTOBÜS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20833659"/>
                  </a:ext>
                </a:extLst>
              </a:tr>
              <a:tr h="1464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22.12.2022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ALANYA-ANTALYA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08:30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DOLMUŞ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82,00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658585463"/>
                  </a:ext>
                </a:extLst>
              </a:tr>
              <a:tr h="1464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22.12.2022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OTOGAR-GÖREVYERİ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OTOBÜS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2340191990"/>
                  </a:ext>
                </a:extLst>
              </a:tr>
              <a:tr h="1464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22.12.2022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ANTALYA-ALANYA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DOLMUŞ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28700953"/>
                  </a:ext>
                </a:extLst>
              </a:tr>
              <a:tr h="1464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22.12.2022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OTOGAR-İKAMET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19:30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2/3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68,00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OTOBÜS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76,00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3605014391"/>
                  </a:ext>
                </a:extLst>
              </a:tr>
              <a:tr h="1464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23.12.2022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İKAMET-OTOGAR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06:30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OTOBÜS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378722297"/>
                  </a:ext>
                </a:extLst>
              </a:tr>
              <a:tr h="1464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23.12.2022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ALANYA-ANTALYA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08:30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DOLMUŞ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82,00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601625978"/>
                  </a:ext>
                </a:extLst>
              </a:tr>
              <a:tr h="1464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23.12.2022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OTOGAR-GÖREVYERİ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OTOBÜS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904288018"/>
                  </a:ext>
                </a:extLst>
              </a:tr>
              <a:tr h="1464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23.12.2022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ANTALYA-ALANYA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DOLMUŞ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2690958457"/>
                  </a:ext>
                </a:extLst>
              </a:tr>
              <a:tr h="1464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23.12.2022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OTOGAR-İKAMET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19:30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2/3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68,00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OTOBÜS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76,00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2559912929"/>
                  </a:ext>
                </a:extLst>
              </a:tr>
              <a:tr h="146404"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 E N E L   T O P L A M</a:t>
                      </a:r>
                    </a:p>
                  </a:txBody>
                  <a:tcPr marL="3707" marR="3707" marT="3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272,00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752,00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1024,00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4200155440"/>
                  </a:ext>
                </a:extLst>
              </a:tr>
              <a:tr h="289493">
                <a:tc gridSpan="46"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Yukarıda belirtilen tarih / saatler  arasında ALANYA/ANTALYA 'e yapmış olduğum geçici görev yolculuğu ile ilgili </a:t>
                      </a:r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BİNYİRMİDÖRT TL harcamaya </a:t>
                      </a:r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ait bildirimdir.  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557877660"/>
                  </a:ext>
                </a:extLst>
              </a:tr>
              <a:tr h="146404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121694426"/>
                  </a:ext>
                </a:extLst>
              </a:tr>
              <a:tr h="146404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966741085"/>
                  </a:ext>
                </a:extLst>
              </a:tr>
              <a:tr h="146404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.... / .... / ....</a:t>
                      </a:r>
                    </a:p>
                  </a:txBody>
                  <a:tcPr marL="3707" marR="3707" marT="37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….. /... /2023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603849481"/>
                  </a:ext>
                </a:extLst>
              </a:tr>
              <a:tr h="146404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Birim Yetkilisi (*)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Bildirim Sahibi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3467997333"/>
                  </a:ext>
                </a:extLst>
              </a:tr>
              <a:tr h="146404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(İmza)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2252978983"/>
                  </a:ext>
                </a:extLst>
              </a:tr>
              <a:tr h="289493">
                <a:tc>
                  <a:txBody>
                    <a:bodyPr/>
                    <a:lstStyle/>
                    <a:p>
                      <a:pPr algn="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(*)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 kısım bildirim sahibinin görevi yerine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Adı Soyadı :.............................................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FATMA EMEN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08124025"/>
                  </a:ext>
                </a:extLst>
              </a:tr>
              <a:tr h="432582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t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getirmesinden bilgisi olan amir tarafından imzalanacaktır.</a:t>
                      </a:r>
                    </a:p>
                  </a:txBody>
                  <a:tcPr marL="3707" marR="3707" marT="370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Unvanı     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:.............................................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78503405"/>
                  </a:ext>
                </a:extLst>
              </a:tr>
              <a:tr h="127212"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5584" marR="35584" marT="17792" marB="17792">
                    <a:lnL>
                      <a:noFill/>
                    </a:lnL>
                    <a:lnT>
                      <a:noFill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2853539329"/>
                  </a:ext>
                </a:extLst>
              </a:tr>
              <a:tr h="58896">
                <a:tc gridSpan="5"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M.Y.H.B.Y. Örnek No: 27</a:t>
                      </a: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7" marR="3707" marT="3707" marB="0" anchor="b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66311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5868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6483332"/>
              </p:ext>
            </p:extLst>
          </p:nvPr>
        </p:nvGraphicFramePr>
        <p:xfrm>
          <a:off x="9" y="90441"/>
          <a:ext cx="12048328" cy="6719075"/>
        </p:xfrm>
        <a:graphic>
          <a:graphicData uri="http://schemas.openxmlformats.org/drawingml/2006/table">
            <a:tbl>
              <a:tblPr/>
              <a:tblGrid>
                <a:gridCol w="414600">
                  <a:extLst>
                    <a:ext uri="{9D8B030D-6E8A-4147-A177-3AD203B41FA5}">
                      <a16:colId xmlns="" xmlns:a16="http://schemas.microsoft.com/office/drawing/2014/main" val="1687389935"/>
                    </a:ext>
                  </a:extLst>
                </a:gridCol>
                <a:gridCol w="433028">
                  <a:extLst>
                    <a:ext uri="{9D8B030D-6E8A-4147-A177-3AD203B41FA5}">
                      <a16:colId xmlns="" xmlns:a16="http://schemas.microsoft.com/office/drawing/2014/main" val="3901319633"/>
                    </a:ext>
                  </a:extLst>
                </a:gridCol>
                <a:gridCol w="417672">
                  <a:extLst>
                    <a:ext uri="{9D8B030D-6E8A-4147-A177-3AD203B41FA5}">
                      <a16:colId xmlns="" xmlns:a16="http://schemas.microsoft.com/office/drawing/2014/main" val="2958836645"/>
                    </a:ext>
                  </a:extLst>
                </a:gridCol>
                <a:gridCol w="95521">
                  <a:extLst>
                    <a:ext uri="{9D8B030D-6E8A-4147-A177-3AD203B41FA5}">
                      <a16:colId xmlns="" xmlns:a16="http://schemas.microsoft.com/office/drawing/2014/main" val="1038698385"/>
                    </a:ext>
                  </a:extLst>
                </a:gridCol>
                <a:gridCol w="30755">
                  <a:extLst>
                    <a:ext uri="{9D8B030D-6E8A-4147-A177-3AD203B41FA5}">
                      <a16:colId xmlns="" xmlns:a16="http://schemas.microsoft.com/office/drawing/2014/main" val="1603338341"/>
                    </a:ext>
                  </a:extLst>
                </a:gridCol>
                <a:gridCol w="304040">
                  <a:extLst>
                    <a:ext uri="{9D8B030D-6E8A-4147-A177-3AD203B41FA5}">
                      <a16:colId xmlns="" xmlns:a16="http://schemas.microsoft.com/office/drawing/2014/main" val="4024610401"/>
                    </a:ext>
                  </a:extLst>
                </a:gridCol>
                <a:gridCol w="433028">
                  <a:extLst>
                    <a:ext uri="{9D8B030D-6E8A-4147-A177-3AD203B41FA5}">
                      <a16:colId xmlns="" xmlns:a16="http://schemas.microsoft.com/office/drawing/2014/main" val="2949454883"/>
                    </a:ext>
                  </a:extLst>
                </a:gridCol>
                <a:gridCol w="469882">
                  <a:extLst>
                    <a:ext uri="{9D8B030D-6E8A-4147-A177-3AD203B41FA5}">
                      <a16:colId xmlns="" xmlns:a16="http://schemas.microsoft.com/office/drawing/2014/main" val="4222797997"/>
                    </a:ext>
                  </a:extLst>
                </a:gridCol>
                <a:gridCol w="230334">
                  <a:extLst>
                    <a:ext uri="{9D8B030D-6E8A-4147-A177-3AD203B41FA5}">
                      <a16:colId xmlns="" xmlns:a16="http://schemas.microsoft.com/office/drawing/2014/main" val="2177200204"/>
                    </a:ext>
                  </a:extLst>
                </a:gridCol>
                <a:gridCol w="211907">
                  <a:extLst>
                    <a:ext uri="{9D8B030D-6E8A-4147-A177-3AD203B41FA5}">
                      <a16:colId xmlns="" xmlns:a16="http://schemas.microsoft.com/office/drawing/2014/main" val="617113670"/>
                    </a:ext>
                  </a:extLst>
                </a:gridCol>
                <a:gridCol w="211907">
                  <a:extLst>
                    <a:ext uri="{9D8B030D-6E8A-4147-A177-3AD203B41FA5}">
                      <a16:colId xmlns="" xmlns:a16="http://schemas.microsoft.com/office/drawing/2014/main" val="3378610771"/>
                    </a:ext>
                  </a:extLst>
                </a:gridCol>
                <a:gridCol w="211907">
                  <a:extLst>
                    <a:ext uri="{9D8B030D-6E8A-4147-A177-3AD203B41FA5}">
                      <a16:colId xmlns="" xmlns:a16="http://schemas.microsoft.com/office/drawing/2014/main" val="1002067942"/>
                    </a:ext>
                  </a:extLst>
                </a:gridCol>
                <a:gridCol w="202692">
                  <a:extLst>
                    <a:ext uri="{9D8B030D-6E8A-4147-A177-3AD203B41FA5}">
                      <a16:colId xmlns="" xmlns:a16="http://schemas.microsoft.com/office/drawing/2014/main" val="413107157"/>
                    </a:ext>
                  </a:extLst>
                </a:gridCol>
                <a:gridCol w="202692">
                  <a:extLst>
                    <a:ext uri="{9D8B030D-6E8A-4147-A177-3AD203B41FA5}">
                      <a16:colId xmlns="" xmlns:a16="http://schemas.microsoft.com/office/drawing/2014/main" val="4170580717"/>
                    </a:ext>
                  </a:extLst>
                </a:gridCol>
                <a:gridCol w="193481">
                  <a:extLst>
                    <a:ext uri="{9D8B030D-6E8A-4147-A177-3AD203B41FA5}">
                      <a16:colId xmlns="" xmlns:a16="http://schemas.microsoft.com/office/drawing/2014/main" val="728887409"/>
                    </a:ext>
                  </a:extLst>
                </a:gridCol>
                <a:gridCol w="208837">
                  <a:extLst>
                    <a:ext uri="{9D8B030D-6E8A-4147-A177-3AD203B41FA5}">
                      <a16:colId xmlns="" xmlns:a16="http://schemas.microsoft.com/office/drawing/2014/main" val="2962467002"/>
                    </a:ext>
                  </a:extLst>
                </a:gridCol>
                <a:gridCol w="211907">
                  <a:extLst>
                    <a:ext uri="{9D8B030D-6E8A-4147-A177-3AD203B41FA5}">
                      <a16:colId xmlns="" xmlns:a16="http://schemas.microsoft.com/office/drawing/2014/main" val="137763903"/>
                    </a:ext>
                  </a:extLst>
                </a:gridCol>
                <a:gridCol w="356249">
                  <a:extLst>
                    <a:ext uri="{9D8B030D-6E8A-4147-A177-3AD203B41FA5}">
                      <a16:colId xmlns="" xmlns:a16="http://schemas.microsoft.com/office/drawing/2014/main" val="2722081915"/>
                    </a:ext>
                  </a:extLst>
                </a:gridCol>
                <a:gridCol w="433028">
                  <a:extLst>
                    <a:ext uri="{9D8B030D-6E8A-4147-A177-3AD203B41FA5}">
                      <a16:colId xmlns="" xmlns:a16="http://schemas.microsoft.com/office/drawing/2014/main" val="183526878"/>
                    </a:ext>
                  </a:extLst>
                </a:gridCol>
                <a:gridCol w="380819">
                  <a:extLst>
                    <a:ext uri="{9D8B030D-6E8A-4147-A177-3AD203B41FA5}">
                      <a16:colId xmlns="" xmlns:a16="http://schemas.microsoft.com/office/drawing/2014/main" val="724492118"/>
                    </a:ext>
                  </a:extLst>
                </a:gridCol>
                <a:gridCol w="184265">
                  <a:extLst>
                    <a:ext uri="{9D8B030D-6E8A-4147-A177-3AD203B41FA5}">
                      <a16:colId xmlns="" xmlns:a16="http://schemas.microsoft.com/office/drawing/2014/main" val="2847919012"/>
                    </a:ext>
                  </a:extLst>
                </a:gridCol>
                <a:gridCol w="211907">
                  <a:extLst>
                    <a:ext uri="{9D8B030D-6E8A-4147-A177-3AD203B41FA5}">
                      <a16:colId xmlns="" xmlns:a16="http://schemas.microsoft.com/office/drawing/2014/main" val="2735817801"/>
                    </a:ext>
                  </a:extLst>
                </a:gridCol>
                <a:gridCol w="184265">
                  <a:extLst>
                    <a:ext uri="{9D8B030D-6E8A-4147-A177-3AD203B41FA5}">
                      <a16:colId xmlns="" xmlns:a16="http://schemas.microsoft.com/office/drawing/2014/main" val="614380277"/>
                    </a:ext>
                  </a:extLst>
                </a:gridCol>
                <a:gridCol w="184265">
                  <a:extLst>
                    <a:ext uri="{9D8B030D-6E8A-4147-A177-3AD203B41FA5}">
                      <a16:colId xmlns="" xmlns:a16="http://schemas.microsoft.com/office/drawing/2014/main" val="680965887"/>
                    </a:ext>
                  </a:extLst>
                </a:gridCol>
                <a:gridCol w="184265">
                  <a:extLst>
                    <a:ext uri="{9D8B030D-6E8A-4147-A177-3AD203B41FA5}">
                      <a16:colId xmlns="" xmlns:a16="http://schemas.microsoft.com/office/drawing/2014/main" val="669851994"/>
                    </a:ext>
                  </a:extLst>
                </a:gridCol>
                <a:gridCol w="196552">
                  <a:extLst>
                    <a:ext uri="{9D8B030D-6E8A-4147-A177-3AD203B41FA5}">
                      <a16:colId xmlns="" xmlns:a16="http://schemas.microsoft.com/office/drawing/2014/main" val="771679114"/>
                    </a:ext>
                  </a:extLst>
                </a:gridCol>
                <a:gridCol w="245689">
                  <a:extLst>
                    <a:ext uri="{9D8B030D-6E8A-4147-A177-3AD203B41FA5}">
                      <a16:colId xmlns="" xmlns:a16="http://schemas.microsoft.com/office/drawing/2014/main" val="428917137"/>
                    </a:ext>
                  </a:extLst>
                </a:gridCol>
                <a:gridCol w="248760">
                  <a:extLst>
                    <a:ext uri="{9D8B030D-6E8A-4147-A177-3AD203B41FA5}">
                      <a16:colId xmlns="" xmlns:a16="http://schemas.microsoft.com/office/drawing/2014/main" val="3629804006"/>
                    </a:ext>
                  </a:extLst>
                </a:gridCol>
                <a:gridCol w="175052">
                  <a:extLst>
                    <a:ext uri="{9D8B030D-6E8A-4147-A177-3AD203B41FA5}">
                      <a16:colId xmlns="" xmlns:a16="http://schemas.microsoft.com/office/drawing/2014/main" val="2048948793"/>
                    </a:ext>
                  </a:extLst>
                </a:gridCol>
                <a:gridCol w="175052">
                  <a:extLst>
                    <a:ext uri="{9D8B030D-6E8A-4147-A177-3AD203B41FA5}">
                      <a16:colId xmlns="" xmlns:a16="http://schemas.microsoft.com/office/drawing/2014/main" val="427036670"/>
                    </a:ext>
                  </a:extLst>
                </a:gridCol>
                <a:gridCol w="294826">
                  <a:extLst>
                    <a:ext uri="{9D8B030D-6E8A-4147-A177-3AD203B41FA5}">
                      <a16:colId xmlns="" xmlns:a16="http://schemas.microsoft.com/office/drawing/2014/main" val="3315921686"/>
                    </a:ext>
                  </a:extLst>
                </a:gridCol>
                <a:gridCol w="307110">
                  <a:extLst>
                    <a:ext uri="{9D8B030D-6E8A-4147-A177-3AD203B41FA5}">
                      <a16:colId xmlns="" xmlns:a16="http://schemas.microsoft.com/office/drawing/2014/main" val="733320991"/>
                    </a:ext>
                  </a:extLst>
                </a:gridCol>
                <a:gridCol w="307110">
                  <a:extLst>
                    <a:ext uri="{9D8B030D-6E8A-4147-A177-3AD203B41FA5}">
                      <a16:colId xmlns="" xmlns:a16="http://schemas.microsoft.com/office/drawing/2014/main" val="2872403669"/>
                    </a:ext>
                  </a:extLst>
                </a:gridCol>
                <a:gridCol w="307110">
                  <a:extLst>
                    <a:ext uri="{9D8B030D-6E8A-4147-A177-3AD203B41FA5}">
                      <a16:colId xmlns="" xmlns:a16="http://schemas.microsoft.com/office/drawing/2014/main" val="1508880427"/>
                    </a:ext>
                  </a:extLst>
                </a:gridCol>
                <a:gridCol w="171984">
                  <a:extLst>
                    <a:ext uri="{9D8B030D-6E8A-4147-A177-3AD203B41FA5}">
                      <a16:colId xmlns="" xmlns:a16="http://schemas.microsoft.com/office/drawing/2014/main" val="1178607570"/>
                    </a:ext>
                  </a:extLst>
                </a:gridCol>
                <a:gridCol w="175052">
                  <a:extLst>
                    <a:ext uri="{9D8B030D-6E8A-4147-A177-3AD203B41FA5}">
                      <a16:colId xmlns="" xmlns:a16="http://schemas.microsoft.com/office/drawing/2014/main" val="295585031"/>
                    </a:ext>
                  </a:extLst>
                </a:gridCol>
                <a:gridCol w="175052">
                  <a:extLst>
                    <a:ext uri="{9D8B030D-6E8A-4147-A177-3AD203B41FA5}">
                      <a16:colId xmlns="" xmlns:a16="http://schemas.microsoft.com/office/drawing/2014/main" val="4163134093"/>
                    </a:ext>
                  </a:extLst>
                </a:gridCol>
                <a:gridCol w="175052">
                  <a:extLst>
                    <a:ext uri="{9D8B030D-6E8A-4147-A177-3AD203B41FA5}">
                      <a16:colId xmlns="" xmlns:a16="http://schemas.microsoft.com/office/drawing/2014/main" val="3269523310"/>
                    </a:ext>
                  </a:extLst>
                </a:gridCol>
                <a:gridCol w="175052">
                  <a:extLst>
                    <a:ext uri="{9D8B030D-6E8A-4147-A177-3AD203B41FA5}">
                      <a16:colId xmlns="" xmlns:a16="http://schemas.microsoft.com/office/drawing/2014/main" val="2419302"/>
                    </a:ext>
                  </a:extLst>
                </a:gridCol>
                <a:gridCol w="171984">
                  <a:extLst>
                    <a:ext uri="{9D8B030D-6E8A-4147-A177-3AD203B41FA5}">
                      <a16:colId xmlns="" xmlns:a16="http://schemas.microsoft.com/office/drawing/2014/main" val="3724988413"/>
                    </a:ext>
                  </a:extLst>
                </a:gridCol>
                <a:gridCol w="429955">
                  <a:extLst>
                    <a:ext uri="{9D8B030D-6E8A-4147-A177-3AD203B41FA5}">
                      <a16:colId xmlns="" xmlns:a16="http://schemas.microsoft.com/office/drawing/2014/main" val="1978611414"/>
                    </a:ext>
                  </a:extLst>
                </a:gridCol>
                <a:gridCol w="359321">
                  <a:extLst>
                    <a:ext uri="{9D8B030D-6E8A-4147-A177-3AD203B41FA5}">
                      <a16:colId xmlns="" xmlns:a16="http://schemas.microsoft.com/office/drawing/2014/main" val="241630487"/>
                    </a:ext>
                  </a:extLst>
                </a:gridCol>
                <a:gridCol w="110562">
                  <a:extLst>
                    <a:ext uri="{9D8B030D-6E8A-4147-A177-3AD203B41FA5}">
                      <a16:colId xmlns="" xmlns:a16="http://schemas.microsoft.com/office/drawing/2014/main" val="220559551"/>
                    </a:ext>
                  </a:extLst>
                </a:gridCol>
                <a:gridCol w="248760">
                  <a:extLst>
                    <a:ext uri="{9D8B030D-6E8A-4147-A177-3AD203B41FA5}">
                      <a16:colId xmlns="" xmlns:a16="http://schemas.microsoft.com/office/drawing/2014/main" val="1910263603"/>
                    </a:ext>
                  </a:extLst>
                </a:gridCol>
                <a:gridCol w="248760">
                  <a:extLst>
                    <a:ext uri="{9D8B030D-6E8A-4147-A177-3AD203B41FA5}">
                      <a16:colId xmlns="" xmlns:a16="http://schemas.microsoft.com/office/drawing/2014/main" val="2341733951"/>
                    </a:ext>
                  </a:extLst>
                </a:gridCol>
                <a:gridCol w="248760">
                  <a:extLst>
                    <a:ext uri="{9D8B030D-6E8A-4147-A177-3AD203B41FA5}">
                      <a16:colId xmlns="" xmlns:a16="http://schemas.microsoft.com/office/drawing/2014/main" val="2161725734"/>
                    </a:ext>
                  </a:extLst>
                </a:gridCol>
                <a:gridCol w="248760">
                  <a:extLst>
                    <a:ext uri="{9D8B030D-6E8A-4147-A177-3AD203B41FA5}">
                      <a16:colId xmlns="" xmlns:a16="http://schemas.microsoft.com/office/drawing/2014/main" val="3834130402"/>
                    </a:ext>
                  </a:extLst>
                </a:gridCol>
                <a:gridCol w="248760">
                  <a:extLst>
                    <a:ext uri="{9D8B030D-6E8A-4147-A177-3AD203B41FA5}">
                      <a16:colId xmlns="" xmlns:a16="http://schemas.microsoft.com/office/drawing/2014/main" val="1893993307"/>
                    </a:ext>
                  </a:extLst>
                </a:gridCol>
              </a:tblGrid>
              <a:tr h="28310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Adı Soyadı</a:t>
                      </a:r>
                    </a:p>
                  </a:txBody>
                  <a:tcPr marL="4971" marR="4971" marT="4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endParaRPr lang="tr-TR" dirty="0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87829091"/>
                  </a:ext>
                </a:extLst>
              </a:tr>
              <a:tr h="283101"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Unvanı</a:t>
                      </a:r>
                    </a:p>
                  </a:txBody>
                  <a:tcPr marL="4971" marR="4971" marT="4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1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YURTİÇİ / YURTDIŞI GEÇİCİ GÖREV YOLLUĞU BİLDİRİMİ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85618995"/>
                  </a:ext>
                </a:extLst>
              </a:tr>
              <a:tr h="347292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Aylık Kadro Derecesi ve   Ek Göstergesi                                                          </a:t>
                      </a:r>
                    </a:p>
                  </a:txBody>
                  <a:tcPr marL="4971" marR="4971" marT="4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Dairesi</a:t>
                      </a:r>
                    </a:p>
                  </a:txBody>
                  <a:tcPr marL="4971" marR="4971" marT="4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İL SAĞLIK MÜDÜRLÜĞÜ</a:t>
                      </a:r>
                    </a:p>
                  </a:txBody>
                  <a:tcPr marL="4971" marR="4971" marT="4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15392750"/>
                  </a:ext>
                </a:extLst>
              </a:tr>
              <a:tr h="28310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Gündeliği</a:t>
                      </a:r>
                    </a:p>
                  </a:txBody>
                  <a:tcPr marL="4971" marR="4971" marT="4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4971" marR="4971" marT="497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Bütçe Yılı</a:t>
                      </a:r>
                    </a:p>
                  </a:txBody>
                  <a:tcPr marL="4971" marR="4971" marT="4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4971" marR="4971" marT="4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971" marR="4971" marT="4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4971" marR="4971" marT="4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4971" marR="4971" marT="4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14394833"/>
                  </a:ext>
                </a:extLst>
              </a:tr>
              <a:tr h="167242">
                <a:tc rowSpan="3" gridSpan="4"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Yolculuk  ve Oturma  Tarihleri</a:t>
                      </a:r>
                    </a:p>
                  </a:txBody>
                  <a:tcPr marL="4971" marR="4971" marT="4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gridSpan="5"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Nereden Nereye Yolculuk Edildiği veya Nerede Oturduğu</a:t>
                      </a:r>
                    </a:p>
                  </a:txBody>
                  <a:tcPr marL="4971" marR="4971" marT="4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 fontAlgn="ctr"/>
                      <a:endParaRPr lang="tr-T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Hareket Saatleri</a:t>
                      </a:r>
                    </a:p>
                  </a:txBody>
                  <a:tcPr marL="4971" marR="4971" marT="4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GÜNDELİKLER</a:t>
                      </a:r>
                    </a:p>
                  </a:txBody>
                  <a:tcPr marL="4971" marR="4971" marT="4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TAŞIT VE ZORUNLU GİDERLER</a:t>
                      </a:r>
                    </a:p>
                  </a:txBody>
                  <a:tcPr marL="4971" marR="4971" marT="4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Dövizin</a:t>
                      </a:r>
                    </a:p>
                  </a:txBody>
                  <a:tcPr marL="4971" marR="4971" marT="4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6"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Toplam Tutar</a:t>
                      </a:r>
                    </a:p>
                  </a:txBody>
                  <a:tcPr marL="4971" marR="4971" marT="4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80791030"/>
                  </a:ext>
                </a:extLst>
              </a:tr>
              <a:tr h="167242"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Gidiş</a:t>
                      </a:r>
                    </a:p>
                  </a:txBody>
                  <a:tcPr marL="4971" marR="4971" marT="4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Dönüş</a:t>
                      </a:r>
                    </a:p>
                  </a:txBody>
                  <a:tcPr marL="4971" marR="4971" marT="4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Gün Sayısı</a:t>
                      </a:r>
                    </a:p>
                  </a:txBody>
                  <a:tcPr marL="4971" marR="4971" marT="4971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Bir Günlüğü</a:t>
                      </a:r>
                    </a:p>
                  </a:txBody>
                  <a:tcPr marL="4971" marR="4971" marT="4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Tutarı</a:t>
                      </a:r>
                    </a:p>
                  </a:txBody>
                  <a:tcPr marL="4971" marR="4971" marT="4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Çeşidi ve Mevkii</a:t>
                      </a:r>
                    </a:p>
                  </a:txBody>
                  <a:tcPr marL="4971" marR="4971" marT="4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Tutarı</a:t>
                      </a:r>
                    </a:p>
                  </a:txBody>
                  <a:tcPr marL="4971" marR="4971" marT="4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Cinsi</a:t>
                      </a:r>
                    </a:p>
                  </a:txBody>
                  <a:tcPr marL="4971" marR="4971" marT="4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Kuru</a:t>
                      </a:r>
                    </a:p>
                  </a:txBody>
                  <a:tcPr marL="4971" marR="4971" marT="4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85583217"/>
                  </a:ext>
                </a:extLst>
              </a:tr>
              <a:tr h="177612"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TL / Yabancı Para</a:t>
                      </a:r>
                    </a:p>
                  </a:txBody>
                  <a:tcPr marL="4971" marR="4971" marT="4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TL / Yabancı Para</a:t>
                      </a:r>
                    </a:p>
                  </a:txBody>
                  <a:tcPr marL="4971" marR="4971" marT="4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TL / Yabancı Para</a:t>
                      </a:r>
                    </a:p>
                  </a:txBody>
                  <a:tcPr marL="4971" marR="4971" marT="4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TL</a:t>
                      </a:r>
                    </a:p>
                  </a:txBody>
                  <a:tcPr marL="4971" marR="4971" marT="4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TL </a:t>
                      </a:r>
                    </a:p>
                  </a:txBody>
                  <a:tcPr marL="4971" marR="4971" marT="4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12562149"/>
                  </a:ext>
                </a:extLst>
              </a:tr>
              <a:tr h="283101">
                <a:tc gridSpan="4">
                  <a:txBody>
                    <a:bodyPr/>
                    <a:lstStyle/>
                    <a:p>
                      <a:pPr algn="ctr" fontAlgn="b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tr-TR" dirty="0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tr-TR" dirty="0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tr-TR" dirty="0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tr-TR" dirty="0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17867500"/>
                  </a:ext>
                </a:extLst>
              </a:tr>
              <a:tr h="283101">
                <a:tc gridSpan="4">
                  <a:txBody>
                    <a:bodyPr/>
                    <a:lstStyle/>
                    <a:p>
                      <a:endParaRPr lang="tr-TR" dirty="0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tr-TR" dirty="0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tr-TR" dirty="0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22865046"/>
                  </a:ext>
                </a:extLst>
              </a:tr>
              <a:tr h="283101">
                <a:tc gridSpan="4">
                  <a:txBody>
                    <a:bodyPr/>
                    <a:lstStyle/>
                    <a:p>
                      <a:endParaRPr lang="tr-TR" dirty="0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tr-TR" dirty="0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tr-TR" dirty="0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92241434"/>
                  </a:ext>
                </a:extLst>
              </a:tr>
              <a:tr h="286516">
                <a:tc gridSpan="4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tr-TR" dirty="0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99447170"/>
                  </a:ext>
                </a:extLst>
              </a:tr>
              <a:tr h="283101">
                <a:tc gridSpan="4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tr-TR" dirty="0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44116640"/>
                  </a:ext>
                </a:extLst>
              </a:tr>
              <a:tr h="283101">
                <a:tc gridSpan="4">
                  <a:txBody>
                    <a:bodyPr/>
                    <a:lstStyle/>
                    <a:p>
                      <a:endParaRPr lang="tr-TR" dirty="0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tr-TR" dirty="0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36979942"/>
                  </a:ext>
                </a:extLst>
              </a:tr>
              <a:tr h="28310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tr-TR" dirty="0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tr-TR" dirty="0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75160853"/>
                  </a:ext>
                </a:extLst>
              </a:tr>
              <a:tr h="17364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4846389"/>
                  </a:ext>
                </a:extLst>
              </a:tr>
              <a:tr h="17364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93188274"/>
                  </a:ext>
                </a:extLst>
              </a:tr>
              <a:tr h="17364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3351746"/>
                  </a:ext>
                </a:extLst>
              </a:tr>
              <a:tr h="18232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00508508"/>
                  </a:ext>
                </a:extLst>
              </a:tr>
              <a:tr h="283101">
                <a:tc gridSpan="17"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 E N E L   T O P L A M</a:t>
                      </a:r>
                    </a:p>
                  </a:txBody>
                  <a:tcPr marL="4971" marR="4971" marT="4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tr-TR" dirty="0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tr-TR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tr-TR" dirty="0"/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47329453"/>
                  </a:ext>
                </a:extLst>
              </a:tr>
              <a:tr h="329445">
                <a:tc gridSpan="47"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Yukarıda belirtilen tarih / saatler  arasında </a:t>
                      </a:r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…………………………………. </a:t>
                      </a:r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'e yapmış olduğum geçici görev yolculuğu ile ilgili </a:t>
                      </a:r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…………………………. </a:t>
                      </a:r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TL </a:t>
                      </a:r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………………… </a:t>
                      </a:r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Kuruş harcamaya ait bildirimdir.  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83291835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88948406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74128255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.... / .... / ....</a:t>
                      </a:r>
                    </a:p>
                  </a:txBody>
                  <a:tcPr marL="4971" marR="4971" marT="4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….. /... /2022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70538613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Birim Yetkilisi (*)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Bildirim Sahibi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33889642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(İmza)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319380"/>
                  </a:ext>
                </a:extLst>
              </a:tr>
              <a:tr h="329445">
                <a:tc>
                  <a:txBody>
                    <a:bodyPr/>
                    <a:lstStyle/>
                    <a:p>
                      <a:pPr algn="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(*)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 kısım bildirim sahibinin görevi yerine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Adı Soyadı :.............................................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75713499"/>
                  </a:ext>
                </a:extLst>
              </a:tr>
              <a:tr h="329445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l" fontAlgn="t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getirmesinden bilgisi olan amir tarafından imzalanacaktır.</a:t>
                      </a:r>
                    </a:p>
                  </a:txBody>
                  <a:tcPr marL="4971" marR="4971" marT="497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Unvanı     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:.............................................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232428"/>
                  </a:ext>
                </a:extLst>
              </a:tr>
              <a:tr h="182329"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971" marR="4971" marT="497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93156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033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Unvan 18"/>
          <p:cNvSpPr>
            <a:spLocks noGrp="1"/>
          </p:cNvSpPr>
          <p:nvPr>
            <p:ph type="title"/>
          </p:nvPr>
        </p:nvSpPr>
        <p:spPr>
          <a:xfrm>
            <a:off x="693336" y="735106"/>
            <a:ext cx="10148835" cy="842682"/>
          </a:xfrm>
        </p:spPr>
        <p:txBody>
          <a:bodyPr>
            <a:normAutofit fontScale="90000"/>
          </a:bodyPr>
          <a:lstStyle/>
          <a:p>
            <a:r>
              <a:rPr lang="tr-TR" sz="1600" dirty="0" smtClean="0"/>
              <a:t/>
            </a:r>
            <a:br>
              <a:rPr lang="tr-TR" sz="1600" dirty="0" smtClean="0"/>
            </a:br>
            <a:r>
              <a:rPr lang="tr-TR" sz="2000" b="1" dirty="0" smtClean="0"/>
              <a:t>2022 </a:t>
            </a:r>
            <a:r>
              <a:rPr lang="tr-TR" sz="2000" b="1" dirty="0" err="1" smtClean="0"/>
              <a:t>yIlI</a:t>
            </a:r>
            <a:r>
              <a:rPr lang="tr-TR" sz="2000" b="1" dirty="0" smtClean="0"/>
              <a:t> ve öncesi yıllara  </a:t>
            </a:r>
            <a:r>
              <a:rPr lang="tr-TR" sz="2000" b="1" dirty="0" err="1" smtClean="0"/>
              <a:t>aİt</a:t>
            </a:r>
            <a:r>
              <a:rPr lang="tr-TR" sz="2000" b="1" dirty="0" smtClean="0"/>
              <a:t> </a:t>
            </a:r>
            <a:r>
              <a:rPr lang="tr-TR" sz="2000" b="1" dirty="0"/>
              <a:t>geçici görev </a:t>
            </a:r>
            <a:r>
              <a:rPr lang="tr-TR" sz="2000" b="1" dirty="0" err="1" smtClean="0"/>
              <a:t>yolluklarI</a:t>
            </a:r>
            <a:r>
              <a:rPr lang="tr-TR" sz="2000" b="1" dirty="0" smtClean="0"/>
              <a:t> ve İŞÇİ/KAMU DIŞI ÇALIŞAN KİŞİLERİN </a:t>
            </a:r>
            <a:r>
              <a:rPr lang="tr-TR" sz="2000" b="1" dirty="0" smtClean="0"/>
              <a:t>bildirimlerinin manüel </a:t>
            </a:r>
            <a:r>
              <a:rPr lang="tr-TR" sz="2000" b="1" dirty="0" err="1" smtClean="0"/>
              <a:t>yapIlma</a:t>
            </a:r>
            <a:r>
              <a:rPr lang="tr-TR" sz="2000" b="1" dirty="0" smtClean="0"/>
              <a:t> GEREKÇESİ</a:t>
            </a:r>
            <a:r>
              <a:rPr lang="tr-TR" sz="2000" b="1" dirty="0"/>
              <a:t/>
            </a:r>
            <a:br>
              <a:rPr lang="tr-TR" sz="2000" b="1" dirty="0"/>
            </a:br>
            <a:endParaRPr lang="tr-TR" sz="2000" b="1" dirty="0"/>
          </a:p>
        </p:txBody>
      </p:sp>
      <p:sp>
        <p:nvSpPr>
          <p:cNvPr id="20" name="İçerik Yer Tutucusu 19"/>
          <p:cNvSpPr>
            <a:spLocks noGrp="1"/>
          </p:cNvSpPr>
          <p:nvPr>
            <p:ph idx="1"/>
          </p:nvPr>
        </p:nvSpPr>
        <p:spPr>
          <a:xfrm>
            <a:off x="1145511" y="2150348"/>
            <a:ext cx="9636369" cy="3589680"/>
          </a:xfrm>
        </p:spPr>
        <p:txBody>
          <a:bodyPr/>
          <a:lstStyle/>
          <a:p>
            <a:endParaRPr lang="tr-TR" dirty="0" smtClean="0"/>
          </a:p>
          <a:p>
            <a:pPr algn="just"/>
            <a:r>
              <a:rPr lang="tr-TR" dirty="0" smtClean="0"/>
              <a:t>2023 ocak ayından itibaren günlük hak ediş yevmiyeleri ’</a:t>
            </a:r>
            <a:r>
              <a:rPr lang="tr-TR" dirty="0" err="1" smtClean="0"/>
              <a:t>nin</a:t>
            </a:r>
            <a:r>
              <a:rPr lang="tr-TR" dirty="0" smtClean="0"/>
              <a:t> zamlanmış olmasından dolayı geçici görev yolluğu ödeme sürecini gerçekleştirdiğimiz MYS sisteminin 2023 yılından öncesi için hak edilen günlük yevmiyi hatalı yansıtmasından dolayı (MYS sisteminin; 2022 yılı günlük yevmiye bedeli yerine 2023 yılı günlük yevmiye bedelini yansıtması) Müdürlüğümüzce MYS Sistemi üzerinden açılan hata düzeltme çağrısının geçici görev harcırahının ait olduğu gidilen yıla ait h-cetvelinde belirtilen ücretler üzerinden manüel yapılması talimatına istinaden 2023 yılı öncesi dönemlere ait harcırah talepleri manuel yapılacaktır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/>
              <a:t>İşçi kadrosunda olan ve kamu dışı olarak çalışan personellerin sistemde kayıtlarının olmaması nedeni ile yolluk başvuru ve beyan işlemleri manuel olarak yapılmaktadır.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56006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339201" y="939754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tr-TR" dirty="0"/>
              <a:t> </a:t>
            </a:r>
            <a:r>
              <a:rPr lang="tr-TR" b="1" dirty="0"/>
              <a:t>GEÇİCİ GÖREV YOLLUĞU İÇİN HAZIRLANMASI GEREKEN BELGELER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4159" y="2718431"/>
            <a:ext cx="10259366" cy="3531644"/>
          </a:xfrm>
        </p:spPr>
        <p:txBody>
          <a:bodyPr>
            <a:normAutofit fontScale="62500" lnSpcReduction="20000"/>
          </a:bodyPr>
          <a:lstStyle/>
          <a:p>
            <a:endParaRPr lang="tr-TR" dirty="0"/>
          </a:p>
          <a:p>
            <a:pPr marL="0" indent="0">
              <a:buNone/>
            </a:pPr>
            <a:r>
              <a:rPr lang="tr-TR" sz="2500" dirty="0" smtClean="0"/>
              <a:t>1- </a:t>
            </a:r>
            <a:r>
              <a:rPr lang="tr-TR" sz="2500" dirty="0"/>
              <a:t>Geçici görev yolluğu bildirimi </a:t>
            </a:r>
            <a:r>
              <a:rPr lang="tr-TR" sz="2500" dirty="0" smtClean="0"/>
              <a:t>1 </a:t>
            </a:r>
            <a:r>
              <a:rPr lang="tr-TR" sz="2500" dirty="0"/>
              <a:t>onaylı suret </a:t>
            </a:r>
          </a:p>
          <a:p>
            <a:pPr marL="0" indent="0">
              <a:buNone/>
            </a:pPr>
            <a:r>
              <a:rPr lang="tr-TR" sz="2500" dirty="0"/>
              <a:t>2- Görevlendirme onayı </a:t>
            </a:r>
            <a:r>
              <a:rPr lang="tr-TR" sz="2500" dirty="0" smtClean="0"/>
              <a:t>1 </a:t>
            </a:r>
            <a:r>
              <a:rPr lang="tr-TR" sz="2500" dirty="0"/>
              <a:t>onaylı suret </a:t>
            </a:r>
          </a:p>
          <a:p>
            <a:pPr marL="0" indent="0">
              <a:buNone/>
            </a:pPr>
            <a:r>
              <a:rPr lang="tr-TR" sz="2500" dirty="0"/>
              <a:t>3- Uçak bileti (Mali e-bilet olursa onaylanmaya gerek olmadan </a:t>
            </a:r>
            <a:r>
              <a:rPr lang="tr-TR" sz="2500" dirty="0" smtClean="0"/>
              <a:t>1 </a:t>
            </a:r>
            <a:r>
              <a:rPr lang="tr-TR" sz="2500" dirty="0"/>
              <a:t>suret, e-arşiv fatura olursa firma tarafından onaylı </a:t>
            </a:r>
            <a:r>
              <a:rPr lang="tr-TR" sz="2500" dirty="0" smtClean="0"/>
              <a:t>1 </a:t>
            </a:r>
            <a:r>
              <a:rPr lang="tr-TR" sz="2500" dirty="0"/>
              <a:t>suret, fatura olursa 1 asıl </a:t>
            </a:r>
            <a:r>
              <a:rPr lang="tr-TR" sz="2500" dirty="0" smtClean="0"/>
              <a:t>suret</a:t>
            </a:r>
            <a:r>
              <a:rPr lang="tr-TR" sz="2500" dirty="0"/>
              <a:t>, ayrıca fatura veya e-arşiv fatura ibraz ediliyor ise uçuş bilgilerine dair belgenin de </a:t>
            </a:r>
            <a:r>
              <a:rPr lang="tr-TR" sz="2500" dirty="0" smtClean="0"/>
              <a:t>1 </a:t>
            </a:r>
            <a:r>
              <a:rPr lang="tr-TR" sz="2500" dirty="0"/>
              <a:t>onaylı sureti eklenecektir) </a:t>
            </a:r>
          </a:p>
          <a:p>
            <a:pPr marL="0" indent="0">
              <a:buNone/>
            </a:pPr>
            <a:r>
              <a:rPr lang="tr-TR" sz="2500" dirty="0"/>
              <a:t>4- Konaklama yapıldı ise faturanın 1 asıl </a:t>
            </a:r>
            <a:r>
              <a:rPr lang="tr-TR" sz="2500" dirty="0" smtClean="0"/>
              <a:t>sureti </a:t>
            </a:r>
            <a:endParaRPr lang="tr-TR" sz="2500" dirty="0"/>
          </a:p>
          <a:p>
            <a:pPr marL="0" indent="0">
              <a:buNone/>
            </a:pPr>
            <a:r>
              <a:rPr lang="tr-TR" sz="2500" dirty="0"/>
              <a:t>5- HAVAŞ, BELKO vb. toplu ulaşım aracı kullanıldı ise ödemeye ait kanıtlayıcı bilet/belge 1 asıl </a:t>
            </a:r>
            <a:r>
              <a:rPr lang="tr-TR" sz="2500" dirty="0" smtClean="0"/>
              <a:t>sureti </a:t>
            </a:r>
            <a:endParaRPr lang="tr-TR" sz="2500" dirty="0"/>
          </a:p>
          <a:p>
            <a:pPr marL="0" indent="0">
              <a:buNone/>
            </a:pPr>
            <a:r>
              <a:rPr lang="tr-TR" sz="2500" dirty="0"/>
              <a:t>6- Eğitim amaçlı gidilen görevlendirmelerde Katılım Belgesi, Sertifika vb. belge </a:t>
            </a:r>
            <a:r>
              <a:rPr lang="tr-TR" sz="2500" dirty="0" smtClean="0"/>
              <a:t>1 </a:t>
            </a:r>
            <a:r>
              <a:rPr lang="tr-TR" sz="2500" dirty="0"/>
              <a:t>onaylı sureti </a:t>
            </a:r>
          </a:p>
          <a:p>
            <a:pPr marL="0" indent="0">
              <a:buNone/>
            </a:pPr>
            <a:r>
              <a:rPr lang="tr-TR" sz="2500" dirty="0"/>
              <a:t>7- Var ise görev ayrılış/başlayış yazısı </a:t>
            </a:r>
            <a:r>
              <a:rPr lang="tr-TR" sz="2500" dirty="0" smtClean="0"/>
              <a:t>1 </a:t>
            </a:r>
            <a:r>
              <a:rPr lang="tr-TR" sz="2500" dirty="0"/>
              <a:t>onaylı sureti </a:t>
            </a:r>
          </a:p>
          <a:p>
            <a:pPr marL="0" indent="0">
              <a:buNone/>
            </a:pPr>
            <a:r>
              <a:rPr lang="tr-TR" sz="2500" dirty="0"/>
              <a:t>8- Var ise ödemeye esas diğer bilgi ve belgelerin 1 </a:t>
            </a:r>
            <a:r>
              <a:rPr lang="tr-TR" sz="2500" dirty="0" smtClean="0"/>
              <a:t>asıl </a:t>
            </a:r>
            <a:r>
              <a:rPr lang="tr-TR" sz="2500" dirty="0"/>
              <a:t>sureti </a:t>
            </a:r>
          </a:p>
          <a:p>
            <a:pPr marL="0" indent="0">
              <a:buNone/>
            </a:pPr>
            <a:r>
              <a:rPr lang="tr-TR" sz="2500" dirty="0" smtClean="0"/>
              <a:t>9- Başvuru Dilekçesi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252950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56321" y="0"/>
            <a:ext cx="7729728" cy="1188720"/>
          </a:xfrm>
        </p:spPr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5 YIL GERİYE DÖNÜK H-CETVELLERİ(YEVMİYE TUTARLARI)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81507" y="1188720"/>
            <a:ext cx="7879357" cy="5669280"/>
          </a:xfrm>
        </p:spPr>
        <p:txBody>
          <a:bodyPr>
            <a:normAutofit fontScale="32500" lnSpcReduction="20000"/>
          </a:bodyPr>
          <a:lstStyle/>
          <a:p>
            <a:endParaRPr lang="tr-TR" dirty="0"/>
          </a:p>
          <a:p>
            <a:r>
              <a:rPr lang="tr-TR" sz="2800" dirty="0" smtClean="0">
                <a:solidFill>
                  <a:srgbClr val="C00000"/>
                </a:solidFill>
              </a:rPr>
              <a:t>2023 YILI  </a:t>
            </a:r>
            <a:r>
              <a:rPr lang="tr-TR" sz="2800" b="1" dirty="0" smtClean="0">
                <a:solidFill>
                  <a:srgbClr val="C00000"/>
                </a:solidFill>
              </a:rPr>
              <a:t>H-CETVELİ </a:t>
            </a:r>
            <a:r>
              <a:rPr lang="tr-TR" dirty="0"/>
              <a:t>	</a:t>
            </a:r>
          </a:p>
          <a:p>
            <a:r>
              <a:rPr lang="tr-TR" b="1" dirty="0"/>
              <a:t>10/2/1954 TARİHLİ VE 6245 SAYILI HARCIRAH KANUNU HÜKÜMLERİ UYARINCA VERİLECEK GÜNDELİK VE TAZMİNAT TUTARLARI </a:t>
            </a:r>
            <a:r>
              <a:rPr lang="tr-TR" dirty="0"/>
              <a:t>	</a:t>
            </a:r>
          </a:p>
          <a:p>
            <a:r>
              <a:rPr lang="tr-TR" b="1" dirty="0"/>
              <a:t>GÜNDELİK MİKTARI (TL)</a:t>
            </a:r>
            <a:r>
              <a:rPr lang="tr-TR" dirty="0"/>
              <a:t>	</a:t>
            </a:r>
          </a:p>
          <a:p>
            <a:r>
              <a:rPr lang="tr-TR" b="1" dirty="0"/>
              <a:t>I-</a:t>
            </a:r>
            <a:r>
              <a:rPr lang="tr-TR" dirty="0"/>
              <a:t>	</a:t>
            </a:r>
            <a:r>
              <a:rPr lang="tr-TR" b="1" dirty="0"/>
              <a:t>Yurt İçinde Verilecek Gündelikler (Madde : 33)</a:t>
            </a:r>
            <a:r>
              <a:rPr lang="tr-TR" dirty="0"/>
              <a:t>	</a:t>
            </a:r>
          </a:p>
          <a:p>
            <a:r>
              <a:rPr lang="tr-TR" b="1" dirty="0"/>
              <a:t>A-</a:t>
            </a:r>
            <a:r>
              <a:rPr lang="tr-TR" dirty="0"/>
              <a:t>	a)	Türkiye Büyük Millet Meclisi Başkanı ve Cumhurbaşkanı Yardımcıları 	270,00	</a:t>
            </a:r>
          </a:p>
          <a:p>
            <a:r>
              <a:rPr lang="tr-TR" dirty="0"/>
              <a:t>b)	Anayasa Mahkemesi Başkanı, Bakanlar, Genelkurmay Başkanı, Milletvekilleri, Kuvvet Komutanları,	</a:t>
            </a:r>
          </a:p>
          <a:p>
            <a:r>
              <a:rPr lang="tr-TR" dirty="0"/>
              <a:t>Jandarma Genel Komutanı, Sahil Güvenlik Komutanı, Cumhurbaşkanlığı İdari İşler Başkanı, 	</a:t>
            </a:r>
          </a:p>
          <a:p>
            <a:r>
              <a:rPr lang="tr-TR" dirty="0"/>
              <a:t>Türkiye Büyük Millet Meclisi Genel Sekreteri, Orgeneraller, Oramiraller, 	</a:t>
            </a:r>
          </a:p>
          <a:p>
            <a:r>
              <a:rPr lang="tr-TR" dirty="0"/>
              <a:t>Yargıtay, Danıştay, Uyuşmazlık Mahkemesi ve Sayıştay Başkanları, Yargıtay Cumhuriyet Başsavcısı, 	</a:t>
            </a:r>
          </a:p>
          <a:p>
            <a:r>
              <a:rPr lang="tr-TR" dirty="0"/>
              <a:t>Danıştay Başsavcısı, Diyanet İşleri ve Yükseköğretim Kurulu Başkanları, Kamu </a:t>
            </a:r>
            <a:r>
              <a:rPr lang="tr-TR" dirty="0" err="1"/>
              <a:t>Başdenetçisi</a:t>
            </a:r>
            <a:r>
              <a:rPr lang="tr-TR" dirty="0"/>
              <a:t> 	250,00	</a:t>
            </a:r>
          </a:p>
          <a:p>
            <a:r>
              <a:rPr lang="tr-TR" b="1" dirty="0"/>
              <a:t>B-</a:t>
            </a:r>
            <a:r>
              <a:rPr lang="tr-TR" dirty="0"/>
              <a:t>	Memur ve Hizmetlilerden;	</a:t>
            </a:r>
          </a:p>
          <a:p>
            <a:r>
              <a:rPr lang="tr-TR" dirty="0"/>
              <a:t>a)	Ek göstergesi 8000 ve daha yüksek olan kadrolarda bulunanlar (1)	236,00	</a:t>
            </a:r>
          </a:p>
          <a:p>
            <a:r>
              <a:rPr lang="tr-TR" dirty="0"/>
              <a:t>b)	Ek göstergesi 6400 (dahil) - 8000 (hariç) olan kadrolarda bulunanlar	220,00	</a:t>
            </a:r>
          </a:p>
          <a:p>
            <a:r>
              <a:rPr lang="tr-TR" dirty="0"/>
              <a:t>c)	Ek göstergesi 3600 (dahil) - 6400 (hariç) olan kadrolarda bulunanlar	212,00	</a:t>
            </a:r>
          </a:p>
          <a:p>
            <a:r>
              <a:rPr lang="it-IT" dirty="0"/>
              <a:t>d)	Aylık/kadro derecesi 1-4 olanlar	203,00	</a:t>
            </a:r>
          </a:p>
          <a:p>
            <a:r>
              <a:rPr lang="it-IT" dirty="0"/>
              <a:t>e)	Aylık/kadro derecesi 5-15 olanlar	200,00	</a:t>
            </a:r>
          </a:p>
          <a:p>
            <a:r>
              <a:rPr lang="tr-TR" i="1" dirty="0"/>
              <a:t>(1)</a:t>
            </a:r>
            <a:r>
              <a:rPr lang="tr-TR" dirty="0"/>
              <a:t>	</a:t>
            </a:r>
            <a:r>
              <a:rPr lang="tr-TR" i="1" dirty="0"/>
              <a:t>6245sayılıHarcırahKanununun33üncümaddesinin(b)</a:t>
            </a:r>
            <a:r>
              <a:rPr lang="tr-TR" i="1" dirty="0" err="1"/>
              <a:t>fıkrasınagöreverilecekgündeliklerinhesabındabututar</a:t>
            </a:r>
            <a:r>
              <a:rPr lang="tr-TR" i="1" dirty="0"/>
              <a:t> esas alınır.</a:t>
            </a:r>
            <a:r>
              <a:rPr lang="tr-TR" dirty="0"/>
              <a:t>	</a:t>
            </a:r>
          </a:p>
          <a:p>
            <a:r>
              <a:rPr lang="tr-TR" i="1" dirty="0"/>
              <a:t>*</a:t>
            </a:r>
            <a:r>
              <a:rPr lang="tr-TR" dirty="0"/>
              <a:t>	</a:t>
            </a:r>
            <a:r>
              <a:rPr lang="tr-TR" i="1" dirty="0"/>
              <a:t>6245sayılıHarcırahKanununun33üncümaddesinin(b)fıkrasınagöreyatacakyerteminiiçinödenecekücretlerinhesabındagündeliklerinin%50artırımlımiktarı,(d)fıkrasınagöreyapılacaködemelerdeisegörevlendirmeninilk10günüiçingündeliklerinin%50artırımlımiktarı,takipeden80günüiçingündeliklerinin %50 si, müteakip 90 günü için ise </a:t>
            </a:r>
            <a:r>
              <a:rPr lang="tr-TR" i="1" dirty="0" err="1"/>
              <a:t>müstehak</a:t>
            </a:r>
            <a:r>
              <a:rPr lang="tr-TR" i="1" dirty="0"/>
              <a:t> oldukları gündeliklerinin %40’ı esas alınır.</a:t>
            </a:r>
            <a:r>
              <a:rPr lang="tr-TR" dirty="0"/>
              <a:t>	</a:t>
            </a:r>
          </a:p>
          <a:p>
            <a:r>
              <a:rPr lang="tr-TR" b="1" dirty="0"/>
              <a:t>II-</a:t>
            </a:r>
            <a:r>
              <a:rPr lang="tr-TR" dirty="0"/>
              <a:t>	</a:t>
            </a:r>
            <a:r>
              <a:rPr lang="tr-TR" b="1" dirty="0"/>
              <a:t>Arazi Üzerinde Çalışanlara Verilecek Tazminatlar (Madde 50)</a:t>
            </a:r>
            <a:r>
              <a:rPr lang="tr-TR" dirty="0"/>
              <a:t>	</a:t>
            </a:r>
          </a:p>
          <a:p>
            <a:r>
              <a:rPr lang="tr-TR" dirty="0"/>
              <a:t>50 </a:t>
            </a:r>
            <a:r>
              <a:rPr lang="tr-TR" dirty="0" err="1"/>
              <a:t>nci</a:t>
            </a:r>
            <a:r>
              <a:rPr lang="tr-TR" dirty="0"/>
              <a:t> Maddenin 1, 2, 3, 4 ve 5 inci Bentlerinde Yer Alan Personel :	</a:t>
            </a:r>
          </a:p>
          <a:p>
            <a:r>
              <a:rPr lang="it-IT" dirty="0"/>
              <a:t>a)	Kadro derecesi 1-4 olanlar	45,00	</a:t>
            </a:r>
          </a:p>
          <a:p>
            <a:r>
              <a:rPr lang="it-IT" dirty="0"/>
              <a:t>b)	Kadro derecesi 5-15 olanlar	42,00	</a:t>
            </a:r>
          </a:p>
          <a:p>
            <a:r>
              <a:rPr lang="tr-TR" i="1" dirty="0"/>
              <a:t>Bu tazminattan yararlananlardan;</a:t>
            </a:r>
            <a:r>
              <a:rPr lang="tr-TR" dirty="0"/>
              <a:t>	</a:t>
            </a:r>
          </a:p>
          <a:p>
            <a:r>
              <a:rPr lang="tr-TR" i="1" dirty="0"/>
              <a:t>1)</a:t>
            </a:r>
            <a:r>
              <a:rPr lang="tr-TR" dirty="0"/>
              <a:t>	</a:t>
            </a:r>
            <a:r>
              <a:rPr lang="tr-TR" i="1" dirty="0"/>
              <a:t>Memuriyet mahalli dışındaki çalışma alanlarında hizmet görenler ile 24/2/1984 tarihli ve 2981 sayılı Kanun uygulamasında çalışan Tapu ve Kadastro Genel Müdürlüğü personeline yukarıda yazılı miktarların yarısı ek olarak ödenir.</a:t>
            </a:r>
            <a:r>
              <a:rPr lang="tr-TR" dirty="0"/>
              <a:t>	</a:t>
            </a:r>
          </a:p>
          <a:p>
            <a:r>
              <a:rPr lang="tr-TR" i="1" dirty="0"/>
              <a:t>2)</a:t>
            </a:r>
            <a:r>
              <a:rPr lang="tr-TR" dirty="0"/>
              <a:t>	</a:t>
            </a:r>
            <a:r>
              <a:rPr lang="tr-TR" i="1" dirty="0"/>
              <a:t>Bu çalışmaları dolayısıyla arazide, şantiyede veya gemilerde geceleyenlere bu suretle bulunacak miktarın yarısı ek olarak ayrıca ödenir.</a:t>
            </a:r>
            <a:r>
              <a:rPr lang="tr-TR" dirty="0"/>
              <a:t>	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1868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69622" y="0"/>
            <a:ext cx="7791242" cy="1562793"/>
          </a:xfrm>
        </p:spPr>
        <p:txBody>
          <a:bodyPr>
            <a:normAutofit/>
          </a:bodyPr>
          <a:lstStyle/>
          <a:p>
            <a:pPr fontAlgn="ctr">
              <a:spcBef>
                <a:spcPts val="0"/>
              </a:spcBef>
            </a:pP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 CETVELİ </a:t>
            </a:r>
            <a:r>
              <a:rPr lang="tr-TR" sz="6600" dirty="0">
                <a:latin typeface="Arial" panose="020B0604020202020204" pitchFamily="34" charset="0"/>
              </a:rPr>
              <a:t/>
            </a:r>
            <a:br>
              <a:rPr lang="tr-TR" sz="6600" dirty="0">
                <a:latin typeface="Arial" panose="020B0604020202020204" pitchFamily="34" charset="0"/>
              </a:rPr>
            </a:br>
            <a:r>
              <a:rPr lang="tr-TR" sz="9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10/2/1954 TARİHLİ VE 6245 SAYILI HARCIRAH KANUNU </a:t>
            </a:r>
            <a:br>
              <a:rPr lang="tr-TR" sz="900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tr-TR" sz="9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HÜKÜMLERİ UYARINCA VERİLECEK GÜNDELİK VE TAZMİNAT TUTARLARI </a:t>
            </a:r>
            <a:r>
              <a:rPr lang="tr-TR" sz="900" dirty="0">
                <a:latin typeface="Arial" panose="020B0604020202020204" pitchFamily="34" charset="0"/>
              </a:rPr>
              <a:t/>
            </a:r>
            <a:br>
              <a:rPr lang="tr-TR" sz="900" dirty="0">
                <a:latin typeface="Arial" panose="020B0604020202020204" pitchFamily="34" charset="0"/>
              </a:rPr>
            </a:br>
            <a:endParaRPr lang="tr-TR" sz="9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6345176"/>
              </p:ext>
            </p:extLst>
          </p:nvPr>
        </p:nvGraphicFramePr>
        <p:xfrm>
          <a:off x="2231135" y="814646"/>
          <a:ext cx="7729729" cy="6194164"/>
        </p:xfrm>
        <a:graphic>
          <a:graphicData uri="http://schemas.openxmlformats.org/drawingml/2006/table">
            <a:tbl>
              <a:tblPr/>
              <a:tblGrid>
                <a:gridCol w="350466">
                  <a:extLst>
                    <a:ext uri="{9D8B030D-6E8A-4147-A177-3AD203B41FA5}">
                      <a16:colId xmlns="" xmlns:a16="http://schemas.microsoft.com/office/drawing/2014/main" val="2508946496"/>
                    </a:ext>
                  </a:extLst>
                </a:gridCol>
                <a:gridCol w="241988">
                  <a:extLst>
                    <a:ext uri="{9D8B030D-6E8A-4147-A177-3AD203B41FA5}">
                      <a16:colId xmlns="" xmlns:a16="http://schemas.microsoft.com/office/drawing/2014/main" val="1291720694"/>
                    </a:ext>
                  </a:extLst>
                </a:gridCol>
                <a:gridCol w="5796601">
                  <a:extLst>
                    <a:ext uri="{9D8B030D-6E8A-4147-A177-3AD203B41FA5}">
                      <a16:colId xmlns="" xmlns:a16="http://schemas.microsoft.com/office/drawing/2014/main" val="2579287374"/>
                    </a:ext>
                  </a:extLst>
                </a:gridCol>
                <a:gridCol w="367156">
                  <a:extLst>
                    <a:ext uri="{9D8B030D-6E8A-4147-A177-3AD203B41FA5}">
                      <a16:colId xmlns="" xmlns:a16="http://schemas.microsoft.com/office/drawing/2014/main" val="3729895693"/>
                    </a:ext>
                  </a:extLst>
                </a:gridCol>
                <a:gridCol w="458944">
                  <a:extLst>
                    <a:ext uri="{9D8B030D-6E8A-4147-A177-3AD203B41FA5}">
                      <a16:colId xmlns="" xmlns:a16="http://schemas.microsoft.com/office/drawing/2014/main" val="918576937"/>
                    </a:ext>
                  </a:extLst>
                </a:gridCol>
                <a:gridCol w="356029">
                  <a:extLst>
                    <a:ext uri="{9D8B030D-6E8A-4147-A177-3AD203B41FA5}">
                      <a16:colId xmlns="" xmlns:a16="http://schemas.microsoft.com/office/drawing/2014/main" val="3967592506"/>
                    </a:ext>
                  </a:extLst>
                </a:gridCol>
                <a:gridCol w="158545">
                  <a:extLst>
                    <a:ext uri="{9D8B030D-6E8A-4147-A177-3AD203B41FA5}">
                      <a16:colId xmlns="" xmlns:a16="http://schemas.microsoft.com/office/drawing/2014/main" val="2216403228"/>
                    </a:ext>
                  </a:extLst>
                </a:gridCol>
              </a:tblGrid>
              <a:tr h="238938">
                <a:tc gridSpan="3">
                  <a:txBody>
                    <a:bodyPr/>
                    <a:lstStyle/>
                    <a:p>
                      <a:pPr algn="ctr" fontAlgn="ctr"/>
                      <a:endParaRPr lang="tr-TR" sz="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9638074"/>
                  </a:ext>
                </a:extLst>
              </a:tr>
              <a:tr h="426676">
                <a:tc gridSpan="3">
                  <a:txBody>
                    <a:bodyPr/>
                    <a:lstStyle/>
                    <a:p>
                      <a:pPr algn="ctr" fontAlgn="ctr"/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70761772"/>
                  </a:ext>
                </a:extLst>
              </a:tr>
              <a:tr h="163495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08297356"/>
                  </a:ext>
                </a:extLst>
              </a:tr>
              <a:tr h="163495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6249487"/>
                  </a:ext>
                </a:extLst>
              </a:tr>
              <a:tr h="283366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 YILI H-CETVELİ </a:t>
                      </a:r>
                      <a:r>
                        <a:rPr lang="tr-TR" sz="900" b="0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 07.07.2022 ZAM SONRASI</a:t>
                      </a:r>
                      <a:endParaRPr lang="tr-TR" sz="9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800" b="1" i="0" u="none" strike="noStrike">
                          <a:effectLst/>
                          <a:latin typeface="Arial Tur" panose="020B0604020202020204" pitchFamily="34" charset="0"/>
                        </a:rPr>
                        <a:t>GÜNDELİK MİKTARI (TL)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effectLst/>
                          <a:latin typeface="Arial Tur" panose="020B0604020202020204" pitchFamily="34" charset="0"/>
                        </a:rPr>
                        <a:t> 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68712574"/>
                  </a:ext>
                </a:extLst>
              </a:tr>
              <a:tr h="163495">
                <a:tc>
                  <a:txBody>
                    <a:bodyPr/>
                    <a:lstStyle/>
                    <a:p>
                      <a:pPr algn="r" fontAlgn="t"/>
                      <a:r>
                        <a:rPr lang="tr-TR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I-</a:t>
                      </a: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Yurt İçinde Verilecek Gündelikler (Madde : 33)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15747378"/>
                  </a:ext>
                </a:extLst>
              </a:tr>
              <a:tr h="163495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49009051"/>
                  </a:ext>
                </a:extLst>
              </a:tr>
              <a:tr h="163495"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1" i="0" u="none" strike="noStrike">
                          <a:effectLst/>
                          <a:latin typeface="Times New Roman" panose="02020603050405020304" pitchFamily="18" charset="0"/>
                        </a:rPr>
                        <a:t>A-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800" b="0" i="0" u="none" strike="noStrike">
                          <a:effectLst/>
                          <a:latin typeface="Times New Roman" panose="02020603050405020304" pitchFamily="18" charset="0"/>
                        </a:rPr>
                        <a:t>a)</a:t>
                      </a: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Türkiye Büyük Millet Meclisi Başkanı ve Cumhurbaşkanı Yardımcıları 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162,00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51386018"/>
                  </a:ext>
                </a:extLst>
              </a:tr>
              <a:tr h="187738">
                <a:tc>
                  <a:txBody>
                    <a:bodyPr/>
                    <a:lstStyle/>
                    <a:p>
                      <a:pPr algn="r" fontAlgn="b"/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800" b="0" i="0" u="none" strike="noStrike">
                          <a:effectLst/>
                          <a:latin typeface="Times New Roman" panose="02020603050405020304" pitchFamily="18" charset="0"/>
                        </a:rPr>
                        <a:t>b)</a:t>
                      </a: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tr-TR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Anayasa Mahkemesi Başkanı, Bakanlar, Genelkurmay Başkanı, Milletvekilleri, Kuvvet Komutanları,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33288249"/>
                  </a:ext>
                </a:extLst>
              </a:tr>
              <a:tr h="196272">
                <a:tc>
                  <a:txBody>
                    <a:bodyPr/>
                    <a:lstStyle/>
                    <a:p>
                      <a:pPr algn="r" fontAlgn="b"/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tr-TR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Jandarma  Genel  Komutanı,  Sahil Güvenlik Komutanı, Cumhurbaşkanlığı İdari İşler Başkanı, 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80472139"/>
                  </a:ext>
                </a:extLst>
              </a:tr>
              <a:tr h="163495">
                <a:tc>
                  <a:txBody>
                    <a:bodyPr/>
                    <a:lstStyle/>
                    <a:p>
                      <a:pPr algn="r" fontAlgn="b"/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Türkiye Büyük Millet Meclisi Genel Sekreteri, Orgeneraller, Oramiraller, 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63047010"/>
                  </a:ext>
                </a:extLst>
              </a:tr>
              <a:tr h="163495">
                <a:tc>
                  <a:txBody>
                    <a:bodyPr/>
                    <a:lstStyle/>
                    <a:p>
                      <a:pPr algn="r" fontAlgn="b"/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Yargıtay, Danıştay, Uyuşmazlık  Mahkemesi  ve  Sayıştay  Başkanları, Yargıtay Cumhuriyet Başsavcısı, 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96013763"/>
                  </a:ext>
                </a:extLst>
              </a:tr>
              <a:tr h="163495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Danıştay Başsavcısı, Diyanet İşleri ve Yükseköğretim Kurulu Başkanları, Kamu </a:t>
                      </a:r>
                      <a:r>
                        <a:rPr lang="tr-TR" sz="8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Başdenetçisi</a:t>
                      </a:r>
                      <a:r>
                        <a:rPr lang="tr-TR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149,00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37885160"/>
                  </a:ext>
                </a:extLst>
              </a:tr>
              <a:tr h="163495">
                <a:tc>
                  <a:txBody>
                    <a:bodyPr/>
                    <a:lstStyle/>
                    <a:p>
                      <a:pPr algn="r" fontAlgn="t"/>
                      <a:r>
                        <a:rPr lang="tr-TR" sz="800" b="1" i="0" u="none" strike="noStrike">
                          <a:effectLst/>
                          <a:latin typeface="Times New Roman" panose="02020603050405020304" pitchFamily="18" charset="0"/>
                        </a:rPr>
                        <a:t>B-</a:t>
                      </a: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Memur ve Hizmetlilerden;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0244270"/>
                  </a:ext>
                </a:extLst>
              </a:tr>
              <a:tr h="163495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>
                          <a:effectLst/>
                          <a:latin typeface="Times New Roman" panose="02020603050405020304" pitchFamily="18" charset="0"/>
                        </a:rPr>
                        <a:t>a)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Ek göstergesi 8000 ve daha yüksek olan kadrolarda bulunanlar </a:t>
                      </a:r>
                      <a:r>
                        <a:rPr lang="tr-TR" sz="800" b="0" i="0" u="none" strike="noStrike" baseline="30000" dirty="0">
                          <a:effectLst/>
                          <a:latin typeface="Times New Roman" panose="02020603050405020304" pitchFamily="18" charset="0"/>
                        </a:rPr>
                        <a:t>(1)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129,00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45348847"/>
                  </a:ext>
                </a:extLst>
              </a:tr>
              <a:tr h="179204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>
                          <a:effectLst/>
                          <a:latin typeface="Times New Roman" panose="02020603050405020304" pitchFamily="18" charset="0"/>
                        </a:rPr>
                        <a:t>b)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Ek göstergesi 5800 (dahil) - 8000 (hariç) olan kadrolarda bulunanlar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121,00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99925505"/>
                  </a:ext>
                </a:extLst>
              </a:tr>
              <a:tr h="163495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>
                          <a:effectLst/>
                          <a:latin typeface="Times New Roman" panose="02020603050405020304" pitchFamily="18" charset="0"/>
                        </a:rPr>
                        <a:t>c)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effectLst/>
                          <a:latin typeface="Times New Roman" panose="02020603050405020304" pitchFamily="18" charset="0"/>
                        </a:rPr>
                        <a:t>Ek göstergesi 3000 (dahil) - 5800 (hariç) olan kadrolarda bulunanlar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115,00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4374241"/>
                  </a:ext>
                </a:extLst>
              </a:tr>
              <a:tr h="163495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>
                          <a:effectLst/>
                          <a:latin typeface="Times New Roman" panose="02020603050405020304" pitchFamily="18" charset="0"/>
                        </a:rPr>
                        <a:t>d)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effectLst/>
                          <a:latin typeface="Times New Roman" panose="02020603050405020304" pitchFamily="18" charset="0"/>
                        </a:rPr>
                        <a:t>Aylık/kadro derecesi 1-4 olanlar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102,00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56863448"/>
                  </a:ext>
                </a:extLst>
              </a:tr>
              <a:tr h="163495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>
                          <a:effectLst/>
                          <a:latin typeface="Times New Roman" panose="02020603050405020304" pitchFamily="18" charset="0"/>
                        </a:rPr>
                        <a:t>e)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effectLst/>
                          <a:latin typeface="Times New Roman" panose="02020603050405020304" pitchFamily="18" charset="0"/>
                        </a:rPr>
                        <a:t>Aylık/kadro derecesi 5-15 olanlar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95560178"/>
                  </a:ext>
                </a:extLst>
              </a:tr>
              <a:tr h="163495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sng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37067972"/>
                  </a:ext>
                </a:extLst>
              </a:tr>
              <a:tr h="196272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800" b="0" i="1" u="none" strike="noStrike" baseline="30000">
                          <a:effectLst/>
                          <a:latin typeface="Times New Roman" panose="02020603050405020304" pitchFamily="18" charset="0"/>
                        </a:rPr>
                        <a:t>(1)</a:t>
                      </a:r>
                      <a:endParaRPr lang="tr-TR" sz="8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tr-TR" sz="800" b="0" i="1" u="none" strike="noStrike">
                          <a:effectLst/>
                          <a:latin typeface="Times New Roman" panose="02020603050405020304" pitchFamily="18" charset="0"/>
                        </a:rPr>
                        <a:t>6245 sayılı Harcırah Kanununun 33 üncü maddesinin (b) fıkrasına göre verilecek gündeliklerin hesabında bu tutar esas alınır.</a:t>
                      </a: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96777114"/>
                  </a:ext>
                </a:extLst>
              </a:tr>
              <a:tr h="557358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800" b="0" i="1" u="none" strike="noStrike">
                          <a:effectLst/>
                          <a:latin typeface="Times New Roman" panose="02020603050405020304" pitchFamily="18" charset="0"/>
                        </a:rPr>
                        <a:t>*</a:t>
                      </a: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tr-TR" sz="800" b="0" i="1" u="none" strike="noStrike">
                          <a:effectLst/>
                          <a:latin typeface="Times New Roman" panose="02020603050405020304" pitchFamily="18" charset="0"/>
                        </a:rPr>
                        <a:t>6245 sayılı Harcırah Kanununun 33 üncü maddesinin (b) fıkrasına göre yatacak yer temini için ödenecek ücretlerin hesabında gündeliklerinin %50 artırımlı miktarı, (d) fıkrasına göre yapılacak ödemelerde ise görevlendirmenin  ilk 10 günü için gündeliklerinin %50 artırımlı miktarı, takip eden 80 günü için gündeliklerinin %50 si, müteakip 90 günü için ise müstehak oldukları gündeliklerinin %40’ı  esas alınır.</a:t>
                      </a: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05018197"/>
                  </a:ext>
                </a:extLst>
              </a:tr>
              <a:tr h="163495">
                <a:tc>
                  <a:txBody>
                    <a:bodyPr/>
                    <a:lstStyle/>
                    <a:p>
                      <a:pPr algn="r" fontAlgn="t"/>
                      <a:r>
                        <a:rPr lang="tr-TR" sz="800" b="1" i="0" u="none" strike="noStrike">
                          <a:effectLst/>
                          <a:latin typeface="Times New Roman" panose="02020603050405020304" pitchFamily="18" charset="0"/>
                        </a:rPr>
                        <a:t>II-</a:t>
                      </a: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b="1" i="0" u="none" strike="noStrike">
                          <a:effectLst/>
                          <a:latin typeface="Times New Roman" panose="02020603050405020304" pitchFamily="18" charset="0"/>
                        </a:rPr>
                        <a:t>Arazi Üzerinde Çalışanlara Verilecek Tazminatlar (Madde 50)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7836709"/>
                  </a:ext>
                </a:extLst>
              </a:tr>
              <a:tr h="163495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800" b="0" i="0" u="none" strike="noStrike">
                          <a:effectLst/>
                          <a:latin typeface="Times New Roman" panose="02020603050405020304" pitchFamily="18" charset="0"/>
                        </a:rPr>
                        <a:t>50 nci Maddenin 1, 2, 3, 4 ve 5 inci Bentlerinde Yer Alan Personel :</a:t>
                      </a: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87957542"/>
                  </a:ext>
                </a:extLst>
              </a:tr>
              <a:tr h="163495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>
                          <a:effectLst/>
                          <a:latin typeface="Times New Roman" panose="02020603050405020304" pitchFamily="18" charset="0"/>
                        </a:rPr>
                        <a:t>a)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effectLst/>
                          <a:latin typeface="Times New Roman" panose="02020603050405020304" pitchFamily="18" charset="0"/>
                        </a:rPr>
                        <a:t>Kadro derecesi 1-4 olanlar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38,00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21620612"/>
                  </a:ext>
                </a:extLst>
              </a:tr>
              <a:tr h="163495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>
                          <a:effectLst/>
                          <a:latin typeface="Times New Roman" panose="02020603050405020304" pitchFamily="18" charset="0"/>
                        </a:rPr>
                        <a:t>b)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effectLst/>
                          <a:latin typeface="Times New Roman" panose="02020603050405020304" pitchFamily="18" charset="0"/>
                        </a:rPr>
                        <a:t>Kadro derecesi 5-15 olanlar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37,00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4203831"/>
                  </a:ext>
                </a:extLst>
              </a:tr>
              <a:tr h="163495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01219838"/>
                  </a:ext>
                </a:extLst>
              </a:tr>
              <a:tr h="163495"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1" u="none" strike="noStrike">
                          <a:effectLst/>
                          <a:latin typeface="Times New Roman" panose="02020603050405020304" pitchFamily="18" charset="0"/>
                        </a:rPr>
                        <a:t>Bu tazminattan yararlananlardan;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01790589"/>
                  </a:ext>
                </a:extLst>
              </a:tr>
              <a:tr h="163495"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3852791"/>
                  </a:ext>
                </a:extLst>
              </a:tr>
              <a:tr h="307207"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800" b="0" i="1" u="none" strike="noStrike">
                          <a:effectLst/>
                          <a:latin typeface="Times New Roman" panose="02020603050405020304" pitchFamily="18" charset="0"/>
                        </a:rPr>
                        <a:t>1)</a:t>
                      </a: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800" b="0" i="1" u="none" strike="noStrike">
                          <a:effectLst/>
                          <a:latin typeface="Times New Roman" panose="02020603050405020304" pitchFamily="18" charset="0"/>
                        </a:rPr>
                        <a:t>Memuriyet mahalli dışındaki çalışma alanlarında hizmet görenler ile 24/2/1984 tarihli ve 2981 sayılı Kanun uygulamasında çalışan Tapu ve Kadastro Genel Müdürlüğü personeline yukarıda yazılı miktarların yarısı ek olarak ödenir.</a:t>
                      </a: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83845579"/>
                  </a:ext>
                </a:extLst>
              </a:tr>
              <a:tr h="187738"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8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2)</a:t>
                      </a: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8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Bu çalışmaları dolayısıyla arazide, şantiyede veya gemilerde geceleyenlere bu suretle bulunacak miktarın yarısı ek olarak ayrıca ödenir.</a:t>
                      </a: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40344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039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23070" y="0"/>
            <a:ext cx="7729728" cy="1130947"/>
          </a:xfrm>
        </p:spPr>
        <p:txBody>
          <a:bodyPr>
            <a:normAutofit fontScale="90000"/>
          </a:bodyPr>
          <a:lstStyle/>
          <a:p>
            <a:r>
              <a:rPr lang="tr-TR" sz="1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 CETVELİ </a:t>
            </a:r>
            <a:r>
              <a:rPr lang="tr-TR" sz="1200" dirty="0">
                <a:latin typeface="Arial" panose="020B0604020202020204" pitchFamily="34" charset="0"/>
              </a:rPr>
              <a:t/>
            </a:r>
            <a:br>
              <a:rPr lang="tr-TR" sz="1200" dirty="0">
                <a:latin typeface="Arial" panose="020B0604020202020204" pitchFamily="34" charset="0"/>
              </a:rPr>
            </a:b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10/2/1954 TARİHLİ VE 6245 SAYILI HARCIRAH KANUNU </a:t>
            </a:r>
            <a:b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HÜKÜMLERİ UYARINCA VERİLECEK GÜNDELİK VE TAZMİNAT TUTARLARI </a:t>
            </a:r>
            <a:r>
              <a:rPr lang="tr-TR" dirty="0">
                <a:latin typeface="Arial" panose="020B0604020202020204" pitchFamily="34" charset="0"/>
              </a:rPr>
              <a:t/>
            </a:r>
            <a:br>
              <a:rPr lang="tr-TR" dirty="0">
                <a:latin typeface="Arial" panose="020B0604020202020204" pitchFamily="34" charset="0"/>
              </a:rPr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737603"/>
              </p:ext>
            </p:extLst>
          </p:nvPr>
        </p:nvGraphicFramePr>
        <p:xfrm>
          <a:off x="2123070" y="357866"/>
          <a:ext cx="7481579" cy="6500133"/>
        </p:xfrm>
        <a:graphic>
          <a:graphicData uri="http://schemas.openxmlformats.org/drawingml/2006/table">
            <a:tbl>
              <a:tblPr/>
              <a:tblGrid>
                <a:gridCol w="154799">
                  <a:extLst>
                    <a:ext uri="{9D8B030D-6E8A-4147-A177-3AD203B41FA5}">
                      <a16:colId xmlns="" xmlns:a16="http://schemas.microsoft.com/office/drawing/2014/main" val="2508946496"/>
                    </a:ext>
                  </a:extLst>
                </a:gridCol>
                <a:gridCol w="126224">
                  <a:extLst>
                    <a:ext uri="{9D8B030D-6E8A-4147-A177-3AD203B41FA5}">
                      <a16:colId xmlns="" xmlns:a16="http://schemas.microsoft.com/office/drawing/2014/main" val="1291720694"/>
                    </a:ext>
                  </a:extLst>
                </a:gridCol>
                <a:gridCol w="5796600">
                  <a:extLst>
                    <a:ext uri="{9D8B030D-6E8A-4147-A177-3AD203B41FA5}">
                      <a16:colId xmlns="" xmlns:a16="http://schemas.microsoft.com/office/drawing/2014/main" val="2579287374"/>
                    </a:ext>
                  </a:extLst>
                </a:gridCol>
                <a:gridCol w="367156">
                  <a:extLst>
                    <a:ext uri="{9D8B030D-6E8A-4147-A177-3AD203B41FA5}">
                      <a16:colId xmlns="" xmlns:a16="http://schemas.microsoft.com/office/drawing/2014/main" val="3729895693"/>
                    </a:ext>
                  </a:extLst>
                </a:gridCol>
                <a:gridCol w="522226">
                  <a:extLst>
                    <a:ext uri="{9D8B030D-6E8A-4147-A177-3AD203B41FA5}">
                      <a16:colId xmlns="" xmlns:a16="http://schemas.microsoft.com/office/drawing/2014/main" val="918576937"/>
                    </a:ext>
                  </a:extLst>
                </a:gridCol>
                <a:gridCol w="356029">
                  <a:extLst>
                    <a:ext uri="{9D8B030D-6E8A-4147-A177-3AD203B41FA5}">
                      <a16:colId xmlns="" xmlns:a16="http://schemas.microsoft.com/office/drawing/2014/main" val="3967592506"/>
                    </a:ext>
                  </a:extLst>
                </a:gridCol>
                <a:gridCol w="158545">
                  <a:extLst>
                    <a:ext uri="{9D8B030D-6E8A-4147-A177-3AD203B41FA5}">
                      <a16:colId xmlns="" xmlns:a16="http://schemas.microsoft.com/office/drawing/2014/main" val="2216403228"/>
                    </a:ext>
                  </a:extLst>
                </a:gridCol>
              </a:tblGrid>
              <a:tr h="320036">
                <a:tc gridSpan="3">
                  <a:txBody>
                    <a:bodyPr/>
                    <a:lstStyle/>
                    <a:p>
                      <a:endParaRPr lang="tr-TR" dirty="0"/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9638074"/>
                  </a:ext>
                </a:extLst>
              </a:tr>
              <a:tr h="320036">
                <a:tc gridSpan="3">
                  <a:txBody>
                    <a:bodyPr/>
                    <a:lstStyle/>
                    <a:p>
                      <a:endParaRPr lang="tr-TR" dirty="0"/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70761772"/>
                  </a:ext>
                </a:extLst>
              </a:tr>
              <a:tr h="320036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08297356"/>
                  </a:ext>
                </a:extLst>
              </a:tr>
              <a:tr h="168827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6249487"/>
                  </a:ext>
                </a:extLst>
              </a:tr>
              <a:tr h="292606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 YILI H-CETVELİ </a:t>
                      </a:r>
                      <a:r>
                        <a:rPr lang="tr-TR" sz="900" b="0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 07.07.2022 ZAM ÖNCESİ</a:t>
                      </a:r>
                      <a:endParaRPr lang="tr-TR" sz="9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800" b="1" i="0" u="none" strike="noStrike">
                          <a:effectLst/>
                          <a:latin typeface="Arial Tur" panose="020B0604020202020204" pitchFamily="34" charset="0"/>
                        </a:rPr>
                        <a:t>GÜNDELİK MİKTARI (TL)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effectLst/>
                          <a:latin typeface="Arial Tur" panose="020B0604020202020204" pitchFamily="34" charset="0"/>
                        </a:rPr>
                        <a:t> 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68712574"/>
                  </a:ext>
                </a:extLst>
              </a:tr>
              <a:tr h="168827">
                <a:tc>
                  <a:txBody>
                    <a:bodyPr/>
                    <a:lstStyle/>
                    <a:p>
                      <a:pPr algn="r" fontAlgn="t"/>
                      <a:r>
                        <a:rPr lang="tr-TR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I-</a:t>
                      </a: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Yurt İçinde Verilecek Gündelikler (Madde : 33)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15747378"/>
                  </a:ext>
                </a:extLst>
              </a:tr>
              <a:tr h="168827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49009051"/>
                  </a:ext>
                </a:extLst>
              </a:tr>
              <a:tr h="168827"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1" i="0" u="none" strike="noStrike">
                          <a:effectLst/>
                          <a:latin typeface="Times New Roman" panose="02020603050405020304" pitchFamily="18" charset="0"/>
                        </a:rPr>
                        <a:t>A-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800" b="0" i="0" u="none" strike="noStrike">
                          <a:effectLst/>
                          <a:latin typeface="Times New Roman" panose="02020603050405020304" pitchFamily="18" charset="0"/>
                        </a:rPr>
                        <a:t>a)</a:t>
                      </a: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Türkiye Büyük Millet Meclisi Başkanı ve Cumhurbaşkanı Yardımcıları 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51386018"/>
                  </a:ext>
                </a:extLst>
              </a:tr>
              <a:tr h="193861">
                <a:tc>
                  <a:txBody>
                    <a:bodyPr/>
                    <a:lstStyle/>
                    <a:p>
                      <a:pPr algn="r" fontAlgn="b"/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800" b="0" i="0" u="none" strike="noStrike">
                          <a:effectLst/>
                          <a:latin typeface="Times New Roman" panose="02020603050405020304" pitchFamily="18" charset="0"/>
                        </a:rPr>
                        <a:t>b)</a:t>
                      </a: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tr-TR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Anayasa Mahkemesi Başkanı, Bakanlar, Genelkurmay Başkanı, Milletvekilleri, Kuvvet Komutanları,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33288249"/>
                  </a:ext>
                </a:extLst>
              </a:tr>
              <a:tr h="202673">
                <a:tc>
                  <a:txBody>
                    <a:bodyPr/>
                    <a:lstStyle/>
                    <a:p>
                      <a:pPr algn="r" fontAlgn="b"/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tr-TR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Jandarma  Genel  Komutanı,  Sahil Güvenlik Komutanı, Cumhurbaşkanlığı İdari İşler Başkanı, 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80472139"/>
                  </a:ext>
                </a:extLst>
              </a:tr>
              <a:tr h="168827">
                <a:tc>
                  <a:txBody>
                    <a:bodyPr/>
                    <a:lstStyle/>
                    <a:p>
                      <a:pPr algn="r" fontAlgn="b"/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Türkiye Büyük Millet Meclisi Genel Sekreteri, Orgeneraller, Oramiraller, 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63047010"/>
                  </a:ext>
                </a:extLst>
              </a:tr>
              <a:tr h="168827">
                <a:tc>
                  <a:txBody>
                    <a:bodyPr/>
                    <a:lstStyle/>
                    <a:p>
                      <a:pPr algn="r" fontAlgn="b"/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Yargıtay, Danıştay, Uyuşmazlık  Mahkemesi  ve  Sayıştay  Başkanları, Yargıtay Cumhuriyet Başsavcısı, 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96013763"/>
                  </a:ext>
                </a:extLst>
              </a:tr>
              <a:tr h="168827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Danıştay Başsavcısı, Diyanet İşleri ve Yükseköğretim Kurulu Başkanları, Kamu </a:t>
                      </a:r>
                      <a:r>
                        <a:rPr lang="tr-TR" sz="8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Başdenetçisi</a:t>
                      </a:r>
                      <a:r>
                        <a:rPr lang="tr-TR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92,00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37885160"/>
                  </a:ext>
                </a:extLst>
              </a:tr>
              <a:tr h="168827">
                <a:tc>
                  <a:txBody>
                    <a:bodyPr/>
                    <a:lstStyle/>
                    <a:p>
                      <a:pPr algn="r" fontAlgn="t"/>
                      <a:r>
                        <a:rPr lang="tr-TR" sz="800" b="1" i="0" u="none" strike="noStrike">
                          <a:effectLst/>
                          <a:latin typeface="Times New Roman" panose="02020603050405020304" pitchFamily="18" charset="0"/>
                        </a:rPr>
                        <a:t>B-</a:t>
                      </a: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Memur ve Hizmetlilerden;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0244270"/>
                  </a:ext>
                </a:extLst>
              </a:tr>
              <a:tr h="168827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>
                          <a:effectLst/>
                          <a:latin typeface="Times New Roman" panose="02020603050405020304" pitchFamily="18" charset="0"/>
                        </a:rPr>
                        <a:t>a)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effectLst/>
                          <a:latin typeface="Times New Roman" panose="02020603050405020304" pitchFamily="18" charset="0"/>
                        </a:rPr>
                        <a:t>Ek göstergesi 8000 ve daha yüksek olan kadrolarda bulunanlar </a:t>
                      </a:r>
                      <a:r>
                        <a:rPr lang="tr-TR" sz="800" b="0" i="0" u="none" strike="noStrike" baseline="30000">
                          <a:effectLst/>
                          <a:latin typeface="Times New Roman" panose="02020603050405020304" pitchFamily="18" charset="0"/>
                        </a:rPr>
                        <a:t>(1)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80,00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45348847"/>
                  </a:ext>
                </a:extLst>
              </a:tr>
              <a:tr h="185051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>
                          <a:effectLst/>
                          <a:latin typeface="Times New Roman" panose="02020603050405020304" pitchFamily="18" charset="0"/>
                        </a:rPr>
                        <a:t>b)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effectLst/>
                          <a:latin typeface="Times New Roman" panose="02020603050405020304" pitchFamily="18" charset="0"/>
                        </a:rPr>
                        <a:t>Ek göstergesi 5800 (dahil) - 8000 (hariç) olan kadrolarda bulunanlar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75,00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99925505"/>
                  </a:ext>
                </a:extLst>
              </a:tr>
              <a:tr h="168827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>
                          <a:effectLst/>
                          <a:latin typeface="Times New Roman" panose="02020603050405020304" pitchFamily="18" charset="0"/>
                        </a:rPr>
                        <a:t>c)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effectLst/>
                          <a:latin typeface="Times New Roman" panose="02020603050405020304" pitchFamily="18" charset="0"/>
                        </a:rPr>
                        <a:t>Ek göstergesi 3000 (dahil) - 5800 (hariç) olan kadrolarda bulunanlar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71,00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4374241"/>
                  </a:ext>
                </a:extLst>
              </a:tr>
              <a:tr h="168827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>
                          <a:effectLst/>
                          <a:latin typeface="Times New Roman" panose="02020603050405020304" pitchFamily="18" charset="0"/>
                        </a:rPr>
                        <a:t>d)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effectLst/>
                          <a:latin typeface="Times New Roman" panose="02020603050405020304" pitchFamily="18" charset="0"/>
                        </a:rPr>
                        <a:t>Aylık/kadro derecesi 1-4 olanlar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63,00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56863448"/>
                  </a:ext>
                </a:extLst>
              </a:tr>
              <a:tr h="168827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>
                          <a:effectLst/>
                          <a:latin typeface="Times New Roman" panose="02020603050405020304" pitchFamily="18" charset="0"/>
                        </a:rPr>
                        <a:t>e)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effectLst/>
                          <a:latin typeface="Times New Roman" panose="02020603050405020304" pitchFamily="18" charset="0"/>
                        </a:rPr>
                        <a:t>Aylık/kadro derecesi 5-15 olanlar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62,00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95560178"/>
                  </a:ext>
                </a:extLst>
              </a:tr>
              <a:tr h="168827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sng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37067972"/>
                  </a:ext>
                </a:extLst>
              </a:tr>
              <a:tr h="202673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800" b="0" i="1" u="none" strike="noStrike" baseline="30000">
                          <a:effectLst/>
                          <a:latin typeface="Times New Roman" panose="02020603050405020304" pitchFamily="18" charset="0"/>
                        </a:rPr>
                        <a:t>(1)</a:t>
                      </a:r>
                      <a:endParaRPr lang="tr-TR" sz="8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tr-TR" sz="800" b="0" i="1" u="none" strike="noStrike">
                          <a:effectLst/>
                          <a:latin typeface="Times New Roman" panose="02020603050405020304" pitchFamily="18" charset="0"/>
                        </a:rPr>
                        <a:t>6245 sayılı Harcırah Kanununun 33 üncü maddesinin (b) fıkrasına göre verilecek gündeliklerin hesabında bu tutar esas alınır.</a:t>
                      </a: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96777114"/>
                  </a:ext>
                </a:extLst>
              </a:tr>
              <a:tr h="575534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800" b="0" i="1" u="none" strike="noStrike">
                          <a:effectLst/>
                          <a:latin typeface="Times New Roman" panose="02020603050405020304" pitchFamily="18" charset="0"/>
                        </a:rPr>
                        <a:t>*</a:t>
                      </a: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tr-TR" sz="800" b="0" i="1" u="none" strike="noStrike">
                          <a:effectLst/>
                          <a:latin typeface="Times New Roman" panose="02020603050405020304" pitchFamily="18" charset="0"/>
                        </a:rPr>
                        <a:t>6245 sayılı Harcırah Kanununun 33 üncü maddesinin (b) fıkrasına göre yatacak yer temini için ödenecek ücretlerin hesabında gündeliklerinin %50 artırımlı miktarı, (d) fıkrasına göre yapılacak ödemelerde ise görevlendirmenin  ilk 10 günü için gündeliklerinin %50 artırımlı miktarı, takip eden 80 günü için gündeliklerinin %50 si, müteakip 90 günü için ise müstehak oldukları gündeliklerinin %40’ı  esas alınır.</a:t>
                      </a: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05018197"/>
                  </a:ext>
                </a:extLst>
              </a:tr>
              <a:tr h="168827">
                <a:tc>
                  <a:txBody>
                    <a:bodyPr/>
                    <a:lstStyle/>
                    <a:p>
                      <a:pPr algn="r" fontAlgn="t"/>
                      <a:r>
                        <a:rPr lang="tr-TR" sz="800" b="1" i="0" u="none" strike="noStrike">
                          <a:effectLst/>
                          <a:latin typeface="Times New Roman" panose="02020603050405020304" pitchFamily="18" charset="0"/>
                        </a:rPr>
                        <a:t>II-</a:t>
                      </a: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b="1" i="0" u="none" strike="noStrike">
                          <a:effectLst/>
                          <a:latin typeface="Times New Roman" panose="02020603050405020304" pitchFamily="18" charset="0"/>
                        </a:rPr>
                        <a:t>Arazi Üzerinde Çalışanlara Verilecek Tazminatlar (Madde 50)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7836709"/>
                  </a:ext>
                </a:extLst>
              </a:tr>
              <a:tr h="168827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800" b="0" i="0" u="none" strike="noStrike">
                          <a:effectLst/>
                          <a:latin typeface="Times New Roman" panose="02020603050405020304" pitchFamily="18" charset="0"/>
                        </a:rPr>
                        <a:t>50 nci Maddenin 1, 2, 3, 4 ve 5 inci Bentlerinde Yer Alan Personel :</a:t>
                      </a: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87957542"/>
                  </a:ext>
                </a:extLst>
              </a:tr>
              <a:tr h="168827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>
                          <a:effectLst/>
                          <a:latin typeface="Times New Roman" panose="02020603050405020304" pitchFamily="18" charset="0"/>
                        </a:rPr>
                        <a:t>a)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effectLst/>
                          <a:latin typeface="Times New Roman" panose="02020603050405020304" pitchFamily="18" charset="0"/>
                        </a:rPr>
                        <a:t>Kadro derecesi 1-4 olanlar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25,5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21620612"/>
                  </a:ext>
                </a:extLst>
              </a:tr>
              <a:tr h="168827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>
                          <a:effectLst/>
                          <a:latin typeface="Times New Roman" panose="02020603050405020304" pitchFamily="18" charset="0"/>
                        </a:rPr>
                        <a:t>b)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effectLst/>
                          <a:latin typeface="Times New Roman" panose="02020603050405020304" pitchFamily="18" charset="0"/>
                        </a:rPr>
                        <a:t>Kadro derecesi 5-15 olanlar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22,70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4203831"/>
                  </a:ext>
                </a:extLst>
              </a:tr>
              <a:tr h="168827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01219838"/>
                  </a:ext>
                </a:extLst>
              </a:tr>
              <a:tr h="168827"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1" u="none" strike="noStrike">
                          <a:effectLst/>
                          <a:latin typeface="Times New Roman" panose="02020603050405020304" pitchFamily="18" charset="0"/>
                        </a:rPr>
                        <a:t>Bu tazminattan yararlananlardan;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01790589"/>
                  </a:ext>
                </a:extLst>
              </a:tr>
              <a:tr h="168827"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3852791"/>
                  </a:ext>
                </a:extLst>
              </a:tr>
              <a:tr h="317226"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800" b="0" i="1" u="none" strike="noStrike">
                          <a:effectLst/>
                          <a:latin typeface="Times New Roman" panose="02020603050405020304" pitchFamily="18" charset="0"/>
                        </a:rPr>
                        <a:t>1)</a:t>
                      </a: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800" b="0" i="1" u="none" strike="noStrike">
                          <a:effectLst/>
                          <a:latin typeface="Times New Roman" panose="02020603050405020304" pitchFamily="18" charset="0"/>
                        </a:rPr>
                        <a:t>Memuriyet mahalli dışındaki çalışma alanlarında hizmet görenler ile 24/2/1984 tarihli ve 2981 sayılı Kanun uygulamasında çalışan Tapu ve Kadastro Genel Müdürlüğü personeline yukarıda yazılı miktarların yarısı ek olarak ödenir.</a:t>
                      </a: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83845579"/>
                  </a:ext>
                </a:extLst>
              </a:tr>
              <a:tr h="193861"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8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2)</a:t>
                      </a:r>
                      <a:endParaRPr lang="tr-TR" sz="8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8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Bu çalışmaları dolayısıyla arazide, şantiyede veya gemilerde geceleyenlere bu suretle bulunacak miktarın yarısı ek olarak ayrıca ödenir.</a:t>
                      </a: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40344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4551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527" y="260471"/>
            <a:ext cx="9545935" cy="5256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1356526" y="5667270"/>
            <a:ext cx="9545935" cy="1100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tr-TR" sz="1400" b="1" dirty="0" smtClean="0">
                <a:solidFill>
                  <a:srgbClr val="FF0000"/>
                </a:solidFill>
              </a:rPr>
              <a:t>2022 yılında gündelik ücretleri: </a:t>
            </a:r>
            <a:r>
              <a:rPr lang="tr-TR" sz="1400" dirty="0" smtClean="0">
                <a:solidFill>
                  <a:schemeClr val="tx1"/>
                </a:solidFill>
              </a:rPr>
              <a:t>01/01/2022-06/07/2022  ve 07/07/2022-31/12/2022 tarihleri arasında farklı ücret belirlenmiştir.</a:t>
            </a:r>
          </a:p>
          <a:p>
            <a:pPr algn="just"/>
            <a:r>
              <a:rPr lang="tr-TR" sz="1400" b="1" dirty="0" smtClean="0">
                <a:solidFill>
                  <a:srgbClr val="FF0000"/>
                </a:solidFill>
              </a:rPr>
              <a:t>2022 yılında konaklama ücretleri: </a:t>
            </a:r>
            <a:r>
              <a:rPr lang="tr-TR" sz="1400" dirty="0" smtClean="0">
                <a:solidFill>
                  <a:schemeClr val="tx1"/>
                </a:solidFill>
              </a:rPr>
              <a:t>01/01/2022-14/04/2022 ve 15/04/2022-06/07/2022 ve07/07/2022-31/12/2022 tarihleri arasında farklı ücret belirlenmiştir.</a:t>
            </a:r>
            <a:endParaRPr lang="tr-T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177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06445" y="0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 CETVELİ </a:t>
            </a:r>
            <a:r>
              <a:rPr lang="tr-TR" sz="6600" dirty="0">
                <a:latin typeface="Arial" panose="020B0604020202020204" pitchFamily="34" charset="0"/>
              </a:rPr>
              <a:t/>
            </a:r>
            <a:br>
              <a:rPr lang="tr-TR" sz="6600" dirty="0">
                <a:latin typeface="Arial" panose="020B0604020202020204" pitchFamily="34" charset="0"/>
              </a:rPr>
            </a:br>
            <a:r>
              <a:rPr lang="tr-TR" sz="9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10/2/1954 TARİHLİ VE 6245 SAYILI HARCIRAH KANUNU </a:t>
            </a:r>
            <a:br>
              <a:rPr lang="tr-TR" sz="900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tr-TR" sz="9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HÜKÜMLERİ UYARINCA VERİLECEK GÜNDELİK VE TAZMİNAT TUTARLARI </a:t>
            </a:r>
            <a:r>
              <a:rPr lang="tr-TR" sz="900" dirty="0">
                <a:latin typeface="Arial" panose="020B0604020202020204" pitchFamily="34" charset="0"/>
              </a:rPr>
              <a:t/>
            </a:r>
            <a:br>
              <a:rPr lang="tr-TR" sz="900" dirty="0">
                <a:latin typeface="Arial" panose="020B0604020202020204" pitchFamily="34" charset="0"/>
              </a:rPr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531842"/>
              </p:ext>
            </p:extLst>
          </p:nvPr>
        </p:nvGraphicFramePr>
        <p:xfrm>
          <a:off x="2106445" y="182875"/>
          <a:ext cx="7729729" cy="6749933"/>
        </p:xfrm>
        <a:graphic>
          <a:graphicData uri="http://schemas.openxmlformats.org/drawingml/2006/table">
            <a:tbl>
              <a:tblPr/>
              <a:tblGrid>
                <a:gridCol w="350466">
                  <a:extLst>
                    <a:ext uri="{9D8B030D-6E8A-4147-A177-3AD203B41FA5}">
                      <a16:colId xmlns="" xmlns:a16="http://schemas.microsoft.com/office/drawing/2014/main" val="2508946496"/>
                    </a:ext>
                  </a:extLst>
                </a:gridCol>
                <a:gridCol w="241988">
                  <a:extLst>
                    <a:ext uri="{9D8B030D-6E8A-4147-A177-3AD203B41FA5}">
                      <a16:colId xmlns="" xmlns:a16="http://schemas.microsoft.com/office/drawing/2014/main" val="1291720694"/>
                    </a:ext>
                  </a:extLst>
                </a:gridCol>
                <a:gridCol w="5796601">
                  <a:extLst>
                    <a:ext uri="{9D8B030D-6E8A-4147-A177-3AD203B41FA5}">
                      <a16:colId xmlns="" xmlns:a16="http://schemas.microsoft.com/office/drawing/2014/main" val="2579287374"/>
                    </a:ext>
                  </a:extLst>
                </a:gridCol>
                <a:gridCol w="367156">
                  <a:extLst>
                    <a:ext uri="{9D8B030D-6E8A-4147-A177-3AD203B41FA5}">
                      <a16:colId xmlns="" xmlns:a16="http://schemas.microsoft.com/office/drawing/2014/main" val="3729895693"/>
                    </a:ext>
                  </a:extLst>
                </a:gridCol>
                <a:gridCol w="458944">
                  <a:extLst>
                    <a:ext uri="{9D8B030D-6E8A-4147-A177-3AD203B41FA5}">
                      <a16:colId xmlns="" xmlns:a16="http://schemas.microsoft.com/office/drawing/2014/main" val="918576937"/>
                    </a:ext>
                  </a:extLst>
                </a:gridCol>
                <a:gridCol w="356029">
                  <a:extLst>
                    <a:ext uri="{9D8B030D-6E8A-4147-A177-3AD203B41FA5}">
                      <a16:colId xmlns="" xmlns:a16="http://schemas.microsoft.com/office/drawing/2014/main" val="3967592506"/>
                    </a:ext>
                  </a:extLst>
                </a:gridCol>
                <a:gridCol w="158545">
                  <a:extLst>
                    <a:ext uri="{9D8B030D-6E8A-4147-A177-3AD203B41FA5}">
                      <a16:colId xmlns="" xmlns:a16="http://schemas.microsoft.com/office/drawing/2014/main" val="2216403228"/>
                    </a:ext>
                  </a:extLst>
                </a:gridCol>
              </a:tblGrid>
              <a:tr h="260683">
                <a:tc gridSpan="3">
                  <a:txBody>
                    <a:bodyPr/>
                    <a:lstStyle/>
                    <a:p>
                      <a:pPr algn="ctr" fontAlgn="ctr"/>
                      <a:endParaRPr lang="tr-TR" sz="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9638074"/>
                  </a:ext>
                </a:extLst>
              </a:tr>
              <a:tr h="464937">
                <a:tc gridSpan="3">
                  <a:txBody>
                    <a:bodyPr/>
                    <a:lstStyle/>
                    <a:p>
                      <a:pPr algn="ctr" fontAlgn="ctr"/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70761772"/>
                  </a:ext>
                </a:extLst>
              </a:tr>
              <a:tr h="178156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08297356"/>
                  </a:ext>
                </a:extLst>
              </a:tr>
              <a:tr h="178156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6249487"/>
                  </a:ext>
                </a:extLst>
              </a:tr>
              <a:tr h="308777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 YILI H-CETVELİ</a:t>
                      </a:r>
                      <a:endParaRPr lang="tr-TR" sz="9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800" b="1" i="0" u="none" strike="noStrike">
                          <a:effectLst/>
                          <a:latin typeface="Arial Tur" panose="020B0604020202020204" pitchFamily="34" charset="0"/>
                        </a:rPr>
                        <a:t>GÜNDELİK MİKTARI (TL)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effectLst/>
                          <a:latin typeface="Arial Tur" panose="020B0604020202020204" pitchFamily="34" charset="0"/>
                        </a:rPr>
                        <a:t> 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68712574"/>
                  </a:ext>
                </a:extLst>
              </a:tr>
              <a:tr h="178156">
                <a:tc>
                  <a:txBody>
                    <a:bodyPr/>
                    <a:lstStyle/>
                    <a:p>
                      <a:pPr algn="r" fontAlgn="t"/>
                      <a:r>
                        <a:rPr lang="tr-TR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I-</a:t>
                      </a: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Yurt İçinde Verilecek Gündelikler (Madde : 33)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15747378"/>
                  </a:ext>
                </a:extLst>
              </a:tr>
              <a:tr h="178156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49009051"/>
                  </a:ext>
                </a:extLst>
              </a:tr>
              <a:tr h="178156"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1" i="0" u="none" strike="noStrike">
                          <a:effectLst/>
                          <a:latin typeface="Times New Roman" panose="02020603050405020304" pitchFamily="18" charset="0"/>
                        </a:rPr>
                        <a:t>A-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800" b="0" i="0" u="none" strike="noStrike">
                          <a:effectLst/>
                          <a:latin typeface="Times New Roman" panose="02020603050405020304" pitchFamily="18" charset="0"/>
                        </a:rPr>
                        <a:t>a)</a:t>
                      </a: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Türkiye Büyük Millet Meclisi Başkanı ve Cumhurbaşkanı Yardımcıları 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80,50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51386018"/>
                  </a:ext>
                </a:extLst>
              </a:tr>
              <a:tr h="204573">
                <a:tc>
                  <a:txBody>
                    <a:bodyPr/>
                    <a:lstStyle/>
                    <a:p>
                      <a:pPr algn="r" fontAlgn="b"/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800" b="0" i="0" u="none" strike="noStrike">
                          <a:effectLst/>
                          <a:latin typeface="Times New Roman" panose="02020603050405020304" pitchFamily="18" charset="0"/>
                        </a:rPr>
                        <a:t>b)</a:t>
                      </a: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tr-TR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Anayasa Mahkemesi Başkanı, Bakanlar, Genelkurmay Başkanı, Milletvekilleri, Kuvvet Komutanları,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33288249"/>
                  </a:ext>
                </a:extLst>
              </a:tr>
              <a:tr h="213873">
                <a:tc>
                  <a:txBody>
                    <a:bodyPr/>
                    <a:lstStyle/>
                    <a:p>
                      <a:pPr algn="r" fontAlgn="b"/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tr-TR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Jandarma  Genel  Komutanı,  Sahil Güvenlik Komutanı, Cumhurbaşkanlığı İdari İşler Başkanı, 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80472139"/>
                  </a:ext>
                </a:extLst>
              </a:tr>
              <a:tr h="178156">
                <a:tc>
                  <a:txBody>
                    <a:bodyPr/>
                    <a:lstStyle/>
                    <a:p>
                      <a:pPr algn="r" fontAlgn="b"/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Türkiye Büyük Millet Meclisi Genel Sekreteri, Orgeneraller, Oramiraller, 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63047010"/>
                  </a:ext>
                </a:extLst>
              </a:tr>
              <a:tr h="178156">
                <a:tc>
                  <a:txBody>
                    <a:bodyPr/>
                    <a:lstStyle/>
                    <a:p>
                      <a:pPr algn="r" fontAlgn="b"/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Yargıtay, Danıştay, Uyuşmazlık  Mahkemesi  ve  Sayıştay  Başkanları, Yargıtay Cumhuriyet Başsavcısı, 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96013763"/>
                  </a:ext>
                </a:extLst>
              </a:tr>
              <a:tr h="178156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Danıştay Başsavcısı, Diyanet İşleri ve Yükseköğretim Kurulu Başkanları, Kamu </a:t>
                      </a:r>
                      <a:r>
                        <a:rPr lang="tr-TR" sz="8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Başdenetçisi</a:t>
                      </a:r>
                      <a:r>
                        <a:rPr lang="tr-TR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73,50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37885160"/>
                  </a:ext>
                </a:extLst>
              </a:tr>
              <a:tr h="178156">
                <a:tc>
                  <a:txBody>
                    <a:bodyPr/>
                    <a:lstStyle/>
                    <a:p>
                      <a:pPr algn="r" fontAlgn="t"/>
                      <a:r>
                        <a:rPr lang="tr-TR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B-</a:t>
                      </a: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Memur ve Hizmetlilerden;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0244270"/>
                  </a:ext>
                </a:extLst>
              </a:tr>
              <a:tr h="178156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>
                          <a:effectLst/>
                          <a:latin typeface="Times New Roman" panose="02020603050405020304" pitchFamily="18" charset="0"/>
                        </a:rPr>
                        <a:t>a)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Ek göstergesi 8000 ve daha yüksek olan kadrolarda bulunanlar </a:t>
                      </a:r>
                      <a:r>
                        <a:rPr lang="tr-TR" sz="800" b="0" i="0" u="none" strike="noStrike" baseline="30000" dirty="0">
                          <a:effectLst/>
                          <a:latin typeface="Times New Roman" panose="02020603050405020304" pitchFamily="18" charset="0"/>
                        </a:rPr>
                        <a:t>(1)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61,65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45348847"/>
                  </a:ext>
                </a:extLst>
              </a:tr>
              <a:tr h="195274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>
                          <a:effectLst/>
                          <a:latin typeface="Times New Roman" panose="02020603050405020304" pitchFamily="18" charset="0"/>
                        </a:rPr>
                        <a:t>b)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Ek göstergesi 5800 (dahil) - 8000 (hariç) olan kadrolarda bulunanlar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57,55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99925505"/>
                  </a:ext>
                </a:extLst>
              </a:tr>
              <a:tr h="178156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>
                          <a:effectLst/>
                          <a:latin typeface="Times New Roman" panose="02020603050405020304" pitchFamily="18" charset="0"/>
                        </a:rPr>
                        <a:t>c)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Ek göstergesi 3000 (dahil) - 5800 (hariç) olan kadrolarda bulunanlar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54,05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4374241"/>
                  </a:ext>
                </a:extLst>
              </a:tr>
              <a:tr h="178156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>
                          <a:effectLst/>
                          <a:latin typeface="Times New Roman" panose="02020603050405020304" pitchFamily="18" charset="0"/>
                        </a:rPr>
                        <a:t>d)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Aylık/kadro derecesi 1-4 olanlar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47,65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56863448"/>
                  </a:ext>
                </a:extLst>
              </a:tr>
              <a:tr h="178156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>
                          <a:effectLst/>
                          <a:latin typeface="Times New Roman" panose="02020603050405020304" pitchFamily="18" charset="0"/>
                        </a:rPr>
                        <a:t>e)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Aylık/kadro derecesi 5-15 olanlar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46,35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95560178"/>
                  </a:ext>
                </a:extLst>
              </a:tr>
              <a:tr h="178156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sng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37067972"/>
                  </a:ext>
                </a:extLst>
              </a:tr>
              <a:tr h="213873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800" b="0" i="1" u="none" strike="noStrike" baseline="30000" dirty="0">
                          <a:effectLst/>
                          <a:latin typeface="Times New Roman" panose="02020603050405020304" pitchFamily="18" charset="0"/>
                        </a:rPr>
                        <a:t>(1)</a:t>
                      </a:r>
                      <a:endParaRPr lang="tr-TR" sz="8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tr-TR" sz="800" b="0" i="1" u="none" strike="noStrike">
                          <a:effectLst/>
                          <a:latin typeface="Times New Roman" panose="02020603050405020304" pitchFamily="18" charset="0"/>
                        </a:rPr>
                        <a:t>6245 sayılı Harcırah Kanununun 33 üncü maddesinin (b) fıkrasına göre verilecek gündeliklerin hesabında bu tutar esas alınır.</a:t>
                      </a: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96777114"/>
                  </a:ext>
                </a:extLst>
              </a:tr>
              <a:tr h="607338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800" b="0" i="1" u="none" strike="noStrike">
                          <a:effectLst/>
                          <a:latin typeface="Times New Roman" panose="02020603050405020304" pitchFamily="18" charset="0"/>
                        </a:rPr>
                        <a:t>*</a:t>
                      </a: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tr-TR" sz="800" b="0" i="1" u="none" strike="noStrike">
                          <a:effectLst/>
                          <a:latin typeface="Times New Roman" panose="02020603050405020304" pitchFamily="18" charset="0"/>
                        </a:rPr>
                        <a:t>6245 sayılı Harcırah Kanununun 33 üncü maddesinin (b) fıkrasına göre yatacak yer temini için ödenecek ücretlerin hesabında gündeliklerinin %50 artırımlı miktarı, (d) fıkrasına göre yapılacak ödemelerde ise görevlendirmenin  ilk 10 günü için gündeliklerinin %50 artırımlı miktarı, takip eden 80 günü için gündeliklerinin %50 si, müteakip 90 günü için ise müstehak oldukları gündeliklerinin %40’ı  esas alınır.</a:t>
                      </a: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05018197"/>
                  </a:ext>
                </a:extLst>
              </a:tr>
              <a:tr h="178156">
                <a:tc>
                  <a:txBody>
                    <a:bodyPr/>
                    <a:lstStyle/>
                    <a:p>
                      <a:pPr algn="r" fontAlgn="t"/>
                      <a:r>
                        <a:rPr lang="tr-TR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II-</a:t>
                      </a: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b="1" i="0" u="none" strike="noStrike">
                          <a:effectLst/>
                          <a:latin typeface="Times New Roman" panose="02020603050405020304" pitchFamily="18" charset="0"/>
                        </a:rPr>
                        <a:t>Arazi Üzerinde Çalışanlara Verilecek Tazminatlar (Madde 50)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7836709"/>
                  </a:ext>
                </a:extLst>
              </a:tr>
              <a:tr h="178156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800" b="0" i="0" u="none" strike="noStrike">
                          <a:effectLst/>
                          <a:latin typeface="Times New Roman" panose="02020603050405020304" pitchFamily="18" charset="0"/>
                        </a:rPr>
                        <a:t>50 nci Maddenin 1, 2, 3, 4 ve 5 inci Bentlerinde Yer Alan Personel :</a:t>
                      </a: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87957542"/>
                  </a:ext>
                </a:extLst>
              </a:tr>
              <a:tr h="178156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>
                          <a:effectLst/>
                          <a:latin typeface="Times New Roman" panose="02020603050405020304" pitchFamily="18" charset="0"/>
                        </a:rPr>
                        <a:t>a)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effectLst/>
                          <a:latin typeface="Times New Roman" panose="02020603050405020304" pitchFamily="18" charset="0"/>
                        </a:rPr>
                        <a:t>Kadro derecesi 1-4 olanlar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18,90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21620612"/>
                  </a:ext>
                </a:extLst>
              </a:tr>
              <a:tr h="178156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>
                          <a:effectLst/>
                          <a:latin typeface="Times New Roman" panose="02020603050405020304" pitchFamily="18" charset="0"/>
                        </a:rPr>
                        <a:t>b)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effectLst/>
                          <a:latin typeface="Times New Roman" panose="02020603050405020304" pitchFamily="18" charset="0"/>
                        </a:rPr>
                        <a:t>Kadro derecesi 5-15 olanlar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18,25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4203831"/>
                  </a:ext>
                </a:extLst>
              </a:tr>
              <a:tr h="178156"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01219838"/>
                  </a:ext>
                </a:extLst>
              </a:tr>
              <a:tr h="178156"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1" u="none" strike="noStrike">
                          <a:effectLst/>
                          <a:latin typeface="Times New Roman" panose="02020603050405020304" pitchFamily="18" charset="0"/>
                        </a:rPr>
                        <a:t>Bu tazminattan yararlananlardan;</a:t>
                      </a: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01790589"/>
                  </a:ext>
                </a:extLst>
              </a:tr>
              <a:tr h="178156"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3852791"/>
                  </a:ext>
                </a:extLst>
              </a:tr>
              <a:tr h="334756"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800" b="0" i="1" u="none" strike="noStrike">
                          <a:effectLst/>
                          <a:latin typeface="Times New Roman" panose="02020603050405020304" pitchFamily="18" charset="0"/>
                        </a:rPr>
                        <a:t>1)</a:t>
                      </a: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800" b="0" i="1" u="none" strike="noStrike">
                          <a:effectLst/>
                          <a:latin typeface="Times New Roman" panose="02020603050405020304" pitchFamily="18" charset="0"/>
                        </a:rPr>
                        <a:t>Memuriyet mahalli dışındaki çalışma alanlarında hizmet görenler ile 24/2/1984 tarihli ve 2981 sayılı Kanun uygulamasında çalışan Tapu ve Kadastro Genel Müdürlüğü personeline yukarıda yazılı miktarların yarısı ek olarak ödenir.</a:t>
                      </a: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83845579"/>
                  </a:ext>
                </a:extLst>
              </a:tr>
              <a:tr h="204573"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8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2)</a:t>
                      </a: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8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Bu çalışmaları dolayısıyla arazide, şantiyede veya gemilerde geceleyenlere bu suretle bulunacak miktarın yarısı ek olarak ayrıca ödenir.</a:t>
                      </a:r>
                    </a:p>
                  </a:txBody>
                  <a:tcPr marL="8343" marR="8343" marT="83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8343" marR="8343" marT="8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40344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868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2023318" y="0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tr-TR" sz="1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 CETVELİ </a:t>
            </a:r>
            <a:r>
              <a:rPr lang="tr-TR" sz="1200" dirty="0">
                <a:latin typeface="Arial" panose="020B0604020202020204" pitchFamily="34" charset="0"/>
              </a:rPr>
              <a:t/>
            </a:r>
            <a:br>
              <a:rPr lang="tr-TR" sz="1200" dirty="0">
                <a:latin typeface="Arial" panose="020B0604020202020204" pitchFamily="34" charset="0"/>
              </a:rPr>
            </a:b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10/2/1954 TARİHLİ VE 6245 SAYILI HARCIRAH KANUNU </a:t>
            </a:r>
            <a:b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HÜKÜMLERİ UYARINCA VERİLECEK GÜNDELİK VE TAZMİNAT TUTARLARI </a:t>
            </a:r>
            <a:r>
              <a:rPr lang="tr-TR" dirty="0">
                <a:latin typeface="Arial" panose="020B0604020202020204" pitchFamily="34" charset="0"/>
              </a:rPr>
              <a:t/>
            </a:r>
            <a:br>
              <a:rPr lang="tr-TR" dirty="0">
                <a:latin typeface="Arial" panose="020B0604020202020204" pitchFamily="34" charset="0"/>
              </a:rPr>
            </a:br>
            <a:endParaRPr lang="tr-TR" dirty="0"/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2023318" y="1188720"/>
            <a:ext cx="7729728" cy="5752407"/>
          </a:xfrm>
        </p:spPr>
        <p:txBody>
          <a:bodyPr>
            <a:normAutofit fontScale="32500" lnSpcReduction="20000"/>
          </a:bodyPr>
          <a:lstStyle/>
          <a:p>
            <a:endParaRPr lang="tr-TR" dirty="0"/>
          </a:p>
          <a:p>
            <a:r>
              <a:rPr lang="tr-TR" sz="2800" dirty="0" smtClean="0">
                <a:solidFill>
                  <a:srgbClr val="C00000"/>
                </a:solidFill>
              </a:rPr>
              <a:t>2020 YILI  </a:t>
            </a:r>
            <a:r>
              <a:rPr lang="tr-TR" sz="2800" b="1" dirty="0" smtClean="0">
                <a:solidFill>
                  <a:srgbClr val="C00000"/>
                </a:solidFill>
              </a:rPr>
              <a:t>H-CETVELİ </a:t>
            </a:r>
            <a:r>
              <a:rPr lang="tr-TR" dirty="0"/>
              <a:t>	</a:t>
            </a:r>
          </a:p>
          <a:p>
            <a:r>
              <a:rPr lang="tr-TR" b="1" dirty="0"/>
              <a:t>10/2/1954 TARİHLİ VE 6245 SAYILI HARCIRAH KANUNU HÜKÜMLERİ UYARINCA VERİLECEK GÜNDELİK VE TAZMİNAT TUTARLARI </a:t>
            </a:r>
            <a:r>
              <a:rPr lang="tr-TR" dirty="0"/>
              <a:t>	</a:t>
            </a:r>
          </a:p>
          <a:p>
            <a:r>
              <a:rPr lang="tr-TR" b="1" dirty="0"/>
              <a:t>GÜNDELİK MİKTARI (TL)</a:t>
            </a:r>
            <a:r>
              <a:rPr lang="tr-TR" dirty="0"/>
              <a:t>	</a:t>
            </a:r>
          </a:p>
          <a:p>
            <a:r>
              <a:rPr lang="tr-TR" b="1" dirty="0"/>
              <a:t>I-</a:t>
            </a:r>
            <a:r>
              <a:rPr lang="tr-TR" dirty="0"/>
              <a:t>	</a:t>
            </a:r>
            <a:r>
              <a:rPr lang="tr-TR" b="1" dirty="0"/>
              <a:t>Yurt İçinde Verilecek Gündelikler (Madde : 33)</a:t>
            </a:r>
            <a:r>
              <a:rPr lang="tr-TR" dirty="0"/>
              <a:t>	</a:t>
            </a:r>
          </a:p>
          <a:p>
            <a:r>
              <a:rPr lang="tr-TR" b="1" dirty="0"/>
              <a:t>A-</a:t>
            </a:r>
            <a:r>
              <a:rPr lang="tr-TR" dirty="0"/>
              <a:t>	a)	Türkiye Büyük Millet Meclisi Başkanı ve Cumhurbaşkanı Yardımcıları 	</a:t>
            </a:r>
            <a:r>
              <a:rPr lang="tr-TR" dirty="0" smtClean="0"/>
              <a:t>73,25</a:t>
            </a:r>
            <a:r>
              <a:rPr lang="tr-TR" dirty="0"/>
              <a:t>	</a:t>
            </a:r>
          </a:p>
          <a:p>
            <a:r>
              <a:rPr lang="tr-TR" dirty="0"/>
              <a:t>b)	Anayasa Mahkemesi Başkanı, Bakanlar, Genelkurmay Başkanı, Milletvekilleri, Kuvvet Komutanları,	</a:t>
            </a:r>
          </a:p>
          <a:p>
            <a:r>
              <a:rPr lang="tr-TR" dirty="0"/>
              <a:t>Jandarma Genel Komutanı, Sahil Güvenlik Komutanı, Cumhurbaşkanlığı İdari İşler Başkanı, 	</a:t>
            </a:r>
          </a:p>
          <a:p>
            <a:r>
              <a:rPr lang="tr-TR" dirty="0"/>
              <a:t>Türkiye Büyük Millet Meclisi Genel Sekreteri, Orgeneraller, Oramiraller, 	</a:t>
            </a:r>
          </a:p>
          <a:p>
            <a:r>
              <a:rPr lang="tr-TR" dirty="0"/>
              <a:t>Yargıtay, Danıştay, Uyuşmazlık Mahkemesi ve Sayıştay Başkanları, Yargıtay Cumhuriyet Başsavcısı, 	</a:t>
            </a:r>
          </a:p>
          <a:p>
            <a:r>
              <a:rPr lang="tr-TR" dirty="0"/>
              <a:t>Danıştay Başsavcısı, Diyanet İşleri ve Yükseköğretim Kurulu Başkanları, Kamu </a:t>
            </a:r>
            <a:r>
              <a:rPr lang="tr-TR" dirty="0" err="1"/>
              <a:t>Başdenetçisi</a:t>
            </a:r>
            <a:r>
              <a:rPr lang="tr-TR" dirty="0"/>
              <a:t> 	</a:t>
            </a:r>
            <a:r>
              <a:rPr lang="tr-TR" dirty="0" smtClean="0"/>
              <a:t>66,85</a:t>
            </a:r>
            <a:r>
              <a:rPr lang="tr-TR" dirty="0"/>
              <a:t>	</a:t>
            </a:r>
          </a:p>
          <a:p>
            <a:r>
              <a:rPr lang="tr-TR" b="1" dirty="0"/>
              <a:t>B-</a:t>
            </a:r>
            <a:r>
              <a:rPr lang="tr-TR" dirty="0"/>
              <a:t>	Memur ve Hizmetlilerden;	</a:t>
            </a:r>
          </a:p>
          <a:p>
            <a:r>
              <a:rPr lang="tr-TR" dirty="0"/>
              <a:t>a)	Ek göstergesi 8000 ve daha yüksek olan kadrolarda bulunanlar (1)	</a:t>
            </a:r>
            <a:r>
              <a:rPr lang="tr-TR" dirty="0" smtClean="0"/>
              <a:t>56,10</a:t>
            </a:r>
            <a:r>
              <a:rPr lang="tr-TR" dirty="0"/>
              <a:t>	</a:t>
            </a:r>
          </a:p>
          <a:p>
            <a:r>
              <a:rPr lang="tr-TR" dirty="0"/>
              <a:t>b)	Ek göstergesi 6400 (dahil) - 8000 (hariç) olan kadrolarda bulunanlar	</a:t>
            </a:r>
            <a:r>
              <a:rPr lang="tr-TR" dirty="0" smtClean="0"/>
              <a:t>52,35</a:t>
            </a:r>
            <a:r>
              <a:rPr lang="tr-TR" dirty="0"/>
              <a:t>	</a:t>
            </a:r>
          </a:p>
          <a:p>
            <a:r>
              <a:rPr lang="tr-TR" dirty="0"/>
              <a:t>c)	Ek göstergesi 3600 (dahil) - 6400 (hariç) olan kadrolarda bulunanlar	</a:t>
            </a:r>
            <a:r>
              <a:rPr lang="tr-TR" dirty="0" smtClean="0"/>
              <a:t>49,15</a:t>
            </a:r>
            <a:r>
              <a:rPr lang="tr-TR" dirty="0"/>
              <a:t>	</a:t>
            </a:r>
          </a:p>
          <a:p>
            <a:r>
              <a:rPr lang="it-IT" dirty="0"/>
              <a:t>d)	Aylık/kadro derecesi 1-4 olanlar	</a:t>
            </a:r>
            <a:r>
              <a:rPr lang="tr-TR" dirty="0" smtClean="0"/>
              <a:t>43,35</a:t>
            </a:r>
            <a:r>
              <a:rPr lang="it-IT" dirty="0"/>
              <a:t>	</a:t>
            </a:r>
          </a:p>
          <a:p>
            <a:r>
              <a:rPr lang="it-IT" dirty="0"/>
              <a:t>e)	Aylık/kadro derecesi 5-15 olanlar	</a:t>
            </a:r>
            <a:r>
              <a:rPr lang="tr-TR" dirty="0" smtClean="0"/>
              <a:t>42,15</a:t>
            </a:r>
            <a:r>
              <a:rPr lang="it-IT" dirty="0"/>
              <a:t>	</a:t>
            </a:r>
          </a:p>
          <a:p>
            <a:r>
              <a:rPr lang="tr-TR" i="1" dirty="0"/>
              <a:t>(1)</a:t>
            </a:r>
            <a:r>
              <a:rPr lang="tr-TR" dirty="0"/>
              <a:t>	</a:t>
            </a:r>
            <a:r>
              <a:rPr lang="tr-TR" i="1" dirty="0"/>
              <a:t>6245sayılıHarcırahKanununun33üncümaddesinin(b)</a:t>
            </a:r>
            <a:r>
              <a:rPr lang="tr-TR" i="1" dirty="0" err="1"/>
              <a:t>fıkrasınagöreverilecekgündeliklerinhesabındabututar</a:t>
            </a:r>
            <a:r>
              <a:rPr lang="tr-TR" i="1" dirty="0"/>
              <a:t> esas alınır.</a:t>
            </a:r>
            <a:r>
              <a:rPr lang="tr-TR" dirty="0"/>
              <a:t>	</a:t>
            </a:r>
          </a:p>
          <a:p>
            <a:r>
              <a:rPr lang="tr-TR" i="1" dirty="0"/>
              <a:t>*</a:t>
            </a:r>
            <a:r>
              <a:rPr lang="tr-TR" dirty="0"/>
              <a:t>	</a:t>
            </a:r>
            <a:r>
              <a:rPr lang="tr-TR" i="1" dirty="0"/>
              <a:t>6245sayılıHarcırahKanununun33üncümaddesinin(b)fıkrasınagöreyatacakyerteminiiçinödenecekücretlerinhesabındagündeliklerinin%50artırımlımiktarı,(d)fıkrasınagöreyapılacaködemelerdeisegörevlendirmeninilk10günüiçingündeliklerinin%50artırımlımiktarı,takipeden80günüiçingündeliklerinin %50 si, müteakip 90 günü için ise </a:t>
            </a:r>
            <a:r>
              <a:rPr lang="tr-TR" i="1" dirty="0" err="1"/>
              <a:t>müstehak</a:t>
            </a:r>
            <a:r>
              <a:rPr lang="tr-TR" i="1" dirty="0"/>
              <a:t> oldukları gündeliklerinin %40’ı esas alınır.</a:t>
            </a:r>
            <a:r>
              <a:rPr lang="tr-TR" dirty="0"/>
              <a:t>	</a:t>
            </a:r>
          </a:p>
          <a:p>
            <a:r>
              <a:rPr lang="tr-TR" b="1" dirty="0"/>
              <a:t>II-</a:t>
            </a:r>
            <a:r>
              <a:rPr lang="tr-TR" dirty="0"/>
              <a:t>	</a:t>
            </a:r>
            <a:r>
              <a:rPr lang="tr-TR" b="1" dirty="0"/>
              <a:t>Arazi Üzerinde Çalışanlara Verilecek Tazminatlar (Madde 50)</a:t>
            </a:r>
            <a:r>
              <a:rPr lang="tr-TR" dirty="0"/>
              <a:t>	</a:t>
            </a:r>
          </a:p>
          <a:p>
            <a:r>
              <a:rPr lang="tr-TR" dirty="0"/>
              <a:t>50 </a:t>
            </a:r>
            <a:r>
              <a:rPr lang="tr-TR" dirty="0" err="1"/>
              <a:t>nci</a:t>
            </a:r>
            <a:r>
              <a:rPr lang="tr-TR" dirty="0"/>
              <a:t> Maddenin 1, 2, 3, 4 ve 5 inci Bentlerinde Yer Alan Personel :	</a:t>
            </a:r>
          </a:p>
          <a:p>
            <a:r>
              <a:rPr lang="it-IT" dirty="0"/>
              <a:t>a)	Kadro derecesi 1-4 olanlar	45,00	</a:t>
            </a:r>
            <a:r>
              <a:rPr lang="tr-TR" dirty="0" smtClean="0"/>
              <a:t>17,20</a:t>
            </a:r>
            <a:endParaRPr lang="it-IT" dirty="0"/>
          </a:p>
          <a:p>
            <a:r>
              <a:rPr lang="it-IT" dirty="0"/>
              <a:t>b)	Kadro derecesi 5-15 olanlar	</a:t>
            </a:r>
            <a:r>
              <a:rPr lang="tr-TR" dirty="0" smtClean="0"/>
              <a:t>16,60</a:t>
            </a:r>
            <a:r>
              <a:rPr lang="it-IT" dirty="0"/>
              <a:t>	</a:t>
            </a:r>
          </a:p>
          <a:p>
            <a:r>
              <a:rPr lang="tr-TR" i="1" dirty="0"/>
              <a:t>Bu tazminattan yararlananlardan;</a:t>
            </a:r>
            <a:r>
              <a:rPr lang="tr-TR" dirty="0"/>
              <a:t>	</a:t>
            </a:r>
          </a:p>
          <a:p>
            <a:r>
              <a:rPr lang="tr-TR" i="1" dirty="0"/>
              <a:t>1)</a:t>
            </a:r>
            <a:r>
              <a:rPr lang="tr-TR" dirty="0"/>
              <a:t>	</a:t>
            </a:r>
            <a:r>
              <a:rPr lang="tr-TR" i="1" dirty="0"/>
              <a:t>Memuriyet mahalli dışındaki çalışma alanlarında hizmet görenler ile 24/2/1984 tarihli ve 2981 sayılı Kanun uygulamasında çalışan Tapu ve Kadastro Genel Müdürlüğü personeline yukarıda yazılı miktarların yarısı ek olarak ödenir.</a:t>
            </a:r>
            <a:r>
              <a:rPr lang="tr-TR" dirty="0"/>
              <a:t>	</a:t>
            </a:r>
          </a:p>
          <a:p>
            <a:r>
              <a:rPr lang="tr-TR" i="1" dirty="0"/>
              <a:t>2)</a:t>
            </a:r>
            <a:r>
              <a:rPr lang="tr-TR" dirty="0"/>
              <a:t>	</a:t>
            </a:r>
            <a:r>
              <a:rPr lang="tr-TR" i="1" dirty="0"/>
              <a:t>Bu çalışmaları dolayısıyla arazide, şantiyede veya gemilerde geceleyenlere bu suretle bulunacak miktarın yarısı ek olarak ayrıca ödenir.</a:t>
            </a:r>
            <a:r>
              <a:rPr lang="tr-TR" dirty="0"/>
              <a:t>	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1152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973442" y="0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tr-TR" sz="1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 CETVELİ </a:t>
            </a:r>
            <a:r>
              <a:rPr lang="tr-TR" sz="1200" dirty="0">
                <a:latin typeface="Arial" panose="020B0604020202020204" pitchFamily="34" charset="0"/>
              </a:rPr>
              <a:t/>
            </a:r>
            <a:br>
              <a:rPr lang="tr-TR" sz="1200" dirty="0">
                <a:latin typeface="Arial" panose="020B0604020202020204" pitchFamily="34" charset="0"/>
              </a:rPr>
            </a:b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10/2/1954 TARİHLİ VE 6245 SAYILI HARCIRAH KANUNU </a:t>
            </a:r>
            <a:b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HÜKÜMLERİ UYARINCA VERİLECEK GÜNDELİK VE TAZMİNAT TUTARLARI </a:t>
            </a:r>
            <a:r>
              <a:rPr lang="tr-TR" dirty="0">
                <a:latin typeface="Arial" panose="020B0604020202020204" pitchFamily="34" charset="0"/>
              </a:rPr>
              <a:t/>
            </a:r>
            <a:br>
              <a:rPr lang="tr-TR" dirty="0">
                <a:latin typeface="Arial" panose="020B0604020202020204" pitchFamily="34" charset="0"/>
              </a:rPr>
            </a:br>
            <a:endParaRPr lang="tr-TR" dirty="0"/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1973263" y="1189038"/>
            <a:ext cx="7729537" cy="5668962"/>
          </a:xfrm>
        </p:spPr>
        <p:txBody>
          <a:bodyPr>
            <a:normAutofit fontScale="32500" lnSpcReduction="20000"/>
          </a:bodyPr>
          <a:lstStyle/>
          <a:p>
            <a:endParaRPr lang="tr-TR" dirty="0"/>
          </a:p>
          <a:p>
            <a:r>
              <a:rPr lang="tr-TR" sz="2800" dirty="0" smtClean="0">
                <a:solidFill>
                  <a:srgbClr val="C00000"/>
                </a:solidFill>
              </a:rPr>
              <a:t>2019 YILI  </a:t>
            </a:r>
            <a:r>
              <a:rPr lang="tr-TR" sz="2800" b="1" dirty="0" smtClean="0">
                <a:solidFill>
                  <a:srgbClr val="C00000"/>
                </a:solidFill>
              </a:rPr>
              <a:t>H-CETVELİ </a:t>
            </a:r>
            <a:r>
              <a:rPr lang="tr-TR" dirty="0"/>
              <a:t>	</a:t>
            </a:r>
          </a:p>
          <a:p>
            <a:r>
              <a:rPr lang="tr-TR" b="1" dirty="0"/>
              <a:t>10/2/1954 TARİHLİ VE 6245 SAYILI HARCIRAH KANUNU HÜKÜMLERİ UYARINCA VERİLECEK GÜNDELİK VE TAZMİNAT TUTARLARI </a:t>
            </a:r>
            <a:r>
              <a:rPr lang="tr-TR" dirty="0"/>
              <a:t>	</a:t>
            </a:r>
          </a:p>
          <a:p>
            <a:r>
              <a:rPr lang="tr-TR" b="1" dirty="0"/>
              <a:t>GÜNDELİK MİKTARI (TL)</a:t>
            </a:r>
            <a:r>
              <a:rPr lang="tr-TR" dirty="0"/>
              <a:t>	</a:t>
            </a:r>
          </a:p>
          <a:p>
            <a:r>
              <a:rPr lang="tr-TR" b="1" dirty="0"/>
              <a:t>I-</a:t>
            </a:r>
            <a:r>
              <a:rPr lang="tr-TR" dirty="0"/>
              <a:t>	</a:t>
            </a:r>
            <a:r>
              <a:rPr lang="tr-TR" b="1" dirty="0"/>
              <a:t>Yurt İçinde Verilecek Gündelikler (Madde : 33)</a:t>
            </a:r>
            <a:r>
              <a:rPr lang="tr-TR" dirty="0"/>
              <a:t>	</a:t>
            </a:r>
          </a:p>
          <a:p>
            <a:r>
              <a:rPr lang="tr-TR" b="1" dirty="0"/>
              <a:t>A-</a:t>
            </a:r>
            <a:r>
              <a:rPr lang="tr-TR" dirty="0"/>
              <a:t>	a)	Türkiye Büyük Millet Meclisi Başkanı ve Cumhurbaşkanı Yardımcıları 	</a:t>
            </a:r>
            <a:r>
              <a:rPr lang="tr-TR" dirty="0" smtClean="0"/>
              <a:t>67,40</a:t>
            </a:r>
            <a:r>
              <a:rPr lang="tr-TR" dirty="0"/>
              <a:t>	</a:t>
            </a:r>
          </a:p>
          <a:p>
            <a:r>
              <a:rPr lang="tr-TR" dirty="0"/>
              <a:t>b)	Anayasa Mahkemesi Başkanı, Bakanlar, Genelkurmay Başkanı, Milletvekilleri, Kuvvet Komutanları,	</a:t>
            </a:r>
          </a:p>
          <a:p>
            <a:r>
              <a:rPr lang="tr-TR" dirty="0"/>
              <a:t>Jandarma Genel Komutanı, Sahil Güvenlik Komutanı, Cumhurbaşkanlığı İdari İşler Başkanı, 	</a:t>
            </a:r>
          </a:p>
          <a:p>
            <a:r>
              <a:rPr lang="tr-TR" dirty="0"/>
              <a:t>Türkiye Büyük Millet Meclisi Genel Sekreteri, Orgeneraller, Oramiraller, 	</a:t>
            </a:r>
          </a:p>
          <a:p>
            <a:r>
              <a:rPr lang="tr-TR" dirty="0"/>
              <a:t>Yargıtay, Danıştay, Uyuşmazlık Mahkemesi ve Sayıştay Başkanları, Yargıtay Cumhuriyet Başsavcısı, 	</a:t>
            </a:r>
          </a:p>
          <a:p>
            <a:r>
              <a:rPr lang="tr-TR" dirty="0"/>
              <a:t>Danıştay Başsavcısı, Diyanet İşleri ve Yükseköğretim Kurulu Başkanları, Kamu </a:t>
            </a:r>
            <a:r>
              <a:rPr lang="tr-TR" dirty="0" err="1"/>
              <a:t>Başdenetçisi</a:t>
            </a:r>
            <a:r>
              <a:rPr lang="tr-TR" dirty="0"/>
              <a:t> 	</a:t>
            </a:r>
            <a:r>
              <a:rPr lang="tr-TR" dirty="0" smtClean="0"/>
              <a:t>61,50</a:t>
            </a:r>
            <a:r>
              <a:rPr lang="tr-TR" dirty="0"/>
              <a:t>	</a:t>
            </a:r>
          </a:p>
          <a:p>
            <a:r>
              <a:rPr lang="tr-TR" b="1" dirty="0"/>
              <a:t>B-</a:t>
            </a:r>
            <a:r>
              <a:rPr lang="tr-TR" dirty="0"/>
              <a:t>	Memur ve Hizmetlilerden;	</a:t>
            </a:r>
          </a:p>
          <a:p>
            <a:r>
              <a:rPr lang="tr-TR" dirty="0"/>
              <a:t>a)	Ek göstergesi 8000 ve daha yüksek olan kadrolarda bulunanlar (1)	</a:t>
            </a:r>
            <a:r>
              <a:rPr lang="tr-TR" dirty="0" smtClean="0"/>
              <a:t>51,60</a:t>
            </a:r>
            <a:r>
              <a:rPr lang="tr-TR" dirty="0"/>
              <a:t>	</a:t>
            </a:r>
          </a:p>
          <a:p>
            <a:r>
              <a:rPr lang="tr-TR" dirty="0"/>
              <a:t>b)	Ek göstergesi 6400 (dahil) - 8000 (hariç) olan kadrolarda bulunanlar	</a:t>
            </a:r>
            <a:r>
              <a:rPr lang="tr-TR" dirty="0" smtClean="0"/>
              <a:t>48,15</a:t>
            </a:r>
            <a:r>
              <a:rPr lang="tr-TR" dirty="0"/>
              <a:t>	</a:t>
            </a:r>
          </a:p>
          <a:p>
            <a:r>
              <a:rPr lang="tr-TR" dirty="0"/>
              <a:t>c)	Ek göstergesi 3600 (dahil) - 6400 (hariç) olan kadrolarda bulunanlar	</a:t>
            </a:r>
            <a:r>
              <a:rPr lang="tr-TR" dirty="0" smtClean="0"/>
              <a:t>45,20</a:t>
            </a:r>
            <a:r>
              <a:rPr lang="tr-TR" dirty="0"/>
              <a:t>	</a:t>
            </a:r>
          </a:p>
          <a:p>
            <a:r>
              <a:rPr lang="it-IT" dirty="0"/>
              <a:t>d)	Aylık/kadro derecesi 1-4 olanlar	</a:t>
            </a:r>
            <a:r>
              <a:rPr lang="tr-TR" dirty="0" smtClean="0"/>
              <a:t>39,85</a:t>
            </a:r>
            <a:r>
              <a:rPr lang="it-IT" dirty="0"/>
              <a:t>	</a:t>
            </a:r>
          </a:p>
          <a:p>
            <a:r>
              <a:rPr lang="it-IT" dirty="0"/>
              <a:t>e)	Aylık/kadro derecesi 5-15 olanlar	</a:t>
            </a:r>
            <a:r>
              <a:rPr lang="tr-TR" dirty="0" smtClean="0"/>
              <a:t>38,75</a:t>
            </a:r>
            <a:r>
              <a:rPr lang="it-IT" dirty="0"/>
              <a:t>	</a:t>
            </a:r>
          </a:p>
          <a:p>
            <a:r>
              <a:rPr lang="tr-TR" i="1" dirty="0"/>
              <a:t>(1)</a:t>
            </a:r>
            <a:r>
              <a:rPr lang="tr-TR" dirty="0"/>
              <a:t>	</a:t>
            </a:r>
            <a:r>
              <a:rPr lang="tr-TR" i="1" dirty="0"/>
              <a:t>6245sayılıHarcırahKanununun33üncümaddesinin(b)</a:t>
            </a:r>
            <a:r>
              <a:rPr lang="tr-TR" i="1" dirty="0" err="1"/>
              <a:t>fıkrasınagöreverilecekgündeliklerinhesabındabututar</a:t>
            </a:r>
            <a:r>
              <a:rPr lang="tr-TR" i="1" dirty="0"/>
              <a:t> esas alınır.</a:t>
            </a:r>
            <a:r>
              <a:rPr lang="tr-TR" dirty="0"/>
              <a:t>	</a:t>
            </a:r>
          </a:p>
          <a:p>
            <a:r>
              <a:rPr lang="tr-TR" i="1" dirty="0"/>
              <a:t>*</a:t>
            </a:r>
            <a:r>
              <a:rPr lang="tr-TR" dirty="0"/>
              <a:t>	</a:t>
            </a:r>
            <a:r>
              <a:rPr lang="tr-TR" i="1" dirty="0"/>
              <a:t>6245sayılıHarcırahKanununun33üncümaddesinin(b)fıkrasınagöreyatacakyerteminiiçinödenecekücretlerinhesabındagündeliklerinin%50artırımlımiktarı,(d)fıkrasınagöreyapılacaködemelerdeisegörevlendirmeninilk10günüiçingündeliklerinin%50artırımlımiktarı,takipeden80günüiçingündeliklerinin %50 si, müteakip 90 günü için ise </a:t>
            </a:r>
            <a:r>
              <a:rPr lang="tr-TR" i="1" dirty="0" err="1"/>
              <a:t>müstehak</a:t>
            </a:r>
            <a:r>
              <a:rPr lang="tr-TR" i="1" dirty="0"/>
              <a:t> oldukları gündeliklerinin %40’ı esas alınır.</a:t>
            </a:r>
            <a:r>
              <a:rPr lang="tr-TR" dirty="0"/>
              <a:t>	</a:t>
            </a:r>
          </a:p>
          <a:p>
            <a:r>
              <a:rPr lang="tr-TR" b="1" dirty="0"/>
              <a:t>II-</a:t>
            </a:r>
            <a:r>
              <a:rPr lang="tr-TR" dirty="0"/>
              <a:t>	</a:t>
            </a:r>
            <a:r>
              <a:rPr lang="tr-TR" b="1" dirty="0"/>
              <a:t>Arazi Üzerinde Çalışanlara Verilecek Tazminatlar (Madde 50)</a:t>
            </a:r>
            <a:r>
              <a:rPr lang="tr-TR" dirty="0"/>
              <a:t>	</a:t>
            </a:r>
          </a:p>
          <a:p>
            <a:r>
              <a:rPr lang="tr-TR" dirty="0"/>
              <a:t>50 </a:t>
            </a:r>
            <a:r>
              <a:rPr lang="tr-TR" dirty="0" err="1"/>
              <a:t>nci</a:t>
            </a:r>
            <a:r>
              <a:rPr lang="tr-TR" dirty="0"/>
              <a:t> Maddenin 1, 2, 3, 4 ve 5 inci Bentlerinde Yer Alan Personel :	</a:t>
            </a:r>
          </a:p>
          <a:p>
            <a:r>
              <a:rPr lang="it-IT" dirty="0"/>
              <a:t>a)	Kadro derecesi 1-4 olanlar	45,00	</a:t>
            </a:r>
            <a:r>
              <a:rPr lang="tr-TR" dirty="0" smtClean="0"/>
              <a:t>15,80</a:t>
            </a:r>
            <a:endParaRPr lang="it-IT" dirty="0"/>
          </a:p>
          <a:p>
            <a:r>
              <a:rPr lang="it-IT" dirty="0"/>
              <a:t>b)	Kadro derecesi 5-15 olanlar	</a:t>
            </a:r>
            <a:r>
              <a:rPr lang="tr-TR" dirty="0" smtClean="0"/>
              <a:t>15,25</a:t>
            </a:r>
            <a:r>
              <a:rPr lang="it-IT" dirty="0"/>
              <a:t>	</a:t>
            </a:r>
          </a:p>
          <a:p>
            <a:r>
              <a:rPr lang="tr-TR" i="1" dirty="0"/>
              <a:t>Bu tazminattan yararlananlardan;</a:t>
            </a:r>
            <a:r>
              <a:rPr lang="tr-TR" dirty="0"/>
              <a:t>	</a:t>
            </a:r>
          </a:p>
          <a:p>
            <a:r>
              <a:rPr lang="tr-TR" i="1" dirty="0"/>
              <a:t>1)</a:t>
            </a:r>
            <a:r>
              <a:rPr lang="tr-TR" dirty="0"/>
              <a:t>	</a:t>
            </a:r>
            <a:r>
              <a:rPr lang="tr-TR" i="1" dirty="0"/>
              <a:t>Memuriyet mahalli dışındaki çalışma alanlarında hizmet görenler ile 24/2/1984 tarihli ve 2981 sayılı Kanun uygulamasında çalışan Tapu ve Kadastro Genel Müdürlüğü personeline yukarıda yazılı miktarların yarısı ek olarak ödenir.</a:t>
            </a:r>
            <a:r>
              <a:rPr lang="tr-TR" dirty="0"/>
              <a:t>	</a:t>
            </a:r>
          </a:p>
          <a:p>
            <a:r>
              <a:rPr lang="tr-TR" i="1" dirty="0"/>
              <a:t>2)</a:t>
            </a:r>
            <a:r>
              <a:rPr lang="tr-TR" dirty="0"/>
              <a:t>	</a:t>
            </a:r>
            <a:r>
              <a:rPr lang="tr-TR" i="1" dirty="0"/>
              <a:t>Bu çalışmaları dolayısıyla arazide, şantiyede veya gemilerde geceleyenlere bu suretle bulunacak miktarın yarısı ek olarak ayrıca ödenir.</a:t>
            </a:r>
            <a:r>
              <a:rPr lang="tr-TR" dirty="0"/>
              <a:t>	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532840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784</TotalTime>
  <Words>2643</Words>
  <Application>Microsoft Office PowerPoint</Application>
  <PresentationFormat>Özel</PresentationFormat>
  <Paragraphs>1916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Parcel</vt:lpstr>
      <vt:lpstr>YURTİÇİ GEÇİCİ GÖREV YOLLUĞU MANÜEL HESAPLAMA</vt:lpstr>
      <vt:lpstr> GEÇİCİ GÖREV YOLLUĞU İÇİN HAZIRLANMASI GEREKEN BELGELER </vt:lpstr>
      <vt:lpstr>5 YIL GERİYE DÖNÜK H-CETVELLERİ(YEVMİYE TUTARLARI)</vt:lpstr>
      <vt:lpstr>H CETVELİ  10/2/1954 TARİHLİ VE 6245 SAYILI HARCIRAH KANUNU  HÜKÜMLERİ UYARINCA VERİLECEK GÜNDELİK VE TAZMİNAT TUTARLARI  </vt:lpstr>
      <vt:lpstr>H CETVELİ  10/2/1954 TARİHLİ VE 6245 SAYILI HARCIRAH KANUNU  HÜKÜMLERİ UYARINCA VERİLECEK GÜNDELİK VE TAZMİNAT TUTARLARI  </vt:lpstr>
      <vt:lpstr>PowerPoint Sunusu</vt:lpstr>
      <vt:lpstr>H CETVELİ  10/2/1954 TARİHLİ VE 6245 SAYILI HARCIRAH KANUNU  HÜKÜMLERİ UYARINCA VERİLECEK GÜNDELİK VE TAZMİNAT TUTARLARI  </vt:lpstr>
      <vt:lpstr>H CETVELİ  10/2/1954 TARİHLİ VE 6245 SAYILI HARCIRAH KANUNU  HÜKÜMLERİ UYARINCA VERİLECEK GÜNDELİK VE TAZMİNAT TUTARLARI  </vt:lpstr>
      <vt:lpstr>H CETVELİ  10/2/1954 TARİHLİ VE 6245 SAYILI HARCIRAH KANUNU  HÜKÜMLERİ UYARINCA VERİLECEK GÜNDELİK VE TAZMİNAT TUTARLARI  </vt:lpstr>
      <vt:lpstr>H CETVELİ  10/2/1954 TARİHLİ VE 6245 SAYILI HARCIRAH KANUNU  HÜKÜMLERİ UYARINCA VERİLECEK GÜNDELİK VE TAZMİNAT TUTARLARI  </vt:lpstr>
      <vt:lpstr>Gündeliği 63 tl olan personel</vt:lpstr>
      <vt:lpstr>Gündeliği 63 tl olan personel</vt:lpstr>
      <vt:lpstr>Gündeliği 102 tl olan personel</vt:lpstr>
      <vt:lpstr>Gündeliği 63 tl olan personel</vt:lpstr>
      <vt:lpstr>Gündeliği 102 tl olan personel</vt:lpstr>
      <vt:lpstr>PowerPoint Sunusu</vt:lpstr>
      <vt:lpstr> 2022 yIlI ve öncesi yıllara  aİt geçici görev yolluklarI ve İŞÇİ/KAMU DIŞI ÇALIŞAN KİŞİLERİN bildirimlerinin manüel yapIlma GEREKÇESİ </vt:lpstr>
    </vt:vector>
  </TitlesOfParts>
  <Company>NouS/TncTR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YURTİÇİ GEÇİCİ GÖREV YOLLUĞU MANÜEL HESAPLAMA</dc:title>
  <dc:creator>Aleyna Nur Altuntaş</dc:creator>
  <cp:lastModifiedBy>Fatma İPEK</cp:lastModifiedBy>
  <cp:revision>57</cp:revision>
  <dcterms:created xsi:type="dcterms:W3CDTF">2023-03-03T11:17:48Z</dcterms:created>
  <dcterms:modified xsi:type="dcterms:W3CDTF">2023-05-10T13:04:38Z</dcterms:modified>
</cp:coreProperties>
</file>