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0"/>
  </p:notesMasterIdLst>
  <p:sldIdLst>
    <p:sldId id="369" r:id="rId2"/>
    <p:sldId id="345" r:id="rId3"/>
    <p:sldId id="346" r:id="rId4"/>
    <p:sldId id="349" r:id="rId5"/>
    <p:sldId id="350" r:id="rId6"/>
    <p:sldId id="370" r:id="rId7"/>
    <p:sldId id="371" r:id="rId8"/>
    <p:sldId id="372" r:id="rId9"/>
    <p:sldId id="374" r:id="rId10"/>
    <p:sldId id="375" r:id="rId11"/>
    <p:sldId id="373" r:id="rId12"/>
    <p:sldId id="387" r:id="rId13"/>
    <p:sldId id="388" r:id="rId14"/>
    <p:sldId id="381" r:id="rId15"/>
    <p:sldId id="382" r:id="rId16"/>
    <p:sldId id="383" r:id="rId17"/>
    <p:sldId id="385" r:id="rId18"/>
    <p:sldId id="386" r:id="rId19"/>
    <p:sldId id="390" r:id="rId20"/>
    <p:sldId id="389" r:id="rId21"/>
    <p:sldId id="376" r:id="rId22"/>
    <p:sldId id="393" r:id="rId23"/>
    <p:sldId id="394" r:id="rId24"/>
    <p:sldId id="395" r:id="rId25"/>
    <p:sldId id="399" r:id="rId26"/>
    <p:sldId id="401" r:id="rId27"/>
    <p:sldId id="402" r:id="rId28"/>
    <p:sldId id="405" r:id="rId29"/>
    <p:sldId id="409" r:id="rId30"/>
    <p:sldId id="410" r:id="rId31"/>
    <p:sldId id="411" r:id="rId32"/>
    <p:sldId id="412" r:id="rId33"/>
    <p:sldId id="414" r:id="rId34"/>
    <p:sldId id="415" r:id="rId35"/>
    <p:sldId id="416" r:id="rId36"/>
    <p:sldId id="418" r:id="rId37"/>
    <p:sldId id="423" r:id="rId38"/>
    <p:sldId id="425" r:id="rId39"/>
    <p:sldId id="427" r:id="rId40"/>
    <p:sldId id="428" r:id="rId41"/>
    <p:sldId id="431" r:id="rId42"/>
    <p:sldId id="432" r:id="rId43"/>
    <p:sldId id="433" r:id="rId44"/>
    <p:sldId id="434" r:id="rId45"/>
    <p:sldId id="435" r:id="rId46"/>
    <p:sldId id="436" r:id="rId47"/>
    <p:sldId id="439" r:id="rId48"/>
    <p:sldId id="440" r:id="rId49"/>
    <p:sldId id="442" r:id="rId50"/>
    <p:sldId id="443" r:id="rId51"/>
    <p:sldId id="444" r:id="rId52"/>
    <p:sldId id="445" r:id="rId53"/>
    <p:sldId id="446" r:id="rId54"/>
    <p:sldId id="447" r:id="rId55"/>
    <p:sldId id="449" r:id="rId56"/>
    <p:sldId id="450" r:id="rId57"/>
    <p:sldId id="453" r:id="rId58"/>
    <p:sldId id="455" r:id="rId59"/>
    <p:sldId id="464" r:id="rId60"/>
    <p:sldId id="465" r:id="rId61"/>
    <p:sldId id="469" r:id="rId62"/>
    <p:sldId id="470" r:id="rId63"/>
    <p:sldId id="471" r:id="rId64"/>
    <p:sldId id="472" r:id="rId65"/>
    <p:sldId id="473" r:id="rId66"/>
    <p:sldId id="475" r:id="rId67"/>
    <p:sldId id="476" r:id="rId68"/>
    <p:sldId id="477" r:id="rId69"/>
    <p:sldId id="479" r:id="rId70"/>
    <p:sldId id="481" r:id="rId71"/>
    <p:sldId id="484" r:id="rId72"/>
    <p:sldId id="486" r:id="rId73"/>
    <p:sldId id="488" r:id="rId74"/>
    <p:sldId id="490" r:id="rId75"/>
    <p:sldId id="493" r:id="rId76"/>
    <p:sldId id="494" r:id="rId77"/>
    <p:sldId id="496" r:id="rId78"/>
    <p:sldId id="497" r:id="rId79"/>
    <p:sldId id="498" r:id="rId80"/>
    <p:sldId id="499" r:id="rId81"/>
    <p:sldId id="500" r:id="rId82"/>
    <p:sldId id="503" r:id="rId83"/>
    <p:sldId id="504" r:id="rId84"/>
    <p:sldId id="507" r:id="rId85"/>
    <p:sldId id="509" r:id="rId86"/>
    <p:sldId id="511" r:id="rId87"/>
    <p:sldId id="340" r:id="rId88"/>
    <p:sldId id="339" r:id="rId8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45" d="100"/>
          <a:sy n="45" d="100"/>
        </p:scale>
        <p:origin x="3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B4D88-BEAF-425E-AD3C-CDF562680C94}" type="datetimeFigureOut">
              <a:rPr lang="tr-TR" smtClean="0"/>
              <a:pPr/>
              <a:t>30.01.2019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6B3B4-6EB8-40B5-A7C0-45911537135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9758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539E4-4B14-4411-BF7C-FA94B98BF3B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6410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E3-EEF2-4206-8958-5336557FA94C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9863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539E4-4B14-4411-BF7C-FA94B98BF3B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3929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u="none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E3-EEF2-4206-8958-5336557FA94C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75897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E3-EEF2-4206-8958-5336557FA94C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24639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539E4-4B14-4411-BF7C-FA94B98BF3B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14660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E3-EEF2-4206-8958-5336557FA94C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67276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tr-TR" smtClean="0"/>
              <a:pPr/>
              <a:t>28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0544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539E4-4B14-4411-BF7C-FA94B98BF3B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6956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E3-EEF2-4206-8958-5336557FA94C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2029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E3-EEF2-4206-8958-5336557FA94C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290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E3-EEF2-4206-8958-5336557FA94C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9549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539E4-4B14-4411-BF7C-FA94B98BF3B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840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E3-EEF2-4206-8958-5336557FA94C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8106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E3-EEF2-4206-8958-5336557FA94C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760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E3-EEF2-4206-8958-5336557FA94C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8494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924F-B1C0-4273-A040-CC2B478D88B6}" type="datetime1">
              <a:rPr lang="tr-TR" smtClean="0"/>
              <a:pPr/>
              <a:t>30.01.2019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17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7470-5C86-4E8F-B481-30241DE1ECA5}" type="datetime1">
              <a:rPr lang="tr-TR" smtClean="0"/>
              <a:pPr/>
              <a:t>30.01.2019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120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1EE0-D302-430D-8266-9466F892BF10}" type="datetime1">
              <a:rPr lang="tr-TR" smtClean="0"/>
              <a:pPr/>
              <a:t>30.01.2019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966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6B2-BE1E-40BE-BB3E-DB81F12468C9}" type="datetime1">
              <a:rPr lang="tr-TR" smtClean="0"/>
              <a:pPr/>
              <a:t>30.01.2019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00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BA2A-CDC8-44FE-A71F-0723064A2970}" type="datetime1">
              <a:rPr lang="tr-TR" smtClean="0"/>
              <a:pPr/>
              <a:t>30.01.2019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62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7789-6678-41A9-A095-E9372A486183}" type="datetime1">
              <a:rPr lang="tr-TR" smtClean="0"/>
              <a:pPr/>
              <a:t>30.01.2019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209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3165-1B51-47D4-9FD0-1BF3E0E42810}" type="datetime1">
              <a:rPr lang="tr-TR" smtClean="0"/>
              <a:pPr/>
              <a:t>30.01.2019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0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673F-3380-44C6-8C0F-F7F37D8B4083}" type="datetime1">
              <a:rPr lang="tr-TR" smtClean="0"/>
              <a:pPr/>
              <a:t>30.01.2019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588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2571-1B5A-4BB2-B5C7-25978BEADFE4}" type="datetime1">
              <a:rPr lang="tr-TR" smtClean="0"/>
              <a:pPr/>
              <a:t>30.01.2019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274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F84F-B862-48BE-8685-CDE081AA7FE7}" type="datetime1">
              <a:rPr lang="tr-TR" smtClean="0"/>
              <a:pPr/>
              <a:t>30.01.2019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42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AD844-62E8-43D7-93B6-653E6C1E1B3E}" type="datetime1">
              <a:rPr lang="tr-TR" smtClean="0"/>
              <a:pPr/>
              <a:t>30.01.2019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996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32B01-B989-4860-B495-AAD9A117CFD4}" type="datetime1">
              <a:rPr lang="tr-TR" smtClean="0"/>
              <a:pPr/>
              <a:t>30.01.2019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9704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Alt Başlık"/>
          <p:cNvSpPr>
            <a:spLocks noGrp="1"/>
          </p:cNvSpPr>
          <p:nvPr>
            <p:ph type="subTitle" idx="1"/>
          </p:nvPr>
        </p:nvSpPr>
        <p:spPr>
          <a:xfrm>
            <a:off x="1007096" y="5108582"/>
            <a:ext cx="8136904" cy="1237704"/>
          </a:xfrm>
        </p:spPr>
        <p:txBody>
          <a:bodyPr>
            <a:normAutofit fontScale="85000" lnSpcReduction="20000"/>
          </a:bodyPr>
          <a:lstStyle/>
          <a:p>
            <a:pPr marL="26988">
              <a:defRPr/>
            </a:pPr>
            <a:r>
              <a:rPr lang="tr-TR" b="1" dirty="0" smtClean="0">
                <a:solidFill>
                  <a:srgbClr val="002060"/>
                </a:solidFill>
              </a:rPr>
              <a:t>      </a:t>
            </a:r>
          </a:p>
          <a:p>
            <a:pPr>
              <a:lnSpc>
                <a:spcPct val="120000"/>
              </a:lnSpc>
              <a:spcBef>
                <a:spcPct val="0"/>
              </a:spcBef>
              <a:defRPr/>
            </a:pP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Sosyal </a:t>
            </a:r>
            <a:r>
              <a:rPr lang="tr-TR" sz="3600" b="1" dirty="0">
                <a:latin typeface="Times New Roman" pitchFamily="18" charset="0"/>
                <a:cs typeface="Times New Roman" pitchFamily="18" charset="0"/>
              </a:rPr>
              <a:t>Güvenlik Uygulamaları </a:t>
            </a: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Dairesi </a:t>
            </a:r>
            <a:r>
              <a:rPr lang="tr-TR" sz="3600" b="1" dirty="0">
                <a:latin typeface="Times New Roman" pitchFamily="18" charset="0"/>
                <a:cs typeface="Times New Roman" pitchFamily="18" charset="0"/>
              </a:rPr>
              <a:t>Başkanlığı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C5DE-125C-4382-BB41-26E19ABBDBAA}" type="slidenum">
              <a:rPr lang="tr-TR" smtClean="0"/>
              <a:pPr/>
              <a:t>1</a:t>
            </a:fld>
            <a:endParaRPr lang="tr-TR"/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493206"/>
              </p:ext>
            </p:extLst>
          </p:nvPr>
        </p:nvGraphicFramePr>
        <p:xfrm>
          <a:off x="1043608" y="2132856"/>
          <a:ext cx="7992888" cy="2803028"/>
        </p:xfrm>
        <a:graphic>
          <a:graphicData uri="http://schemas.openxmlformats.org/drawingml/2006/table">
            <a:tbl>
              <a:tblPr/>
              <a:tblGrid>
                <a:gridCol w="7992888"/>
              </a:tblGrid>
              <a:tr h="2803028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4400" b="1" i="0" u="none" strike="noStrike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Kas ve İskelet Sistemi Hastalıkları</a:t>
                      </a:r>
                      <a:r>
                        <a:rPr lang="tr-TR" sz="4400" b="1" i="0" u="none" strike="noStrike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i-FI" sz="4400" b="1" i="0" u="none" strike="noStrike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Hamilelik, Doğum </a:t>
                      </a:r>
                      <a:endParaRPr lang="tr-TR" sz="4400" b="1" i="0" u="none" strike="noStrike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fi-FI" sz="4400" b="1" i="0" u="none" strike="noStrike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 Puerperyum Pediatri </a:t>
                      </a:r>
                      <a:endParaRPr lang="tr-TR" sz="4400" b="1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404664"/>
            <a:ext cx="1334265" cy="1296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ynı Yan Köşesi Kesik Dikdörtgen 1"/>
          <p:cNvSpPr/>
          <p:nvPr/>
        </p:nvSpPr>
        <p:spPr>
          <a:xfrm>
            <a:off x="3972505" y="72684"/>
            <a:ext cx="2469537" cy="1008112"/>
          </a:xfrm>
          <a:prstGeom prst="snip2Same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Spinal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Füzyon</a:t>
            </a:r>
          </a:p>
        </p:txBody>
      </p:sp>
      <p:sp>
        <p:nvSpPr>
          <p:cNvPr id="3" name="Yuvarlatılmış Dikdörtgen 2"/>
          <p:cNvSpPr/>
          <p:nvPr/>
        </p:nvSpPr>
        <p:spPr>
          <a:xfrm>
            <a:off x="1331640" y="2040018"/>
            <a:ext cx="2230170" cy="88492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Basit </a:t>
            </a:r>
            <a:r>
              <a:rPr lang="tr-TR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lang="tr-T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fiksasyon</a:t>
            </a:r>
            <a:r>
              <a:rPr lang="tr-T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3985073" y="1988840"/>
            <a:ext cx="2440969" cy="93610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Segmental</a:t>
            </a:r>
            <a:r>
              <a:rPr lang="tr-T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olmayan </a:t>
            </a:r>
            <a:r>
              <a:rPr lang="tr-TR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implantlar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6785013" y="2040019"/>
            <a:ext cx="2179002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Segmental</a:t>
            </a:r>
            <a:r>
              <a:rPr lang="tr-T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implantlar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6" name="Aynı Yan Köşesi Kesik Dikdörtgen 5"/>
          <p:cNvSpPr/>
          <p:nvPr/>
        </p:nvSpPr>
        <p:spPr>
          <a:xfrm>
            <a:off x="1041975" y="3861048"/>
            <a:ext cx="2340497" cy="2376264"/>
          </a:xfrm>
          <a:prstGeom prst="snip2Same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Faset eklemlerini sabitlemek için tel halkalar veya basit kemik vidaları ile yapılır. </a:t>
            </a:r>
          </a:p>
          <a:p>
            <a:r>
              <a:rPr lang="tr-TR" i="1" dirty="0">
                <a:latin typeface="Times New Roman" pitchFamily="18" charset="0"/>
                <a:cs typeface="Times New Roman" pitchFamily="18" charset="0"/>
              </a:rPr>
              <a:t>48678-00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ynı Yan Köşesi Kesik Dikdörtgen 6"/>
          <p:cNvSpPr/>
          <p:nvPr/>
        </p:nvSpPr>
        <p:spPr>
          <a:xfrm>
            <a:off x="3582455" y="3732920"/>
            <a:ext cx="2573721" cy="2504392"/>
          </a:xfrm>
          <a:prstGeom prst="snip2Same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Omurganın bir bölümünü çubuk veya plak yardımı ile füzyonun üst ve alt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ekstremitesinde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omurgaya bağlanmasıdır. </a:t>
            </a:r>
          </a:p>
          <a:p>
            <a:r>
              <a:rPr lang="tr-TR" i="1" dirty="0">
                <a:latin typeface="Times New Roman" pitchFamily="18" charset="0"/>
                <a:cs typeface="Times New Roman" pitchFamily="18" charset="0"/>
              </a:rPr>
              <a:t>48681-00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ynı Yan Köşesi Kesik Dikdörtgen 7"/>
          <p:cNvSpPr/>
          <p:nvPr/>
        </p:nvSpPr>
        <p:spPr>
          <a:xfrm>
            <a:off x="6337593" y="3643314"/>
            <a:ext cx="2698903" cy="2593998"/>
          </a:xfrm>
          <a:prstGeom prst="snip2Same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Birden fazla bölgeyi bağlayan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implantlarla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sabitlenen bir füzyon şeklidir. Uzun füzyonlar için kullanılır.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48684-00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48687-00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48690-00 </a:t>
            </a:r>
            <a:endParaRPr lang="tr-T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Düz Ok Bağlayıcısı 9"/>
          <p:cNvCxnSpPr>
            <a:endCxn id="6" idx="3"/>
          </p:cNvCxnSpPr>
          <p:nvPr/>
        </p:nvCxnSpPr>
        <p:spPr>
          <a:xfrm>
            <a:off x="2191802" y="2924943"/>
            <a:ext cx="20422" cy="9361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>
            <a:off x="4932040" y="2924943"/>
            <a:ext cx="35322" cy="7270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>
            <a:off x="7740923" y="2967001"/>
            <a:ext cx="71438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Düz Ok Bağlayıcısı 26"/>
          <p:cNvCxnSpPr>
            <a:stCxn id="2" idx="1"/>
            <a:endCxn id="3" idx="0"/>
          </p:cNvCxnSpPr>
          <p:nvPr/>
        </p:nvCxnSpPr>
        <p:spPr>
          <a:xfrm flipH="1">
            <a:off x="2446725" y="1080796"/>
            <a:ext cx="2760549" cy="959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Düz Ok Bağlayıcısı 28"/>
          <p:cNvCxnSpPr>
            <a:endCxn id="4" idx="0"/>
          </p:cNvCxnSpPr>
          <p:nvPr/>
        </p:nvCxnSpPr>
        <p:spPr>
          <a:xfrm>
            <a:off x="5190657" y="1143390"/>
            <a:ext cx="14901" cy="845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>
            <a:stCxn id="2" idx="1"/>
            <a:endCxn id="5" idx="0"/>
          </p:cNvCxnSpPr>
          <p:nvPr/>
        </p:nvCxnSpPr>
        <p:spPr>
          <a:xfrm>
            <a:off x="5207274" y="1080796"/>
            <a:ext cx="2667240" cy="9592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84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616" y="764704"/>
            <a:ext cx="7920880" cy="5361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Sement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spacer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enfekte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olan bir protez ekleme uygulanan akrilik dolgu maddesidir. </a:t>
            </a:r>
          </a:p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Sement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spacer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başka işlemin bir parçası olarak uygulanıyorsa; uygulanması veya çıkarılması işlemi kodlanmaz</a:t>
            </a:r>
            <a:r>
              <a:rPr lang="tr-T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400" dirty="0"/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Sement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spacer’ın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uygulanması veya çıkarılması işlemi bağımsız olarak yapılıyorsa kodlanır.</a:t>
            </a:r>
            <a:endParaRPr lang="tr-TR" sz="24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49B65-C9F9-4F42-A44D-CE2765B33605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1115616" y="0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Sement</a:t>
            </a:r>
            <a:r>
              <a:rPr lang="tr-TR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Spacer</a:t>
            </a:r>
            <a:r>
              <a:rPr lang="tr-TR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 Boncuklar</a:t>
            </a:r>
          </a:p>
        </p:txBody>
      </p:sp>
    </p:spTree>
    <p:extLst>
      <p:ext uri="{BB962C8B-B14F-4D97-AF65-F5344CB8AC3E}">
        <p14:creationId xmlns:p14="http://schemas.microsoft.com/office/powerpoint/2010/main" val="15671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9612" y="980728"/>
            <a:ext cx="7991236" cy="57407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Kronik Böbrek </a:t>
            </a:r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Bozukluğu;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Kronik 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böbrek bozukluğu ile kronik böbrek yetmezliğini birbirinden ayırmak önemlidir. </a:t>
            </a:r>
          </a:p>
          <a:p>
            <a:pPr marL="0" indent="0">
              <a:buNone/>
            </a:pP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 iki 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durum verilen 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tanımlamaya göre kodlanmalıdır.</a:t>
            </a:r>
            <a:endParaRPr lang="tr-TR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Kronik böbrek bozukluğu; </a:t>
            </a:r>
            <a:endParaRPr lang="tr-TR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00B0F0"/>
              </a:buClr>
              <a:buFont typeface="Wingdings" pitchFamily="2" charset="2"/>
              <a:buChar char="ü"/>
            </a:pP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N18.91 Kronik </a:t>
            </a:r>
            <a:r>
              <a:rPr lang="tr-TR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renal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yetmezlik</a:t>
            </a:r>
            <a:endParaRPr lang="tr-TR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Kronik böbrek yetmezliği;</a:t>
            </a:r>
          </a:p>
          <a:p>
            <a:pPr lvl="1">
              <a:buClr>
                <a:srgbClr val="00B0F0"/>
              </a:buClr>
              <a:buFont typeface="Wingdings" pitchFamily="2" charset="2"/>
              <a:buChar char="ü"/>
            </a:pP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N18.0 Son dönem böbrek hastalığı</a:t>
            </a:r>
          </a:p>
          <a:p>
            <a:pPr lvl="1">
              <a:buClr>
                <a:srgbClr val="00B0F0"/>
              </a:buClr>
              <a:buFont typeface="Wingdings" pitchFamily="2" charset="2"/>
              <a:buChar char="ü"/>
            </a:pP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N18.8 Diğer kronik böbrek yetmezliği</a:t>
            </a:r>
          </a:p>
          <a:p>
            <a:pPr lvl="1">
              <a:buClr>
                <a:srgbClr val="00B0F0"/>
              </a:buClr>
              <a:buFont typeface="Wingdings" pitchFamily="2" charset="2"/>
              <a:buChar char="ü"/>
            </a:pP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N18.90 Tanımlanmamış kronik böbrek yetmezliği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B116-813E-43A6-9C7B-516D78777B27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9612" y="116633"/>
            <a:ext cx="78128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Genitoüriner Sistem Hastalıkları</a:t>
            </a:r>
            <a:b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(N00-N99)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2593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23545" y="0"/>
            <a:ext cx="8012950" cy="692697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Diyaliz İçin Yatış </a:t>
            </a:r>
            <a:r>
              <a:rPr lang="tr-TR" sz="3600" b="1" dirty="0">
                <a:effectLst/>
              </a:rPr>
              <a:t/>
            </a:r>
            <a:br>
              <a:rPr lang="tr-TR" sz="3600" b="1" dirty="0">
                <a:effectLst/>
              </a:rPr>
            </a:br>
            <a:endParaRPr lang="tr-TR" sz="3600" b="1" dirty="0">
              <a:effectLst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3545" y="1124744"/>
            <a:ext cx="8012950" cy="5030373"/>
          </a:xfrm>
        </p:spPr>
        <p:txBody>
          <a:bodyPr>
            <a:normAutofit/>
          </a:bodyPr>
          <a:lstStyle/>
          <a:p>
            <a:pPr algn="just"/>
            <a:endParaRPr lang="tr-TR" sz="2800" dirty="0"/>
          </a:p>
          <a:p>
            <a:pPr marL="0" indent="0"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	Diyaliz için hastaneye gelen ayaktan hastalar </a:t>
            </a: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İBaG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frekans olarak giriş yapılır. 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Bir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ve üzeri günlerde yatış yapılmış olan hastalarda diyaliz tedavisi verildiği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zaman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hastaneye yatış sebebi </a:t>
            </a:r>
            <a:r>
              <a:rPr lang="tr-T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 Tanı 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olarak atanır . Z49.1 veya Z49.2 kodlarından herhangi birisinin ek kod olarak kodlanması gerekli değildir. 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Diyaliz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hizmetine ilişkin işlem kodunun girilmesi yeterli olmaktadır.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B21B-637E-4A30-B91D-2F13413C4E14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8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615" y="1556792"/>
            <a:ext cx="7909993" cy="47995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Bu durumda, girişimin her iki yönü için iki kod gereklidir.</a:t>
            </a:r>
          </a:p>
          <a:p>
            <a:pPr marL="0" indent="0">
              <a:buNone/>
            </a:pP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1-Girişimin kendisi (</a:t>
            </a:r>
            <a:r>
              <a:rPr lang="tr-TR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renal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lezyonun yok edilmesi )</a:t>
            </a:r>
          </a:p>
          <a:p>
            <a:pPr>
              <a:buClr>
                <a:srgbClr val="00B0F0"/>
              </a:buClr>
              <a:buFont typeface="Wingdings" pitchFamily="2" charset="2"/>
              <a:buChar char="ü"/>
            </a:pP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36522-01 [1048] </a:t>
            </a:r>
            <a:r>
              <a:rPr lang="tr-TR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Parsiyel</a:t>
            </a:r>
            <a:r>
              <a:rPr lang="tr-TR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nefrektomi</a:t>
            </a:r>
            <a:endParaRPr lang="tr-TR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2-Yapılan yaklaşım (</a:t>
            </a:r>
            <a:r>
              <a:rPr lang="tr-TR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nefrostomi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ile) </a:t>
            </a:r>
          </a:p>
          <a:p>
            <a:pPr>
              <a:buClr>
                <a:srgbClr val="00B0F0"/>
              </a:buClr>
              <a:buFont typeface="Wingdings" pitchFamily="2" charset="2"/>
              <a:buChar char="ü"/>
            </a:pP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36624-00 [1056] </a:t>
            </a:r>
            <a:r>
              <a:rPr lang="tr-TR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Perkütan</a:t>
            </a:r>
            <a:r>
              <a:rPr lang="tr-TR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nefrostomi</a:t>
            </a:r>
            <a:r>
              <a:rPr lang="tr-TR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’yi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atayın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B116-813E-43A6-9C7B-516D78777B27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827584" y="404664"/>
            <a:ext cx="80115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öbrek </a:t>
            </a:r>
            <a:r>
              <a:rPr lang="tr-TR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pelvis</a:t>
            </a:r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tümörünün </a:t>
            </a:r>
            <a:r>
              <a:rPr lang="tr-TR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nefrostomi</a:t>
            </a:r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ile </a:t>
            </a:r>
            <a:r>
              <a:rPr lang="tr-TR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perkütan</a:t>
            </a:r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rezeksiyonu;</a:t>
            </a:r>
            <a:endParaRPr lang="tr-TR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08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81793" y="1196752"/>
            <a:ext cx="7883224" cy="49294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Böbrek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pelvisinde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maling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neoplazma (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karsinom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) tespit edilen hastaya genel anestezi ASA 2 altında 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nefrostomi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ile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perkütan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rezeksiyon işlemi yapılmış ve taburcu edilmiştir.</a:t>
            </a:r>
          </a:p>
          <a:p>
            <a:pPr marL="0" indent="0"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ü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C65   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Renal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pelvisin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habis neoplazması </a:t>
            </a:r>
          </a:p>
          <a:p>
            <a:pPr>
              <a:buClr>
                <a:srgbClr val="00B0F0"/>
              </a:buClr>
              <a:buFont typeface="Wingdings" pitchFamily="2" charset="2"/>
              <a:buChar char="ü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M8010/3 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Karsinom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NOS </a:t>
            </a:r>
          </a:p>
          <a:p>
            <a:pPr>
              <a:buClr>
                <a:srgbClr val="00B0F0"/>
              </a:buClr>
              <a:buFont typeface="Wingdings" pitchFamily="2" charset="2"/>
              <a:buChar char="ü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36522-01 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Parsiyel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nefrektomi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ü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36624-00 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Perkütan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nefrostomi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ü"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92514-29  Genel anestezi, ASA 29 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B116-813E-43A6-9C7B-516D78777B27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43608" y="548680"/>
            <a:ext cx="39797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Örnek: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99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908720"/>
            <a:ext cx="8064896" cy="594928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just">
              <a:buNone/>
            </a:pPr>
            <a:endParaRPr lang="tr-T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Mesane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boynu obstrüksiyonunun, sebep olarak bir başka durum belirtilmedikçe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prostatik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hipertrofiye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bağlı olduğu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varsayılabilir.</a:t>
            </a:r>
            <a:endParaRPr lang="tr-TR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 Tanı 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N40 </a:t>
            </a:r>
            <a:r>
              <a:rPr lang="tr-TR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Prostat </a:t>
            </a:r>
            <a:r>
              <a:rPr lang="tr-TR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hiperplazisi</a:t>
            </a:r>
            <a:r>
              <a:rPr lang="tr-T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’ni</a:t>
            </a:r>
            <a:endParaRPr lang="tr-TR" sz="2800" dirty="0" err="1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Ek 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Tanı 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Kaydedilen herhangi bir mesane 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boynu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obstrüksiyonu</a:t>
            </a:r>
            <a:endParaRPr lang="tr-T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tr-TR" sz="2800" i="1" dirty="0">
                <a:latin typeface="Times New Roman" pitchFamily="18" charset="0"/>
                <a:cs typeface="Times New Roman" pitchFamily="18" charset="0"/>
              </a:rPr>
              <a:t>N32.0 Mesane boynu obstrüksiyonu 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kodlanmalıdır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TURP ve mesane boynu  </a:t>
            </a:r>
            <a:r>
              <a:rPr lang="tr-T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insizyonu</a:t>
            </a:r>
            <a:r>
              <a:rPr lang="tr-T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gerçekleştirilmişse</a:t>
            </a:r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37203-00 [1165] </a:t>
            </a:r>
            <a:r>
              <a:rPr lang="tr-TR" sz="2800" i="1" dirty="0">
                <a:latin typeface="Times New Roman" pitchFamily="18" charset="0"/>
                <a:cs typeface="Times New Roman" pitchFamily="18" charset="0"/>
              </a:rPr>
              <a:t>Prostatın </a:t>
            </a:r>
            <a:r>
              <a:rPr lang="tr-TR" sz="2800" i="1" dirty="0" err="1">
                <a:latin typeface="Times New Roman" pitchFamily="18" charset="0"/>
                <a:cs typeface="Times New Roman" pitchFamily="18" charset="0"/>
              </a:rPr>
              <a:t>transüretral</a:t>
            </a:r>
            <a:r>
              <a:rPr lang="tr-TR" sz="2800" i="1" dirty="0">
                <a:latin typeface="Times New Roman" pitchFamily="18" charset="0"/>
                <a:cs typeface="Times New Roman" pitchFamily="18" charset="0"/>
              </a:rPr>
              <a:t> rezeksiyonu [TURP]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) ilk prosedür kodu, </a:t>
            </a:r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36854-00 [1095] </a:t>
            </a:r>
            <a:r>
              <a:rPr lang="tr-TR" sz="2800" i="1" dirty="0">
                <a:latin typeface="Times New Roman" pitchFamily="18" charset="0"/>
                <a:cs typeface="Times New Roman" pitchFamily="18" charset="0"/>
              </a:rPr>
              <a:t>Mesane boynunun endoskopik </a:t>
            </a:r>
            <a:r>
              <a:rPr lang="tr-TR" sz="2800" i="1" dirty="0" err="1">
                <a:latin typeface="Times New Roman" pitchFamily="18" charset="0"/>
                <a:cs typeface="Times New Roman" pitchFamily="18" charset="0"/>
              </a:rPr>
              <a:t>insizyonu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 ek prosedür kodu olarak sıralayın.</a:t>
            </a: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B116-813E-43A6-9C7B-516D78777B27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043608" y="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Selim </a:t>
            </a:r>
            <a:r>
              <a:rPr lang="tr-TR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Prostatik</a:t>
            </a:r>
            <a:r>
              <a:rPr lang="tr-TR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Hipertrofi</a:t>
            </a:r>
            <a:r>
              <a:rPr lang="tr-TR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İçin Mesane Boynunun </a:t>
            </a:r>
            <a:r>
              <a:rPr lang="tr-TR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İnsizyonu</a:t>
            </a:r>
            <a:endParaRPr lang="tr-TR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88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616" y="1124744"/>
            <a:ext cx="792088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Hidrosel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kese benzeri boşluk veya kanalda sıvı birikimidir. 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Doğumla birlikte tespit edilen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hidroseller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Clr>
                <a:srgbClr val="00B0F0"/>
              </a:buClr>
              <a:buFont typeface="Wingdings" pitchFamily="2" charset="2"/>
              <a:buChar char="ü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P83.5 </a:t>
            </a:r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Konjenital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hidrosel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İleri yaşlarda meydana gelen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hidroseller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ise; </a:t>
            </a:r>
          </a:p>
          <a:p>
            <a:pPr>
              <a:buClr>
                <a:srgbClr val="00B0F0"/>
              </a:buClr>
              <a:buFont typeface="Wingdings" pitchFamily="2" charset="2"/>
              <a:buChar char="ü"/>
            </a:pP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N43.- </a:t>
            </a:r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Hidrosel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spermatosel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grubunda kodlanmalıdır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B116-813E-43A6-9C7B-516D78777B27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115616" y="0"/>
            <a:ext cx="8028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Hidrosel</a:t>
            </a:r>
            <a:endParaRPr lang="tr-TR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08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60648"/>
            <a:ext cx="802724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Hidroselin</a:t>
            </a:r>
            <a:r>
              <a:rPr lang="tr-TR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onarımı;</a:t>
            </a:r>
            <a:endParaRPr lang="tr-TR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3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Hidrosel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onarımı için 12 yaş altı çocuklarda yapılan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işlem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tek taraflı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inguinal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herni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kapatımına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benzediği için; </a:t>
            </a:r>
          </a:p>
          <a:p>
            <a:pPr>
              <a:buClr>
                <a:srgbClr val="00B0F0"/>
              </a:buClr>
              <a:buFont typeface="Wingdings" pitchFamily="2" charset="2"/>
              <a:buChar char="ü"/>
            </a:pP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Hidrosel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düzeltmesi de tek taraflı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inguinal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herni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onarımı olarak kodlanmalıdır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rgbClr val="00B0F0"/>
              </a:buClr>
              <a:buFont typeface="Wingdings" pitchFamily="2" charset="2"/>
              <a:buChar char="ü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Yetişkinlerde (12 yaş üstü),30631-00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Hidrosel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eksizyonu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kodu atanır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tr-TR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Hidrosel</a:t>
            </a:r>
            <a:r>
              <a:rPr lang="tr-T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onarımında yapılan işlemlerde; 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Tunica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vaginalis’i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içeriyorsa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Jaboulay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girişimi olarak kaydedilmişse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Kese 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eversiyonu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olarak kaydedilmişse</a:t>
            </a:r>
          </a:p>
          <a:p>
            <a:pPr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Bu girişimlere yönelik uygun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hidrosel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eksizyonu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kodu atanmalıdır.</a:t>
            </a:r>
          </a:p>
          <a:p>
            <a:pPr>
              <a:buNone/>
            </a:pP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B116-813E-43A6-9C7B-516D78777B27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827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616" y="1052735"/>
            <a:ext cx="7704856" cy="53036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Kadın ve erkek için; 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infertilite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tetkik veya tedavisi yatışında; </a:t>
            </a:r>
          </a:p>
          <a:p>
            <a:pPr marL="0" indent="0">
              <a:buClr>
                <a:srgbClr val="00B0F0"/>
              </a:buClr>
              <a:buFont typeface="Wingdings" pitchFamily="2" charset="2"/>
              <a:buChar char="ü"/>
            </a:pP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N97 </a:t>
            </a:r>
            <a:r>
              <a:rPr lang="tr-TR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Kadın </a:t>
            </a:r>
            <a:r>
              <a:rPr lang="tr-TR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infertilitesi</a:t>
            </a:r>
            <a:r>
              <a:rPr lang="tr-TR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</a:p>
          <a:p>
            <a:pPr marL="0" indent="0">
              <a:buClr>
                <a:srgbClr val="00B0F0"/>
              </a:buClr>
              <a:buFont typeface="Wingdings" pitchFamily="2" charset="2"/>
              <a:buChar char="ü"/>
            </a:pP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N46 </a:t>
            </a:r>
            <a:r>
              <a:rPr lang="tr-TR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Erkek </a:t>
            </a:r>
            <a:r>
              <a:rPr lang="tr-TR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infertilitesi</a:t>
            </a:r>
            <a:r>
              <a:rPr lang="tr-TR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kodu 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atanmalıdır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tr-TR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IVF</a:t>
            </a:r>
            <a:endParaRPr lang="tr-TR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Yatış 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özellikle IVF girişimleri için gerçekleştirilmiş ise;</a:t>
            </a:r>
          </a:p>
          <a:p>
            <a:pPr marL="0" indent="0"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 Tanı: 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Z31.2 İn 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vitro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dölleme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Biliniyorsa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infertilite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tipi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için;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Ek Tanı:</a:t>
            </a:r>
            <a:r>
              <a:rPr lang="tr-T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   N97.- kategorisinden bir  kod 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atanabilir.</a:t>
            </a:r>
            <a:r>
              <a:rPr lang="tr-TR" sz="2400" dirty="0">
                <a:latin typeface="Arial"/>
                <a:cs typeface="Times New Roman" pitchFamily="18" charset="0"/>
              </a:rPr>
              <a:t> 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B116-813E-43A6-9C7B-516D78777B27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115616" y="116632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İnfertilite</a:t>
            </a:r>
            <a:endParaRPr lang="tr-TR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36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1 Başlık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715200" cy="6206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Kalça Protezinin </a:t>
            </a:r>
            <a:r>
              <a:rPr lang="tr-TR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Dislokasyonu</a:t>
            </a:r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(1309)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795" name="2 İçerik Yer Tutucusu"/>
          <p:cNvSpPr>
            <a:spLocks noGrp="1"/>
          </p:cNvSpPr>
          <p:nvPr>
            <p:ph idx="1"/>
          </p:nvPr>
        </p:nvSpPr>
        <p:spPr>
          <a:xfrm>
            <a:off x="1115616" y="1052736"/>
            <a:ext cx="7841909" cy="566874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pitchFamily="2" charset="2"/>
              <a:buChar char="Ø"/>
            </a:pPr>
            <a:endParaRPr lang="tr-TR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tr-TR" sz="3300" dirty="0">
                <a:latin typeface="Times New Roman" pitchFamily="18" charset="0"/>
                <a:cs typeface="Times New Roman" pitchFamily="18" charset="0"/>
              </a:rPr>
              <a:t>	Kalça protezi bulunan hasta travmaya bağlı nedenle başvurur ise;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tr-TR" sz="3300" dirty="0">
                <a:latin typeface="Times New Roman" pitchFamily="18" charset="0"/>
                <a:cs typeface="Times New Roman" pitchFamily="18" charset="0"/>
              </a:rPr>
              <a:t>S73.0-  </a:t>
            </a:r>
            <a:r>
              <a:rPr lang="tr-TR" sz="3300" i="1" dirty="0">
                <a:latin typeface="Times New Roman" pitchFamily="18" charset="0"/>
                <a:cs typeface="Times New Roman" pitchFamily="18" charset="0"/>
              </a:rPr>
              <a:t>Kalça </a:t>
            </a:r>
            <a:r>
              <a:rPr lang="tr-TR" sz="3300" i="1" dirty="0" err="1">
                <a:latin typeface="Times New Roman" pitchFamily="18" charset="0"/>
                <a:cs typeface="Times New Roman" pitchFamily="18" charset="0"/>
              </a:rPr>
              <a:t>dislokasyonu</a:t>
            </a:r>
            <a:r>
              <a:rPr lang="tr-TR" sz="33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tr-TR" sz="3300" i="1" dirty="0">
                <a:latin typeface="Times New Roman" pitchFamily="18" charset="0"/>
                <a:cs typeface="Times New Roman" pitchFamily="18" charset="0"/>
              </a:rPr>
              <a:t>Dış neden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tr-TR" sz="3300" i="1" dirty="0">
                <a:latin typeface="Times New Roman" pitchFamily="18" charset="0"/>
                <a:cs typeface="Times New Roman" pitchFamily="18" charset="0"/>
              </a:rPr>
              <a:t>Olay yeri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tr-TR" sz="3300" i="1" dirty="0">
                <a:latin typeface="Times New Roman" pitchFamily="18" charset="0"/>
                <a:cs typeface="Times New Roman" pitchFamily="18" charset="0"/>
              </a:rPr>
              <a:t>Aktivite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tr-TR" sz="3300" i="1" dirty="0">
                <a:latin typeface="Times New Roman" pitchFamily="18" charset="0"/>
                <a:cs typeface="Times New Roman" pitchFamily="18" charset="0"/>
              </a:rPr>
              <a:t>Z96.64  Kalça </a:t>
            </a:r>
            <a:r>
              <a:rPr lang="tr-TR" sz="3300" i="1" dirty="0" err="1">
                <a:latin typeface="Times New Roman" pitchFamily="18" charset="0"/>
                <a:cs typeface="Times New Roman" pitchFamily="18" charset="0"/>
              </a:rPr>
              <a:t>implantı</a:t>
            </a:r>
            <a:r>
              <a:rPr lang="tr-TR" sz="3300" i="1" dirty="0">
                <a:latin typeface="Times New Roman" pitchFamily="18" charset="0"/>
                <a:cs typeface="Times New Roman" pitchFamily="18" charset="0"/>
              </a:rPr>
              <a:t> varlığı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3300" dirty="0">
                <a:latin typeface="Times New Roman" pitchFamily="18" charset="0"/>
                <a:cs typeface="Times New Roman" pitchFamily="18" charset="0"/>
              </a:rPr>
              <a:t>İşlem olarak;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tr-TR" sz="3300" dirty="0">
                <a:latin typeface="Times New Roman" pitchFamily="18" charset="0"/>
                <a:cs typeface="Times New Roman" pitchFamily="18" charset="0"/>
              </a:rPr>
              <a:t>47048-00  </a:t>
            </a:r>
            <a:r>
              <a:rPr lang="tr-TR" sz="3300" i="1" dirty="0">
                <a:latin typeface="Times New Roman" pitchFamily="18" charset="0"/>
                <a:cs typeface="Times New Roman" pitchFamily="18" charset="0"/>
              </a:rPr>
              <a:t>Kalça çıkığında kapalı küçültme </a:t>
            </a:r>
            <a:endParaRPr lang="tr-TR" sz="33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itchFamily="2" charset="2"/>
              <a:buChar char="Ø"/>
            </a:pPr>
            <a:endParaRPr lang="tr-TR" sz="2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9CAE8-AD9E-4462-9DEC-4912E96A9242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ış Çizelgesi: Öteki İşlem 1"/>
          <p:cNvSpPr/>
          <p:nvPr/>
        </p:nvSpPr>
        <p:spPr>
          <a:xfrm>
            <a:off x="3563888" y="116632"/>
            <a:ext cx="2664296" cy="766896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Kistleri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7250009" y="2899700"/>
            <a:ext cx="1714480" cy="51001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Selim veya habis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043608" y="2899700"/>
            <a:ext cx="1714480" cy="51001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Kodlanmaz</a:t>
            </a:r>
          </a:p>
        </p:txBody>
      </p:sp>
      <p:sp>
        <p:nvSpPr>
          <p:cNvPr id="10" name="Sol Sağ Yukarı Ok 9"/>
          <p:cNvSpPr/>
          <p:nvPr/>
        </p:nvSpPr>
        <p:spPr>
          <a:xfrm rot="10800000">
            <a:off x="3935389" y="931277"/>
            <a:ext cx="2110128" cy="1594277"/>
          </a:xfrm>
          <a:prstGeom prst="leftRightUp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kış Çizelgesi: Hazırlık 10"/>
          <p:cNvSpPr/>
          <p:nvPr/>
        </p:nvSpPr>
        <p:spPr>
          <a:xfrm>
            <a:off x="6660232" y="782954"/>
            <a:ext cx="2483767" cy="1080120"/>
          </a:xfrm>
          <a:prstGeom prst="flowChartPreparat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Patolojik Kistler</a:t>
            </a:r>
          </a:p>
        </p:txBody>
      </p:sp>
      <p:sp>
        <p:nvSpPr>
          <p:cNvPr id="12" name="Akış Çizelgesi: Hazırlık 11"/>
          <p:cNvSpPr/>
          <p:nvPr/>
        </p:nvSpPr>
        <p:spPr>
          <a:xfrm>
            <a:off x="1085176" y="782954"/>
            <a:ext cx="2235498" cy="1080120"/>
          </a:xfrm>
          <a:prstGeom prst="flowChartPreparat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 Fizyolojik Kistler</a:t>
            </a:r>
          </a:p>
        </p:txBody>
      </p:sp>
      <p:sp>
        <p:nvSpPr>
          <p:cNvPr id="13" name="Akış Çizelgesi: Hazırlık 12"/>
          <p:cNvSpPr/>
          <p:nvPr/>
        </p:nvSpPr>
        <p:spPr>
          <a:xfrm>
            <a:off x="3452364" y="2650697"/>
            <a:ext cx="2887343" cy="1080120"/>
          </a:xfrm>
          <a:prstGeom prst="flowChartPreparatio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Fizyolojik Kistler</a:t>
            </a:r>
          </a:p>
        </p:txBody>
      </p:sp>
      <p:cxnSp>
        <p:nvCxnSpPr>
          <p:cNvPr id="15" name="Düz Ok Bağlayıcısı 14"/>
          <p:cNvCxnSpPr/>
          <p:nvPr/>
        </p:nvCxnSpPr>
        <p:spPr>
          <a:xfrm>
            <a:off x="7997347" y="1894176"/>
            <a:ext cx="7334" cy="9563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/>
          <p:nvPr/>
        </p:nvCxnSpPr>
        <p:spPr>
          <a:xfrm>
            <a:off x="1989870" y="1955251"/>
            <a:ext cx="22329" cy="8953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Dikdörtgen 22"/>
          <p:cNvSpPr/>
          <p:nvPr/>
        </p:nvSpPr>
        <p:spPr>
          <a:xfrm>
            <a:off x="1043608" y="5490279"/>
            <a:ext cx="2020730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N83.0 </a:t>
            </a:r>
            <a:r>
              <a:rPr lang="tr-TR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Overin</a:t>
            </a: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follikül</a:t>
            </a: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kisti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3505426" y="5497986"/>
            <a:ext cx="2540091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N83.1 </a:t>
            </a:r>
            <a:r>
              <a:rPr lang="tr-TR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Corpus</a:t>
            </a: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luteum</a:t>
            </a: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kisti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Dikdörtgen 24"/>
          <p:cNvSpPr/>
          <p:nvPr/>
        </p:nvSpPr>
        <p:spPr>
          <a:xfrm>
            <a:off x="6660232" y="5497986"/>
            <a:ext cx="2104654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E28.2 </a:t>
            </a:r>
            <a:r>
              <a:rPr lang="tr-TR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Polikistik</a:t>
            </a: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sendromu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Düz Ok Bağlayıcısı 26"/>
          <p:cNvCxnSpPr>
            <a:stCxn id="13" idx="2"/>
            <a:endCxn id="23" idx="0"/>
          </p:cNvCxnSpPr>
          <p:nvPr/>
        </p:nvCxnSpPr>
        <p:spPr>
          <a:xfrm flipH="1">
            <a:off x="2053973" y="3730817"/>
            <a:ext cx="2842063" cy="17594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Düz Ok Bağlayıcısı 28"/>
          <p:cNvCxnSpPr/>
          <p:nvPr/>
        </p:nvCxnSpPr>
        <p:spPr>
          <a:xfrm>
            <a:off x="4896035" y="3710474"/>
            <a:ext cx="0" cy="1734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>
            <a:stCxn id="13" idx="2"/>
            <a:endCxn id="25" idx="0"/>
          </p:cNvCxnSpPr>
          <p:nvPr/>
        </p:nvCxnSpPr>
        <p:spPr>
          <a:xfrm>
            <a:off x="4896036" y="3730817"/>
            <a:ext cx="2816523" cy="17671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8578052" y="6276218"/>
            <a:ext cx="373669" cy="404664"/>
          </a:xfrm>
        </p:spPr>
        <p:txBody>
          <a:bodyPr/>
          <a:lstStyle/>
          <a:p>
            <a:fld id="{0524B116-813E-43A6-9C7B-516D78777B27}" type="slidenum"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20</a:t>
            </a:fld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51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1"/>
          <p:cNvSpPr/>
          <p:nvPr/>
        </p:nvSpPr>
        <p:spPr>
          <a:xfrm>
            <a:off x="3281222" y="25243"/>
            <a:ext cx="3102345" cy="919578"/>
          </a:xfrm>
          <a:prstGeom prst="roundRect">
            <a:avLst/>
          </a:prstGeom>
          <a:ln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2200" b="1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İnsan </a:t>
            </a:r>
            <a:r>
              <a:rPr lang="tr-TR" sz="2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Papilloma</a:t>
            </a:r>
            <a: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Virüsü </a:t>
            </a:r>
            <a:r>
              <a:rPr lang="tr-TR" sz="22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(HPV) </a:t>
            </a:r>
          </a:p>
          <a:p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799691" y="1569187"/>
            <a:ext cx="2508279" cy="7288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Siğillerle  İlişkili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878807" y="1489503"/>
            <a:ext cx="2442271" cy="7288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Siğiller Dışındaki Durum</a:t>
            </a:r>
          </a:p>
        </p:txBody>
      </p:sp>
      <p:sp>
        <p:nvSpPr>
          <p:cNvPr id="5" name="Akış Çizelgesi: Öteki İşlem 4"/>
          <p:cNvSpPr/>
          <p:nvPr/>
        </p:nvSpPr>
        <p:spPr>
          <a:xfrm>
            <a:off x="1115616" y="2654584"/>
            <a:ext cx="1584176" cy="774416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Anogenital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siğillerle ilişkili </a:t>
            </a:r>
          </a:p>
        </p:txBody>
      </p:sp>
      <p:sp>
        <p:nvSpPr>
          <p:cNvPr id="6" name="Akış Çizelgesi: Öteki İşlem 5"/>
          <p:cNvSpPr/>
          <p:nvPr/>
        </p:nvSpPr>
        <p:spPr>
          <a:xfrm>
            <a:off x="3266854" y="2623854"/>
            <a:ext cx="1551172" cy="81997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Diğer siğillerle ilişkili </a:t>
            </a:r>
          </a:p>
        </p:txBody>
      </p:sp>
      <p:sp>
        <p:nvSpPr>
          <p:cNvPr id="7" name="Akış Çizelgesi: Öteki İşlem 6"/>
          <p:cNvSpPr/>
          <p:nvPr/>
        </p:nvSpPr>
        <p:spPr>
          <a:xfrm>
            <a:off x="1115616" y="3905096"/>
            <a:ext cx="1584176" cy="1002186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Bölgesel tanı kodu</a:t>
            </a:r>
          </a:p>
        </p:txBody>
      </p:sp>
      <p:sp>
        <p:nvSpPr>
          <p:cNvPr id="8" name="Akış Çizelgesi: Öteki İşlem 7"/>
          <p:cNvSpPr/>
          <p:nvPr/>
        </p:nvSpPr>
        <p:spPr>
          <a:xfrm>
            <a:off x="1115616" y="5517232"/>
            <a:ext cx="1584176" cy="1290380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A63.0 </a:t>
            </a:r>
            <a:r>
              <a:rPr lang="tr-TR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Anogenital</a:t>
            </a: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venereal</a:t>
            </a: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siğiller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kış Çizelgesi: Öteki İşlem 8"/>
          <p:cNvSpPr/>
          <p:nvPr/>
        </p:nvSpPr>
        <p:spPr>
          <a:xfrm>
            <a:off x="3404119" y="3905096"/>
            <a:ext cx="1295394" cy="1002186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tr-TR" dirty="0">
                <a:solidFill>
                  <a:schemeClr val="tx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B07 </a:t>
            </a:r>
            <a:r>
              <a:rPr lang="tr-TR" i="1" dirty="0" err="1">
                <a:solidFill>
                  <a:schemeClr val="tx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Viral</a:t>
            </a:r>
            <a:r>
              <a:rPr lang="tr-TR" i="1" dirty="0">
                <a:solidFill>
                  <a:schemeClr val="tx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siğiller</a:t>
            </a:r>
            <a:endParaRPr lang="tr-TR" dirty="0">
              <a:solidFill>
                <a:schemeClr val="tx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Düz Ok Bağlayıcısı 13"/>
          <p:cNvCxnSpPr/>
          <p:nvPr/>
        </p:nvCxnSpPr>
        <p:spPr>
          <a:xfrm flipH="1">
            <a:off x="2963755" y="1133691"/>
            <a:ext cx="576064" cy="2193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>
            <a:off x="6189668" y="1133690"/>
            <a:ext cx="432048" cy="2193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 flipH="1">
            <a:off x="2091539" y="2170977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>
            <a:off x="3518882" y="2126139"/>
            <a:ext cx="48605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Düz Ok Bağlayıcısı 21"/>
          <p:cNvCxnSpPr/>
          <p:nvPr/>
        </p:nvCxnSpPr>
        <p:spPr>
          <a:xfrm>
            <a:off x="7274942" y="2182335"/>
            <a:ext cx="8466" cy="5466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Artı 23"/>
          <p:cNvSpPr/>
          <p:nvPr/>
        </p:nvSpPr>
        <p:spPr>
          <a:xfrm>
            <a:off x="7099943" y="3757892"/>
            <a:ext cx="528059" cy="57847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Düz Ok Bağlayıcısı 25"/>
          <p:cNvCxnSpPr/>
          <p:nvPr/>
        </p:nvCxnSpPr>
        <p:spPr>
          <a:xfrm>
            <a:off x="1834314" y="3466975"/>
            <a:ext cx="0" cy="4792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/>
          <p:nvPr/>
        </p:nvCxnSpPr>
        <p:spPr>
          <a:xfrm>
            <a:off x="4001722" y="3475666"/>
            <a:ext cx="0" cy="4792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Artı 29"/>
          <p:cNvSpPr/>
          <p:nvPr/>
        </p:nvSpPr>
        <p:spPr>
          <a:xfrm>
            <a:off x="1596588" y="4938761"/>
            <a:ext cx="528059" cy="57847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>
          <a:xfrm>
            <a:off x="8727948" y="6375329"/>
            <a:ext cx="419100" cy="602573"/>
          </a:xfrm>
        </p:spPr>
        <p:txBody>
          <a:bodyPr/>
          <a:lstStyle/>
          <a:p>
            <a:fld id="{0524B116-813E-43A6-9C7B-516D78777B27}" type="slidenum"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21</a:t>
            </a:fld>
            <a:endParaRPr lang="tr-T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Akış Çizelgesi: Öteki İşlem 52"/>
          <p:cNvSpPr/>
          <p:nvPr/>
        </p:nvSpPr>
        <p:spPr>
          <a:xfrm flipH="1">
            <a:off x="6111778" y="2708920"/>
            <a:ext cx="2343260" cy="96724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Mevcut durumu ana tanı </a:t>
            </a:r>
          </a:p>
        </p:txBody>
      </p:sp>
      <p:sp>
        <p:nvSpPr>
          <p:cNvPr id="54" name="Akış Çizelgesi: Öteki İşlem 53"/>
          <p:cNvSpPr/>
          <p:nvPr/>
        </p:nvSpPr>
        <p:spPr>
          <a:xfrm flipH="1">
            <a:off x="6175561" y="4388281"/>
            <a:ext cx="2376824" cy="1651211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B97.7 </a:t>
            </a:r>
            <a:r>
              <a:rPr lang="tr-TR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Papillomavirüs</a:t>
            </a:r>
            <a:r>
              <a:rPr lang="tr-TR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diğer bölümlerde sınıflanmış hastalıkların etkeni</a:t>
            </a:r>
            <a:endParaRPr lang="tr-TR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66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980728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Hamilelik, Doğum ve 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Puerperyum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(O00-O99)</a:t>
            </a:r>
            <a:endParaRPr lang="tr-TR" sz="36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124744"/>
            <a:ext cx="7992888" cy="5472608"/>
          </a:xfrm>
        </p:spPr>
        <p:txBody>
          <a:bodyPr>
            <a:normAutofit fontScale="92500" lnSpcReduction="10000"/>
          </a:bodyPr>
          <a:lstStyle/>
          <a:p>
            <a:pPr marL="402336" lvl="1" indent="0"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Gebelik dönemine ait tüm durumları içerir. </a:t>
            </a:r>
          </a:p>
          <a:p>
            <a:pPr marL="402336" lvl="1" indent="0"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Hamile kalınmasından itibaren başlar ve doğumdan sonra 42 günlük dönemi kapsar</a:t>
            </a: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02336" lvl="1" indent="0"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bölüm kodları hamileliğin seyrine göre;</a:t>
            </a:r>
          </a:p>
          <a:p>
            <a:pPr marL="859536" lvl="1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Antenatal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(doğum öncesi)</a:t>
            </a:r>
          </a:p>
          <a:p>
            <a:pPr marL="859536" lvl="1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Natal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(doğum)</a:t>
            </a:r>
          </a:p>
          <a:p>
            <a:pPr marL="859536" lvl="1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Postnatal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(doğum sonrası) süreçlerine ilişkin   kodlardan oluşur.</a:t>
            </a:r>
          </a:p>
          <a:p>
            <a:pPr marL="82296" indent="0"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Alfabetik dizinde;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Düşük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Hamilelik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, Gebelik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Doğum Eylemi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Doğum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Puerperal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Puerperium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 terimleriyle aranır.</a:t>
            </a:r>
          </a:p>
          <a:p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305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0"/>
            <a:ext cx="8028384" cy="1052736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Düşük İle Seyreden Hamilelik </a:t>
            </a:r>
            <a:b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(ACS 1510)</a:t>
            </a:r>
            <a:endParaRPr lang="tr-TR" sz="36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332656"/>
            <a:ext cx="8532440" cy="6311054"/>
          </a:xfrm>
        </p:spPr>
        <p:txBody>
          <a:bodyPr>
            <a:normAutofit/>
          </a:bodyPr>
          <a:lstStyle/>
          <a:p>
            <a:pPr lvl="1">
              <a:buClr>
                <a:srgbClr val="7030A0"/>
              </a:buClr>
              <a:buFont typeface="Wingdings" pitchFamily="2" charset="2"/>
              <a:buChar char="Ø"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7030A0"/>
              </a:buClr>
              <a:buFont typeface="Wingdings" pitchFamily="2" charset="2"/>
              <a:buChar char="Ø"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7030A0"/>
              </a:buClr>
              <a:buFont typeface="Wingdings" pitchFamily="2" charset="2"/>
              <a:buChar char="Ø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Gebeliğin ilk 20 haftası içinde, 400 gramdan az embriyo veya fetüs ve eklerinin tamamının veya bir kısmının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uterus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kavitesi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dışına atılması olayına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abortus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denilmektedir.</a:t>
            </a:r>
          </a:p>
          <a:p>
            <a:pPr marL="457200" lvl="1" indent="0">
              <a:buClr>
                <a:srgbClr val="7030A0"/>
              </a:buClr>
              <a:buNone/>
            </a:pP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2336" lvl="1" indent="0">
              <a:buClr>
                <a:srgbClr val="7030A0"/>
              </a:buClr>
              <a:buNone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Şu şekilde sınıflanmaktadır: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Tıbbi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Diğer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Tanımlanmamış</a:t>
            </a:r>
          </a:p>
          <a:p>
            <a:pPr lvl="2">
              <a:buClr>
                <a:srgbClr val="7030A0"/>
              </a:buClr>
              <a:buFont typeface="Wingdings" pitchFamily="2" charset="2"/>
              <a:buChar char="Ø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02336" lvl="1" indent="0">
              <a:buClr>
                <a:srgbClr val="7030A0"/>
              </a:buCl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94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052736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Komplet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İnkomplet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Düşük </a:t>
            </a:r>
            <a:b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ACS 1503</a:t>
            </a:r>
            <a:endParaRPr lang="tr-TR" sz="36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836712"/>
            <a:ext cx="7920880" cy="5806998"/>
          </a:xfrm>
        </p:spPr>
        <p:txBody>
          <a:bodyPr>
            <a:normAutofit lnSpcReduction="10000"/>
          </a:bodyPr>
          <a:lstStyle/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endParaRPr lang="tr-TR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457200" lvl="1" indent="0">
              <a:buClr>
                <a:srgbClr val="7030A0"/>
              </a:buClr>
              <a:buNone/>
            </a:pPr>
            <a:r>
              <a:rPr lang="tr-T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İnkomplet</a:t>
            </a: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>
              <a:buClr>
                <a:srgbClr val="7030A0"/>
              </a:buClr>
              <a:buNone/>
            </a:pPr>
            <a:r>
              <a:rPr lang="tr-T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Yalnızca hamilelik ürünlerinin bir kısmı atılır veya yalnızca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membranlar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yırtılır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rüptüre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olur). </a:t>
            </a:r>
          </a:p>
          <a:p>
            <a:pPr marL="457200" lvl="1" indent="0">
              <a:buClr>
                <a:srgbClr val="7030A0"/>
              </a:buClr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Tam (</a:t>
            </a:r>
            <a:r>
              <a:rPr lang="tr-T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Komplet</a:t>
            </a: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</a:p>
          <a:p>
            <a:pPr marL="457200" lvl="1" indent="0"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Tüm hamilelik ürünleri atılır,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uterus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kasılır ve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serviks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kapanır.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Kodlama; tam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, tam olmayan (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inkomplet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) ve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komplikasyonlu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olup olmadığını tanımlamak için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     4’üncü 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kırılım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kod kullanmayı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gerektirir.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Düşük nedeniyle tedavi görüp taburcu olduktan sonra gecikmiş komplikasyona bağlı tekrar yatırılması durumunda; 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O08.- Düşük, </a:t>
            </a:r>
            <a:r>
              <a:rPr lang="tr-TR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ektopik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molar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gebelik sonrası komplikasyonlar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kodu atanmalıdır</a:t>
            </a:r>
            <a:r>
              <a:rPr lang="tr-TR" sz="2800" b="1" dirty="0">
                <a:cs typeface="Times New Roman" pitchFamily="18" charset="0"/>
              </a:rPr>
              <a:t>.</a:t>
            </a:r>
          </a:p>
          <a:p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863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908720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err="1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Ektopik</a:t>
            </a:r>
            <a:r>
              <a:rPr lang="tr-TR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Gebelik </a:t>
            </a:r>
            <a:endParaRPr lang="tr-TR" sz="36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764704"/>
            <a:ext cx="8100392" cy="548369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Gebelik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ürününün normal yerleşim yeri olan rahim içi yerine başka bir yerde ve sıklıkla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Fallop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tüpünde yerleşmesi ve burada gelişmesi sonucu oluşan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normal dışı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bir gebelik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durumudur.    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25</a:t>
            </a:fld>
            <a:endParaRPr lang="tr-T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48880"/>
            <a:ext cx="5472608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 flipH="1">
            <a:off x="1043608" y="4437112"/>
            <a:ext cx="81003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Komplikasyon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gelişir ise ;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O00.-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kodlarına ek olarak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O08-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Abortus ve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ektopik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molar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gebelik sonrası komplikasyonlar bloğundan uygun olan Ek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Tanı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kodu ile  atanmalıdır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366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692696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err="1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Mol</a:t>
            </a:r>
            <a:r>
              <a:rPr lang="tr-TR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dirty="0" err="1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Hidatiform</a:t>
            </a:r>
            <a:endParaRPr lang="tr-TR" sz="36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788640"/>
            <a:ext cx="8064896" cy="4800600"/>
          </a:xfrm>
        </p:spPr>
        <p:txBody>
          <a:bodyPr>
            <a:normAutofit/>
          </a:bodyPr>
          <a:lstStyle/>
          <a:p>
            <a:pPr marL="82296" indent="0">
              <a:lnSpc>
                <a:spcPct val="100000"/>
              </a:lnSpc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Mol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gebeliği, halk arasında bilinen adıyla "üzüm gebeliği" plasentanın anormal gelişimidir ve rahim içinde üzüm tanesi şeklinde bol miktarda oluşumların olmasıdır.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düşüğe yol açabilmektedir.  Bu durumda, bir girişim gerçekleştirileceği için girişimler kodlanmalıdır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O01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.-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kodları </a:t>
            </a: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 Tanı, </a:t>
            </a:r>
            <a:endParaRPr lang="tr-T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O09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.- gebelik süresi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Morfoloji </a:t>
            </a:r>
            <a:r>
              <a:rPr lang="tr-T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kodu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tr-T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yapılan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girişimler ile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birlikte kodlanır. </a:t>
            </a:r>
          </a:p>
          <a:p>
            <a:pPr marL="82296" indent="0"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26</a:t>
            </a:fld>
            <a:endParaRPr lang="tr-TR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076056" y="4221980"/>
            <a:ext cx="2808312" cy="231693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63055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tr-TR" smtClean="0"/>
              <a:pPr/>
              <a:t>27</a:t>
            </a:fld>
            <a:endParaRPr kumimoji="0"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1043609" y="1052513"/>
            <a:ext cx="7992888" cy="56165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Mol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Hidatiform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morfolojisi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olarak;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Kısmi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hidatiform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mol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(M9103/0) veya 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Komplet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hidatiform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mol (M9100/0) morfoloji kodları  atanmalıdır.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Ancak morfolojinin malign, bilinmeyen davranışlı olması durumunda yer kodlaması için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neoplazi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indeks takip edilmelidir.</a:t>
            </a:r>
          </a:p>
          <a:p>
            <a:pPr marL="82296" indent="0">
              <a:buClr>
                <a:srgbClr val="7030A0"/>
              </a:buClr>
              <a:buNone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Hastada bir komplikasyon gelişir ise;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O01-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kodlarına ek olarak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O08-Abortus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Ektopik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ve 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Molar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Gebelik Sonrası  Komplikasyonlar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bloğundan 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uygun olan tanı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ek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kod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olarak 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atanmalıdır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tr-TR" sz="2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tr-TR" sz="2800" dirty="0" smtClean="0">
              <a:cs typeface="Times New Roman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043608" y="0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Mol</a:t>
            </a:r>
            <a:r>
              <a:rPr lang="tr-TR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Hidatiform</a:t>
            </a:r>
            <a:endParaRPr lang="tr-TR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903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>
          <a:xfrm>
            <a:off x="1043608" y="1"/>
            <a:ext cx="8100392" cy="980728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O02.-Blighted 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Ovum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Anembriyonik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Gebelik- Boş Gebelik)</a:t>
            </a:r>
            <a:endParaRPr lang="tr-TR" sz="36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980728"/>
            <a:ext cx="799288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4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Gebelik uterus içersinde,embriyo  olmadan gelişir. </a:t>
            </a: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Histopatoloji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olmasa bile;                         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O02.0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Blighted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ovum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kodlanır.</a:t>
            </a:r>
          </a:p>
          <a:p>
            <a:pPr marL="0" indent="0"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Komplikasyon gelişir ise;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O02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.- Kodlarına ek olarak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O08.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n-NO" sz="2400" dirty="0" smtClean="0">
                <a:latin typeface="Times New Roman" pitchFamily="18" charset="0"/>
                <a:cs typeface="Times New Roman" pitchFamily="18" charset="0"/>
              </a:rPr>
              <a:t>Abortus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nn-NO" sz="2400" dirty="0" smtClean="0">
                <a:latin typeface="Times New Roman" pitchFamily="18" charset="0"/>
                <a:cs typeface="Times New Roman" pitchFamily="18" charset="0"/>
              </a:rPr>
              <a:t>e Ektopik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nn-NO" sz="2400" dirty="0" smtClean="0">
                <a:latin typeface="Times New Roman" pitchFamily="18" charset="0"/>
                <a:cs typeface="Times New Roman" pitchFamily="18" charset="0"/>
              </a:rPr>
              <a:t>e Molar Gebelik Sonrası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nn-NO" sz="2400" dirty="0" smtClean="0">
                <a:latin typeface="Times New Roman" pitchFamily="18" charset="0"/>
                <a:cs typeface="Times New Roman" pitchFamily="18" charset="0"/>
              </a:rPr>
              <a:t>omplikasyonlar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bloğundan uygun olan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ek tanı 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kodu ile  atanmalıdır.</a:t>
            </a:r>
            <a:endParaRPr lang="nn-NO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3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112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11200" dirty="0" smtClean="0">
              <a:cs typeface="Times New Roman" pitchFamily="18" charset="0"/>
            </a:endParaRPr>
          </a:p>
          <a:p>
            <a:pPr marL="0" indent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tr-TR" smtClean="0"/>
              <a:pPr/>
              <a:t>28</a:t>
            </a:fld>
            <a:endParaRPr kumimoji="0" lang="tr-TR" dirty="0"/>
          </a:p>
        </p:txBody>
      </p:sp>
    </p:spTree>
    <p:extLst>
      <p:ext uri="{BB962C8B-B14F-4D97-AF65-F5344CB8AC3E}">
        <p14:creationId xmlns:p14="http://schemas.microsoft.com/office/powerpoint/2010/main" val="21965101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0"/>
            <a:ext cx="8028384" cy="836712"/>
          </a:xfrm>
        </p:spPr>
        <p:txBody>
          <a:bodyPr>
            <a:normAutofit/>
          </a:bodyPr>
          <a:lstStyle/>
          <a:p>
            <a:pPr algn="ctr">
              <a:buClr>
                <a:srgbClr val="FF0000"/>
              </a:buClr>
            </a:pP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Hamilelik </a:t>
            </a:r>
            <a:r>
              <a:rPr lang="tr-TR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Süresi (ACS 1518)</a:t>
            </a:r>
            <a:endParaRPr lang="tr-TR" sz="3600" b="1" dirty="0">
              <a:effectLst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476671"/>
            <a:ext cx="8064896" cy="5879679"/>
          </a:xfrm>
        </p:spPr>
        <p:txBody>
          <a:bodyPr>
            <a:normAutofit/>
          </a:bodyPr>
          <a:lstStyle/>
          <a:p>
            <a:pPr marL="745236" lvl="1" indent="-34290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dirty="0" smtClean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82296" indent="0">
              <a:buClr>
                <a:srgbClr val="FF0000"/>
              </a:buCl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Hamilelik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süresine ilişkin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O09.- kodları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aşağıda belirtilen 38 hafta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altı gebeliklerde ek kod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olarak kullanılmalıdır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25196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Düşük </a:t>
            </a: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: 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(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O00–O07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Düşükle sonuçlanan gebelik</a:t>
            </a: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)</a:t>
            </a:r>
          </a:p>
          <a:p>
            <a:pPr lvl="0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Düşük </a:t>
            </a: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tehdidi: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(O20.0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)</a:t>
            </a:r>
          </a:p>
          <a:p>
            <a:pPr lvl="0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Erken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membran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rüptürü</a:t>
            </a: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: </a:t>
            </a:r>
            <a:r>
              <a:rPr lang="tr-TR" sz="24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(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O42 </a:t>
            </a: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hamileliğin 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37.  tamamlanmış haftasından önce</a:t>
            </a:r>
            <a:r>
              <a:rPr lang="tr-TR" sz="2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lvl="0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endParaRPr lang="tr-TR" sz="24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endParaRPr lang="tr-TR" sz="24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endParaRPr lang="tr-TR" sz="24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endParaRPr lang="tr-TR" sz="24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endParaRPr lang="tr-TR" sz="24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endParaRPr lang="tr-TR" sz="24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53796" indent="-5715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53796" indent="-5715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9496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Ø"/>
            </a:pPr>
            <a:fld id="{059E824D-4EC0-4517-A92A-F79C78B9A8ED}" type="slidenum">
              <a:rPr lang="tr-TR" smtClean="0"/>
              <a:pPr marL="171450" indent="-171450">
                <a:buClr>
                  <a:srgbClr val="FF0000"/>
                </a:buClr>
                <a:buFont typeface="Wingdings" panose="05000000000000000000" pitchFamily="2" charset="2"/>
                <a:buChar char="Ø"/>
              </a:pPr>
              <a:t>29</a:t>
            </a:fld>
            <a:endParaRPr lang="tr-TR"/>
          </a:p>
        </p:txBody>
      </p:sp>
      <p:sp>
        <p:nvSpPr>
          <p:cNvPr id="5" name="1 Dikdörtgen"/>
          <p:cNvSpPr/>
          <p:nvPr/>
        </p:nvSpPr>
        <p:spPr>
          <a:xfrm>
            <a:off x="971600" y="4581128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400" dirty="0" err="1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Prematür</a:t>
            </a:r>
            <a:r>
              <a:rPr lang="tr-TR" sz="24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doğum tehdidi: (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O47.0</a:t>
            </a:r>
            <a:r>
              <a:rPr lang="tr-TR" sz="24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Yalancı doğum, hamileliğin 37.tamamlanmış haftasından önce)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sz="2400" dirty="0" smtClean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Erken doğum başlangıcı :(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O60</a:t>
            </a:r>
            <a:r>
              <a:rPr lang="tr-TR" sz="24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Miadından önce doğum)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sz="2400" b="1" dirty="0" smtClean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4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AD517-DFE0-429F-87BE-A3789EE4C5DF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1043608" y="0"/>
            <a:ext cx="8027240" cy="648072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Kalça Protezinin </a:t>
            </a:r>
            <a:r>
              <a:rPr lang="tr-TR" sz="3600" b="1" dirty="0" err="1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Dislokasyonu</a:t>
            </a:r>
            <a:endParaRPr lang="tr-TR" sz="36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1043608" y="476672"/>
            <a:ext cx="8027240" cy="5760640"/>
          </a:xfrm>
          <a:ln cap="sq">
            <a:noFill/>
            <a:miter lim="800000"/>
          </a:ln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tr-TR" sz="96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9600" dirty="0">
                <a:latin typeface="Times New Roman" pitchFamily="18" charset="0"/>
                <a:cs typeface="Times New Roman" pitchFamily="18" charset="0"/>
              </a:rPr>
              <a:t>	Travma  haricinde bir </a:t>
            </a:r>
            <a:r>
              <a:rPr lang="tr-TR" sz="9600" dirty="0" err="1">
                <a:latin typeface="Times New Roman" pitchFamily="18" charset="0"/>
                <a:cs typeface="Times New Roman" pitchFamily="18" charset="0"/>
              </a:rPr>
              <a:t>dislokasyon</a:t>
            </a:r>
            <a:r>
              <a:rPr lang="tr-TR" sz="9600" dirty="0">
                <a:latin typeface="Times New Roman" pitchFamily="18" charset="0"/>
                <a:cs typeface="Times New Roman" pitchFamily="18" charset="0"/>
              </a:rPr>
              <a:t>  durumunda ise; </a:t>
            </a:r>
          </a:p>
          <a:p>
            <a:pPr marL="0" indent="0">
              <a:lnSpc>
                <a:spcPct val="120000"/>
              </a:lnSpc>
              <a:buNone/>
            </a:pPr>
            <a:endParaRPr lang="tr-TR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tr-TR" sz="9600" dirty="0">
                <a:latin typeface="Times New Roman" pitchFamily="18" charset="0"/>
                <a:cs typeface="Times New Roman" pitchFamily="18" charset="0"/>
              </a:rPr>
              <a:t>Hatalı protez parçalarına bağlı mekanik arıza meydana geldiği </a:t>
            </a:r>
            <a:r>
              <a:rPr lang="tr-TR" sz="9600" dirty="0" smtClean="0">
                <a:latin typeface="Times New Roman" pitchFamily="18" charset="0"/>
                <a:cs typeface="Times New Roman" pitchFamily="18" charset="0"/>
              </a:rPr>
              <a:t>belirtiliyorsa,</a:t>
            </a:r>
            <a:endParaRPr lang="tr-TR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tr-TR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tr-TR" sz="9600" dirty="0">
                <a:latin typeface="Times New Roman" pitchFamily="18" charset="0"/>
                <a:cs typeface="Times New Roman" pitchFamily="18" charset="0"/>
              </a:rPr>
              <a:t>Kalça </a:t>
            </a:r>
            <a:r>
              <a:rPr lang="tr-TR" sz="9600" dirty="0" err="1">
                <a:latin typeface="Times New Roman" pitchFamily="18" charset="0"/>
                <a:cs typeface="Times New Roman" pitchFamily="18" charset="0"/>
              </a:rPr>
              <a:t>replasmanı</a:t>
            </a:r>
            <a:r>
              <a:rPr lang="tr-TR" sz="9600" dirty="0">
                <a:latin typeface="Times New Roman" pitchFamily="18" charset="0"/>
                <a:cs typeface="Times New Roman" pitchFamily="18" charset="0"/>
              </a:rPr>
              <a:t> revizyonu  için yatış yapılmış </a:t>
            </a:r>
            <a:r>
              <a:rPr lang="tr-TR" sz="9600" dirty="0" smtClean="0">
                <a:latin typeface="Times New Roman" pitchFamily="18" charset="0"/>
                <a:cs typeface="Times New Roman" pitchFamily="18" charset="0"/>
              </a:rPr>
              <a:t>ise,</a:t>
            </a:r>
            <a:endParaRPr lang="tr-TR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tr-TR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tr-TR" sz="9600" dirty="0" err="1">
                <a:latin typeface="Times New Roman" pitchFamily="18" charset="0"/>
                <a:cs typeface="Times New Roman" pitchFamily="18" charset="0"/>
              </a:rPr>
              <a:t>Osteroartrit</a:t>
            </a:r>
            <a:r>
              <a:rPr lang="tr-TR" sz="9600" dirty="0">
                <a:latin typeface="Times New Roman" pitchFamily="18" charset="0"/>
                <a:cs typeface="Times New Roman" pitchFamily="18" charset="0"/>
              </a:rPr>
              <a:t> tanısı ile yatıp hastada ikinci veya üçüncü kez bir kalça </a:t>
            </a:r>
            <a:r>
              <a:rPr lang="tr-TR" sz="9600" dirty="0" err="1">
                <a:latin typeface="Times New Roman" pitchFamily="18" charset="0"/>
                <a:cs typeface="Times New Roman" pitchFamily="18" charset="0"/>
              </a:rPr>
              <a:t>replasmanının</a:t>
            </a:r>
            <a:r>
              <a:rPr lang="tr-TR" sz="9600" dirty="0">
                <a:latin typeface="Times New Roman" pitchFamily="18" charset="0"/>
                <a:cs typeface="Times New Roman" pitchFamily="18" charset="0"/>
              </a:rPr>
              <a:t> gerçekleştirileceği </a:t>
            </a:r>
            <a:r>
              <a:rPr lang="tr-TR" sz="9600" dirty="0" smtClean="0">
                <a:latin typeface="Times New Roman" pitchFamily="18" charset="0"/>
                <a:cs typeface="Times New Roman" pitchFamily="18" charset="0"/>
              </a:rPr>
              <a:t>belirtiliyorsa,</a:t>
            </a:r>
            <a:endParaRPr lang="tr-TR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tr-TR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tr-TR" sz="9600" dirty="0">
                <a:latin typeface="Times New Roman" pitchFamily="18" charset="0"/>
                <a:cs typeface="Times New Roman" pitchFamily="18" charset="0"/>
              </a:rPr>
              <a:t>T84.- </a:t>
            </a:r>
            <a:r>
              <a:rPr lang="tr-TR" sz="9600" dirty="0" err="1">
                <a:latin typeface="Times New Roman" pitchFamily="18" charset="0"/>
                <a:cs typeface="Times New Roman" pitchFamily="18" charset="0"/>
              </a:rPr>
              <a:t>İnternal</a:t>
            </a:r>
            <a:r>
              <a:rPr lang="tr-TR" sz="9600" dirty="0">
                <a:latin typeface="Times New Roman" pitchFamily="18" charset="0"/>
                <a:cs typeface="Times New Roman" pitchFamily="18" charset="0"/>
              </a:rPr>
              <a:t> ortopedik protez cihazlar, </a:t>
            </a:r>
            <a:r>
              <a:rPr lang="tr-TR" sz="9600" dirty="0" err="1">
                <a:latin typeface="Times New Roman" pitchFamily="18" charset="0"/>
                <a:cs typeface="Times New Roman" pitchFamily="18" charset="0"/>
              </a:rPr>
              <a:t>implantlar</a:t>
            </a:r>
            <a:r>
              <a:rPr lang="tr-TR" sz="96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9600" dirty="0" err="1">
                <a:latin typeface="Times New Roman" pitchFamily="18" charset="0"/>
                <a:cs typeface="Times New Roman" pitchFamily="18" charset="0"/>
              </a:rPr>
              <a:t>greftlerin</a:t>
            </a:r>
            <a:r>
              <a:rPr lang="tr-TR" sz="9600" dirty="0">
                <a:latin typeface="Times New Roman" pitchFamily="18" charset="0"/>
                <a:cs typeface="Times New Roman" pitchFamily="18" charset="0"/>
              </a:rPr>
              <a:t> komplikasyonları kapsamında kodlanmalıdır.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tr-TR" sz="88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tr-TR" sz="88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tr-TR" sz="88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tr-TR" sz="8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tr-TR" sz="8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tr-TR" sz="8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8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6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tr-TR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620688"/>
            <a:ext cx="7848872" cy="5904656"/>
          </a:xfrm>
        </p:spPr>
        <p:txBody>
          <a:bodyPr>
            <a:noAutofit/>
          </a:bodyPr>
          <a:lstStyle/>
          <a:p>
            <a:pPr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Hamilelik süresinin kodlanması için kullanılan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kodlar;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O09.0</a:t>
            </a:r>
            <a:r>
              <a:rPr lang="tr-TR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&lt; 5 tamamlanmış hafta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O09.1</a:t>
            </a:r>
            <a:r>
              <a:rPr lang="tr-TR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5–13 tamamlanmış hafta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O09.2</a:t>
            </a:r>
            <a:r>
              <a:rPr lang="tr-TR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14–19 tamamlanmış hafta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O09.3</a:t>
            </a:r>
            <a:r>
              <a:rPr lang="tr-TR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20–25 tamamlanmış hafta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O09.4</a:t>
            </a:r>
            <a:r>
              <a:rPr lang="tr-TR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26–33 tamamlanmış hafta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O09.5</a:t>
            </a:r>
            <a:r>
              <a:rPr lang="tr-TR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34–36 tamamlanmış hafta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O09.9</a:t>
            </a:r>
            <a:r>
              <a:rPr lang="tr-TR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Tanımlanmamış hamilelik süresi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43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980728"/>
            <a:ext cx="8100392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tr-T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tr-T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82296" indent="0">
              <a:buNone/>
            </a:pPr>
            <a:r>
              <a:rPr lang="tr-TR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1</a:t>
            </a:r>
            <a:r>
              <a:rPr lang="tr-TR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Gebelik, </a:t>
            </a:r>
            <a:r>
              <a:rPr lang="tr-TR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tr-TR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viyabiliteden</a:t>
            </a:r>
            <a:r>
              <a:rPr lang="tr-TR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(hamileliğin 20. haftasından önce ve/veya 400g’lık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ağırlıktan daha düşük bir ağırlıkta) </a:t>
            </a:r>
            <a:r>
              <a:rPr lang="tr-T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önce </a:t>
            </a:r>
            <a:r>
              <a:rPr lang="tr-TR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sonlandırılması </a:t>
            </a:r>
            <a:r>
              <a:rPr lang="tr-T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halinde;</a:t>
            </a: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O04.- 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Tıbbi düşük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kodunu ana tanı olarak, sonlandırmanın nedenini göstermek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amacıyla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O35.0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Anne bakımı, fetüste (şüpheli) merkezi sinir sistemi </a:t>
            </a:r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malformasyonunda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 gibi bir kodla birlikte atayın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O09.- 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Hamilelik süresi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31</a:t>
            </a:fld>
            <a:endParaRPr lang="tr-TR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1115616" y="44624"/>
            <a:ext cx="7920880" cy="936104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Gebeliğin Sonlandırılması (1511)</a:t>
            </a:r>
            <a:endParaRPr lang="tr-TR" sz="36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61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980728"/>
            <a:ext cx="7992888" cy="561662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tr-T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2. Gebeliğin </a:t>
            </a:r>
            <a:r>
              <a:rPr lang="tr-TR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tr-T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viyabiliteden</a:t>
            </a:r>
            <a:r>
              <a:rPr lang="tr-T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sonra sonlandırılması </a:t>
            </a:r>
            <a:r>
              <a:rPr lang="tr-TR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halinde;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sonlandırma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sebebine ilişkin kodu, örneğin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uterusta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ölüm gibi durumda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O36.4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Anne bakımı,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intrauterin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ölümde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kodunu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Ana Tanı olarak atayın.</a:t>
            </a:r>
          </a:p>
          <a:p>
            <a:pPr marL="82296" indent="0"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Clr>
                <a:srgbClr val="7030A0"/>
              </a:buCl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Gebeliğin sonlandırılması bir canlı bebek doğumu ile sonuçlanırsa;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O60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Miadından önce doğum,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O09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Hamilelik süresi ek tanı kodları,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 Z37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Doğumun sonucu kodunu atayın.</a:t>
            </a:r>
            <a:endParaRPr lang="tr-TR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32</a:t>
            </a:fld>
            <a:endParaRPr lang="tr-TR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1115616" y="44624"/>
            <a:ext cx="7920880" cy="936104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Gebeliğin Sonlandırılması (1511)</a:t>
            </a:r>
            <a:endParaRPr lang="tr-TR" sz="36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1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0"/>
            <a:ext cx="8172400" cy="68580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tr-TR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İndüksiyon (ACS 1513)</a:t>
            </a:r>
            <a:endParaRPr lang="tr-TR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1.Grup:</a:t>
            </a:r>
          </a:p>
          <a:p>
            <a:pPr marL="82296" indent="0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Gebeliğin 14. haftanın tamamlanmasından sonra sonlandırılması doğum eylemini içereceğinden [1334] Tıbbi veya cerrahi doğum indüksiyonu bloğu kapsamında kodlanmalıdır.</a:t>
            </a:r>
          </a:p>
          <a:p>
            <a:pPr marL="82296" indent="0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Doğumun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gebeliği sonlandırmak amacıyla tıbbi araçlarla indüksiyonu halinde</a:t>
            </a:r>
            <a:r>
              <a:rPr lang="tr-TR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tr-TR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tr-T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amilelik </a:t>
            </a:r>
            <a:r>
              <a:rPr lang="tr-T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süresi </a:t>
            </a:r>
            <a:r>
              <a:rPr lang="tr-T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 sonuca </a:t>
            </a:r>
            <a:r>
              <a:rPr lang="tr-T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bakılmaksızın, </a:t>
            </a:r>
            <a:r>
              <a:rPr lang="tr-T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kodlar;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90465-00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[1334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Tıbbi Doğum İndüksiyonu,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Oksitosin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veya</a:t>
            </a:r>
            <a:endParaRPr lang="tr-TR" sz="24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90465-01 [1334]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TIbbi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Doğum İndüksiyonu,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Prostaglandin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veya</a:t>
            </a:r>
            <a:endParaRPr lang="tr-TR" sz="24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90465-02 [1334] 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Diğer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Tıbbi Doğum İndüksiyonu </a:t>
            </a: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veya</a:t>
            </a:r>
            <a:endParaRPr lang="tr-TR" sz="24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90465-05 [1334]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Tıbbi Ve Cerrahi Doğum İndüksiyonu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788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196752"/>
            <a:ext cx="8100392" cy="5051648"/>
          </a:xfrm>
        </p:spPr>
        <p:txBody>
          <a:bodyPr>
            <a:normAutofit/>
          </a:bodyPr>
          <a:lstStyle/>
          <a:p>
            <a:pPr marL="36576">
              <a:buClr>
                <a:srgbClr val="7030A0"/>
              </a:buClr>
              <a:buNone/>
              <a:defRPr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	2. Grup: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36576">
              <a:buClr>
                <a:srgbClr val="7030A0"/>
              </a:buClr>
              <a:buNone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Gebeliğin, 14 haftadan önce sonlandırılması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dilatasyon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veya emici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küretaj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ile gerçekleştirilir ve doğum eylemini içermez bu yüzden  doğumda kodladığımız indüksiyon kodları 1334 bloğu  kullanılmaz.</a:t>
            </a:r>
          </a:p>
          <a:p>
            <a:pPr marL="36576">
              <a:buClr>
                <a:srgbClr val="7030A0"/>
              </a:buClr>
              <a:buNone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14 hafta öncesi gebeliğin  sonlandırılmasında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1330 bloğundan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uygun olan kodlar atanmalıdır.</a:t>
            </a:r>
          </a:p>
          <a:p>
            <a:pPr marL="36576">
              <a:buClr>
                <a:srgbClr val="7030A0"/>
              </a:buClr>
              <a:buNone/>
              <a:defRPr/>
            </a:pPr>
            <a:endParaRPr lang="tr-TR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">
              <a:buClr>
                <a:srgbClr val="7030A0"/>
              </a:buClr>
              <a:buNone/>
              <a:defRPr/>
            </a:pPr>
            <a:r>
              <a:rPr lang="tr-T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Kodlar;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90461-00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Abortus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için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intra-amniyotik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enjeksiyon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90462-00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Abortus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indüksiyonu için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prostaglandin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supozituvar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yerleştirilmesi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34</a:t>
            </a:fld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1043608" y="116631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lvl="0" indent="0" algn="ctr">
              <a:buNone/>
            </a:pPr>
            <a:r>
              <a:rPr lang="tr-TR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İndüksiyon (ACS 1513)</a:t>
            </a:r>
            <a:endParaRPr lang="tr-TR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lvl="0" indent="0" algn="ctr">
              <a:buNone/>
            </a:pPr>
            <a:endParaRPr lang="tr-TR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4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0"/>
            <a:ext cx="7920880" cy="984234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Doğumun Sonucu Z37.-</a:t>
            </a:r>
            <a:endParaRPr lang="tr-TR" sz="36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984234"/>
            <a:ext cx="7992888" cy="5737242"/>
          </a:xfrm>
        </p:spPr>
        <p:txBody>
          <a:bodyPr>
            <a:normAutofit/>
          </a:bodyPr>
          <a:lstStyle/>
          <a:p>
            <a:pPr marL="82296" lvl="1" indent="0">
              <a:spcBef>
                <a:spcPts val="10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82296" lvl="1" indent="0">
              <a:spcBef>
                <a:spcPts val="1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20 haftalık gebelik için her bir doğum  sonucunda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Z37.-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kodundan uygun olan mutlaka ek tanı olarak atanmak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zorundadır.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kodlar bebeklerin sayısını ve canlı veya ölü doğup doğmadığını belirtmek için kullanılmaktadır. </a:t>
            </a:r>
          </a:p>
          <a:p>
            <a:pPr marL="82296" indent="0"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Doğum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kodlanmasında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 Z37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den bir kod mutlaka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kodlanmalı ancak ana tanı olmamalıdır.</a:t>
            </a:r>
          </a:p>
          <a:p>
            <a:pPr marL="82296" indent="0"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Z37.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-,doğumun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yatış sırasında gerçekleştiğini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belirtmektedir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Annenin kaydı için kullanılan kodlar (Z37.-) ile bebeğin kaydı için kullanılan kodları (Z38.-) karıştırmamak önemlidir</a:t>
            </a:r>
          </a:p>
          <a:p>
            <a:pPr lvl="1" algn="ctr">
              <a:buClr>
                <a:srgbClr val="66FF33"/>
              </a:buClr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778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0"/>
            <a:ext cx="8028384" cy="980728"/>
          </a:xfrm>
        </p:spPr>
        <p:txBody>
          <a:bodyPr>
            <a:normAutofit/>
          </a:bodyPr>
          <a:lstStyle/>
          <a:p>
            <a:pPr algn="ctr"/>
            <a:r>
              <a:rPr lang="nn-NO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Tek Spontan Vajinal Doğum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O80(</a:t>
            </a:r>
            <a:r>
              <a:rPr lang="nn-NO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1505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tr-TR" sz="36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36</a:t>
            </a:fld>
            <a:endParaRPr lang="tr-TR"/>
          </a:p>
        </p:txBody>
      </p:sp>
      <p:sp>
        <p:nvSpPr>
          <p:cNvPr id="14" name="Slayt Numarası Yer Tutucusu 5"/>
          <p:cNvSpPr txBox="1">
            <a:spLocks/>
          </p:cNvSpPr>
          <p:nvPr/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D6E5A2-EC83-451F-A719-9AC1370DD5CF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1115616" y="692696"/>
            <a:ext cx="7920880" cy="602877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D</a:t>
            </a:r>
            <a:r>
              <a:rPr kumimoji="0" lang="tr-T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oğum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gerçekleştiğinde herhangi bir anormallik/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komplikasyon yoksa tamamen normal  miadında doğum durumlarında;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 Tanı: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O80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Tek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Doğum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Ek Tanı:  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Z37.0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Tek Canlı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Doğum  olarak kodlanır.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7030A0"/>
              </a:buClr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kodun atanmasına izin veren bazı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obstetrik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(doğum) işlemler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şunlardır;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Doğum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eylemi sırasında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nöroaksiyel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blok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İndüksiyon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ve ilerletme için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yöntemler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Onarım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ile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epizyotomi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Obstetrik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olmayan işlemler (sterilizasyon - kısırlık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Clr>
                <a:srgbClr val="FF0000"/>
              </a:buClr>
            </a:pPr>
            <a:r>
              <a:rPr lang="tr-TR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Unutayınız</a:t>
            </a:r>
            <a:r>
              <a:rPr lang="tr-TR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O80 </a:t>
            </a:r>
            <a:r>
              <a:rPr lang="tr-TR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kodu yanına başka </a:t>
            </a:r>
            <a:r>
              <a:rPr lang="tr-TR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O’lu</a:t>
            </a:r>
            <a:r>
              <a:rPr lang="tr-TR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kod atanmaz. Hastaya bir başka </a:t>
            </a:r>
            <a:r>
              <a:rPr lang="tr-TR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O’lu</a:t>
            </a:r>
            <a:r>
              <a:rPr lang="tr-TR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kod atamak gerekir ise O80 kodu kullanılmaz atanan diğer </a:t>
            </a:r>
            <a:r>
              <a:rPr lang="tr-TR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O’lu</a:t>
            </a:r>
            <a:r>
              <a:rPr lang="tr-TR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kod ana tanı olur.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059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92888" cy="1008112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O82 Sezaryen </a:t>
            </a:r>
            <a:r>
              <a:rPr lang="tr-TR" sz="3600" b="1" dirty="0" err="1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Seksiyo</a:t>
            </a:r>
            <a:r>
              <a:rPr lang="tr-TR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Aracılığıyla Tek Doğum</a:t>
            </a:r>
            <a:endParaRPr lang="tr-TR" sz="36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764704"/>
            <a:ext cx="7992888" cy="5483696"/>
          </a:xfrm>
        </p:spPr>
        <p:txBody>
          <a:bodyPr>
            <a:norm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Ø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rgbClr val="7030A0"/>
              </a:buCl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Sezeryan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sebebi kaydedilmemişse 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O82 Sezaryen </a:t>
            </a:r>
            <a:r>
              <a:rPr lang="tr-TR" sz="2800" b="1" dirty="0" err="1">
                <a:latin typeface="Times New Roman" pitchFamily="18" charset="0"/>
                <a:cs typeface="Times New Roman" pitchFamily="18" charset="0"/>
              </a:rPr>
              <a:t>seksiyo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 aracılığıyla tek doğum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kodu </a:t>
            </a: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 Tanı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atanır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. Bu kod herhangi bir komplikasyon olmayan hastalarda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elektif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sezeryan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yapılır ise kullanılır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Clr>
                <a:srgbClr val="7030A0"/>
              </a:buClr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rgbClr val="7030A0"/>
              </a:buClr>
              <a:buNone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Sezaryen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için  dosyada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O’lu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bir komplikasyon kodu varsa, 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O82 Sezaryen </a:t>
            </a:r>
            <a:r>
              <a:rPr lang="tr-TR" sz="2800" b="1" dirty="0" err="1">
                <a:latin typeface="Times New Roman" pitchFamily="18" charset="0"/>
                <a:cs typeface="Times New Roman" pitchFamily="18" charset="0"/>
              </a:rPr>
              <a:t>seksiyo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 aracılığıyla tek doğum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kodu atılmamalı mevcut komplikasyon yada durum kodlanmalıdır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Clr>
                <a:srgbClr val="7030A0"/>
              </a:buClr>
              <a:buNone/>
            </a:pPr>
            <a:r>
              <a:rPr lang="tr-TR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Unutmayınız; Hastaya </a:t>
            </a:r>
            <a:r>
              <a:rPr lang="tr-TR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başka </a:t>
            </a:r>
            <a:r>
              <a:rPr lang="tr-TR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O’lu</a:t>
            </a:r>
            <a:r>
              <a:rPr lang="tr-TR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kod atamak gerekir ise O82 kodu kullanılmaz atanan diğer </a:t>
            </a:r>
            <a:r>
              <a:rPr lang="tr-TR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O’lu</a:t>
            </a:r>
            <a:r>
              <a:rPr lang="tr-TR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kod ana tanı olur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14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44624"/>
            <a:ext cx="7890080" cy="864096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err="1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Uterus</a:t>
            </a:r>
            <a:r>
              <a:rPr lang="tr-TR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skarı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(Eski Sezaryen)</a:t>
            </a:r>
            <a:endParaRPr lang="tr-TR" sz="36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033347"/>
            <a:ext cx="8028384" cy="5472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O34.2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Önceki cerrahiden kaynaklanan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uterus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skarı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nedeniyle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maternal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bakım kodu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atanır.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O34.2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Eski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,mükerrer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sezaryen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olan hastaların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elektif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sezaryen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yapılması  için yatırılmış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ise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kodlanmalıdır.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 Daha önceki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uterus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skarı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bakım gerektiriyor ancak, bakım epizodunda doğum gerçekleşmiyorsa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kullanılır.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Önceden sezaryen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olmuş hasta normal doğum yapar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ise;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O75.7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Vajinal doğum, önceki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sezaryen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sonrası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kodu atanmalıdır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37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124744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Yanlış Geliş, Oransızlık ve 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Maternal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Pelvik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Organların Anormalliği (1506)</a:t>
            </a:r>
            <a:endParaRPr lang="tr-TR" sz="36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196752"/>
            <a:ext cx="8028384" cy="55247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Doğum eyleminin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başlangıcından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önce bakım veya müdahalenin gerekli olması halinde, uygun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şekilde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aşağıdaki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bloklardan bir kod atayın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O32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Anne bakımı, fetüsün bilinen veya şüpheli </a:t>
            </a:r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malprezentasyonu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için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tr-TR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O33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Anne bakımı, bilinen veya şüpheli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oransızlıklarda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tr-TR" sz="24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O34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Anne bakımı, </a:t>
            </a:r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pelvik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 organların bilinen veya şüpheli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anormalliğinde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524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1 Başlık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73982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Diz </a:t>
            </a:r>
            <a:r>
              <a:rPr lang="tr-TR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Menisküsü</a:t>
            </a: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Ligament</a:t>
            </a: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Yırtılması (1319)</a:t>
            </a:r>
            <a:endParaRPr lang="tr-TR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891" name="2 İçerik Yer Tutucusu"/>
          <p:cNvSpPr>
            <a:spLocks noGrp="1"/>
          </p:cNvSpPr>
          <p:nvPr>
            <p:ph idx="1"/>
          </p:nvPr>
        </p:nvSpPr>
        <p:spPr>
          <a:xfrm>
            <a:off x="1043608" y="548680"/>
            <a:ext cx="8100392" cy="5904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Yırtık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menisküs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veya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ligament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tanısı için durumun akut olduğu hekim tarafından belirtilmez ise, yaralanmayı eski bir yaralanma olarak kabul edip kodlama yapın.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Bu durum, ACS 1906 mevcut ve eski yaralanmalara istisnai bir standarttır.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Dış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etken kodları atanmaz. </a:t>
            </a:r>
          </a:p>
          <a:p>
            <a:pPr marL="0" indent="0">
              <a:buNone/>
            </a:pPr>
            <a:endParaRPr lang="tr-T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7F452-A177-4700-AB81-67626ABA2965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  <p:sp>
        <p:nvSpPr>
          <p:cNvPr id="5" name="Yuvarlatılmış Dikdörtgen 4"/>
          <p:cNvSpPr/>
          <p:nvPr/>
        </p:nvSpPr>
        <p:spPr>
          <a:xfrm>
            <a:off x="2699792" y="2324406"/>
            <a:ext cx="3233814" cy="7200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Diz </a:t>
            </a:r>
            <a:r>
              <a:rPr lang="tr-TR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Menisküsü</a:t>
            </a:r>
            <a:r>
              <a:rPr lang="tr-T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tr-TR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Ligament</a:t>
            </a:r>
            <a:r>
              <a:rPr lang="tr-T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Yırtılması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199579" y="3353604"/>
            <a:ext cx="2474457" cy="57792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Eski Yaralanma</a:t>
            </a:r>
          </a:p>
        </p:txBody>
      </p:sp>
      <p:sp>
        <p:nvSpPr>
          <p:cNvPr id="7" name="Dikdörtgen 6"/>
          <p:cNvSpPr/>
          <p:nvPr/>
        </p:nvSpPr>
        <p:spPr>
          <a:xfrm>
            <a:off x="5465509" y="3376716"/>
            <a:ext cx="2439543" cy="57792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Akut Yaralanma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033160" y="4521683"/>
            <a:ext cx="2905369" cy="12045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M23.2</a:t>
            </a:r>
          </a:p>
          <a:p>
            <a:pPr algn="ctr"/>
            <a:r>
              <a:rPr lang="tr-T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Menisküslerin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düzensizliği, eski yırtık veya yaralanmaya bağlı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206735" y="4533891"/>
            <a:ext cx="4716017" cy="10658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S83.6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Dizin diğer ve tanımlanmamış kısımlarının burkulma ve gerilmesi </a:t>
            </a: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Veya</a:t>
            </a:r>
          </a:p>
          <a:p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S83.7 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Dizin </a:t>
            </a:r>
            <a:r>
              <a:rPr lang="tr-T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multipl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yapılarının yaralanması</a:t>
            </a:r>
          </a:p>
          <a:p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tr-TR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5317128" y="6141293"/>
            <a:ext cx="2736304" cy="5463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Uygun dış neden kodları  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Düz Ok Bağlayıcısı 10"/>
          <p:cNvCxnSpPr/>
          <p:nvPr/>
        </p:nvCxnSpPr>
        <p:spPr>
          <a:xfrm flipH="1">
            <a:off x="2699792" y="3017102"/>
            <a:ext cx="283622" cy="2434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5667663" y="2986660"/>
            <a:ext cx="265943" cy="3669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>
            <a:off x="2195736" y="3931525"/>
            <a:ext cx="0" cy="3091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6517785" y="4003171"/>
            <a:ext cx="46959" cy="5001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 flipH="1">
            <a:off x="6541264" y="5596846"/>
            <a:ext cx="23480" cy="5338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268760"/>
            <a:ext cx="8064896" cy="4979640"/>
          </a:xfrm>
        </p:spPr>
        <p:txBody>
          <a:bodyPr/>
          <a:lstStyle/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Anormallik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ilk kez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doğumda teşhis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edilmişse veya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doğumda bakım ve/veya müdahale gerektiriyorsa, aşağıdaki bloklardan bir kod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atanmalıdır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O64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İlerlemeyen doğum, fetüsün yanlış pozisyon ve yanlış gelişinden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dolayı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tr-TR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O65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İlerlemeyen doğum, </a:t>
            </a:r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maternal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pelvik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 anormallikten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dolayı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O66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İlerlemeyen doğumlar,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diğer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40</a:t>
            </a:fld>
            <a:endParaRPr lang="tr-TR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1043608" y="0"/>
            <a:ext cx="7992888" cy="1124744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Yanlış Geliş, Oransızlık ve 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Maternal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Pelvik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Organların Anormalliği (1506)</a:t>
            </a:r>
            <a:endParaRPr lang="tr-TR" sz="36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41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44624"/>
            <a:ext cx="8028384" cy="634082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Miadını Geçmiş Doğum</a:t>
            </a:r>
            <a:endParaRPr lang="tr-TR" sz="36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678706"/>
            <a:ext cx="7992888" cy="1826231"/>
          </a:xfrm>
        </p:spPr>
        <p:txBody>
          <a:bodyPr/>
          <a:lstStyle/>
          <a:p>
            <a:pPr algn="just">
              <a:buNone/>
            </a:pPr>
            <a:endParaRPr lang="tr-TR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Hamileliğin 42.haftasında ya da sonrasında gerçekleşen bir doğum ‘miadını geçmiş’ doğum olarak kabul edilir.</a:t>
            </a:r>
          </a:p>
          <a:p>
            <a:pPr>
              <a:buNone/>
            </a:pPr>
            <a:r>
              <a:rPr lang="tr-TR" sz="2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             O48</a:t>
            </a: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Uzamış Gebelik kodu atanmalıdır.</a:t>
            </a:r>
          </a:p>
          <a:p>
            <a:pPr marL="457200" lvl="1" indent="0"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41</a:t>
            </a:fld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1080120" y="2504938"/>
            <a:ext cx="781236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Örnek</a:t>
            </a:r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:</a:t>
            </a:r>
          </a:p>
          <a:p>
            <a:r>
              <a:rPr lang="tr-TR" sz="2400" b="1" dirty="0">
                <a:solidFill>
                  <a:srgbClr val="7030A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  <a:r>
              <a:rPr lang="tr-TR" sz="24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Günaşımı</a:t>
            </a: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  <a:r>
              <a:rPr lang="tr-TR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olan </a:t>
            </a: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hastaya indüksiyon takılmış </a:t>
            </a:r>
            <a:r>
              <a:rPr lang="tr-TR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doğum sırasında </a:t>
            </a:r>
            <a:r>
              <a:rPr lang="tr-TR" sz="24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epizyotomi</a:t>
            </a:r>
            <a:r>
              <a:rPr lang="tr-TR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açılmış ve normal </a:t>
            </a:r>
            <a:r>
              <a:rPr lang="tr-TR" sz="24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spontan</a:t>
            </a:r>
            <a:r>
              <a:rPr lang="tr-TR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baş geliş yolu ile canlı bir erkek bebek </a:t>
            </a: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doğurtulmuştur.</a:t>
            </a:r>
            <a:endParaRPr lang="tr-TR" sz="2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O48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Uzamış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gebelik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Z37.0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Tek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canlı doğum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90467-00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verteks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doğum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90465-00</a:t>
            </a:r>
            <a:r>
              <a:rPr lang="tr-T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Doğum </a:t>
            </a:r>
            <a:r>
              <a:rPr lang="tr-T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eyleminin medikal indüksiyonu, </a:t>
            </a:r>
            <a:r>
              <a:rPr lang="tr-T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oksitosin</a:t>
            </a:r>
            <a:endParaRPr lang="tr-TR" sz="2400" dirty="0" smtClean="0">
              <a:latin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90472-00</a:t>
            </a:r>
            <a:r>
              <a:rPr lang="tr-T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Epizyotomi</a:t>
            </a:r>
            <a:endParaRPr lang="tr-TR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09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44624"/>
            <a:ext cx="7890080" cy="936105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Çoğul Doğum</a:t>
            </a:r>
            <a:endParaRPr lang="tr-TR" sz="36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980729"/>
            <a:ext cx="8100392" cy="5267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  <a:endParaRPr lang="tr-TR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Bebekler farklı pozisyonda doğmuşsa, her iki doğum tipi de kodlanmalıdır. </a:t>
            </a:r>
            <a:r>
              <a:rPr lang="tr-TR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Ö</a:t>
            </a: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rneğin hastanın kodlanmasında </a:t>
            </a:r>
            <a:r>
              <a:rPr lang="tr-TR" sz="24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verteks</a:t>
            </a: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ve </a:t>
            </a:r>
            <a:r>
              <a:rPr lang="tr-TR" sz="24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makad</a:t>
            </a: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doğum beraberse ikisi de atanacak.</a:t>
            </a:r>
            <a:endParaRPr lang="tr-TR" sz="2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42</a:t>
            </a:fld>
            <a:endParaRPr lang="tr-TR"/>
          </a:p>
        </p:txBody>
      </p:sp>
      <p:pic>
        <p:nvPicPr>
          <p:cNvPr id="5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284984"/>
            <a:ext cx="4734858" cy="254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1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616" y="0"/>
            <a:ext cx="7920880" cy="695739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tr-TR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2296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itchFamily="18" charset="0"/>
              </a:rPr>
              <a:t>	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36 yaşında miadındaki hasta ikiz gebelik ikiz eşi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intra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uterin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sebebiyle başka hastaneden sevk ile doğum salonuna kabul edilmiştir. Hastaya indüksiyon ve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epizyotomi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işlemi uygulanarak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verteks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doğum ile canlı bebek  ve ikinci bebek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makat doğum ile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bebek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doğurtulmuştur.</a:t>
            </a:r>
          </a:p>
          <a:p>
            <a:pPr marL="82296" indent="0"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457200" fontAlgn="ctr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O31.2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veya daha fazla fetüsün </a:t>
            </a:r>
            <a:r>
              <a:rPr lang="tr-TR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intrauterin</a:t>
            </a:r>
            <a:r>
              <a:rPr lang="tr-T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ölümünden sonra devam eden gebelik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 fontAlgn="b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O30.0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İkiz </a:t>
            </a:r>
            <a:r>
              <a:rPr lang="tr-T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gebelik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 fontAlgn="b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Z37.3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İkiz</a:t>
            </a:r>
            <a:r>
              <a:rPr lang="tr-T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bir canlı ve bir ölü doğum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 fontAlgn="b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90467-00Spontan </a:t>
            </a:r>
            <a:r>
              <a:rPr lang="tr-TR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verteks</a:t>
            </a:r>
            <a:r>
              <a:rPr lang="tr-T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doğum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 fontAlgn="b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90470-00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Spontan</a:t>
            </a:r>
            <a:r>
              <a:rPr lang="tr-T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makat doğum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 fontAlgn="b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90465-00Doğum </a:t>
            </a:r>
            <a:r>
              <a:rPr lang="tr-T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eyleminin medikal indüksiyonu, </a:t>
            </a:r>
            <a:r>
              <a:rPr lang="tr-TR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oksitosin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 fontAlgn="b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90472-00Epizyotomi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77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0"/>
            <a:ext cx="7818072" cy="764705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Prematür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Doğum (1530)</a:t>
            </a:r>
            <a:endParaRPr lang="tr-TR" sz="36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764705"/>
            <a:ext cx="8028384" cy="5904655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82296" indent="0"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 ‘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Prematür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doğum’ veya hamileliğin 37. haftası tamamlanmadan önce başlayan doğumu  kodlarken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tr-TR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tr-T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O60 </a:t>
            </a:r>
            <a:r>
              <a:rPr lang="tr-TR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Miadından önce doğum kodu </a:t>
            </a:r>
            <a:r>
              <a:rPr lang="tr-T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mutlaka atanmalıdır</a:t>
            </a:r>
            <a:r>
              <a:rPr lang="tr-TR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Clr>
                <a:srgbClr val="7030A0"/>
              </a:buCl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Erken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doğumun sebebi klinik kayda girilmişse, söz konusu sebebi ana tanı olarak kodlayın ve arkasından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O60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kodunu girin. Herhangi bir sebep kaydedilmemişse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O60 kodunu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Ana Tanı olarak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atayın. 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O09 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Hamilelik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süresi, </a:t>
            </a:r>
            <a:endParaRPr lang="tr-TR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Z37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Doğum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sonucu kodlarını da 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ek tanı kodu olarak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atayın.</a:t>
            </a:r>
            <a:endParaRPr lang="tr-TR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39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16632"/>
            <a:ext cx="7920880" cy="613176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endParaRPr lang="tr-TR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endParaRPr lang="tr-TR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Örnek:</a:t>
            </a:r>
          </a:p>
          <a:p>
            <a:pPr marL="82296" indent="0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35 haftalık gebelik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preterm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eylem teşhisi ile yatıp doğum işlemi 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epizyotomi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uygulanarak  canlı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verteks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doğum şeklinde gerçekleşmiştir.</a:t>
            </a:r>
          </a:p>
          <a:p>
            <a:pPr marL="82296" indent="0"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O60.0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Miadından önce doğum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O09.5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Gebelik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Süresi 34-36 tamamlanmış hafta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Z37.0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Tek canlı doğum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90467-00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verteks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doğum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90472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Epizyotomi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73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836712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Erken 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Membran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Rüptürü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(1531)</a:t>
            </a:r>
            <a:endParaRPr lang="tr-TR" sz="36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 lnSpcReduction="10000"/>
          </a:bodyPr>
          <a:lstStyle/>
          <a:p>
            <a:pPr marL="457200" lvl="1" indent="0">
              <a:lnSpc>
                <a:spcPct val="80000"/>
              </a:lnSpc>
              <a:buClr>
                <a:srgbClr val="7030A0"/>
              </a:buCl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0" lvl="1" indent="0">
              <a:lnSpc>
                <a:spcPct val="80000"/>
              </a:lnSpc>
              <a:buClr>
                <a:srgbClr val="7030A0"/>
              </a:buClr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Membran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rüptürü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doğumun başlangıcından önce gerçekleşirse bu durum, ‘erken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membran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rüptürü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’ olarak adlandırılır.</a:t>
            </a:r>
          </a:p>
          <a:p>
            <a:pPr lvl="1">
              <a:lnSpc>
                <a:spcPct val="80000"/>
              </a:lnSpc>
              <a:buClr>
                <a:srgbClr val="7030A0"/>
              </a:buClr>
              <a:buFont typeface="Wingdings" pitchFamily="2" charset="2"/>
              <a:buChar char="Ø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Doğum,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membran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rüptüründen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sonra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24 saat içinde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başlarsa: </a:t>
            </a:r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O42.0 </a:t>
            </a:r>
            <a:r>
              <a:rPr lang="tr-TR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Erken </a:t>
            </a:r>
            <a:r>
              <a:rPr lang="tr-TR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membran</a:t>
            </a:r>
            <a:r>
              <a:rPr lang="tr-TR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rüptürü,doğum</a:t>
            </a:r>
            <a:r>
              <a:rPr lang="tr-TR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24 saat </a:t>
            </a:r>
            <a:r>
              <a:rPr lang="tr-TR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içinde    </a:t>
            </a:r>
            <a:r>
              <a:rPr lang="tr-TR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başlamış kodunu  </a:t>
            </a:r>
            <a:r>
              <a:rPr lang="tr-TR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atayın.</a:t>
            </a:r>
          </a:p>
          <a:p>
            <a:pPr lvl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tr-TR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Doğum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membran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rüptüründen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sonra 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1 ila 7 gün içinde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başlarsa:  </a:t>
            </a:r>
            <a:r>
              <a:rPr lang="tr-T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O42.11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Erken </a:t>
            </a:r>
            <a:r>
              <a:rPr lang="tr-TR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membran</a:t>
            </a:r>
            <a:r>
              <a:rPr lang="tr-TR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rüptürü</a:t>
            </a:r>
            <a:r>
              <a:rPr lang="tr-TR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doğum eyleminin başlangıcından 1-7 gün içinde kodunu </a:t>
            </a:r>
            <a:r>
              <a:rPr lang="tr-TR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atayın.</a:t>
            </a:r>
          </a:p>
          <a:p>
            <a:pPr lvl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tr-TR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Doğum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membran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rüptürü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sonrasında 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7 günden daha uzun bir süre içinde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başlarsa: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O42.12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Erken </a:t>
            </a:r>
            <a:r>
              <a:rPr lang="tr-TR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membran</a:t>
            </a:r>
            <a:r>
              <a:rPr lang="tr-TR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rüptürü</a:t>
            </a:r>
            <a:r>
              <a:rPr lang="tr-TR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doğum eyleminin başlangıcından 7 günden sonra kodunu </a:t>
            </a:r>
            <a:r>
              <a:rPr lang="tr-TR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atayın.</a:t>
            </a:r>
            <a:endParaRPr lang="tr-TR" sz="2800" dirty="0"/>
          </a:p>
          <a:p>
            <a:pPr lvl="1">
              <a:lnSpc>
                <a:spcPct val="80000"/>
              </a:lnSpc>
              <a:buClr>
                <a:srgbClr val="7030A0"/>
              </a:buClr>
              <a:buFont typeface="Wingdings" pitchFamily="2" charset="2"/>
              <a:buChar char="Ø"/>
            </a:pPr>
            <a:endParaRPr lang="tr-TR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46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39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0"/>
            <a:ext cx="8028384" cy="1124744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Kalp Hızı </a:t>
            </a:r>
            <a:r>
              <a:rPr lang="tr-TR" sz="3600" b="1" dirty="0" err="1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Deselerasyonları</a:t>
            </a:r>
            <a:r>
              <a:rPr lang="tr-TR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1546)</a:t>
            </a:r>
            <a:r>
              <a:rPr lang="tr-TR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764704"/>
            <a:ext cx="81724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    ‘Erken’, ‘geç’ veya ‘değişken’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deselerasyonlara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ilişkin dokümantasyon </a:t>
            </a: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yalnızca ‘</a:t>
            </a:r>
            <a:r>
              <a:rPr lang="tr-TR" sz="2400" b="1" i="1" dirty="0" err="1" smtClean="0"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distress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kaydedilmişse veya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enstrümental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ya da cerrahi müdahale gerçekleştirilmişse kodlanmalıdır.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O68.0</a:t>
            </a: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Doğum süreci ve doğum, </a:t>
            </a:r>
            <a:r>
              <a:rPr lang="tr-TR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kalp hızı anormalliği ile komplike 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40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0"/>
            <a:ext cx="7992888" cy="980728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Sıvıda </a:t>
            </a:r>
            <a:r>
              <a:rPr lang="tr-TR" sz="3600" b="1" dirty="0" err="1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Mekonyum</a:t>
            </a:r>
            <a:r>
              <a:rPr lang="tr-TR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(1547)</a:t>
            </a:r>
            <a:r>
              <a:rPr lang="tr-TR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1249566"/>
            <a:ext cx="8028339" cy="5131762"/>
          </a:xfrm>
        </p:spPr>
        <p:txBody>
          <a:bodyPr/>
          <a:lstStyle/>
          <a:p>
            <a:pPr marL="82296" indent="0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82296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Sıvıda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mekonyum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her zaman tek başına bir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distres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endikasyonu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değildir ve bu nedenle yalnızca ‘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distress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’ kaydedilmişse veya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enstrümental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ya da cerrahi müdahale gerçekleştirilmişse kodlanmalıdır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O68.1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Doğum süreci ve doğum,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amniotik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sıvı içinde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mekonyumla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komplike veya  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O68.2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Doğum süreci ve doğum,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amniotik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sıvı içinde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mekonyumla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birlikte kodlanmalıdır.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2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0"/>
            <a:ext cx="7992888" cy="83671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Yalancı Doğum Eylemi</a:t>
            </a:r>
            <a:endParaRPr lang="tr-TR" sz="36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980728"/>
            <a:ext cx="7992888" cy="51629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Gebeliğin ilk üç aylık döneminde başlayan ve haftalarla birlikte sıklığı, süresi ve yoğunluğu artan düzensiz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uterus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kasılmalarıdır.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O47.0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Tamamlanmış 37. haftalık gebelikten önce yalancı doğum eylemi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O47.1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Tamamlanmış 37. haftalık gebelikte veya daha sonra yalancı doğum eylemi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O47.9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Yalancı doğum eylemi, tanımlanmamış şeklindedir.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168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1 Başlık"/>
          <p:cNvSpPr>
            <a:spLocks noGrp="1"/>
          </p:cNvSpPr>
          <p:nvPr>
            <p:ph type="title"/>
          </p:nvPr>
        </p:nvSpPr>
        <p:spPr>
          <a:xfrm>
            <a:off x="1115616" y="1"/>
            <a:ext cx="8028384" cy="8948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 Kayması (1330 )</a:t>
            </a:r>
            <a:endParaRPr lang="tr-TR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6CD73A-D1A6-4659-B0A1-91E0CE79F688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  <p:sp>
        <p:nvSpPr>
          <p:cNvPr id="5" name="Yuvarlatılmış Dikdörtgen 4"/>
          <p:cNvSpPr/>
          <p:nvPr/>
        </p:nvSpPr>
        <p:spPr>
          <a:xfrm>
            <a:off x="2887231" y="1124744"/>
            <a:ext cx="3691992" cy="6615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Disk Kayması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088442" y="2400748"/>
            <a:ext cx="3483558" cy="4102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Yaralanma  sonucu ise</a:t>
            </a:r>
          </a:p>
        </p:txBody>
      </p:sp>
      <p:sp>
        <p:nvSpPr>
          <p:cNvPr id="7" name="Dikdörtgen 6"/>
          <p:cNvSpPr/>
          <p:nvPr/>
        </p:nvSpPr>
        <p:spPr>
          <a:xfrm>
            <a:off x="5096217" y="2400748"/>
            <a:ext cx="3436222" cy="4102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Yaralanmaya bağlı değilse </a:t>
            </a:r>
            <a:endParaRPr lang="tr-T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088442" y="4316814"/>
            <a:ext cx="3483558" cy="21365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Eklem ve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ligamentlerin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çıkığı, burkulması ve gerilmesinden</a:t>
            </a:r>
          </a:p>
          <a:p>
            <a:r>
              <a:rPr lang="tr-TR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S13--S23--S33   </a:t>
            </a: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Uygun dış neden kodları  atanmalıdır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9" name="Düz Ok Bağlayıcısı 8"/>
          <p:cNvCxnSpPr/>
          <p:nvPr/>
        </p:nvCxnSpPr>
        <p:spPr>
          <a:xfrm flipH="1">
            <a:off x="1907704" y="1556792"/>
            <a:ext cx="1008112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>
            <a:off x="5796136" y="1626033"/>
            <a:ext cx="900100" cy="5068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2081032" y="3104964"/>
            <a:ext cx="0" cy="3859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6557971" y="3104964"/>
            <a:ext cx="10071" cy="3859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Dikdörtgen 12"/>
          <p:cNvSpPr/>
          <p:nvPr/>
        </p:nvSpPr>
        <p:spPr>
          <a:xfrm flipH="1">
            <a:off x="5096217" y="4316813"/>
            <a:ext cx="3436222" cy="20395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Wingdings" pitchFamily="2" charset="2"/>
              <a:buChar char="ü"/>
            </a:pPr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M50.2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yada</a:t>
            </a:r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M51.2 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Varsa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geç etki ve dış neden kodları da atanmalıdır.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88640"/>
            <a:ext cx="7920880" cy="5987752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endParaRPr lang="tr-TR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Örnek:</a:t>
            </a:r>
          </a:p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36 haftalık hasta doğum ağrısı ile yatışı yapılmıştır.  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akiplerinde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servikal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açıklık olmayan NST normal    izlenen hasta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hidrasyon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uygulanarak taburcu edilmiştir.</a:t>
            </a:r>
          </a:p>
          <a:p>
            <a:pPr marL="0" indent="0"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O47.0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Tamamlanmış 37. haftalık gebelikten önce yalancı doğum eylemi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O09.5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Gebelik süresi 34-36 tamamlanmış hafta</a:t>
            </a:r>
          </a:p>
          <a:p>
            <a:pPr marL="82296" indent="0">
              <a:buNone/>
            </a:pPr>
            <a:endParaRPr lang="tr-TR" sz="2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759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40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Doğumla Birlikte </a:t>
            </a:r>
            <a:r>
              <a:rPr lang="tr-TR" sz="40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Antepartum</a:t>
            </a:r>
            <a:r>
              <a:rPr lang="tr-TR" sz="40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Durum (1515)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476672"/>
            <a:ext cx="8172400" cy="63813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rgbClr val="7030A0"/>
              </a:buClr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Bir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bakım epizodu doğumu içerse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de hasta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doğumdan önce yedi günden fazla bir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süreyle tedavisi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gereken bir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antepartum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durum nedeniyle hastaneye yatırılmış olursa, söz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konusu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antepartum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durumu ana tanı olarak kodlayın.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tr-TR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</a:t>
            </a:r>
            <a:r>
              <a:rPr lang="tr-T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Şidetli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Preklemsi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nedeniyle on gün yatan miadında hasta normal doğum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yapmıştır.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O14.1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Şiddetli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Pre-eklemsi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Z37.0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Tek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canlı doğum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90467-00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verteks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doğum</a:t>
            </a:r>
          </a:p>
          <a:p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933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0"/>
            <a:ext cx="8028384" cy="980729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Yatıştan Önce Doğum (1519)</a:t>
            </a:r>
            <a:endParaRPr lang="tr-TR" sz="36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476672"/>
            <a:ext cx="8028384" cy="6244804"/>
          </a:xfrm>
        </p:spPr>
        <p:txBody>
          <a:bodyPr>
            <a:normAutofit/>
          </a:bodyPr>
          <a:lstStyle/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Hasta hastaneye yatmadan önce doğum yapmış ve  hastada herhangi bir lohusalık komplikasyonu görülmemiş  ise 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Z39.0-Doğumdan hemen sonra muayene ve bakım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kategorisinden uygun  bir kod atanmalıdır.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Hastada bir komplikasyon gelişirse, söz konusu komplikasyon ana tanı olarak kodlanmalıdır.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Hasta, doğumdan sonra, çocuğun hasta olması sebebiyle çocuğa eşlik etmek üzere bir hastaneye sevk edilirse ve rutin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postpartum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bakıma tabi ise, uygun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Z39.0-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kodunu atayın.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Hasta, ana tanı ve ek tanı tanımına uygun herhangi bir durum olmaksızın,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sezeryan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sonrası bakım için bir hastaneden bir başka hastaneye sevk edilirse, uygun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Z39.0-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Kodu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Ana Tanı, 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Z48.8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Cerrahi izlem, diğer, tanımlanmış kodu ise ek tanı olarak atanmalıdır.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07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936104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Gebeliği Komplike Eden Durumlar (1521)</a:t>
            </a:r>
            <a:endParaRPr lang="tr-TR" sz="36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980728"/>
            <a:ext cx="8172400" cy="5616624"/>
          </a:xfrm>
        </p:spPr>
        <p:txBody>
          <a:bodyPr>
            <a:norm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Ø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rgbClr val="7030A0"/>
              </a:buCl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Bölüm XV Gebelik, doğum ve lohusalık, gebeliğe ilişkin komplikasyonlarla ilgili iki kod bloğu içermektedir:</a:t>
            </a:r>
          </a:p>
          <a:p>
            <a:pPr marL="0" indent="0">
              <a:buClr>
                <a:srgbClr val="7030A0"/>
              </a:buCl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1. Blok :O20-O29 </a:t>
            </a: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Gebelikle ilgili diğer </a:t>
            </a:r>
            <a:r>
              <a:rPr lang="tr-TR" sz="2400" b="1" i="1" dirty="0" err="1" smtClean="0">
                <a:latin typeface="Times New Roman" pitchFamily="18" charset="0"/>
                <a:cs typeface="Times New Roman" pitchFamily="18" charset="0"/>
              </a:rPr>
              <a:t>maternal</a:t>
            </a: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 bozukluklar </a:t>
            </a:r>
          </a:p>
          <a:p>
            <a:pPr marL="82296" indent="0">
              <a:buClr>
                <a:srgbClr val="7030A0"/>
              </a:buClr>
              <a:buNone/>
            </a:pP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Gebeliği komplike eden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yaygın ve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spesifik durumlar O20-O29 bloğunda tanımlanmıştır.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53</a:t>
            </a:fld>
            <a:endParaRPr lang="tr-TR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05064"/>
            <a:ext cx="7488832" cy="271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105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597352"/>
          </a:xfrm>
        </p:spPr>
        <p:txBody>
          <a:bodyPr>
            <a:normAutofit/>
          </a:bodyPr>
          <a:lstStyle/>
          <a:p>
            <a:pPr marL="82296" indent="0">
              <a:buClr>
                <a:srgbClr val="7030A0"/>
              </a:buClr>
              <a:buNone/>
            </a:pP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Clr>
                <a:srgbClr val="7030A0"/>
              </a:buClr>
              <a:buNone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2.Blok:</a:t>
            </a: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 O94-O99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Obstetrik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durumlar, diğer, başka yerde sınıflanmamış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Clr>
                <a:srgbClr val="7030A0"/>
              </a:buCl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Gebeliği komplike eden oluşturan) diğer durumları kodlamak için kullanılmalıdır.</a:t>
            </a:r>
          </a:p>
          <a:p>
            <a:pPr marL="0" indent="0">
              <a:buClr>
                <a:srgbClr val="7030A0"/>
              </a:buClr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Spesifik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durumu tanımlamak amacıyla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gebeliği komplike eden tanı ek kod olarak mutlaka atanmalıdır.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54</a:t>
            </a:fld>
            <a:endParaRPr lang="tr-T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68794"/>
            <a:ext cx="7632848" cy="3163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321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260648"/>
            <a:ext cx="7992888" cy="6480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tr-TR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Örnek: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Rutin kontrole gelen 28 haftalık gebenin yapılan tetkikleri sonucu anemi tanısı konularak yatış verilmiş  hastaya 2 ünite eritrosit süspansiyonu takılmıştır.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O99.0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Anemi, gebelik, doğum ve lohusalığı komplike eden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D50.9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Demir eksikliği anemisi, tanımlanmamış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O09.4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Gebelik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süresi 26-33 tamamlanmış hafta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13706-02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Paketlenmiş hücrelerin transfüzyonu </a:t>
            </a:r>
          </a:p>
          <a:p>
            <a:pPr>
              <a:buNone/>
            </a:pPr>
            <a:endParaRPr lang="tr-TR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55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86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792088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Diabetes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Mellitus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(DM) ve Hamilelik</a:t>
            </a:r>
            <a:endParaRPr lang="tr-TR" sz="36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6" y="260648"/>
            <a:ext cx="8280920" cy="6597352"/>
          </a:xfrm>
        </p:spPr>
        <p:txBody>
          <a:bodyPr>
            <a:normAutofit lnSpcReduction="10000"/>
          </a:bodyPr>
          <a:lstStyle/>
          <a:p>
            <a:pPr marL="402336" lvl="1" indent="0">
              <a:lnSpc>
                <a:spcPct val="90000"/>
              </a:lnSpc>
              <a:buClr>
                <a:srgbClr val="66FF33"/>
              </a:buClr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02336" lvl="1" indent="0">
              <a:lnSpc>
                <a:spcPct val="90000"/>
              </a:lnSpc>
              <a:buClr>
                <a:srgbClr val="66FF33"/>
              </a:buClr>
              <a:buNone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402336" lvl="1" indent="0">
              <a:lnSpc>
                <a:spcPct val="90000"/>
              </a:lnSpc>
              <a:buClr>
                <a:srgbClr val="66FF33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Hamilelik sırasında DM bulunduğu zaman, </a:t>
            </a:r>
          </a:p>
          <a:p>
            <a:pPr marL="745236" lvl="1" indent="-34290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O24 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Hamilelikte 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diabetes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mellitus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’tan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bir kod kullanılır.</a:t>
            </a:r>
          </a:p>
          <a:p>
            <a:pPr marL="745236" lvl="1" indent="-34290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Eğer diyabet komplikasyonları varsa, E09-E14’ten uygun ek kodlar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atayınız.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Hastanın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gestasyonel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diyabeti varsa ve gebelik döneminde tekrarlarsa 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Z87.5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Gebeliği, doğum ve lohusalık dönemini komplike eden kişisel hikaye kodu kullanılır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İnsülin ile tedavi edilip edilmediğini belirtmek için beşinci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kırılım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kullanılır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/>
          </a:p>
          <a:p>
            <a:pPr marL="402336" lvl="1" indent="0">
              <a:lnSpc>
                <a:spcPct val="90000"/>
              </a:lnSpc>
              <a:buClr>
                <a:srgbClr val="66FF33"/>
              </a:buClr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200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0"/>
            <a:ext cx="7992888" cy="836712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Gebelikte Hipertansiyon (1526)</a:t>
            </a:r>
            <a:endParaRPr lang="tr-TR" sz="36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836712"/>
            <a:ext cx="8100392" cy="5884764"/>
          </a:xfrm>
        </p:spPr>
        <p:txBody>
          <a:bodyPr>
            <a:norm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Ø"/>
            </a:pP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rgbClr val="7030A0"/>
              </a:buClr>
              <a:buNone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	O10-O16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Gebelikte, doğumda veya lohusalıkta ödem,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proteinüri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hipertansif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bozukluklar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kategorilerindeki kodlar yalnızca kan basıncı değerlerine bakılarak atanmamalıdır. Hasta dosyasına bu tanılar atanmamış ise hekime danışmadan kodlamayı yapmayın.</a:t>
            </a:r>
          </a:p>
          <a:p>
            <a:pPr marL="82296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Şunlar için kodlar bulunmaktadır: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Hamilelikten önce var olan ve hamileliği komplike eden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hipertansif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durumlar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Hamileliğe bağlı ödem,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proteinüri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 hipertansiyonu ilgilendiren durumlar</a:t>
            </a:r>
          </a:p>
          <a:p>
            <a:pPr marL="82296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    Temel olarak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antenatal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yatışlarda kullanmak içindir fakat doğum ve doğum sonu süreçte de kullanılabilir.</a:t>
            </a:r>
          </a:p>
          <a:p>
            <a:pPr>
              <a:buClr>
                <a:srgbClr val="7030A0"/>
              </a:buClr>
              <a:buNone/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57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87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0"/>
            <a:ext cx="7920880" cy="908720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err="1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İnsidental</a:t>
            </a:r>
            <a:r>
              <a:rPr lang="tr-TR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Gebelik Durumu</a:t>
            </a:r>
            <a:endParaRPr lang="tr-TR" sz="36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620688"/>
            <a:ext cx="7992888" cy="62373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Clr>
                <a:srgbClr val="7030A0"/>
              </a:buClr>
              <a:buFont typeface="Wingdings" pitchFamily="2" charset="2"/>
              <a:buChar char="Ø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>
                <a:srgbClr val="7030A0"/>
              </a:buCl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Hamile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bir kadın, gebelikle ilgili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olmayan bir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durum sebebiyle hastaneye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yatırılır. </a:t>
            </a:r>
          </a:p>
          <a:p>
            <a:pPr marL="0" indent="0" algn="just"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Gebeliğe yönelik herhangi bir işlem yapılmaz ise  gebelik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durumu 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tr-TR" sz="2800" b="1" dirty="0" err="1">
                <a:latin typeface="Times New Roman" pitchFamily="18" charset="0"/>
                <a:cs typeface="Times New Roman" pitchFamily="18" charset="0"/>
              </a:rPr>
              <a:t>insidental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olarak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sınıflandırılır.</a:t>
            </a:r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sz="2800" dirty="0" smtClean="0"/>
              <a:t>      </a:t>
            </a:r>
            <a:endParaRPr lang="tr-TR" sz="2800" dirty="0"/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endParaRPr lang="tr-TR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800" dirty="0"/>
          </a:p>
          <a:p>
            <a:pPr marL="0" lvl="0" indent="0" algn="ctr">
              <a:buNone/>
            </a:pPr>
            <a:endParaRPr lang="tr-TR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tr-TR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Unutmayınız;</a:t>
            </a:r>
            <a:r>
              <a:rPr lang="tr-TR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Z33 Gebelik Durumu, </a:t>
            </a:r>
            <a:r>
              <a:rPr lang="tr-TR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İnsidental</a:t>
            </a:r>
            <a:r>
              <a:rPr lang="tr-TR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Hamile bir kadın, gebelikle ilgili olmayan bir durum sebebiyle hastaneye yatırılır. Gebeliğe yönelik herhangi bir işlem yapılmaz ise kodlanır. Hastaya </a:t>
            </a:r>
            <a:r>
              <a:rPr lang="tr-TR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O’lu</a:t>
            </a:r>
            <a:r>
              <a:rPr lang="tr-TR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bir kod atarsanız ve gebelik için bir işlem yapılır ise Z33 kodunu kullanmazsınız</a:t>
            </a:r>
            <a:r>
              <a:rPr lang="tr-TR" sz="2800" dirty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tr-TR" smtClean="0"/>
              <a:pPr/>
              <a:t>58</a:t>
            </a:fld>
            <a:endParaRPr kumimoji="0" lang="tr-TR" dirty="0"/>
          </a:p>
        </p:txBody>
      </p:sp>
      <p:sp>
        <p:nvSpPr>
          <p:cNvPr id="4" name="4 Yuvarlatılmış Dikdörtgen"/>
          <p:cNvSpPr/>
          <p:nvPr/>
        </p:nvSpPr>
        <p:spPr>
          <a:xfrm>
            <a:off x="1208222" y="2420888"/>
            <a:ext cx="7307128" cy="720080"/>
          </a:xfrm>
          <a:prstGeom prst="roundRect">
            <a:avLst>
              <a:gd name="adj" fmla="val 13235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r-T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Ana Tanı = Hastaneye Geliş Sebebi </a:t>
            </a:r>
            <a:endParaRPr lang="tr-T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5 Yuvarlatılmış Dikdörtgen"/>
          <p:cNvSpPr/>
          <p:nvPr/>
        </p:nvSpPr>
        <p:spPr>
          <a:xfrm>
            <a:off x="1208222" y="3401616"/>
            <a:ext cx="7307128" cy="720080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tr-T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 Tanı = Z33 Gebelik Durumu, </a:t>
            </a:r>
            <a:r>
              <a:rPr lang="tr-TR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İnsidental</a:t>
            </a:r>
            <a:endParaRPr lang="tr-T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5581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908720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Yenidoğan / 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Neonat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(1607 )</a:t>
            </a:r>
            <a:endParaRPr lang="tr-TR" sz="36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340768"/>
            <a:ext cx="7920880" cy="5517232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tr-TR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“…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doğum tarihinde (gün 0) başlayıp 27. günün sonunda biten tam dört hafta veya 28 tamamlanmış gün süren dönemdir.</a:t>
            </a:r>
          </a:p>
          <a:p>
            <a:pPr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Yenidoğan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28 günden küçük canlı doğmuş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bebektir.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59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999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548680"/>
            <a:ext cx="7992888" cy="5577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Birçok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vakada, disk bozuklukları herhangi bir semptom göstermeye bilirler.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Disk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bozukluklarının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miyelopati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radikülopati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birlikte görülmesi gerekmez. 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yüzden,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miyelopati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yalnızca fiilen belirtilmişse kodlanmalıdır.</a:t>
            </a:r>
          </a:p>
          <a:p>
            <a:pPr marL="0" indent="0">
              <a:buNone/>
            </a:pPr>
            <a:endParaRPr lang="tr-T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49B65-C9F9-4F42-A44D-CE2765B33605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043608" y="0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Disk Bozuklukları</a:t>
            </a:r>
          </a:p>
        </p:txBody>
      </p:sp>
      <p:pic>
        <p:nvPicPr>
          <p:cNvPr id="5" name="Picture 4" descr="http://www.delinetciler.org/resimler/2009/05/16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789040"/>
            <a:ext cx="3679277" cy="2885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e-saglikci.org/wp-content/uploads/belfitig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942" y="3789040"/>
            <a:ext cx="3593529" cy="293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37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0"/>
            <a:ext cx="7992888" cy="83671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Z38.- Kodu </a:t>
            </a:r>
            <a:endParaRPr lang="tr-TR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1124744"/>
            <a:ext cx="8064896" cy="5472608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Yenidoğan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tamamen sağlıklı olduğunda </a:t>
            </a: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 Tanı,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diğer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durumlarda mutlaka </a:t>
            </a: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Ek Tanı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olarak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kodlanmalıdır.</a:t>
            </a:r>
          </a:p>
          <a:p>
            <a:pPr marL="114300" indent="0">
              <a:buNone/>
            </a:pPr>
            <a:r>
              <a:rPr lang="tr-TR" sz="2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Hastanede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tr-TR" sz="28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Z38.0</a:t>
            </a:r>
            <a:r>
              <a:rPr lang="tr-TR" sz="2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Tek </a:t>
            </a:r>
            <a:r>
              <a:rPr lang="tr-TR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doğum hastanede</a:t>
            </a:r>
          </a:p>
          <a:p>
            <a:pPr marL="114300" indent="0"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</a:t>
            </a:r>
            <a:r>
              <a:rPr lang="tr-TR" sz="2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Hastane </a:t>
            </a:r>
            <a:r>
              <a:rPr lang="tr-TR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dışında doğmuş ancak doğum </a:t>
            </a:r>
            <a:r>
              <a:rPr lang="tr-TR" sz="2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sonrasında hemen hastaneye </a:t>
            </a:r>
            <a:r>
              <a:rPr lang="tr-TR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yatırılmış ise;</a:t>
            </a:r>
            <a:endParaRPr lang="tr-TR" sz="2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8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Z38.1 </a:t>
            </a:r>
            <a:r>
              <a:rPr lang="tr-TR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Tek doğum, hastane dışında </a:t>
            </a:r>
            <a:r>
              <a:rPr lang="tr-TR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kodu kullanılır.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Z38 kodu tüm yenidoğan dosyalarına ilk yatışında kodlanmalıdır.</a:t>
            </a:r>
            <a:endParaRPr lang="tr-TR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	</a:t>
            </a:r>
            <a:r>
              <a:rPr lang="tr-TR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Z38 kod yanına başka kod atanır ise her zaman ek tanıya döner tek kullanıldığında ana tanı olur .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	Doğum </a:t>
            </a:r>
            <a:r>
              <a:rPr lang="tr-TR" sz="2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sonunda ortaya çıkan herhangi bir hastalık </a:t>
            </a:r>
            <a:r>
              <a:rPr lang="tr-TR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durumu Z38</a:t>
            </a:r>
            <a:r>
              <a:rPr lang="tr-TR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.- </a:t>
            </a:r>
            <a:r>
              <a:rPr lang="tr-TR" sz="2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kodundan önce  kodlanmalıdır. </a:t>
            </a:r>
            <a:r>
              <a:rPr lang="tr-TR" sz="2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Z38</a:t>
            </a:r>
            <a:r>
              <a:rPr lang="tr-TR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.- </a:t>
            </a:r>
            <a:r>
              <a:rPr lang="tr-TR" sz="2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kodları, ikinci yatışta veya bu yatıştan sonraki yatışlarda </a:t>
            </a:r>
            <a:r>
              <a:rPr lang="tr-TR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ise kullanılamaz.</a:t>
            </a:r>
            <a:endParaRPr lang="tr-TR" sz="2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None/>
            </a:pPr>
            <a:endParaRPr lang="tr-TR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60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98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332656"/>
            <a:ext cx="7992888" cy="6120680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 :</a:t>
            </a:r>
          </a:p>
          <a:p>
            <a:pPr>
              <a:buNone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		 Hastanede doğan 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yenidoğanda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doğum sonrasında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respiratuvar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distres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sendromu ve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pnömotoraks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görülmüş olup A hastanesinden B hastanesine sevk edilmiştir.</a:t>
            </a:r>
          </a:p>
          <a:p>
            <a:pPr>
              <a:buNone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A Hastanesi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P22.0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Yenidoğanın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solunum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distres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sendromu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P25.1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Pnömotoraks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perinatal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dönemde başlayan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Z38.0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Tek doğum, hastanede</a:t>
            </a:r>
          </a:p>
          <a:p>
            <a:pPr>
              <a:buNone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 Hastanesi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P22.0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Yenidoğanın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solunum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distres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sendromu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P25.1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Pnömotoraks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perinatal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dönemde başlayan</a:t>
            </a:r>
          </a:p>
          <a:p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61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86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0"/>
            <a:ext cx="8064896" cy="1166821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Maternal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Nedenler ve Doğum Travmasından Etkilenen YD (1609)</a:t>
            </a:r>
            <a:endParaRPr lang="tr-TR" sz="36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285860"/>
            <a:ext cx="8532440" cy="4951452"/>
          </a:xfrm>
        </p:spPr>
        <p:txBody>
          <a:bodyPr>
            <a:normAutofit/>
          </a:bodyPr>
          <a:lstStyle/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blok kodları yalnızca annenin bebeğin sağlığını etkilemiş olduğu bir problem bulunduğu zaman bebek için atanmalıdır.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Eğer bebekle ilgili hiçbir dokümantasyon bulunmuyorsa, annenin ciddi bir durumu  varsa ancak bebeği etkisi olmamış ise bebek dosyasına P00-P04 kategorisinden bir kod  atamayınız.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tr-TR" sz="2800" b="1" dirty="0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800" b="1" dirty="0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P00-P04</a:t>
            </a:r>
            <a:r>
              <a:rPr lang="tr-TR" sz="2800" dirty="0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arasında kodların ne zaman kullanılacağına ilişkin herhangi bir süre sınırlaması yoktur.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62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61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692696"/>
            <a:ext cx="8172400" cy="5555704"/>
          </a:xfrm>
        </p:spPr>
        <p:txBody>
          <a:bodyPr>
            <a:normAutofit/>
          </a:bodyPr>
          <a:lstStyle/>
          <a:p>
            <a:pPr marL="114300" indent="0">
              <a:spcBef>
                <a:spcPts val="400"/>
              </a:spcBef>
              <a:buClr>
                <a:srgbClr val="7030A0"/>
              </a:buClr>
              <a:buSzPct val="68000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Maternal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nedenlerden ve doğum travmasından etkilenen </a:t>
            </a:r>
            <a:r>
              <a:rPr lang="tr-TR" sz="2800" dirty="0" err="1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y</a:t>
            </a:r>
            <a:r>
              <a:rPr lang="tr-TR" sz="2800" dirty="0" err="1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enidoğanın</a:t>
            </a:r>
            <a:r>
              <a:rPr lang="tr-TR" sz="2800" dirty="0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problemi </a:t>
            </a:r>
            <a:r>
              <a:rPr lang="tr-TR" sz="28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net şekilde belirtilmelidir. Bu </a:t>
            </a:r>
            <a:r>
              <a:rPr lang="tr-TR" sz="2800" dirty="0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yüzden  her zaman;</a:t>
            </a:r>
          </a:p>
          <a:p>
            <a:pPr marL="114300" lvl="0" indent="0">
              <a:spcBef>
                <a:spcPts val="400"/>
              </a:spcBef>
              <a:buClr>
                <a:srgbClr val="7030A0"/>
              </a:buClr>
              <a:buSzPct val="68000"/>
              <a:buNone/>
            </a:pPr>
            <a:r>
              <a:rPr lang="tr-TR" sz="28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tr-TR" sz="2800" dirty="0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</a:t>
            </a:r>
            <a:r>
              <a:rPr lang="tr-TR" sz="28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iki kod </a:t>
            </a:r>
            <a:r>
              <a:rPr lang="tr-TR" sz="2800" dirty="0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bulunacaktır.</a:t>
            </a:r>
            <a:endParaRPr lang="tr-TR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lvl="0" indent="0">
              <a:spcBef>
                <a:spcPts val="400"/>
              </a:spcBef>
              <a:buClr>
                <a:srgbClr val="7030A0"/>
              </a:buClr>
              <a:buSzPct val="68000"/>
              <a:buNone/>
            </a:pPr>
            <a:r>
              <a:rPr lang="tr-TR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marL="114300" lvl="0" indent="0">
              <a:spcBef>
                <a:spcPts val="400"/>
              </a:spcBef>
              <a:buClr>
                <a:srgbClr val="7030A0"/>
              </a:buClr>
              <a:buSzPct val="68000"/>
              <a:buNone/>
            </a:pPr>
            <a:endParaRPr lang="tr-TR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lvl="0" indent="0">
              <a:spcBef>
                <a:spcPts val="400"/>
              </a:spcBef>
              <a:buClr>
                <a:srgbClr val="7030A0"/>
              </a:buClr>
              <a:buSzPct val="68000"/>
              <a:buNone/>
            </a:pPr>
            <a:r>
              <a:rPr lang="tr-TR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tr-TR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800" b="1" dirty="0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Problem               Neden </a:t>
            </a:r>
          </a:p>
          <a:p>
            <a:pPr marL="114300" indent="0">
              <a:spcBef>
                <a:spcPts val="400"/>
              </a:spcBef>
              <a:buClr>
                <a:srgbClr val="7030A0"/>
              </a:buClr>
              <a:buSzPct val="68000"/>
              <a:buNone/>
            </a:pPr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Ana </a:t>
            </a:r>
            <a:r>
              <a:rPr lang="tr-TR" sz="2800" b="1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tanı </a:t>
            </a:r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Ek </a:t>
            </a:r>
            <a:r>
              <a:rPr lang="tr-TR" sz="2800" b="1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tanı </a:t>
            </a:r>
          </a:p>
          <a:p>
            <a:pPr marL="114300" lvl="0" indent="0">
              <a:spcBef>
                <a:spcPts val="400"/>
              </a:spcBef>
              <a:buClr>
                <a:srgbClr val="7030A0"/>
              </a:buClr>
              <a:buSzPct val="68000"/>
              <a:buNone/>
            </a:pPr>
            <a:endParaRPr lang="tr-TR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P00-P04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kategorisindeki bir kod hiçbir zaman yeni doğana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ilişkin</a:t>
            </a:r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Ana Tanı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kodu olarak  atanmaz.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63</a:t>
            </a:fld>
            <a:endParaRPr lang="tr-TR"/>
          </a:p>
        </p:txBody>
      </p:sp>
      <p:cxnSp>
        <p:nvCxnSpPr>
          <p:cNvPr id="7" name="Düz Ok Bağlayıcısı 6"/>
          <p:cNvCxnSpPr/>
          <p:nvPr/>
        </p:nvCxnSpPr>
        <p:spPr>
          <a:xfrm>
            <a:off x="4373096" y="2436657"/>
            <a:ext cx="720080" cy="656072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3491812" y="2444657"/>
            <a:ext cx="576132" cy="648072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12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6515100" y="6261435"/>
            <a:ext cx="2000250" cy="460042"/>
          </a:xfrm>
        </p:spPr>
        <p:txBody>
          <a:bodyPr/>
          <a:lstStyle/>
          <a:p>
            <a:fld id="{059E824D-4EC0-4517-A92A-F79C78B9A8ED}" type="slidenum">
              <a:rPr lang="tr-TR" sz="2400" smtClean="0"/>
              <a:pPr/>
              <a:t>64</a:t>
            </a:fld>
            <a:endParaRPr lang="tr-TR" sz="2400"/>
          </a:p>
        </p:txBody>
      </p:sp>
      <p:sp>
        <p:nvSpPr>
          <p:cNvPr id="5" name="Dikdörtgen 4"/>
          <p:cNvSpPr/>
          <p:nvPr/>
        </p:nvSpPr>
        <p:spPr>
          <a:xfrm>
            <a:off x="1115616" y="116632"/>
            <a:ext cx="80283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P00-P04 </a:t>
            </a:r>
            <a:r>
              <a:rPr lang="tr-TR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Maternal</a:t>
            </a:r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Faktörler ve Gebelik, Doğum Eylemi ve Doğum Komplikasyonlarından Etkilenen Fetüs ve Yenidoğan</a:t>
            </a:r>
            <a:endParaRPr lang="tr-TR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255630" y="1641417"/>
            <a:ext cx="7708858" cy="10675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P00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Mevcut gebelikle ilgili olmayan </a:t>
            </a:r>
            <a:r>
              <a:rPr lang="tr-TR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maternal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durumların etkilediği fetüs ve yenidoğan</a:t>
            </a:r>
          </a:p>
          <a:p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255630" y="2737754"/>
            <a:ext cx="7708858" cy="907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P01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Gebeliğin 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maternal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komplikasyonlarından etkilenen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fetüs ve yenidoğan</a:t>
            </a:r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254686" y="3627671"/>
            <a:ext cx="7709802" cy="9389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P02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Plasenta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kord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membranların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komplikasyonlarından etkilenen fetüs ve yenidoğan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269294" y="4566632"/>
            <a:ext cx="7695194" cy="816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P03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Doğum 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eylemi ve doğumun diğer komplikasyonlarından etkilenen fetüs ve yenidoğan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1255630" y="5383174"/>
            <a:ext cx="7708858" cy="8541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P04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Plasenta 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veya anne sütünden geçen zararlı </a:t>
            </a:r>
            <a:r>
              <a:rPr lang="tr-T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etkenlerden 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etkilenen fetüs ve yenidoğan</a:t>
            </a:r>
          </a:p>
        </p:txBody>
      </p:sp>
    </p:spTree>
    <p:extLst>
      <p:ext uri="{BB962C8B-B14F-4D97-AF65-F5344CB8AC3E}">
        <p14:creationId xmlns:p14="http://schemas.microsoft.com/office/powerpoint/2010/main" val="94764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65</a:t>
            </a:fld>
            <a:endParaRPr lang="tr-TR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1115616" y="1052736"/>
            <a:ext cx="792088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2"/>
              <a:buNone/>
            </a:pPr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Örnek:</a:t>
            </a:r>
          </a:p>
          <a:p>
            <a:pPr marL="109728" indent="0">
              <a:buFont typeface="Wingdings 2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Vakumla doğum sonrası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sefal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hematom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gelişmiş hastanede doğmuş yenidoğan takipleri yapılarak taburcu edilmiştir.</a:t>
            </a:r>
          </a:p>
          <a:p>
            <a:pPr marL="109728" indent="0">
              <a:buFont typeface="Wingdings 2"/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P12.0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Doğum travmasına bağlı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sefalhematom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P03.3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Vakum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ekstraktör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[vantuz] doğumdan etkilenen fetüs ve yenidoğan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38.0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Tek çocuk hastanede doğmuş</a:t>
            </a:r>
          </a:p>
          <a:p>
            <a:pPr marL="109728" indent="0">
              <a:buFont typeface="Wingdings 2"/>
              <a:buNone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94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66</a:t>
            </a:fld>
            <a:endParaRPr lang="tr-TR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1043608" y="1772816"/>
            <a:ext cx="8100392" cy="460851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2"/>
              <a:buNone/>
            </a:pP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	Doğum travmasından etkilenen yenidoğan kodlaması yapılırken </a:t>
            </a: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P10-P15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grubundan  uygun kodlar; </a:t>
            </a:r>
          </a:p>
          <a:p>
            <a:pPr marL="109728" indent="0">
              <a:buFont typeface="Wingdings 2"/>
              <a:buNone/>
            </a:pP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marL="109728" indent="0">
              <a:buFont typeface="Wingdings 2"/>
              <a:buNone/>
            </a:pP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Yenidoğanın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durumunu  belirtmek için  </a:t>
            </a: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P03 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Doğum 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eylemi ve doğumun diğer komplikasyonlarından etkilenen fetüs ve 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yenidoğan den uygun kodlar;</a:t>
            </a:r>
          </a:p>
          <a:p>
            <a:pPr marL="114300" indent="0">
              <a:buFont typeface="Wingdings 2"/>
              <a:buNone/>
            </a:pP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                      olarak kodlanmalıdır.</a:t>
            </a:r>
          </a:p>
          <a:p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1043608" y="0"/>
            <a:ext cx="8100392" cy="105273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3600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tr-TR" sz="3600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tr-TR" sz="3600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Maternal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Nedenler ve Doğum Travmasından Etkilenen 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Yenidoğanlar</a:t>
            </a:r>
            <a:r>
              <a:rPr lang="tr-TR" sz="3600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tr-TR" sz="3600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endParaRPr lang="tr-TR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059832" y="2564904"/>
            <a:ext cx="3240360" cy="576064"/>
          </a:xfrm>
          <a:prstGeom prst="rect">
            <a:avLst/>
          </a:prstGeom>
          <a:solidFill>
            <a:srgbClr val="D0EC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 Tanı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3059832" y="4941168"/>
            <a:ext cx="3240360" cy="504056"/>
          </a:xfrm>
          <a:prstGeom prst="rect">
            <a:avLst/>
          </a:prstGeom>
          <a:solidFill>
            <a:srgbClr val="D0EC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Ek Tanı </a:t>
            </a:r>
            <a:endParaRPr lang="tr-T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5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/>
      <p:bldP spid="8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100392" y="6356351"/>
            <a:ext cx="414958" cy="365125"/>
          </a:xfrm>
        </p:spPr>
        <p:txBody>
          <a:bodyPr/>
          <a:lstStyle/>
          <a:p>
            <a:fld id="{059E824D-4EC0-4517-A92A-F79C78B9A8ED}" type="slidenum">
              <a:rPr lang="tr-TR" sz="1000" smtClean="0"/>
              <a:pPr/>
              <a:t>67</a:t>
            </a:fld>
            <a:endParaRPr lang="tr-TR" sz="1000" dirty="0"/>
          </a:p>
        </p:txBody>
      </p:sp>
      <p:sp>
        <p:nvSpPr>
          <p:cNvPr id="6" name="Dikdörtgen 5"/>
          <p:cNvSpPr/>
          <p:nvPr/>
        </p:nvSpPr>
        <p:spPr>
          <a:xfrm>
            <a:off x="1115616" y="1861667"/>
            <a:ext cx="7560840" cy="8472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P11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Santral Sinir Sistemine Yönelik Diğer Doğum Travması</a:t>
            </a:r>
          </a:p>
          <a:p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15616" y="2911557"/>
            <a:ext cx="7542562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P12 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Saçlı Deriye Yönelik Doğum Travması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115616" y="3821400"/>
            <a:ext cx="7526808" cy="745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P13 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İskelete Yönelik Doğum Travması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115616" y="4725144"/>
            <a:ext cx="7526808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P14 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Periferik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Sinir Sistemine Yönelik Doğum Travması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1115616" y="5517232"/>
            <a:ext cx="7526808" cy="720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P15 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Diğer Doğum Travması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1115616" y="764705"/>
            <a:ext cx="7560840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P10 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Doğum Travmasına Bağlı 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İntrakraniyal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Laserasyon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Hemoraji</a:t>
            </a:r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619672" y="0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P10-P15 Doğum Travması</a:t>
            </a:r>
          </a:p>
        </p:txBody>
      </p:sp>
    </p:spTree>
    <p:extLst>
      <p:ext uri="{BB962C8B-B14F-4D97-AF65-F5344CB8AC3E}">
        <p14:creationId xmlns:p14="http://schemas.microsoft.com/office/powerpoint/2010/main" val="11221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616" y="1447800"/>
            <a:ext cx="8028384" cy="4800600"/>
          </a:xfrm>
        </p:spPr>
        <p:txBody>
          <a:bodyPr>
            <a:normAutofit/>
          </a:bodyPr>
          <a:lstStyle/>
          <a:p>
            <a:pPr marL="109728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Örnek:</a:t>
            </a:r>
          </a:p>
          <a:p>
            <a:pPr marL="109728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tr-TR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Makat </a:t>
            </a:r>
            <a:r>
              <a:rPr lang="tr-TR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geliş ile doğumu gerçekleşen </a:t>
            </a:r>
            <a:r>
              <a:rPr lang="tr-TR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yenidoğanın</a:t>
            </a:r>
            <a:r>
              <a:rPr lang="tr-TR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sol kol hareketsizliği nedeniyle çekilen kol ve omuz </a:t>
            </a:r>
            <a:r>
              <a:rPr lang="tr-TR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grafisinde</a:t>
            </a:r>
            <a:r>
              <a:rPr lang="tr-TR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klavikula</a:t>
            </a:r>
            <a:r>
              <a:rPr lang="tr-TR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kırığı tespit </a:t>
            </a:r>
            <a:r>
              <a:rPr lang="tr-TR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edilmiştir. </a:t>
            </a:r>
          </a:p>
          <a:p>
            <a:pPr marL="109728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tr-TR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lvl="0" indent="-457200">
              <a:spcBef>
                <a:spcPts val="400"/>
              </a:spcBef>
              <a:buClr>
                <a:srgbClr val="FF0000"/>
              </a:buClr>
              <a:buSzPct val="68000"/>
              <a:buFont typeface="Wingdings" pitchFamily="2" charset="2"/>
              <a:buChar char="Ø"/>
            </a:pPr>
            <a:r>
              <a:rPr lang="tr-TR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P13.4</a:t>
            </a:r>
            <a:r>
              <a:rPr lang="tr-TR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Doğum </a:t>
            </a:r>
            <a:r>
              <a:rPr lang="tr-TR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travmasına bağlı </a:t>
            </a:r>
            <a:r>
              <a:rPr lang="tr-TR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klavikula</a:t>
            </a:r>
            <a:r>
              <a:rPr lang="tr-TR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fraktürü</a:t>
            </a:r>
            <a:endParaRPr lang="tr-TR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lvl="0" indent="-457200">
              <a:spcBef>
                <a:spcPts val="400"/>
              </a:spcBef>
              <a:buClr>
                <a:srgbClr val="FF0000"/>
              </a:buClr>
              <a:buSzPct val="68000"/>
              <a:buFont typeface="Wingdings" pitchFamily="2" charset="2"/>
              <a:buChar char="Ø"/>
            </a:pPr>
            <a:r>
              <a:rPr lang="tr-TR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P03.0 </a:t>
            </a:r>
            <a:r>
              <a:rPr lang="tr-TR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Makat doğumu ve </a:t>
            </a:r>
            <a:r>
              <a:rPr lang="tr-TR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ekstraksiyondan</a:t>
            </a:r>
            <a:r>
              <a:rPr lang="tr-TR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etkilenen fetüs ve yenidoğan</a:t>
            </a:r>
          </a:p>
          <a:p>
            <a:pPr marL="566928" lvl="0" indent="-457200">
              <a:spcBef>
                <a:spcPts val="400"/>
              </a:spcBef>
              <a:buClr>
                <a:srgbClr val="FF0000"/>
              </a:buClr>
              <a:buSzPct val="68000"/>
              <a:buFont typeface="Wingdings" pitchFamily="2" charset="2"/>
              <a:buChar char="Ø"/>
            </a:pPr>
            <a:r>
              <a:rPr lang="tr-TR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Z38.0</a:t>
            </a:r>
            <a:r>
              <a:rPr lang="tr-TR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Tek </a:t>
            </a:r>
            <a:r>
              <a:rPr lang="tr-TR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çocuk hastanede doğmuş</a:t>
            </a:r>
          </a:p>
          <a:p>
            <a:pPr marL="11430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tr-TR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68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713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 txBox="1">
            <a:spLocks/>
          </p:cNvSpPr>
          <p:nvPr/>
        </p:nvSpPr>
        <p:spPr>
          <a:xfrm>
            <a:off x="1043608" y="116632"/>
            <a:ext cx="8100392" cy="79208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tr-TR" sz="3600" b="1" dirty="0" smtClean="0">
              <a:solidFill>
                <a:srgbClr val="FF0000"/>
              </a:solidFill>
              <a:effectLst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Maternal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Diyabetle Birlikte Gelişen 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Neonatal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Komplikasyonlar</a:t>
            </a:r>
            <a:r>
              <a:rPr lang="tr-TR" sz="3600" dirty="0" smtClean="0">
                <a:solidFill>
                  <a:srgbClr val="7030A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tr-TR" sz="3600" dirty="0" smtClean="0">
                <a:solidFill>
                  <a:srgbClr val="7030A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endParaRPr lang="tr-TR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1205792" y="1450272"/>
            <a:ext cx="7524503" cy="508864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4300" indent="0">
              <a:buFont typeface="Wingdings 2"/>
              <a:buNone/>
            </a:pPr>
            <a:endParaRPr lang="tr-TR" sz="30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endParaRPr lang="tr-TR" sz="30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endParaRPr lang="tr-TR" sz="30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endParaRPr lang="tr-TR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endParaRPr lang="tr-TR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endParaRPr lang="tr-TR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endParaRPr lang="tr-TR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endParaRPr lang="tr-TR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endParaRPr lang="tr-TR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endParaRPr lang="tr-TR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endParaRPr lang="tr-TR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endParaRPr lang="tr-TR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endParaRPr lang="tr-TR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endParaRPr lang="tr-TR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endParaRPr lang="tr-TR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endParaRPr lang="tr-TR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endParaRPr lang="tr-TR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endParaRPr lang="tr-TR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endParaRPr lang="tr-TR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endParaRPr lang="tr-TR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endParaRPr lang="tr-TR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4 Slayt Numarası Yer Tutucusu"/>
          <p:cNvSpPr txBox="1">
            <a:spLocks/>
          </p:cNvSpPr>
          <p:nvPr/>
        </p:nvSpPr>
        <p:spPr>
          <a:xfrm>
            <a:off x="8172400" y="6356350"/>
            <a:ext cx="514400" cy="365125"/>
          </a:xfrm>
          <a:prstGeom prst="rect">
            <a:avLst/>
          </a:prstGeom>
        </p:spPr>
        <p:txBody>
          <a:bodyPr anchor="b"/>
          <a:lstStyle>
            <a:defPPr>
              <a:defRPr lang="tr-TR"/>
            </a:defPPr>
            <a:lvl1pPr marL="0" algn="ctr" defTabSz="914400" rtl="0" eaLnBrk="1" latinLnBrk="0" hangingPunct="1">
              <a:defRPr kumimoji="0" sz="12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000D8B-13AF-4A77-ABDE-F8FFB019D69C}" type="slidenum">
              <a:rPr lang="tr-TR" smtClean="0"/>
              <a:pPr/>
              <a:t>69</a:t>
            </a:fld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1043608" y="1176129"/>
            <a:ext cx="810039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/>
          </a:p>
          <a:p>
            <a:endParaRPr lang="tr-TR" sz="2400" dirty="0"/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Hipoglisemi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gelişen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yenidoğanın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kodlamasında 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annenin önceden şekeri olması ya da hamilelikte olan (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gestasyonel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) şekerinin olması kodlamayı değiştireceği için hasta dosyası incelenmeli, laboratuvar raporları ile doğrulanmalı ve hekim tarafından hasta dosyasında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belirtilmelidir.Yenidoğan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dosyasına uygun olan hipoglisemi kodları atanmalıdır. 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Örneğin;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P70.0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Gestasyonel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diabeti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anne çocuğu sendromu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P70.1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Diabetik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anne çocuğu sendromu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P70.4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Neonatal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hipoglisemiler,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01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334013" y="44624"/>
            <a:ext cx="2966178" cy="10801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 </a:t>
            </a:r>
            <a:r>
              <a:rPr lang="tr-TR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Herni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(Fıtık)</a:t>
            </a:r>
          </a:p>
        </p:txBody>
      </p:sp>
      <p:sp>
        <p:nvSpPr>
          <p:cNvPr id="4" name="Dikdörtgen 3"/>
          <p:cNvSpPr/>
          <p:nvPr/>
        </p:nvSpPr>
        <p:spPr>
          <a:xfrm>
            <a:off x="3619672" y="1468663"/>
            <a:ext cx="1816423" cy="8837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Radikülopati</a:t>
            </a:r>
            <a:endParaRPr lang="tr-T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1187624" y="2715465"/>
            <a:ext cx="2162838" cy="206204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M51.0</a:t>
            </a:r>
          </a:p>
          <a:p>
            <a:pPr algn="ctr"/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Miyelopatili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lomber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diğer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intervertebral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disk bozuklukları</a:t>
            </a:r>
          </a:p>
        </p:txBody>
      </p:sp>
      <p:sp>
        <p:nvSpPr>
          <p:cNvPr id="11" name="Yuvarlatılmış Dikdörtgen 10"/>
          <p:cNvSpPr/>
          <p:nvPr/>
        </p:nvSpPr>
        <p:spPr>
          <a:xfrm>
            <a:off x="2123728" y="5153672"/>
            <a:ext cx="5832648" cy="137167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b="1" dirty="0"/>
          </a:p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M51.1†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Radikülopatili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lomber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diğer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intervertebral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disk bozuklukları (G55.1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*)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G55.1*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İntervertebral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disk bozukluklarında sinir kökü ve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pleksus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sıkışmaları (M50-M51+)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b="1" dirty="0"/>
          </a:p>
        </p:txBody>
      </p:sp>
      <p:cxnSp>
        <p:nvCxnSpPr>
          <p:cNvPr id="20" name="Düz Ok Bağlayıcısı 19"/>
          <p:cNvCxnSpPr/>
          <p:nvPr/>
        </p:nvCxnSpPr>
        <p:spPr>
          <a:xfrm flipH="1">
            <a:off x="2123728" y="908720"/>
            <a:ext cx="1210285" cy="513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Düz Ok Bağlayıcısı 21"/>
          <p:cNvCxnSpPr/>
          <p:nvPr/>
        </p:nvCxnSpPr>
        <p:spPr>
          <a:xfrm>
            <a:off x="4572000" y="1165340"/>
            <a:ext cx="0" cy="2688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6300191" y="1016732"/>
            <a:ext cx="1164206" cy="4209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Düz Ok Bağlayıcısı 26"/>
          <p:cNvCxnSpPr/>
          <p:nvPr/>
        </p:nvCxnSpPr>
        <p:spPr>
          <a:xfrm>
            <a:off x="1903449" y="2383423"/>
            <a:ext cx="0" cy="3320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Düz Ok Bağlayıcısı 28"/>
          <p:cNvCxnSpPr>
            <a:stCxn id="4" idx="2"/>
          </p:cNvCxnSpPr>
          <p:nvPr/>
        </p:nvCxnSpPr>
        <p:spPr>
          <a:xfrm flipH="1">
            <a:off x="4527883" y="2352398"/>
            <a:ext cx="1" cy="28012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>
            <a:endCxn id="23" idx="0"/>
          </p:cNvCxnSpPr>
          <p:nvPr/>
        </p:nvCxnSpPr>
        <p:spPr>
          <a:xfrm>
            <a:off x="7132086" y="2383423"/>
            <a:ext cx="0" cy="3451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>
          <a:xfrm>
            <a:off x="8678490" y="6262255"/>
            <a:ext cx="392357" cy="649431"/>
          </a:xfrm>
        </p:spPr>
        <p:txBody>
          <a:bodyPr/>
          <a:lstStyle/>
          <a:p>
            <a:fld id="{AA749B65-C9F9-4F42-A44D-CE2765B33605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21" name="Dikdörtgen 20"/>
          <p:cNvSpPr/>
          <p:nvPr/>
        </p:nvSpPr>
        <p:spPr>
          <a:xfrm flipH="1">
            <a:off x="6236058" y="1468663"/>
            <a:ext cx="2008350" cy="8837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Diğer Tanımlanmış</a:t>
            </a:r>
          </a:p>
        </p:txBody>
      </p:sp>
      <p:sp>
        <p:nvSpPr>
          <p:cNvPr id="23" name="Yuvarlatılmış Dikdörtgen 22"/>
          <p:cNvSpPr/>
          <p:nvPr/>
        </p:nvSpPr>
        <p:spPr>
          <a:xfrm flipH="1">
            <a:off x="6019770" y="2728556"/>
            <a:ext cx="2224633" cy="204895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M51.2</a:t>
            </a:r>
          </a:p>
          <a:p>
            <a:pPr algn="ctr"/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Diğer tanımlanmış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intervertebral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disk kayması</a:t>
            </a:r>
          </a:p>
        </p:txBody>
      </p:sp>
      <p:sp>
        <p:nvSpPr>
          <p:cNvPr id="25" name="Dikdörtgen 24"/>
          <p:cNvSpPr/>
          <p:nvPr/>
        </p:nvSpPr>
        <p:spPr>
          <a:xfrm>
            <a:off x="1109244" y="1468663"/>
            <a:ext cx="1704293" cy="8837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Miyelopati</a:t>
            </a:r>
            <a:endParaRPr lang="tr-T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69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70</a:t>
            </a:fld>
            <a:endParaRPr lang="tr-TR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1043608" y="1268760"/>
            <a:ext cx="7992888" cy="547260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4300" indent="0">
              <a:buFont typeface="Wingdings 2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	Fetüsün 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mekonyum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bulunabilecek olan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amniyotik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vajinal sıvıları içine çektiğinde meydana gelir.</a:t>
            </a:r>
          </a:p>
          <a:p>
            <a:pPr marL="114300" indent="0">
              <a:buFont typeface="Wingdings 2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	En az 24 saatlik bir süreyle oksijen desteği ihtiyacı duyulan önemli bir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solunum yolu hastalığı görülen MAS vakalarında;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P24.-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Neonatal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Aspirasyon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Sendromu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bölümünden  uygun kodlar atanır.</a:t>
            </a:r>
          </a:p>
          <a:p>
            <a:pPr marL="114300" indent="0">
              <a:buClr>
                <a:srgbClr val="FF0000"/>
              </a:buCl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24 Saatten daha az süre oksijen ihtiyacı olan MAS vakalarında ise;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P22.1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Yenidoğanın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Geçici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Takipnesi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kapsamında kodlama yapılır.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1043608" y="0"/>
            <a:ext cx="8100392" cy="960836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40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Masif </a:t>
            </a:r>
            <a:r>
              <a:rPr lang="tr-TR" sz="40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Aspirasyon</a:t>
            </a:r>
            <a:r>
              <a:rPr lang="tr-TR" sz="40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Sendromu</a:t>
            </a:r>
            <a:r>
              <a:rPr lang="tr-TR" sz="2800" dirty="0" smtClean="0">
                <a:solidFill>
                  <a:srgbClr val="7030A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tr-TR" sz="2800" dirty="0" smtClean="0">
                <a:solidFill>
                  <a:srgbClr val="7030A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74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420801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Solunum 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Distres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Sendromu/ 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Hiyalin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Membran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Hastalığı/ 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Sürfaktan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Eksikliği</a:t>
            </a:r>
            <a:b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(ACS 1613)</a:t>
            </a:r>
            <a:endParaRPr lang="tr-TR" sz="36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556793"/>
            <a:ext cx="7992888" cy="4608512"/>
          </a:xfrm>
        </p:spPr>
        <p:txBody>
          <a:bodyPr>
            <a:normAutofit lnSpcReduction="10000"/>
          </a:bodyPr>
          <a:lstStyle/>
          <a:p>
            <a:pPr marL="82296" indent="0">
              <a:buClr>
                <a:srgbClr val="FF0000"/>
              </a:buCl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Solunum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distres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sendromu veya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hiyalin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membran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hastalığı,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sürfaktan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eksikliği ile eş anlamlıdır.</a:t>
            </a:r>
          </a:p>
          <a:p>
            <a:pPr marL="82296" indent="0">
              <a:buClr>
                <a:srgbClr val="FF0000"/>
              </a:buCl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Solunum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distres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sendromu aşağıdakilerle karakterizedir:</a:t>
            </a:r>
          </a:p>
          <a:p>
            <a:pPr marL="425196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Siyanoz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,oksijen ihtiyacı</a:t>
            </a: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Takipne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(solunum hızı &gt; 60/ dakika) </a:t>
            </a: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Kaburga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retraksiyonu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sternal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retraksiyon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Ekspirasyon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sırasında hırıltı</a:t>
            </a:r>
          </a:p>
          <a:p>
            <a:pPr marL="82296" indent="0">
              <a:buClr>
                <a:srgbClr val="FF0000"/>
              </a:buCl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Hayatı tehdit edici bir hastalık olup, sık sık mekanik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ventilasyon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desteği gerektirir.</a:t>
            </a: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Clr>
                <a:srgbClr val="FF0000"/>
              </a:buClr>
              <a:buNone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Kodlama: P22.0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Yenidoğanın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Solunum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Distres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Sendromu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kodu atanmalıdır.</a:t>
            </a:r>
          </a:p>
          <a:p>
            <a:pPr marL="82296" indent="0" algn="ctr">
              <a:buClr>
                <a:srgbClr val="FF0000"/>
              </a:buClr>
              <a:buNone/>
            </a:pPr>
            <a:r>
              <a:rPr lang="tr-TR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Unutmayınız; Yenidoğana </a:t>
            </a:r>
            <a:r>
              <a:rPr lang="tr-TR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sürfaktan</a:t>
            </a:r>
            <a:r>
              <a:rPr lang="tr-T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uygulaması kodlanmaz. </a:t>
            </a:r>
            <a:endParaRPr lang="tr-TR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71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693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72</a:t>
            </a:fld>
            <a:endParaRPr lang="tr-TR"/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1043608" y="1484784"/>
            <a:ext cx="7992888" cy="4381947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4300" indent="0">
              <a:buFont typeface="Wingdings 2"/>
              <a:buNone/>
            </a:pPr>
            <a:r>
              <a:rPr lang="tr-TR" sz="2400" b="1" i="1" dirty="0" err="1" smtClean="0">
                <a:latin typeface="Times New Roman" pitchFamily="18" charset="0"/>
                <a:cs typeface="Times New Roman" pitchFamily="18" charset="0"/>
              </a:rPr>
              <a:t>Enteral</a:t>
            </a: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dirty="0" err="1" smtClean="0">
                <a:latin typeface="Times New Roman" pitchFamily="18" charset="0"/>
                <a:cs typeface="Times New Roman" pitchFamily="18" charset="0"/>
              </a:rPr>
              <a:t>İnfüzyon</a:t>
            </a:r>
            <a:endParaRPr lang="tr-TR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Mide tüpü veya tüple beslenme anlamına gelmektedir.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96202-07 [1920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] Farmakolojik ajanın enteral yolla verilmesi, besleyici maddeler</a:t>
            </a:r>
          </a:p>
          <a:p>
            <a:pPr marL="114300" indent="0">
              <a:buFont typeface="Wingdings 2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Yalnızca bir bakım sürecinde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birden fazla (&gt; 1)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uygulanırsa atanmalıdır.</a:t>
            </a:r>
          </a:p>
          <a:p>
            <a:pPr marL="114300" indent="0">
              <a:buFont typeface="Wingdings 2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Bu kod, mide tüpü girişimleri için   kullanılmamalıdır.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1043608" y="0"/>
            <a:ext cx="7992888" cy="98072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Hasta Yenidoğana Yönelik Spesifik                                        Müdahaleler</a:t>
            </a:r>
            <a:r>
              <a:rPr lang="tr-T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84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73</a:t>
            </a:fld>
            <a:endParaRPr lang="tr-TR"/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1115616" y="1268760"/>
            <a:ext cx="7920880" cy="4738531"/>
          </a:xfrm>
          <a:prstGeom prst="rect">
            <a:avLst/>
          </a:prstGeom>
        </p:spPr>
        <p:txBody>
          <a:bodyPr/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430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Oksijen tedavisi uygulanan yeni doğanlarda, 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toplam 4 saatten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daha uzun bir süre için gerçekleştirilmişse (çadır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baş çadırı, maske veya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kanül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ile)  atanmalıdır.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Oksijen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tedavisi gerektirebilecek tanı örnekleri arasında ‘geçici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takipne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veya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‘doğumdan sonra görülen diğer solunum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problemleri’yer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alır.</a:t>
            </a:r>
          </a:p>
          <a:p>
            <a:pPr marL="114300" indent="0"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92044-00 [1889]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Oksijen zenginleştirmesi, diğer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1115616" y="0"/>
            <a:ext cx="7776864" cy="767135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4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tr-TR" sz="3200" b="1" dirty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Oksijen Tedavisi          </a:t>
            </a:r>
            <a:endParaRPr lang="tr-TR" sz="3200" b="1" dirty="0" smtClean="0">
              <a:solidFill>
                <a:srgbClr val="FF0000"/>
              </a:solidFill>
              <a:effectLst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3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74</a:t>
            </a:fld>
            <a:endParaRPr lang="tr-TR"/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971600" y="1124744"/>
            <a:ext cx="8172400" cy="4958011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4300" indent="0">
              <a:buFont typeface="Wingdings 2"/>
              <a:buNone/>
            </a:pP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</a:p>
          <a:p>
            <a:pPr marL="114300" indent="0">
              <a:buFont typeface="Wingdings 2"/>
              <a:buNone/>
            </a:pPr>
            <a:r>
              <a:rPr lang="tr-TR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Serum veya besleyici maddelerin ağız yolu ile değil damar yolu </a:t>
            </a:r>
            <a:r>
              <a:rPr lang="tr-TR" sz="24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adele</a:t>
            </a: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içi yollarla verilmesidir.</a:t>
            </a:r>
            <a:endParaRPr lang="tr-TR" sz="2400" b="1" dirty="0" smtClean="0">
              <a:solidFill>
                <a:srgbClr val="7030A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96199-07 [1920]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Farmakolojik ajanın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intravenöz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yolla verilmesi, besleyici madde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sv-SE" sz="2400" b="1" dirty="0" smtClean="0">
                <a:latin typeface="Times New Roman" pitchFamily="18" charset="0"/>
                <a:cs typeface="Times New Roman" pitchFamily="18" charset="0"/>
              </a:rPr>
              <a:t>96199-08 [1920] </a:t>
            </a:r>
            <a:r>
              <a:rPr lang="sv-SE" sz="2400" dirty="0" smtClean="0">
                <a:latin typeface="Times New Roman" pitchFamily="18" charset="0"/>
                <a:cs typeface="Times New Roman" pitchFamily="18" charset="0"/>
              </a:rPr>
              <a:t>Farmakolojik ajanın intravenöz yolla verilmesi, elektrolitler,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karbonhidrat,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hidrasyon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veya elektrolit bozuklukları için kullanılırlarsa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atanmalıdırlar. </a:t>
            </a:r>
          </a:p>
          <a:p>
            <a:pPr marL="82296" indent="0">
              <a:buClr>
                <a:srgbClr val="FF0000"/>
              </a:buCl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82296" indent="0" algn="ctr">
              <a:buClr>
                <a:srgbClr val="FF0000"/>
              </a:buClr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kodlar, söz konusu girişimler doğumda </a:t>
            </a:r>
            <a:r>
              <a:rPr lang="tr-TR" sz="24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resüsitasyonun</a:t>
            </a:r>
            <a:r>
              <a:rPr lang="tr-TR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bir parçası ise atanmamalıdır.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1043608" y="0"/>
            <a:ext cx="7869560" cy="692696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Parenteral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Sıvı Tedavisi</a:t>
            </a:r>
            <a:r>
              <a:rPr lang="tr-TR" sz="3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tr-TR" sz="3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03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75</a:t>
            </a:fld>
            <a:endParaRPr lang="tr-TR"/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899592" y="1556792"/>
            <a:ext cx="8136904" cy="4450499"/>
          </a:xfrm>
          <a:prstGeom prst="rect">
            <a:avLst/>
          </a:prstGeom>
        </p:spPr>
        <p:txBody>
          <a:bodyPr/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4300" lvl="0" indent="0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Antibiyotik ve diğer ilaç türlerinin enjeksiyonuna ilişkin işlem kodları,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24 saatten daha uzun bir süre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için verilirse atanmalıdır.</a:t>
            </a:r>
            <a:r>
              <a:rPr lang="tr-TR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lvl="0" indent="0">
              <a:buNone/>
            </a:pPr>
            <a:r>
              <a:rPr lang="tr-TR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Bu </a:t>
            </a:r>
            <a:r>
              <a:rPr lang="tr-TR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tedaviyi gerektirebilecek tanı örnekleri arasında ‘</a:t>
            </a:r>
            <a:r>
              <a:rPr lang="tr-TR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perinatal</a:t>
            </a:r>
            <a:r>
              <a:rPr lang="tr-TR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enfeksiyon</a:t>
            </a:r>
            <a:r>
              <a:rPr lang="tr-TR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pPr marL="114300" lvl="0" indent="0">
              <a:buNone/>
            </a:pPr>
            <a:endParaRPr lang="tr-TR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lvl="0" indent="0">
              <a:buNone/>
            </a:pPr>
            <a:r>
              <a:rPr lang="tr-TR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P39.8 </a:t>
            </a:r>
            <a:r>
              <a:rPr lang="tr-TR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Perinatal</a:t>
            </a:r>
            <a:r>
              <a:rPr lang="tr-TR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döneme tanımlanmış diğer özel </a:t>
            </a:r>
            <a:r>
              <a:rPr lang="tr-TR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enfeksiyonlar </a:t>
            </a:r>
            <a:r>
              <a:rPr lang="tr-TR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ve ‘</a:t>
            </a:r>
            <a:r>
              <a:rPr lang="tr-TR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neonatal</a:t>
            </a:r>
            <a:r>
              <a:rPr lang="tr-TR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sepsis</a:t>
            </a:r>
            <a:r>
              <a:rPr lang="tr-TR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endParaRPr lang="tr-TR" sz="24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lvl="0" indent="0">
              <a:buNone/>
            </a:pPr>
            <a:endParaRPr lang="tr-TR" sz="24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lvl="0" indent="0">
              <a:buNone/>
            </a:pPr>
            <a:r>
              <a:rPr lang="tr-TR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P36</a:t>
            </a:r>
            <a:r>
              <a:rPr lang="tr-T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tr-TR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Yenidoğanın</a:t>
            </a:r>
            <a:r>
              <a:rPr lang="tr-TR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bakteriyel </a:t>
            </a:r>
            <a:r>
              <a:rPr lang="tr-TR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sepsisi</a:t>
            </a:r>
            <a:r>
              <a:rPr lang="tr-TR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yer alır.</a:t>
            </a:r>
          </a:p>
          <a:p>
            <a:pPr marL="114300" indent="0">
              <a:buFont typeface="Wingdings 2"/>
              <a:buNone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1043608" y="25192"/>
            <a:ext cx="8100392" cy="869531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Parenteral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Antibiyotik/ </a:t>
            </a:r>
            <a:b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Anti-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infektifler</a:t>
            </a:r>
            <a:r>
              <a:rPr lang="tr-TR" sz="3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tr-TR" sz="3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0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76</a:t>
            </a:fld>
            <a:endParaRPr lang="tr-TR"/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1043608" y="1124745"/>
            <a:ext cx="8023814" cy="5193710"/>
          </a:xfrm>
          <a:prstGeom prst="rect">
            <a:avLst/>
          </a:prstGeom>
        </p:spPr>
        <p:txBody>
          <a:bodyPr/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4300" indent="0">
              <a:buFont typeface="Wingdings 2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İşlem kodu,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90677-00 [1611]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Diğer fototerapi,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deri’dir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Bu kod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12 saatten daha uzun bir süre fototerapi 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gerçekleştirilirse atanmalıdır.</a:t>
            </a:r>
          </a:p>
          <a:p>
            <a:pPr marL="114300" indent="0">
              <a:buFont typeface="Wingdings 2"/>
              <a:buNone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1043608" y="0"/>
            <a:ext cx="8100392" cy="882439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Fototerapi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dirty="0" smtClean="0">
                <a:latin typeface="Times New Roman" pitchFamily="18" charset="0"/>
                <a:cs typeface="Times New Roman" pitchFamily="18" charset="0"/>
              </a:rPr>
            </a:b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043608" y="2780929"/>
            <a:ext cx="804667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Font typeface="Wingdings 2"/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Örnek:</a:t>
            </a:r>
          </a:p>
          <a:p>
            <a:pPr marL="109728" indent="0">
              <a:buFont typeface="Wingdings 2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Hastanede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doğmuş yenidoğan doğumdan sonra yenidoğan sarılığı gelişmiş ve 36 saat süreyle fototerapi tedavisi verilmiştir.   </a:t>
            </a:r>
          </a:p>
          <a:p>
            <a:pPr marL="109728" indent="0">
              <a:buFont typeface="Wingdings 2"/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P59.9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Neonatal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sarılık tanımlanmamış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38.0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ek çocuk hastanede doğmuş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90677-00 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Fototerapi </a:t>
            </a:r>
          </a:p>
        </p:txBody>
      </p:sp>
    </p:spTree>
    <p:extLst>
      <p:ext uri="{BB962C8B-B14F-4D97-AF65-F5344CB8AC3E}">
        <p14:creationId xmlns:p14="http://schemas.microsoft.com/office/powerpoint/2010/main" val="344911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77</a:t>
            </a:fld>
            <a:endParaRPr lang="tr-TR"/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1043608" y="980728"/>
            <a:ext cx="7992888" cy="4738531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4300" indent="0">
              <a:buFont typeface="Wingdings 2"/>
              <a:buNone/>
            </a:pPr>
            <a:r>
              <a:rPr lang="tr-TR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</a:t>
            </a:r>
            <a:endParaRPr lang="tr-TR" sz="2800" b="1" dirty="0" smtClean="0">
              <a:solidFill>
                <a:srgbClr val="7030A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14300" indent="0">
              <a:buFont typeface="Wingdings 2"/>
              <a:buNone/>
            </a:pP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Yenidoğanlarda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kan nakli ve diğer serum ürünlerinin verilmesi durumunda; aşağıdaki işlem kodları atanmalıdır.</a:t>
            </a:r>
          </a:p>
          <a:p>
            <a:pPr marL="114300" indent="0">
              <a:buFont typeface="Wingdings 2"/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sz="2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13706-01 [1893] </a:t>
            </a:r>
            <a:r>
              <a:rPr lang="pl-PL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Tam kan nakli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sv-SE" sz="2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13706-02 [1893] </a:t>
            </a:r>
            <a:r>
              <a:rPr lang="tr-TR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</a:t>
            </a:r>
            <a:r>
              <a:rPr lang="sv-SE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aket hücre nakli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92062-00 [1893] </a:t>
            </a:r>
            <a:r>
              <a:rPr lang="tr-TR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</a:t>
            </a: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erum nakli, diğer (plazma veya albümin)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92063-00 [1893] </a:t>
            </a:r>
            <a:r>
              <a:rPr lang="tr-TR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an genleştirici nakli (</a:t>
            </a:r>
            <a:r>
              <a:rPr lang="tr-TR" sz="24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dekstran</a:t>
            </a: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vb. dahil)</a:t>
            </a:r>
          </a:p>
          <a:p>
            <a:pPr marL="114300" indent="0">
              <a:buFont typeface="Wingdings 2"/>
              <a:buNone/>
            </a:pPr>
            <a:endParaRPr lang="sv-SE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1043608" y="0"/>
            <a:ext cx="8100392" cy="77568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Transfüzyonlar</a:t>
            </a:r>
            <a:r>
              <a:rPr lang="tr-TR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tr-TR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89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78</a:t>
            </a:fld>
            <a:endParaRPr lang="tr-TR"/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1115615" y="1196752"/>
            <a:ext cx="7571183" cy="520404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4300" indent="0">
              <a:buFont typeface="Wingdings 2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Doğumdan sonra ilk 28 günde gelişen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invazif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bakteriyel enfeksiyon olarak tanımlanabilir. </a:t>
            </a:r>
          </a:p>
          <a:p>
            <a:pPr marL="114300" indent="0">
              <a:buFont typeface="Wingdings 2"/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1043608" y="0"/>
            <a:ext cx="8100392" cy="930071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Neonatal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Sepsis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Sepsis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Riski</a:t>
            </a:r>
            <a:endParaRPr lang="tr-TR" sz="36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şağı Ok 4"/>
          <p:cNvSpPr/>
          <p:nvPr/>
        </p:nvSpPr>
        <p:spPr>
          <a:xfrm>
            <a:off x="2573956" y="2304463"/>
            <a:ext cx="385388" cy="5752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Yuvarlatılmış Dikdörtgen 6"/>
          <p:cNvSpPr/>
          <p:nvPr/>
        </p:nvSpPr>
        <p:spPr>
          <a:xfrm>
            <a:off x="1346688" y="3093098"/>
            <a:ext cx="3225312" cy="2712166"/>
          </a:xfrm>
          <a:prstGeom prst="roundRect">
            <a:avLst>
              <a:gd name="adj" fmla="val 14808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Erken </a:t>
            </a:r>
            <a:r>
              <a:rPr lang="tr-TR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Neonatal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Sepsis</a:t>
            </a: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Doğumun ilk 6 saatinde klinik olarak belirgindir   çoğunlukla 72 saat içinde gelişir </a:t>
            </a:r>
            <a:endParaRPr lang="tr-T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Yuvarlatılmış Dikdörtgen 8"/>
          <p:cNvSpPr/>
          <p:nvPr/>
        </p:nvSpPr>
        <p:spPr>
          <a:xfrm>
            <a:off x="5237820" y="3093098"/>
            <a:ext cx="3240360" cy="264015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Geç </a:t>
            </a:r>
            <a:r>
              <a:rPr lang="tr-TR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Neonatal</a:t>
            </a:r>
            <a:r>
              <a:rPr lang="tr-T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Sepsis</a:t>
            </a:r>
            <a:endParaRPr lang="tr-TR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tr-T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Doğumdan 4 gün sonra hastane kaynaklı kazanılmış enfeksiyonlardan oluşur</a:t>
            </a:r>
            <a:endParaRPr lang="tr-TR" sz="2400" b="1" dirty="0"/>
          </a:p>
        </p:txBody>
      </p:sp>
      <p:sp>
        <p:nvSpPr>
          <p:cNvPr id="10" name="Dikdörtgen 9"/>
          <p:cNvSpPr/>
          <p:nvPr/>
        </p:nvSpPr>
        <p:spPr>
          <a:xfrm>
            <a:off x="2123728" y="2951947"/>
            <a:ext cx="4734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şağı Ok 10"/>
          <p:cNvSpPr/>
          <p:nvPr/>
        </p:nvSpPr>
        <p:spPr>
          <a:xfrm>
            <a:off x="6538300" y="2251162"/>
            <a:ext cx="385388" cy="5752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16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908720"/>
            <a:ext cx="7992888" cy="533968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Neonatal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sepsis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gibi spesifik bir enfeksiyon görülen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yenidoğanlar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için, uygun tanı kodunu, herhangi bir ilgili müdahale kodu (ACS 1615 Hasta yenidoğana yönelik spesifik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müdaheleler’e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uygun olarak) ile birlikte atayın.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Enfeksiyon bir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maternal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durumdan kaynaklanmışsa,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P00-P04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Anneye bağlı faktörler, gebelik, doğum süreci ve doğum komplikasyonlarının etkilediği fetüs ve yenidoğan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kategorisinden bir ek kod atanabilir.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79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015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6698" y="786110"/>
            <a:ext cx="7954150" cy="5995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Bel ve bacaklarda şiddetli ağrı ve hareket edememe nedeni ile başvuran hasta; L1-L2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diskal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herni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nedeni ile yatırılmıştır.  Genel anestezi ASA 2 ile tek seviye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laminektomi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ile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diskektomi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 tek seviye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non-segmental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fiksasyon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işlemleri yapılan hasta taburcu edilmiştir.</a:t>
            </a:r>
          </a:p>
          <a:p>
            <a:pPr marL="0" indent="0"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ü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M51.2 Diğer tanımlanmış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intervertebral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disk kayması</a:t>
            </a:r>
          </a:p>
          <a:p>
            <a:pPr marL="0" indent="0">
              <a:buFont typeface="Wingdings" pitchFamily="2" charset="2"/>
              <a:buChar char="ü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40300-00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Diskektomi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1 seviye </a:t>
            </a:r>
          </a:p>
          <a:p>
            <a:pPr marL="0" indent="0">
              <a:buFont typeface="Wingdings" pitchFamily="2" charset="2"/>
              <a:buChar char="ü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48681-00 Omurganın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non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segmental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fiksasyonu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Font typeface="Wingdings" pitchFamily="2" charset="2"/>
              <a:buChar char="ü"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92514-29 Genel anestezi, ASA 29 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Unutmayınız; </a:t>
            </a:r>
            <a:r>
              <a:rPr lang="tr-TR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Diskektomi</a:t>
            </a:r>
            <a:r>
              <a:rPr lang="tr-TR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işlemi </a:t>
            </a:r>
            <a:r>
              <a:rPr lang="tr-TR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laminektomi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yolu ile yapılmasından dolayı </a:t>
            </a:r>
            <a:r>
              <a:rPr lang="tr-TR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laminektomiyi</a:t>
            </a:r>
            <a:r>
              <a:rPr lang="tr-TR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ayrı olarak kodlamaya gerek yoktur sadece </a:t>
            </a:r>
            <a:r>
              <a:rPr lang="tr-TR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diskektomi</a:t>
            </a:r>
            <a:r>
              <a:rPr lang="tr-TR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kodlaması yeterlidir.</a:t>
            </a: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49B65-C9F9-4F42-A44D-CE2765B33605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115616" y="188640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Örnek: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89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80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043608" y="548680"/>
            <a:ext cx="799288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Sepsis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riski’ tanısı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konulan ve yatışı yapılan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yenidoğan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yalnızca gözleme tabi tutulmuş ve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sepsis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için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profilaktik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tedavi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başlatılmamışsa tanı konulmamış ve  herhangi bir semptom görülmemiş ise;</a:t>
            </a: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Z03.-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Şüpheli hastalıklar ve durumlar için tıbbi gözlem ve değerlendirme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kategorisinden uygun kodu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atanmalıdır.</a:t>
            </a: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Ø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Şüpheli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durumla ilgili semptomlar belirtilirse,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Z03.-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kodu değil semptom kodları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atanmalıdır.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83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0"/>
            <a:ext cx="8064896" cy="6858000"/>
          </a:xfrm>
        </p:spPr>
        <p:txBody>
          <a:bodyPr>
            <a:noAutofit/>
          </a:bodyPr>
          <a:lstStyle/>
          <a:p>
            <a:pPr marL="82296" indent="0"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Yenidoğan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profilaktik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tedavi görmüşse;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Z03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Şüpheli hastalıklar ve durumlar için tıbbi gözlem ve    değerlendirme kategorisinden uygun kodu,</a:t>
            </a: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Z29 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Profilaktik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diğer tedbirler ihtiyacı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kategorisinden bir uygun kod ile birlikte atayın.</a:t>
            </a:r>
            <a:endParaRPr lang="tr-TR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Uygun müdahale kodunu (ACS 1615 Hasta yenidoğana yönelik spesifik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müdaheleler’e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uygun olarak) atayın.</a:t>
            </a:r>
          </a:p>
          <a:p>
            <a:pPr lvl="0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Unutmayınız;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Z03.0–Z03.9 dizisi, şüpheli hastalıklar ve durumlar için tıbbi gözlem ve değerlendirme, kapsamındaki kodlar gözlem amaçlı yatışlarda ana tanı olarak atanır eğer hastada şüpheli durumla ilgili semptomlar belirtilmişse Z03.- kodu kodlanmaz, semptom ana tanı olarak kodlanmalıdır</a:t>
            </a:r>
            <a:r>
              <a:rPr lang="tr-TR" sz="2400" dirty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81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57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82</a:t>
            </a:fld>
            <a:endParaRPr lang="tr-TR"/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683568" y="1897360"/>
            <a:ext cx="8460432" cy="455597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>
              <a:buClr>
                <a:srgbClr val="7030A0"/>
              </a:buClr>
              <a:buFont typeface="Verdana"/>
              <a:buNone/>
            </a:pPr>
            <a:r>
              <a:rPr lang="tr-TR" sz="24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Doğumun hemen sonrasında yatışta: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	Ana tanı </a:t>
            </a: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doğum haftası</a:t>
            </a:r>
            <a:r>
              <a:rPr lang="tr-TR" sz="2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P07 </a:t>
            </a: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olacaktır.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	Ek tanı </a:t>
            </a:r>
            <a:r>
              <a:rPr lang="tr-TR" sz="2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P07.1 </a:t>
            </a: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veya </a:t>
            </a:r>
            <a:r>
              <a:rPr lang="tr-TR" sz="2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P07.2’</a:t>
            </a: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den uygun olan  doğum ağırlığını kodlayınız.</a:t>
            </a:r>
          </a:p>
          <a:p>
            <a:pPr lvl="1">
              <a:buClr>
                <a:srgbClr val="7030A0"/>
              </a:buClr>
              <a:buFont typeface="Verdana"/>
              <a:buNone/>
            </a:pPr>
            <a:r>
              <a:rPr lang="tr-TR" sz="24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Doğumdan sonraki yatışta:</a:t>
            </a:r>
          </a:p>
          <a:p>
            <a:pPr lvl="1">
              <a:buClr>
                <a:srgbClr val="7030A0"/>
              </a:buClr>
              <a:buFont typeface="Verdana"/>
              <a:buNone/>
            </a:pP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	 Başka bir problem yada özel bir durumun tedavisi için yatış yapılmışsa problem  ana tanı olmalı  </a:t>
            </a:r>
            <a:r>
              <a:rPr lang="tr-TR" sz="2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P07 </a:t>
            </a: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kodları da ek tanı olarak atanmalı </a:t>
            </a:r>
          </a:p>
          <a:p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1043608" y="0"/>
            <a:ext cx="8100392" cy="98072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3600" b="1" dirty="0" smtClean="0">
                <a:solidFill>
                  <a:srgbClr val="7030A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Prematürite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ve Düşük Doğum             Ağırlığı</a:t>
            </a:r>
            <a:r>
              <a:rPr lang="tr-TR" sz="3600" b="1" dirty="0" smtClean="0">
                <a:solidFill>
                  <a:srgbClr val="7030A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tr-TR" sz="3600" b="1" dirty="0" smtClean="0">
                <a:solidFill>
                  <a:srgbClr val="7030A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07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83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043608" y="908720"/>
            <a:ext cx="7992888" cy="3734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>
              <a:spcBef>
                <a:spcPts val="400"/>
              </a:spcBef>
              <a:buClr>
                <a:srgbClr val="2DA2BF"/>
              </a:buClr>
              <a:buSzPct val="68000"/>
            </a:pPr>
            <a:endParaRPr lang="tr-TR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>
              <a:spcBef>
                <a:spcPts val="400"/>
              </a:spcBef>
              <a:buClr>
                <a:srgbClr val="2DA2BF"/>
              </a:buClr>
              <a:buSzPct val="68000"/>
            </a:pPr>
            <a:endParaRPr lang="tr-TR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tr-TR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Prematürite</a:t>
            </a:r>
            <a:r>
              <a:rPr lang="tr-TR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daha sonra izleme, kilo alımı veya  beslenme için hastaneye yatırılır ise  ana tanı, </a:t>
            </a:r>
            <a:r>
              <a:rPr lang="tr-T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P07’</a:t>
            </a:r>
            <a:r>
              <a:rPr lang="tr-TR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den bir kod olmalıdır.</a:t>
            </a:r>
          </a:p>
          <a:p>
            <a:pPr marL="109728" lvl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tr-TR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Ancak, yatışta bebek 28 günden büyükse ve ağırlığı  2500 gr  fazla ise, </a:t>
            </a:r>
          </a:p>
          <a:p>
            <a:pPr marL="566928" lvl="0" indent="-457200">
              <a:spcBef>
                <a:spcPts val="400"/>
              </a:spcBef>
              <a:buClr>
                <a:srgbClr val="FF0000"/>
              </a:buClr>
              <a:buSzPct val="68000"/>
              <a:buFont typeface="Wingdings" pitchFamily="2" charset="2"/>
              <a:buChar char="Ø"/>
            </a:pPr>
            <a:r>
              <a:rPr lang="tr-T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Z51.88</a:t>
            </a:r>
            <a:r>
              <a:rPr lang="tr-TR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Tıbbi </a:t>
            </a:r>
            <a:r>
              <a:rPr lang="tr-TR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bakım, diğer, tanımlanmış </a:t>
            </a: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 Tanı,</a:t>
            </a:r>
          </a:p>
          <a:p>
            <a:pPr marL="566928" lvl="0" indent="-457200">
              <a:spcBef>
                <a:spcPts val="400"/>
              </a:spcBef>
              <a:buClr>
                <a:srgbClr val="FF0000"/>
              </a:buClr>
              <a:buSzPct val="68000"/>
              <a:buFont typeface="Wingdings" pitchFamily="2" charset="2"/>
              <a:buChar char="Ø"/>
            </a:pPr>
            <a:r>
              <a:rPr lang="tr-TR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P07’</a:t>
            </a:r>
            <a:r>
              <a:rPr lang="tr-TR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den </a:t>
            </a:r>
            <a:r>
              <a:rPr lang="tr-TR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bir kodu ise </a:t>
            </a: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Ek Tanı </a:t>
            </a:r>
            <a:r>
              <a:rPr lang="tr-TR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olarak </a:t>
            </a:r>
            <a:r>
              <a:rPr lang="tr-TR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atanmalıdır.</a:t>
            </a:r>
          </a:p>
        </p:txBody>
      </p:sp>
    </p:spTree>
    <p:extLst>
      <p:ext uri="{BB962C8B-B14F-4D97-AF65-F5344CB8AC3E}">
        <p14:creationId xmlns:p14="http://schemas.microsoft.com/office/powerpoint/2010/main" val="307834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84</a:t>
            </a:fld>
            <a:endParaRPr lang="tr-TR"/>
          </a:p>
        </p:txBody>
      </p:sp>
      <p:sp>
        <p:nvSpPr>
          <p:cNvPr id="3" name="2 İçerik Yer Tutucusu"/>
          <p:cNvSpPr txBox="1">
            <a:spLocks/>
          </p:cNvSpPr>
          <p:nvPr/>
        </p:nvSpPr>
        <p:spPr>
          <a:xfrm>
            <a:off x="1043608" y="1340768"/>
            <a:ext cx="7992888" cy="4911798"/>
          </a:xfrm>
          <a:prstGeom prst="rect">
            <a:avLst/>
          </a:prstGeom>
        </p:spPr>
        <p:txBody>
          <a:bodyPr/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2"/>
              <a:buNone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Font typeface="Wingdings 2"/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Miadında doğmuş fakat doğum ağırlığı 2500 gr altında olan yada İUGR olup 2500gr ‘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ın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altında olan bebekler için P05 kodları kullanılarak kodlama yapılmalıdır.</a:t>
            </a:r>
          </a:p>
          <a:p>
            <a:pPr marL="109728" indent="0">
              <a:buFont typeface="Wingdings 2"/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sv-SE" sz="2800" b="1" dirty="0" smtClean="0">
                <a:latin typeface="Times New Roman" pitchFamily="18" charset="0"/>
                <a:cs typeface="Times New Roman" pitchFamily="18" charset="0"/>
              </a:rPr>
              <a:t>P05.0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v-SE" sz="2800" dirty="0" smtClean="0">
                <a:latin typeface="Times New Roman" pitchFamily="18" charset="0"/>
                <a:cs typeface="Times New Roman" pitchFamily="18" charset="0"/>
              </a:rPr>
              <a:t>estasyonel yaşa göre hafif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P05.1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Gestasyonel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yaşa göre küçük</a:t>
            </a:r>
          </a:p>
          <a:p>
            <a:endParaRPr lang="sv-SE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043608" y="0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indent="0" algn="ctr">
              <a:spcBef>
                <a:spcPts val="400"/>
              </a:spcBef>
              <a:buClr>
                <a:srgbClr val="FF0000"/>
              </a:buClr>
              <a:buSzPct val="68000"/>
              <a:buNone/>
            </a:pPr>
            <a:r>
              <a:rPr lang="tr-TR" sz="3600" b="1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Düşük Doğum Ağırlığı</a:t>
            </a:r>
            <a:endParaRPr lang="tr-TR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61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85</a:t>
            </a:fld>
            <a:endParaRPr lang="tr-TR"/>
          </a:p>
        </p:txBody>
      </p:sp>
      <p:sp>
        <p:nvSpPr>
          <p:cNvPr id="3" name="İçerik Yer Tutucusu 1"/>
          <p:cNvSpPr txBox="1">
            <a:spLocks/>
          </p:cNvSpPr>
          <p:nvPr/>
        </p:nvSpPr>
        <p:spPr>
          <a:xfrm>
            <a:off x="1151620" y="1700808"/>
            <a:ext cx="7884876" cy="44505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2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Yenidoğanlarda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herhangi bir sağlık problemi olmamasına rağmen anneden kaynaklanan problemler ve bakımını gerçekleştiremeyecek olması durumunda, bakım ihtiyacı 24 saatin üzerinde olduğu durumlarda uygun kodlar atanmalıdır</a:t>
            </a:r>
            <a:r>
              <a:rPr lang="tr-TR" sz="2400" dirty="0" smtClean="0"/>
              <a:t>.</a:t>
            </a:r>
          </a:p>
        </p:txBody>
      </p:sp>
      <p:sp>
        <p:nvSpPr>
          <p:cNvPr id="4" name="Başlık 2"/>
          <p:cNvSpPr txBox="1">
            <a:spLocks/>
          </p:cNvSpPr>
          <p:nvPr/>
        </p:nvSpPr>
        <p:spPr>
          <a:xfrm>
            <a:off x="1043608" y="0"/>
            <a:ext cx="7992888" cy="98072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Maternal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Hastalık / Bakım Sağlayamama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/>
          </a:p>
        </p:txBody>
      </p:sp>
      <p:sp>
        <p:nvSpPr>
          <p:cNvPr id="5" name="Dikdörtgen 4"/>
          <p:cNvSpPr/>
          <p:nvPr/>
        </p:nvSpPr>
        <p:spPr>
          <a:xfrm>
            <a:off x="1187624" y="3861048"/>
            <a:ext cx="78848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tr-TR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  <a:r>
              <a:rPr lang="tr-TR" sz="24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Maternal</a:t>
            </a: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neden, bir yenidoğan için normal sağlık hizmetlerinden daha fazlasının sunulmasını gerektirmişse </a:t>
            </a:r>
          </a:p>
          <a:p>
            <a:pPr marL="4572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24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Z76.2</a:t>
            </a:r>
            <a:r>
              <a:rPr lang="tr-TR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Sağlıklı bebek ve çocukların diğer sağlık gözetim ve bakımı atanır</a:t>
            </a:r>
            <a:r>
              <a:rPr lang="tr-T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tr-TR" sz="2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80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484784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Peri</a:t>
            </a:r>
            <a:r>
              <a:rPr lang="tr-TR" sz="3600" b="1" dirty="0" err="1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</a:t>
            </a:r>
            <a:r>
              <a:rPr lang="tr-TR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atal</a:t>
            </a:r>
            <a:r>
              <a:rPr lang="tr-TR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Dönemde Meydana Gelebilen Bazı Durumlar  P00-P96 Kapsamında Gruplanmaz (1605)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616" y="1628800"/>
            <a:ext cx="7920880" cy="49685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J21,9 Akut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bronşiyolit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J20 Akut bronşit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H10,9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Konjonktivit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H35,1 Prematüre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retinopatisi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Q25,0 Patent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duktus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arterious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Q16,9 Kulağın işitme yetersiz bağlı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malfarmasyon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H66,9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Otitits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media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Q05.90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Spina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bifida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tanımlanmamış, lezyonun açık ya da     	    kapalı  olup olmadığı tanımlanmamış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Q03.9 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Konjenital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hidrosefalus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tanımlanmamış 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621538" y="6309320"/>
            <a:ext cx="342950" cy="412156"/>
          </a:xfrm>
        </p:spPr>
        <p:txBody>
          <a:bodyPr/>
          <a:lstStyle/>
          <a:p>
            <a:fld id="{059E824D-4EC0-4517-A92A-F79C78B9A8ED}" type="slidenum">
              <a:rPr lang="tr-TR" smtClean="0"/>
              <a:pPr/>
              <a:t>86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43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1"/>
            <a:ext cx="8100392" cy="1395684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Anne Kodları İle Bebek Kodlarının Karıştırılması</a:t>
            </a: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268760"/>
            <a:ext cx="8460432" cy="5400600"/>
          </a:xfrm>
        </p:spPr>
        <p:txBody>
          <a:bodyPr>
            <a:normAutofit fontScale="92500" lnSpcReduction="20000"/>
          </a:bodyPr>
          <a:lstStyle/>
          <a:p>
            <a:pPr lvl="1">
              <a:buClr>
                <a:srgbClr val="99FF66"/>
              </a:buClr>
              <a:buFont typeface="Wingdings" pitchFamily="2" charset="2"/>
              <a:buChar char="Ø"/>
            </a:pP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 kodları ile bebeğin kodlarını karıştırmama konusunda dikkatli olunuz</a:t>
            </a:r>
          </a:p>
          <a:p>
            <a:pPr lvl="1">
              <a:buClr>
                <a:srgbClr val="99FF66"/>
              </a:buClr>
              <a:buFont typeface="Wingdings" pitchFamily="2" charset="2"/>
              <a:buChar char="Ø"/>
            </a:pP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Annenin kaydında ‘O’ ile başlayan kodlar bulunmalıdır</a:t>
            </a:r>
          </a:p>
          <a:p>
            <a:pPr lvl="1">
              <a:buClr>
                <a:srgbClr val="99FF66"/>
              </a:buClr>
              <a:buFont typeface="Wingdings" pitchFamily="2" charset="2"/>
              <a:buChar char="Ø"/>
            </a:pP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Bebeğin kaydında ‘P’ ile başlayan kodlar bulunmalıdır</a:t>
            </a:r>
          </a:p>
          <a:p>
            <a:pPr lvl="1">
              <a:buClr>
                <a:srgbClr val="99FF66"/>
              </a:buClr>
              <a:buFont typeface="Wingdings" pitchFamily="2" charset="2"/>
              <a:buChar char="Ø"/>
            </a:pP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Bebek ve anne dosyalarında yanlış kodların olmamasına dikkat edin. </a:t>
            </a:r>
          </a:p>
          <a:p>
            <a:pPr lvl="1">
              <a:buClr>
                <a:srgbClr val="99FF66"/>
              </a:buClr>
              <a:buFont typeface="Wingdings" pitchFamily="2" charset="2"/>
              <a:buChar char="Ø"/>
            </a:pP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 doğan bebeklerde </a:t>
            </a:r>
            <a:r>
              <a:rPr lang="tr-T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sezeryan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ameliyatı bulunmamalı.</a:t>
            </a:r>
          </a:p>
          <a:p>
            <a:pPr lvl="1">
              <a:buClr>
                <a:srgbClr val="99FF66"/>
              </a:buClr>
              <a:buFont typeface="Wingdings" pitchFamily="2" charset="2"/>
              <a:buChar char="Ø"/>
            </a:pP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Sağlıklı </a:t>
            </a:r>
            <a:r>
              <a:rPr lang="tr-T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yenidoğanlar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_B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uzantısı ile birlikte sanal bebek olarak kaydedilmeli. Hasta </a:t>
            </a:r>
            <a:r>
              <a:rPr lang="tr-T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yenidoğanlar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 yatış numarası ile birlikte kaydedilmeli ve mutlaka yatış ağrılığı doğum tarihi ve cinsiyeti girilmelidir (0-28)</a:t>
            </a:r>
            <a:endParaRPr lang="tr-T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87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2284008"/>
            <a:ext cx="7399734" cy="4548163"/>
          </a:xfrm>
        </p:spPr>
        <p:txBody>
          <a:bodyPr/>
          <a:lstStyle/>
          <a:p>
            <a:pPr algn="ctr">
              <a:buFontTx/>
              <a:buNone/>
            </a:pPr>
            <a:endParaRPr lang="tr-TR" sz="5000" dirty="0" smtClean="0"/>
          </a:p>
          <a:p>
            <a:pPr algn="ctr">
              <a:buFontTx/>
              <a:buNone/>
            </a:pPr>
            <a:r>
              <a:rPr lang="tr-TR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</a:p>
          <a:p>
            <a:pPr algn="ctr"/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88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7624" y="188640"/>
            <a:ext cx="7848872" cy="59766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Spinal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füzyon,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kemiksel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birleşmeyle iki omurun kaynaştırılmasıdır. 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   Füzyon omurga cerrahisinin en sık yapılan girişimlerinden birisidir.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İnternal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fiksasyon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ile veya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fiksasyon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olmaksızın yapılır ve üç farklı tipte gerçekleştirilmektedir.</a:t>
            </a:r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49B65-C9F9-4F42-A44D-CE2765B33605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043608" y="0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Spinal</a:t>
            </a:r>
            <a:r>
              <a:rPr lang="tr-TR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Füzyon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8" t="15168" r="41901" b="2710"/>
          <a:stretch/>
        </p:blipFill>
        <p:spPr bwMode="auto">
          <a:xfrm>
            <a:off x="1619672" y="3356992"/>
            <a:ext cx="6336704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714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a Tanı - Ek Tan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Ana Tanı - Ek Tanı</Template>
  <TotalTime>1322</TotalTime>
  <Words>1849</Words>
  <Application>Microsoft Office PowerPoint</Application>
  <PresentationFormat>Ekran Gösterisi (4:3)</PresentationFormat>
  <Paragraphs>856</Paragraphs>
  <Slides>88</Slides>
  <Notes>16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88</vt:i4>
      </vt:variant>
    </vt:vector>
  </HeadingPairs>
  <TitlesOfParts>
    <vt:vector size="97" baseType="lpstr">
      <vt:lpstr>Arial</vt:lpstr>
      <vt:lpstr>Calibri</vt:lpstr>
      <vt:lpstr>Calibri Light</vt:lpstr>
      <vt:lpstr>Tahoma</vt:lpstr>
      <vt:lpstr>Times New Roman</vt:lpstr>
      <vt:lpstr>Verdana</vt:lpstr>
      <vt:lpstr>Wingdings</vt:lpstr>
      <vt:lpstr>Wingdings 2</vt:lpstr>
      <vt:lpstr>Ana Tanı - Ek Tanı</vt:lpstr>
      <vt:lpstr>PowerPoint Sunusu</vt:lpstr>
      <vt:lpstr>   Kalça Protezinin Dislokasyonu (1309)  </vt:lpstr>
      <vt:lpstr>Kalça Protezinin Dislokasyonu</vt:lpstr>
      <vt:lpstr>Diz Menisküsü / Ligament Yırtılması (1319)</vt:lpstr>
      <vt:lpstr>Disk Kayması (1330 )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Diyaliz İçin Yatış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Hamilelik, Doğum ve Puerperyum  (O00-O99)</vt:lpstr>
      <vt:lpstr>Düşük İle Seyreden Hamilelik  (ACS 1510)</vt:lpstr>
      <vt:lpstr>Komplet ve İnkomplet Düşük   ACS 1503</vt:lpstr>
      <vt:lpstr>Ektopik Gebelik </vt:lpstr>
      <vt:lpstr>Mol Hidatiform</vt:lpstr>
      <vt:lpstr>PowerPoint Sunusu</vt:lpstr>
      <vt:lpstr>O02.-Blighted Ovum (Anembriyonik Gebelik- Boş Gebelik)</vt:lpstr>
      <vt:lpstr>Hamilelik Süresi (ACS 1518)</vt:lpstr>
      <vt:lpstr>PowerPoint Sunusu</vt:lpstr>
      <vt:lpstr>Gebeliğin Sonlandırılması (1511)</vt:lpstr>
      <vt:lpstr>Gebeliğin Sonlandırılması (1511)</vt:lpstr>
      <vt:lpstr>PowerPoint Sunusu</vt:lpstr>
      <vt:lpstr>PowerPoint Sunusu</vt:lpstr>
      <vt:lpstr>Doğumun Sonucu Z37.-</vt:lpstr>
      <vt:lpstr>Tek Spontan Vajinal Doğum O80(1505)</vt:lpstr>
      <vt:lpstr>O82 Sezaryen Seksiyo Aracılığıyla Tek Doğum</vt:lpstr>
      <vt:lpstr>Uterus skarı (Eski Sezaryen)</vt:lpstr>
      <vt:lpstr>Yanlış Geliş, Oransızlık ve Maternal Pelvik Organların Anormalliği (1506)</vt:lpstr>
      <vt:lpstr>Yanlış Geliş, Oransızlık ve Maternal Pelvik Organların Anormalliği (1506)</vt:lpstr>
      <vt:lpstr>Miadını Geçmiş Doğum</vt:lpstr>
      <vt:lpstr>Çoğul Doğum</vt:lpstr>
      <vt:lpstr>PowerPoint Sunusu</vt:lpstr>
      <vt:lpstr>Prematür Doğum (1530)</vt:lpstr>
      <vt:lpstr>PowerPoint Sunusu</vt:lpstr>
      <vt:lpstr>Erken Membran Rüptürü (1531)</vt:lpstr>
      <vt:lpstr> Fetal Kalp Hızı Deselerasyonları  (1546) </vt:lpstr>
      <vt:lpstr>Sıvıda Mekonyum (1547) </vt:lpstr>
      <vt:lpstr>Yalancı Doğum Eylemi</vt:lpstr>
      <vt:lpstr>PowerPoint Sunusu</vt:lpstr>
      <vt:lpstr> Doğumla Birlikte Antepartum Durum (1515) </vt:lpstr>
      <vt:lpstr>Yatıştan Önce Doğum (1519)</vt:lpstr>
      <vt:lpstr>Gebeliği Komplike Eden Durumlar (1521)</vt:lpstr>
      <vt:lpstr>PowerPoint Sunusu</vt:lpstr>
      <vt:lpstr>PowerPoint Sunusu</vt:lpstr>
      <vt:lpstr>Diabetes Mellitus (DM) ve Hamilelik</vt:lpstr>
      <vt:lpstr>Gebelikte Hipertansiyon (1526)</vt:lpstr>
      <vt:lpstr>İnsidental Gebelik Durumu</vt:lpstr>
      <vt:lpstr>Yenidoğan / Neonat (1607 )</vt:lpstr>
      <vt:lpstr>Z38.- Kodu </vt:lpstr>
      <vt:lpstr>PowerPoint Sunusu</vt:lpstr>
      <vt:lpstr>Maternal Nedenler ve Doğum Travmasından Etkilenen YD (1609)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Solunum Distres Sendromu/ Hiyalin Membran Hastalığı/ Sürfaktan Eksikliği (ACS 1613)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Perinatal Dönemde Meydana Gelebilen Bazı Durumlar  P00-P96 Kapsamında Gruplanmaz (1605)</vt:lpstr>
      <vt:lpstr>Anne Kodları İle Bebek Kodlarının Karıştırılması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Gün Eğitim Sunumu</dc:title>
  <dc:creator>İLKNUR ŞENGÜN</dc:creator>
  <cp:lastModifiedBy>İLKNUR ŞENGÜN</cp:lastModifiedBy>
  <cp:revision>129</cp:revision>
  <dcterms:created xsi:type="dcterms:W3CDTF">2011-03-09T15:24:26Z</dcterms:created>
  <dcterms:modified xsi:type="dcterms:W3CDTF">2019-01-30T13:59:21Z</dcterms:modified>
</cp:coreProperties>
</file>