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30"/>
  </p:notesMasterIdLst>
  <p:sldIdLst>
    <p:sldId id="256" r:id="rId2"/>
    <p:sldId id="257" r:id="rId3"/>
    <p:sldId id="258" r:id="rId4"/>
    <p:sldId id="284" r:id="rId5"/>
    <p:sldId id="268" r:id="rId6"/>
    <p:sldId id="272" r:id="rId7"/>
    <p:sldId id="273" r:id="rId8"/>
    <p:sldId id="270" r:id="rId9"/>
    <p:sldId id="262" r:id="rId10"/>
    <p:sldId id="261" r:id="rId11"/>
    <p:sldId id="285" r:id="rId12"/>
    <p:sldId id="264" r:id="rId13"/>
    <p:sldId id="265" r:id="rId14"/>
    <p:sldId id="278" r:id="rId15"/>
    <p:sldId id="279" r:id="rId16"/>
    <p:sldId id="281" r:id="rId17"/>
    <p:sldId id="286" r:id="rId18"/>
    <p:sldId id="287" r:id="rId19"/>
    <p:sldId id="288" r:id="rId20"/>
    <p:sldId id="289" r:id="rId21"/>
    <p:sldId id="291" r:id="rId22"/>
    <p:sldId id="290" r:id="rId23"/>
    <p:sldId id="294" r:id="rId24"/>
    <p:sldId id="292" r:id="rId25"/>
    <p:sldId id="293" r:id="rId26"/>
    <p:sldId id="280" r:id="rId27"/>
    <p:sldId id="28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0581" autoAdjust="0"/>
  </p:normalViewPr>
  <p:slideViewPr>
    <p:cSldViewPr snapToGrid="0">
      <p:cViewPr varScale="1">
        <p:scale>
          <a:sx n="104" d="100"/>
          <a:sy n="104" d="100"/>
        </p:scale>
        <p:origin x="90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8647F-45A6-43FA-8C58-48EEA67D73E0}" type="datetimeFigureOut">
              <a:rPr lang="tr-TR" smtClean="0"/>
              <a:t>15.05.2019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BFD01-8220-41AC-9E37-EDD7A02C6B47}" type="slidenum">
              <a:rPr lang="tr-TR" smtClean="0"/>
              <a:t>‹#›</a:t>
            </a:fld>
            <a:endParaRPr lang="tr-TR"/>
          </a:p>
        </p:txBody>
      </p:sp>
    </p:spTree>
    <p:extLst>
      <p:ext uri="{BB962C8B-B14F-4D97-AF65-F5344CB8AC3E}">
        <p14:creationId xmlns:p14="http://schemas.microsoft.com/office/powerpoint/2010/main" val="81456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A2BFD01-8220-41AC-9E37-EDD7A02C6B47}" type="slidenum">
              <a:rPr lang="tr-TR" smtClean="0"/>
              <a:t>26</a:t>
            </a:fld>
            <a:endParaRPr lang="tr-TR"/>
          </a:p>
        </p:txBody>
      </p:sp>
    </p:spTree>
    <p:extLst>
      <p:ext uri="{BB962C8B-B14F-4D97-AF65-F5344CB8AC3E}">
        <p14:creationId xmlns:p14="http://schemas.microsoft.com/office/powerpoint/2010/main" val="207572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414199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3840627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7240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1472053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6692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smtClean="0"/>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3200043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4440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329958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81692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AADD3131-5AA3-47B6-B54F-DB2C2077CD83}" type="datetimeFigureOut">
              <a:rPr lang="tr-TR" smtClean="0"/>
              <a:t>15.05.2019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355263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AADD3131-5AA3-47B6-B54F-DB2C2077CD83}"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285762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ADD3131-5AA3-47B6-B54F-DB2C2077CD83}" type="datetimeFigureOut">
              <a:rPr lang="tr-TR" smtClean="0"/>
              <a:t>15.05.2019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150672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ADD3131-5AA3-47B6-B54F-DB2C2077CD83}" type="datetimeFigureOut">
              <a:rPr lang="tr-TR" smtClean="0"/>
              <a:t>15.05.2019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51572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D3131-5AA3-47B6-B54F-DB2C2077CD83}" type="datetimeFigureOut">
              <a:rPr lang="tr-TR" smtClean="0"/>
              <a:t>15.05.2019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64326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smtClean="0"/>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AADD3131-5AA3-47B6-B54F-DB2C2077CD83}"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186687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AADD3131-5AA3-47B6-B54F-DB2C2077CD83}" type="datetimeFigureOut">
              <a:rPr lang="tr-TR" smtClean="0"/>
              <a:t>15.05.2019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BFF33C8-978E-45CB-921D-566B4B27D406}" type="slidenum">
              <a:rPr lang="tr-TR" smtClean="0"/>
              <a:t>‹#›</a:t>
            </a:fld>
            <a:endParaRPr lang="tr-TR"/>
          </a:p>
        </p:txBody>
      </p:sp>
    </p:spTree>
    <p:extLst>
      <p:ext uri="{BB962C8B-B14F-4D97-AF65-F5344CB8AC3E}">
        <p14:creationId xmlns:p14="http://schemas.microsoft.com/office/powerpoint/2010/main" val="191590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DD3131-5AA3-47B6-B54F-DB2C2077CD83}" type="datetimeFigureOut">
              <a:rPr lang="tr-TR" smtClean="0"/>
              <a:t>15.05.2019</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BFF33C8-978E-45CB-921D-566B4B27D406}" type="slidenum">
              <a:rPr lang="tr-TR" smtClean="0"/>
              <a:t>‹#›</a:t>
            </a:fld>
            <a:endParaRPr lang="tr-TR"/>
          </a:p>
        </p:txBody>
      </p:sp>
    </p:spTree>
    <p:extLst>
      <p:ext uri="{BB962C8B-B14F-4D97-AF65-F5344CB8AC3E}">
        <p14:creationId xmlns:p14="http://schemas.microsoft.com/office/powerpoint/2010/main" val="127517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506233" y="1981913"/>
            <a:ext cx="9144000" cy="1447087"/>
          </a:xfrm>
        </p:spPr>
        <p:txBody>
          <a:bodyPr>
            <a:normAutofit/>
          </a:bodyPr>
          <a:lstStyle/>
          <a:p>
            <a:pPr algn="ctr"/>
            <a:r>
              <a:rPr lang="tr-TR" sz="4400" b="1" dirty="0" smtClean="0">
                <a:latin typeface="Arial" charset="0"/>
              </a:rPr>
              <a:t> ÇÖLYAK </a:t>
            </a:r>
            <a:r>
              <a:rPr lang="tr-TR" sz="4400" b="1" dirty="0">
                <a:latin typeface="Arial" charset="0"/>
              </a:rPr>
              <a:t>HASTALIĞI</a:t>
            </a:r>
            <a:br>
              <a:rPr lang="tr-TR" sz="4400" b="1" dirty="0">
                <a:latin typeface="Arial" charset="0"/>
              </a:rPr>
            </a:br>
            <a:r>
              <a:rPr lang="tr-TR" sz="4400" b="1" dirty="0">
                <a:latin typeface="Arial" charset="0"/>
              </a:rPr>
              <a:t>      (GLUTEN </a:t>
            </a:r>
            <a:r>
              <a:rPr lang="tr-TR" sz="4400" b="1" dirty="0" smtClean="0">
                <a:latin typeface="Arial" charset="0"/>
              </a:rPr>
              <a:t>ENTEROPATİSİ)</a:t>
            </a:r>
            <a:endParaRPr lang="tr-TR" sz="4400" dirty="0"/>
          </a:p>
        </p:txBody>
      </p:sp>
      <p:sp>
        <p:nvSpPr>
          <p:cNvPr id="3" name="Alt Başlık 2"/>
          <p:cNvSpPr>
            <a:spLocks noGrp="1"/>
          </p:cNvSpPr>
          <p:nvPr>
            <p:ph type="subTitle" idx="1"/>
          </p:nvPr>
        </p:nvSpPr>
        <p:spPr>
          <a:xfrm>
            <a:off x="736821" y="3637085"/>
            <a:ext cx="9144000" cy="1866900"/>
          </a:xfrm>
        </p:spPr>
        <p:txBody>
          <a:bodyPr>
            <a:normAutofit/>
          </a:bodyPr>
          <a:lstStyle/>
          <a:p>
            <a:pPr algn="ctr">
              <a:lnSpc>
                <a:spcPct val="80000"/>
              </a:lnSpc>
            </a:pPr>
            <a:r>
              <a:rPr lang="tr-TR" b="1" dirty="0" smtClean="0"/>
              <a:t>ANTALYA İL SAĞLIK MÜDÜRLÜĞÜ </a:t>
            </a:r>
          </a:p>
          <a:p>
            <a:pPr algn="ctr">
              <a:lnSpc>
                <a:spcPct val="80000"/>
              </a:lnSpc>
            </a:pPr>
            <a:r>
              <a:rPr lang="tr-TR" b="1" dirty="0" smtClean="0"/>
              <a:t>HALK </a:t>
            </a:r>
            <a:r>
              <a:rPr lang="tr-TR" b="1" dirty="0"/>
              <a:t>SAĞLIĞI HİZMETLERİ BAŞKANLIĞI  </a:t>
            </a:r>
          </a:p>
          <a:p>
            <a:pPr algn="ctr">
              <a:lnSpc>
                <a:spcPct val="80000"/>
              </a:lnSpc>
            </a:pPr>
            <a:r>
              <a:rPr lang="tr-TR" b="1" dirty="0" smtClean="0"/>
              <a:t>SAĞLIKLI </a:t>
            </a:r>
            <a:r>
              <a:rPr lang="tr-TR" b="1" dirty="0"/>
              <a:t>BESLENME </a:t>
            </a:r>
          </a:p>
          <a:p>
            <a:pPr algn="ctr">
              <a:lnSpc>
                <a:spcPct val="80000"/>
              </a:lnSpc>
            </a:pPr>
            <a:r>
              <a:rPr lang="tr-TR" b="1" dirty="0"/>
              <a:t>VE </a:t>
            </a:r>
          </a:p>
          <a:p>
            <a:pPr algn="ctr">
              <a:lnSpc>
                <a:spcPct val="80000"/>
              </a:lnSpc>
            </a:pPr>
            <a:r>
              <a:rPr lang="tr-TR" b="1" dirty="0"/>
              <a:t>HAREKETLİ HAYAT BİRİMİ</a:t>
            </a:r>
          </a:p>
          <a:p>
            <a:endParaRPr lang="tr-TR" b="1" dirty="0"/>
          </a:p>
        </p:txBody>
      </p:sp>
      <p:pic>
        <p:nvPicPr>
          <p:cNvPr id="1026" name="Picture 2" descr="saÄlÄ±k bakanlÄ±Ä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21"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4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0000"/>
                </a:solidFill>
              </a:rPr>
              <a:t>ÇÖLYAK HASTALIĞI GENETİK Mİ?</a:t>
            </a:r>
            <a:r>
              <a:rPr lang="tr-TR" b="1" u="sng" dirty="0"/>
              <a:t/>
            </a:r>
            <a:br>
              <a:rPr lang="tr-TR" b="1" u="sng" dirty="0"/>
            </a:br>
            <a:endParaRPr lang="tr-TR" dirty="0"/>
          </a:p>
        </p:txBody>
      </p:sp>
      <p:sp>
        <p:nvSpPr>
          <p:cNvPr id="3" name="İçerik Yer Tutucusu 2"/>
          <p:cNvSpPr>
            <a:spLocks noGrp="1"/>
          </p:cNvSpPr>
          <p:nvPr>
            <p:ph idx="1"/>
          </p:nvPr>
        </p:nvSpPr>
        <p:spPr>
          <a:xfrm>
            <a:off x="677334" y="1635369"/>
            <a:ext cx="8596668" cy="2127739"/>
          </a:xfrm>
        </p:spPr>
        <p:txBody>
          <a:bodyPr/>
          <a:lstStyle/>
          <a:p>
            <a:pPr algn="just"/>
            <a:r>
              <a:rPr lang="tr-TR" dirty="0"/>
              <a:t>Çölyak hastalığı genetik bir hastalıktır ancak ailede </a:t>
            </a:r>
            <a:r>
              <a:rPr lang="tr-TR" dirty="0" err="1"/>
              <a:t>çölyak</a:t>
            </a:r>
            <a:r>
              <a:rPr lang="tr-TR" dirty="0"/>
              <a:t> hastası olmaması, çocukta da olmayacağı anlamına gelmez. </a:t>
            </a:r>
            <a:endParaRPr lang="tr-TR" dirty="0" smtClean="0"/>
          </a:p>
          <a:p>
            <a:pPr algn="just"/>
            <a:r>
              <a:rPr lang="tr-TR" dirty="0" smtClean="0"/>
              <a:t>Hastalığın </a:t>
            </a:r>
            <a:r>
              <a:rPr lang="tr-TR" dirty="0"/>
              <a:t>tanı aşamasında genetik testlere başvurabiliriz</a:t>
            </a:r>
            <a:r>
              <a:rPr lang="tr-TR" dirty="0" smtClean="0"/>
              <a:t>.</a:t>
            </a:r>
          </a:p>
          <a:p>
            <a:pPr algn="just"/>
            <a:r>
              <a:rPr lang="tr-TR" dirty="0" smtClean="0"/>
              <a:t> </a:t>
            </a:r>
            <a:r>
              <a:rPr lang="tr-TR" dirty="0"/>
              <a:t>Ülkemizden yapılan yeni bir araştırmada </a:t>
            </a:r>
            <a:r>
              <a:rPr lang="tr-TR" dirty="0" err="1"/>
              <a:t>çölyak</a:t>
            </a:r>
            <a:r>
              <a:rPr lang="tr-TR" dirty="0"/>
              <a:t> hastası çocukların akrabalarının % 4.8’inin ince bağırsaklarında </a:t>
            </a:r>
            <a:r>
              <a:rPr lang="tr-TR" dirty="0" err="1"/>
              <a:t>çölyak</a:t>
            </a:r>
            <a:r>
              <a:rPr lang="tr-TR" dirty="0"/>
              <a:t> hastalığı ile uyumlu hasar tespit </a:t>
            </a:r>
            <a:r>
              <a:rPr lang="tr-TR" dirty="0" smtClean="0"/>
              <a:t>edilmiştir. (</a:t>
            </a:r>
            <a:r>
              <a:rPr lang="tr-TR" dirty="0"/>
              <a:t>J Pediatr </a:t>
            </a:r>
            <a:r>
              <a:rPr lang="tr-TR" dirty="0" err="1"/>
              <a:t>Gastroenterol</a:t>
            </a:r>
            <a:r>
              <a:rPr lang="tr-TR" dirty="0"/>
              <a:t> </a:t>
            </a:r>
            <a:r>
              <a:rPr lang="tr-TR" dirty="0" err="1"/>
              <a:t>Nutr</a:t>
            </a:r>
            <a:r>
              <a:rPr lang="tr-TR" dirty="0"/>
              <a:t>. 2012;55(2):205-8.)</a:t>
            </a:r>
          </a:p>
          <a:p>
            <a:pPr marL="0" indent="0">
              <a:buNone/>
            </a:pPr>
            <a:endParaRPr lang="tr-TR" dirty="0" smtClean="0"/>
          </a:p>
        </p:txBody>
      </p:sp>
      <p:pic>
        <p:nvPicPr>
          <p:cNvPr id="11266" name="Picture 2" descr="Ã§Ã¶lya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1" y="3991708"/>
            <a:ext cx="5301762" cy="220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471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307731"/>
            <a:ext cx="8596668" cy="650631"/>
          </a:xfrm>
        </p:spPr>
        <p:txBody>
          <a:bodyPr/>
          <a:lstStyle/>
          <a:p>
            <a:r>
              <a:rPr lang="tr-TR" dirty="0"/>
              <a:t>Çölyak Hastalığının Tedavisi </a:t>
            </a:r>
          </a:p>
        </p:txBody>
      </p:sp>
      <p:sp>
        <p:nvSpPr>
          <p:cNvPr id="3" name="İçerik Yer Tutucusu 2"/>
          <p:cNvSpPr>
            <a:spLocks noGrp="1"/>
          </p:cNvSpPr>
          <p:nvPr>
            <p:ph idx="1"/>
          </p:nvPr>
        </p:nvSpPr>
        <p:spPr>
          <a:xfrm>
            <a:off x="439615" y="1099038"/>
            <a:ext cx="9214339" cy="4703885"/>
          </a:xfrm>
        </p:spPr>
        <p:txBody>
          <a:bodyPr>
            <a:noAutofit/>
          </a:bodyPr>
          <a:lstStyle/>
          <a:p>
            <a:pPr algn="just">
              <a:lnSpc>
                <a:spcPct val="110000"/>
              </a:lnSpc>
            </a:pPr>
            <a:r>
              <a:rPr lang="tr-TR" dirty="0"/>
              <a:t>Çölyak hastalığının tek tedavisi yaşam boyu </a:t>
            </a:r>
            <a:r>
              <a:rPr lang="tr-TR" dirty="0" err="1"/>
              <a:t>glutensiz</a:t>
            </a:r>
            <a:r>
              <a:rPr lang="tr-TR" dirty="0"/>
              <a:t> diyet uygulamasıdır. </a:t>
            </a:r>
            <a:endParaRPr lang="tr-TR" dirty="0" smtClean="0"/>
          </a:p>
          <a:p>
            <a:pPr algn="just">
              <a:lnSpc>
                <a:spcPct val="110000"/>
              </a:lnSpc>
            </a:pPr>
            <a:r>
              <a:rPr lang="tr-TR" dirty="0" err="1" smtClean="0"/>
              <a:t>Gutensiz</a:t>
            </a:r>
            <a:r>
              <a:rPr lang="tr-TR" dirty="0" smtClean="0"/>
              <a:t> </a:t>
            </a:r>
            <a:r>
              <a:rPr lang="tr-TR" dirty="0"/>
              <a:t>diyette buğday, arpa, çavdar ve yulaf katkılı her türlü besin (un, bulgur, irmik, makarna, şehriye, kuskus, ekmek, kek, pasta, kurabiye, bisküvi, börek, çörek, gofret, simit, kraker, dondurma külahı, unlu tatlılar, </a:t>
            </a:r>
            <a:r>
              <a:rPr lang="tr-TR" dirty="0" err="1"/>
              <a:t>gluten</a:t>
            </a:r>
            <a:r>
              <a:rPr lang="tr-TR" dirty="0"/>
              <a:t> içeren hazır salça, ketçap, un ilave edilen çorbalar, soslar, tarhana, yarma gibi), galeta ununa veya una batırılarak kızartılmış tavuk, balık gibi et ürünleri, malt kullanılan içecekler, </a:t>
            </a:r>
            <a:r>
              <a:rPr lang="tr-TR" dirty="0" err="1"/>
              <a:t>gluten</a:t>
            </a:r>
            <a:r>
              <a:rPr lang="tr-TR" dirty="0"/>
              <a:t> içeren hazır çorbalar, köfte, </a:t>
            </a:r>
            <a:r>
              <a:rPr lang="tr-TR" dirty="0" err="1"/>
              <a:t>pane</a:t>
            </a:r>
            <a:r>
              <a:rPr lang="tr-TR" dirty="0"/>
              <a:t> harçları gibi hazır çeşniler </a:t>
            </a:r>
            <a:r>
              <a:rPr lang="tr-TR" dirty="0">
                <a:solidFill>
                  <a:srgbClr val="FF0000"/>
                </a:solidFill>
              </a:rPr>
              <a:t>tüketilmemelidir</a:t>
            </a:r>
            <a:r>
              <a:rPr lang="tr-TR" dirty="0" smtClean="0">
                <a:solidFill>
                  <a:srgbClr val="FF0000"/>
                </a:solidFill>
              </a:rPr>
              <a:t>.</a:t>
            </a:r>
          </a:p>
          <a:p>
            <a:pPr algn="just">
              <a:lnSpc>
                <a:spcPct val="110000"/>
              </a:lnSpc>
            </a:pPr>
            <a:r>
              <a:rPr lang="tr-TR" dirty="0" smtClean="0"/>
              <a:t> </a:t>
            </a:r>
            <a:r>
              <a:rPr lang="tr-TR" dirty="0"/>
              <a:t>Ayrıca sirke, çikolata, puding, sakız, ketçap, mayonez, dondurma gibi besinlerin bazılarında </a:t>
            </a:r>
            <a:r>
              <a:rPr lang="tr-TR" dirty="0" err="1"/>
              <a:t>gluten</a:t>
            </a:r>
            <a:r>
              <a:rPr lang="tr-TR" dirty="0"/>
              <a:t> bulunabilmektedir. Bunlar yenilmeden önce muhakkak ürün hakkında bilgi edinilmelidir</a:t>
            </a:r>
            <a:r>
              <a:rPr lang="tr-TR" dirty="0" smtClean="0"/>
              <a:t>.</a:t>
            </a:r>
          </a:p>
          <a:p>
            <a:pPr algn="just">
              <a:lnSpc>
                <a:spcPct val="110000"/>
              </a:lnSpc>
            </a:pPr>
            <a:r>
              <a:rPr lang="tr-TR" dirty="0" smtClean="0"/>
              <a:t> </a:t>
            </a:r>
            <a:r>
              <a:rPr lang="tr-TR" dirty="0"/>
              <a:t>Tuzlu, soslu kuruyemişler, </a:t>
            </a:r>
            <a:r>
              <a:rPr lang="tr-TR" dirty="0" err="1"/>
              <a:t>glutenle</a:t>
            </a:r>
            <a:r>
              <a:rPr lang="tr-TR" dirty="0"/>
              <a:t> yapıştırıldığı için tüketilmemelidir. Ancak bunların glüten ile işlem görmemiş çeşitleri ve </a:t>
            </a:r>
            <a:r>
              <a:rPr lang="tr-TR" dirty="0" err="1"/>
              <a:t>gluten</a:t>
            </a:r>
            <a:r>
              <a:rPr lang="tr-TR" dirty="0"/>
              <a:t> içermeyen kuruyemişler serbesttir. </a:t>
            </a:r>
          </a:p>
        </p:txBody>
      </p:sp>
      <p:pic>
        <p:nvPicPr>
          <p:cNvPr id="12292" name="Picture 4" descr="Ã§Ã¶lya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053" y="5539154"/>
            <a:ext cx="3743325" cy="105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501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553509" y="1046285"/>
            <a:ext cx="8739960" cy="1811215"/>
          </a:xfrm>
        </p:spPr>
        <p:txBody>
          <a:bodyPr/>
          <a:lstStyle/>
          <a:p>
            <a:r>
              <a:rPr lang="tr-TR" dirty="0"/>
              <a:t>Glutensiz yaşam fikri başlangıçta kulağa zor gibi görünse de </a:t>
            </a:r>
            <a:r>
              <a:rPr lang="tr-TR" dirty="0" err="1"/>
              <a:t>glutenin</a:t>
            </a:r>
            <a:r>
              <a:rPr lang="tr-TR" dirty="0"/>
              <a:t> yerini doldurabilecek pek çok farklı besin </a:t>
            </a:r>
            <a:r>
              <a:rPr lang="tr-TR" dirty="0" smtClean="0"/>
              <a:t>bulunmaktadır. </a:t>
            </a:r>
          </a:p>
          <a:p>
            <a:r>
              <a:rPr lang="tr-TR" dirty="0" smtClean="0"/>
              <a:t>Daha </a:t>
            </a:r>
            <a:r>
              <a:rPr lang="tr-TR" dirty="0"/>
              <a:t>önce varlığından dahi haberdar olmadığınız </a:t>
            </a:r>
            <a:r>
              <a:rPr lang="tr-TR" dirty="0" err="1"/>
              <a:t>glutensiz</a:t>
            </a:r>
            <a:r>
              <a:rPr lang="tr-TR" dirty="0"/>
              <a:t> un çeşitlerini, mısır, pirinç, patates nişastası, soya fasulyesi gibi besinleri, kuru bakliyatları </a:t>
            </a:r>
            <a:r>
              <a:rPr lang="tr-TR" dirty="0" err="1"/>
              <a:t>glutensiz</a:t>
            </a:r>
            <a:r>
              <a:rPr lang="tr-TR" dirty="0"/>
              <a:t> diyette kullanılmaktadır.</a:t>
            </a:r>
          </a:p>
          <a:p>
            <a:pPr marL="0" indent="0">
              <a:buNone/>
            </a:pPr>
            <a:endParaRPr lang="tr-TR" dirty="0"/>
          </a:p>
        </p:txBody>
      </p:sp>
      <p:pic>
        <p:nvPicPr>
          <p:cNvPr id="13314" name="Picture 2" descr="glutensiz Ã¼rÃ¼n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908" y="3341077"/>
            <a:ext cx="7869115" cy="276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9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085851"/>
            <a:ext cx="8596668" cy="4955512"/>
          </a:xfrm>
        </p:spPr>
        <p:txBody>
          <a:bodyPr/>
          <a:lstStyle/>
          <a:p>
            <a:pPr>
              <a:lnSpc>
                <a:spcPct val="150000"/>
              </a:lnSpc>
            </a:pPr>
            <a:r>
              <a:rPr lang="tr-TR" dirty="0"/>
              <a:t>Alışveriş yaparken paketli gıdaların içeriklerini kontrol etmeli, unlu mamuller konusunda </a:t>
            </a:r>
            <a:r>
              <a:rPr lang="tr-TR" dirty="0" err="1"/>
              <a:t>glutensiz</a:t>
            </a:r>
            <a:r>
              <a:rPr lang="tr-TR" dirty="0"/>
              <a:t> kek, kurabiye gibi ürünler alınmalı, diş macunu, şampuan gibi kişisel bakım ürünlerinde, çeşitli kozmetiklerde ve ilaçlarda da </a:t>
            </a:r>
            <a:r>
              <a:rPr lang="tr-TR" dirty="0" err="1"/>
              <a:t>glutene</a:t>
            </a:r>
            <a:r>
              <a:rPr lang="tr-TR" dirty="0"/>
              <a:t> rastlanabileceğini unutmamalı, alınan her ürünün içeriğini okunmalıdır</a:t>
            </a:r>
            <a:r>
              <a:rPr lang="tr-TR" dirty="0" smtClean="0"/>
              <a:t>.</a:t>
            </a:r>
          </a:p>
          <a:p>
            <a:pPr marL="0" indent="0">
              <a:buNone/>
            </a:pPr>
            <a:endParaRPr lang="tr-TR" dirty="0"/>
          </a:p>
        </p:txBody>
      </p:sp>
      <p:pic>
        <p:nvPicPr>
          <p:cNvPr id="14338" name="Picture 2" descr="glutensiz Ã¼rÃ¼n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238" y="3235325"/>
            <a:ext cx="7139353" cy="269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9038166" cy="1320800"/>
          </a:xfrm>
        </p:spPr>
        <p:txBody>
          <a:bodyPr>
            <a:normAutofit fontScale="90000"/>
          </a:bodyPr>
          <a:lstStyle/>
          <a:p>
            <a:r>
              <a:rPr lang="tr-TR" sz="4000" dirty="0">
                <a:solidFill>
                  <a:srgbClr val="FF0000"/>
                </a:solidFill>
                <a:latin typeface="Arial" charset="0"/>
              </a:rPr>
              <a:t>GLUTENSİZ DİYETTE DİKKAT EDİLECEKLER</a:t>
            </a:r>
            <a:r>
              <a:rPr lang="tr-TR" u="sng" dirty="0"/>
              <a:t/>
            </a:r>
            <a:br>
              <a:rPr lang="tr-TR" u="sng" dirty="0"/>
            </a:br>
            <a:endParaRPr lang="tr-TR" dirty="0"/>
          </a:p>
        </p:txBody>
      </p:sp>
      <p:sp>
        <p:nvSpPr>
          <p:cNvPr id="3" name="İçerik Yer Tutucusu 2"/>
          <p:cNvSpPr>
            <a:spLocks noGrp="1"/>
          </p:cNvSpPr>
          <p:nvPr>
            <p:ph sz="half" idx="1"/>
          </p:nvPr>
        </p:nvSpPr>
        <p:spPr>
          <a:xfrm>
            <a:off x="677334" y="2160589"/>
            <a:ext cx="9038166" cy="3880772"/>
          </a:xfrm>
        </p:spPr>
        <p:txBody>
          <a:bodyPr/>
          <a:lstStyle/>
          <a:p>
            <a:r>
              <a:rPr lang="tr-TR" dirty="0"/>
              <a:t>Doğal gıdalara önem verilmelidir. Süt, et, balık, yumurta, sebze, </a:t>
            </a:r>
            <a:r>
              <a:rPr lang="tr-TR" dirty="0" err="1"/>
              <a:t>kurubaklagil</a:t>
            </a:r>
            <a:r>
              <a:rPr lang="tr-TR" dirty="0"/>
              <a:t>, pirinç, mısır, patates gibi. Okul ve dışarıda yemek yerken dikkatli seçimler yapılmalıdır. Buğday unu karışık mısır unu, pirinç ununa dikkat edilmeli tüketilmemelidir. </a:t>
            </a:r>
          </a:p>
          <a:p>
            <a:pPr marL="0" indent="0">
              <a:buNone/>
            </a:pPr>
            <a:endParaRPr lang="tr-TR" dirty="0"/>
          </a:p>
        </p:txBody>
      </p:sp>
      <p:pic>
        <p:nvPicPr>
          <p:cNvPr id="15368" name="Picture 8" descr="ÃÃ¶lyak-Otizm-Glutensiz Diyet ÃÃ§ge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109" y="3376246"/>
            <a:ext cx="4958860" cy="306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07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4000" dirty="0">
                <a:solidFill>
                  <a:srgbClr val="FF0000"/>
                </a:solidFill>
                <a:latin typeface="Arial" charset="0"/>
              </a:rPr>
              <a:t>GLUTENSİZ DİYETTE DİKKAT EDİLECEKLER</a:t>
            </a:r>
            <a:r>
              <a:rPr lang="tr-TR" u="sng" dirty="0"/>
              <a:t/>
            </a:r>
            <a:br>
              <a:rPr lang="tr-TR" u="sng" dirty="0"/>
            </a:br>
            <a:endParaRPr lang="tr-TR" dirty="0"/>
          </a:p>
        </p:txBody>
      </p:sp>
      <p:sp>
        <p:nvSpPr>
          <p:cNvPr id="3" name="İçerik Yer Tutucusu 2"/>
          <p:cNvSpPr>
            <a:spLocks noGrp="1"/>
          </p:cNvSpPr>
          <p:nvPr>
            <p:ph idx="1"/>
          </p:nvPr>
        </p:nvSpPr>
        <p:spPr>
          <a:xfrm>
            <a:off x="677334" y="2004647"/>
            <a:ext cx="8739228" cy="4036716"/>
          </a:xfrm>
        </p:spPr>
        <p:txBody>
          <a:bodyPr>
            <a:normAutofit fontScale="92500" lnSpcReduction="10000"/>
          </a:bodyPr>
          <a:lstStyle/>
          <a:p>
            <a:pPr algn="just"/>
            <a:r>
              <a:rPr lang="tr-TR" dirty="0"/>
              <a:t>Çok iyi bir etiket okuyucusu olunmalı, etiketsiz gıda tüketiminde de çok dikkat edilmelidir.</a:t>
            </a:r>
          </a:p>
          <a:p>
            <a:pPr algn="just"/>
            <a:r>
              <a:rPr lang="tr-TR" dirty="0"/>
              <a:t>İlaçlar, kozmetik ürünleri, şampuan, kremler vb. </a:t>
            </a:r>
            <a:r>
              <a:rPr lang="tr-TR" dirty="0" err="1"/>
              <a:t>gluten</a:t>
            </a:r>
            <a:r>
              <a:rPr lang="tr-TR" dirty="0"/>
              <a:t> içerikleri yönünden dikkatli kullanılmalıdır</a:t>
            </a:r>
            <a:r>
              <a:rPr lang="tr-TR" dirty="0" smtClean="0"/>
              <a:t>.</a:t>
            </a:r>
          </a:p>
          <a:p>
            <a:pPr algn="just"/>
            <a:r>
              <a:rPr lang="tr-TR" dirty="0" smtClean="0"/>
              <a:t>Dudak nemlendiricisi, vücut losyonu, güneş kremi, makyaj malzemeleri, diş macunu, şampuan, saç kremi, sabun gibi günlük bakım ve kozmetik ürünleri de </a:t>
            </a:r>
            <a:r>
              <a:rPr lang="tr-TR" dirty="0" err="1" smtClean="0"/>
              <a:t>gluten</a:t>
            </a:r>
            <a:r>
              <a:rPr lang="tr-TR" dirty="0" smtClean="0"/>
              <a:t> içerikleri kontrol edilerek kullanılmalıdır.</a:t>
            </a:r>
          </a:p>
          <a:p>
            <a:r>
              <a:rPr lang="tr-TR" dirty="0"/>
              <a:t>Emilimi mümkün olan her ürün ister gıda, ister kişisel bakım ürünü olsun </a:t>
            </a:r>
            <a:r>
              <a:rPr lang="tr-TR" dirty="0" err="1"/>
              <a:t>glutensiz</a:t>
            </a:r>
            <a:r>
              <a:rPr lang="tr-TR" dirty="0"/>
              <a:t> şekilde tüketmelisiniz. Süt ürünlerinin bazılarının da </a:t>
            </a:r>
            <a:r>
              <a:rPr lang="tr-TR" dirty="0" err="1"/>
              <a:t>çölyak</a:t>
            </a:r>
            <a:r>
              <a:rPr lang="tr-TR" dirty="0"/>
              <a:t> hastaları tarafından </a:t>
            </a:r>
            <a:r>
              <a:rPr lang="tr-TR" dirty="0" err="1" smtClean="0"/>
              <a:t>tolere</a:t>
            </a:r>
            <a:r>
              <a:rPr lang="tr-TR" dirty="0" smtClean="0"/>
              <a:t>  </a:t>
            </a:r>
            <a:r>
              <a:rPr lang="tr-TR" dirty="0"/>
              <a:t>edilemeyebilir</a:t>
            </a:r>
            <a:r>
              <a:rPr lang="tr-TR" dirty="0" smtClean="0"/>
              <a:t>. Sütte </a:t>
            </a:r>
            <a:r>
              <a:rPr lang="tr-TR" dirty="0"/>
              <a:t>bulunan laktoz isimli şekeri parçalamaya yarayan laktaz enzimi </a:t>
            </a:r>
            <a:r>
              <a:rPr lang="tr-TR" dirty="0" err="1"/>
              <a:t>çölyak</a:t>
            </a:r>
            <a:r>
              <a:rPr lang="tr-TR" dirty="0"/>
              <a:t> hastalarının bazılarında düzgün şekilde çalışmayabilir ya da doğuştan eksik olabilir</a:t>
            </a:r>
            <a:r>
              <a:rPr lang="tr-TR" dirty="0" smtClean="0"/>
              <a:t>.</a:t>
            </a:r>
            <a:endParaRPr lang="tr-TR" dirty="0"/>
          </a:p>
          <a:p>
            <a:pPr algn="just"/>
            <a:r>
              <a:rPr lang="tr-TR" dirty="0" smtClean="0"/>
              <a:t>Pişirme </a:t>
            </a:r>
            <a:r>
              <a:rPr lang="tr-TR" dirty="0"/>
              <a:t>ve hazırlık aşamasında güvenli gıdaların </a:t>
            </a:r>
            <a:r>
              <a:rPr lang="tr-TR" dirty="0" err="1"/>
              <a:t>glutenli</a:t>
            </a:r>
            <a:r>
              <a:rPr lang="tr-TR" dirty="0"/>
              <a:t> gıdalarla bulaş olmamasına dikkat edilmelidir.</a:t>
            </a:r>
          </a:p>
        </p:txBody>
      </p:sp>
    </p:spTree>
    <p:extLst>
      <p:ext uri="{BB962C8B-B14F-4D97-AF65-F5344CB8AC3E}">
        <p14:creationId xmlns:p14="http://schemas.microsoft.com/office/powerpoint/2010/main" val="2666091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1985491346"/>
              </p:ext>
            </p:extLst>
          </p:nvPr>
        </p:nvGraphicFramePr>
        <p:xfrm>
          <a:off x="387927" y="166254"/>
          <a:ext cx="9725891" cy="6917304"/>
        </p:xfrm>
        <a:graphic>
          <a:graphicData uri="http://schemas.openxmlformats.org/drawingml/2006/table">
            <a:tbl>
              <a:tblPr firstRow="1" bandRow="1">
                <a:tableStyleId>{5C22544A-7EE6-4342-B048-85BDC9FD1C3A}</a:tableStyleId>
              </a:tblPr>
              <a:tblGrid>
                <a:gridCol w="3241962">
                  <a:extLst>
                    <a:ext uri="{9D8B030D-6E8A-4147-A177-3AD203B41FA5}">
                      <a16:colId xmlns:a16="http://schemas.microsoft.com/office/drawing/2014/main" val="2219997718"/>
                    </a:ext>
                  </a:extLst>
                </a:gridCol>
                <a:gridCol w="3135995">
                  <a:extLst>
                    <a:ext uri="{9D8B030D-6E8A-4147-A177-3AD203B41FA5}">
                      <a16:colId xmlns:a16="http://schemas.microsoft.com/office/drawing/2014/main" val="1273379884"/>
                    </a:ext>
                  </a:extLst>
                </a:gridCol>
                <a:gridCol w="3347934">
                  <a:extLst>
                    <a:ext uri="{9D8B030D-6E8A-4147-A177-3AD203B41FA5}">
                      <a16:colId xmlns:a16="http://schemas.microsoft.com/office/drawing/2014/main" val="3964905673"/>
                    </a:ext>
                  </a:extLst>
                </a:gridCol>
              </a:tblGrid>
              <a:tr h="875511">
                <a:tc>
                  <a:txBody>
                    <a:bodyPr/>
                    <a:lstStyle/>
                    <a:p>
                      <a:r>
                        <a:rPr lang="de-DE" dirty="0" err="1" smtClean="0"/>
                        <a:t>Çölyaklı</a:t>
                      </a:r>
                      <a:r>
                        <a:rPr lang="de-DE" dirty="0" smtClean="0"/>
                        <a:t> </a:t>
                      </a:r>
                      <a:r>
                        <a:rPr lang="de-DE" dirty="0" err="1" smtClean="0"/>
                        <a:t>bireylerin</a:t>
                      </a:r>
                      <a:r>
                        <a:rPr lang="de-DE" dirty="0" smtClean="0"/>
                        <a:t> </a:t>
                      </a:r>
                      <a:r>
                        <a:rPr lang="de-DE" dirty="0" err="1" smtClean="0"/>
                        <a:t>yememesi</a:t>
                      </a:r>
                      <a:r>
                        <a:rPr lang="de-DE" dirty="0" smtClean="0"/>
                        <a:t> </a:t>
                      </a:r>
                      <a:r>
                        <a:rPr lang="de-DE" dirty="0" err="1" smtClean="0"/>
                        <a:t>gereken</a:t>
                      </a:r>
                      <a:r>
                        <a:rPr lang="de-DE" dirty="0" smtClean="0"/>
                        <a:t> </a:t>
                      </a:r>
                      <a:r>
                        <a:rPr lang="de-DE" dirty="0" err="1" smtClean="0"/>
                        <a:t>besinler</a:t>
                      </a:r>
                      <a:endParaRPr lang="tr-TR" dirty="0"/>
                    </a:p>
                  </a:txBody>
                  <a:tcPr/>
                </a:tc>
                <a:tc>
                  <a:txBody>
                    <a:bodyPr/>
                    <a:lstStyle/>
                    <a:p>
                      <a:r>
                        <a:rPr lang="tr-TR" dirty="0" err="1" smtClean="0"/>
                        <a:t>Çölyaklı</a:t>
                      </a:r>
                      <a:r>
                        <a:rPr lang="tr-TR" dirty="0" smtClean="0"/>
                        <a:t> bireylerin yiyebileceği besinler</a:t>
                      </a:r>
                      <a:endParaRPr lang="tr-TR" dirty="0"/>
                    </a:p>
                  </a:txBody>
                  <a:tcPr/>
                </a:tc>
                <a:tc>
                  <a:txBody>
                    <a:bodyPr/>
                    <a:lstStyle/>
                    <a:p>
                      <a:r>
                        <a:rPr lang="tr-TR" dirty="0" err="1" smtClean="0"/>
                        <a:t>Çölyaklı</a:t>
                      </a:r>
                      <a:r>
                        <a:rPr lang="tr-TR" dirty="0" smtClean="0"/>
                        <a:t> bireyler için riskli besinler</a:t>
                      </a:r>
                      <a:endParaRPr lang="tr-TR" dirty="0"/>
                    </a:p>
                  </a:txBody>
                  <a:tcPr/>
                </a:tc>
                <a:extLst>
                  <a:ext uri="{0D108BD9-81ED-4DB2-BD59-A6C34878D82A}">
                    <a16:rowId xmlns:a16="http://schemas.microsoft.com/office/drawing/2014/main" val="3126574810"/>
                  </a:ext>
                </a:extLst>
              </a:tr>
              <a:tr h="738273">
                <a:tc>
                  <a:txBody>
                    <a:bodyPr/>
                    <a:lstStyle/>
                    <a:p>
                      <a:r>
                        <a:rPr lang="tr-TR" dirty="0" smtClean="0"/>
                        <a:t>Buğday türleri (</a:t>
                      </a:r>
                      <a:r>
                        <a:rPr lang="tr-TR" dirty="0" err="1" smtClean="0"/>
                        <a:t>Siyez</a:t>
                      </a:r>
                      <a:r>
                        <a:rPr lang="tr-TR" dirty="0" smtClean="0"/>
                        <a:t>, </a:t>
                      </a:r>
                      <a:r>
                        <a:rPr lang="tr-TR" dirty="0" err="1" smtClean="0"/>
                        <a:t>Spelt</a:t>
                      </a:r>
                      <a:r>
                        <a:rPr lang="tr-TR" dirty="0" smtClean="0"/>
                        <a:t>, </a:t>
                      </a:r>
                      <a:r>
                        <a:rPr lang="tr-TR" dirty="0" err="1" smtClean="0"/>
                        <a:t>Tritikale</a:t>
                      </a:r>
                      <a:r>
                        <a:rPr lang="tr-TR" dirty="0" smtClean="0"/>
                        <a:t>, </a:t>
                      </a:r>
                      <a:r>
                        <a:rPr lang="tr-TR" dirty="0" err="1" smtClean="0"/>
                        <a:t>Kamut</a:t>
                      </a:r>
                      <a:r>
                        <a:rPr lang="tr-TR" dirty="0" smtClean="0"/>
                        <a:t>, </a:t>
                      </a:r>
                      <a:r>
                        <a:rPr lang="tr-TR" dirty="0" err="1" smtClean="0"/>
                        <a:t>vb</a:t>
                      </a:r>
                      <a:r>
                        <a:rPr lang="tr-TR" dirty="0" smtClean="0"/>
                        <a:t>)</a:t>
                      </a:r>
                      <a:endParaRPr lang="tr-TR" dirty="0"/>
                    </a:p>
                  </a:txBody>
                  <a:tcPr/>
                </a:tc>
                <a:tc>
                  <a:txBody>
                    <a:bodyPr/>
                    <a:lstStyle/>
                    <a:p>
                      <a:r>
                        <a:rPr lang="tr-TR" dirty="0" smtClean="0"/>
                        <a:t>-Pirinç, mısır</a:t>
                      </a:r>
                      <a:endParaRPr lang="tr-TR" dirty="0"/>
                    </a:p>
                  </a:txBody>
                  <a:tcPr/>
                </a:tc>
                <a:tc>
                  <a:txBody>
                    <a:bodyPr/>
                    <a:lstStyle/>
                    <a:p>
                      <a:r>
                        <a:rPr lang="tr-TR" dirty="0" smtClean="0"/>
                        <a:t>-</a:t>
                      </a:r>
                      <a:r>
                        <a:rPr lang="tr-TR" dirty="0" err="1" smtClean="0"/>
                        <a:t>Modifiye</a:t>
                      </a:r>
                      <a:r>
                        <a:rPr lang="tr-TR" dirty="0" smtClean="0"/>
                        <a:t> nişasta </a:t>
                      </a:r>
                      <a:endParaRPr lang="tr-TR" dirty="0"/>
                    </a:p>
                  </a:txBody>
                  <a:tcPr/>
                </a:tc>
                <a:extLst>
                  <a:ext uri="{0D108BD9-81ED-4DB2-BD59-A6C34878D82A}">
                    <a16:rowId xmlns:a16="http://schemas.microsoft.com/office/drawing/2014/main" val="733142910"/>
                  </a:ext>
                </a:extLst>
              </a:tr>
              <a:tr h="875511">
                <a:tc>
                  <a:txBody>
                    <a:bodyPr/>
                    <a:lstStyle/>
                    <a:p>
                      <a:r>
                        <a:rPr lang="tr-TR" dirty="0" smtClean="0"/>
                        <a:t>-Buğday ürünleri (bulgur, makarna, kuskus, irmik, şehriye..</a:t>
                      </a:r>
                      <a:r>
                        <a:rPr lang="tr-TR" dirty="0" err="1" smtClean="0"/>
                        <a:t>vb</a:t>
                      </a:r>
                      <a:r>
                        <a:rPr lang="tr-TR" dirty="0" smtClean="0"/>
                        <a:t>)</a:t>
                      </a:r>
                      <a:endParaRPr lang="tr-TR" dirty="0"/>
                    </a:p>
                  </a:txBody>
                  <a:tcPr/>
                </a:tc>
                <a:tc>
                  <a:txBody>
                    <a:bodyPr/>
                    <a:lstStyle/>
                    <a:p>
                      <a:r>
                        <a:rPr lang="tr-TR" dirty="0" smtClean="0"/>
                        <a:t>-Tef ve millet</a:t>
                      </a:r>
                      <a:endParaRPr lang="tr-TR" dirty="0"/>
                    </a:p>
                  </a:txBody>
                  <a:tcPr/>
                </a:tc>
                <a:tc>
                  <a:txBody>
                    <a:bodyPr/>
                    <a:lstStyle/>
                    <a:p>
                      <a:r>
                        <a:rPr lang="tr-TR" dirty="0" smtClean="0"/>
                        <a:t>-Dekstrin</a:t>
                      </a:r>
                      <a:endParaRPr lang="tr-TR" dirty="0"/>
                    </a:p>
                  </a:txBody>
                  <a:tcPr/>
                </a:tc>
                <a:extLst>
                  <a:ext uri="{0D108BD9-81ED-4DB2-BD59-A6C34878D82A}">
                    <a16:rowId xmlns:a16="http://schemas.microsoft.com/office/drawing/2014/main" val="2723112585"/>
                  </a:ext>
                </a:extLst>
              </a:tr>
              <a:tr h="612858">
                <a:tc>
                  <a:txBody>
                    <a:bodyPr/>
                    <a:lstStyle/>
                    <a:p>
                      <a:r>
                        <a:rPr lang="tr-TR" dirty="0" smtClean="0"/>
                        <a:t>-Arpa</a:t>
                      </a:r>
                      <a:endParaRPr lang="tr-TR" dirty="0"/>
                    </a:p>
                  </a:txBody>
                  <a:tcPr/>
                </a:tc>
                <a:tc>
                  <a:txBody>
                    <a:bodyPr/>
                    <a:lstStyle/>
                    <a:p>
                      <a:r>
                        <a:rPr lang="tr-TR" dirty="0" smtClean="0"/>
                        <a:t>-Karabuğday, </a:t>
                      </a:r>
                      <a:r>
                        <a:rPr lang="tr-TR" dirty="0" err="1" smtClean="0"/>
                        <a:t>kinoa</a:t>
                      </a:r>
                      <a:r>
                        <a:rPr lang="tr-TR" dirty="0" smtClean="0"/>
                        <a:t>, </a:t>
                      </a:r>
                      <a:r>
                        <a:rPr lang="tr-TR" dirty="0" err="1" smtClean="0"/>
                        <a:t>amarant</a:t>
                      </a:r>
                      <a:endParaRPr lang="tr-TR" dirty="0"/>
                    </a:p>
                  </a:txBody>
                  <a:tcPr/>
                </a:tc>
                <a:tc>
                  <a:txBody>
                    <a:bodyPr/>
                    <a:lstStyle/>
                    <a:p>
                      <a:r>
                        <a:rPr lang="tr-TR" dirty="0" smtClean="0"/>
                        <a:t>-Aroma vericiler</a:t>
                      </a:r>
                      <a:endParaRPr lang="tr-TR" dirty="0"/>
                    </a:p>
                  </a:txBody>
                  <a:tcPr/>
                </a:tc>
                <a:extLst>
                  <a:ext uri="{0D108BD9-81ED-4DB2-BD59-A6C34878D82A}">
                    <a16:rowId xmlns:a16="http://schemas.microsoft.com/office/drawing/2014/main" val="3100810634"/>
                  </a:ext>
                </a:extLst>
              </a:tr>
              <a:tr h="350204">
                <a:tc>
                  <a:txBody>
                    <a:bodyPr/>
                    <a:lstStyle/>
                    <a:p>
                      <a:r>
                        <a:rPr lang="tr-TR" dirty="0" smtClean="0"/>
                        <a:t>-Malt</a:t>
                      </a:r>
                      <a:endParaRPr lang="tr-TR" dirty="0"/>
                    </a:p>
                  </a:txBody>
                  <a:tcPr/>
                </a:tc>
                <a:tc>
                  <a:txBody>
                    <a:bodyPr/>
                    <a:lstStyle/>
                    <a:p>
                      <a:r>
                        <a:rPr lang="tr-TR" dirty="0" smtClean="0"/>
                        <a:t>Meyve ve sebzeler</a:t>
                      </a:r>
                      <a:endParaRPr lang="tr-TR" dirty="0"/>
                    </a:p>
                  </a:txBody>
                  <a:tcPr/>
                </a:tc>
                <a:tc>
                  <a:txBody>
                    <a:bodyPr/>
                    <a:lstStyle/>
                    <a:p>
                      <a:r>
                        <a:rPr lang="tr-TR" dirty="0" smtClean="0"/>
                        <a:t>Hidrolize bitkisel protein</a:t>
                      </a:r>
                      <a:endParaRPr lang="tr-TR" dirty="0"/>
                    </a:p>
                  </a:txBody>
                  <a:tcPr/>
                </a:tc>
                <a:extLst>
                  <a:ext uri="{0D108BD9-81ED-4DB2-BD59-A6C34878D82A}">
                    <a16:rowId xmlns:a16="http://schemas.microsoft.com/office/drawing/2014/main" val="3515148165"/>
                  </a:ext>
                </a:extLst>
              </a:tr>
              <a:tr h="350204">
                <a:tc>
                  <a:txBody>
                    <a:bodyPr/>
                    <a:lstStyle/>
                    <a:p>
                      <a:r>
                        <a:rPr lang="tr-TR" dirty="0" smtClean="0"/>
                        <a:t>-Çavdar</a:t>
                      </a:r>
                      <a:endParaRPr lang="tr-TR" dirty="0"/>
                    </a:p>
                  </a:txBody>
                  <a:tcPr/>
                </a:tc>
                <a:tc>
                  <a:txBody>
                    <a:bodyPr/>
                    <a:lstStyle/>
                    <a:p>
                      <a:r>
                        <a:rPr lang="tr-TR" dirty="0" smtClean="0"/>
                        <a:t>-</a:t>
                      </a:r>
                      <a:r>
                        <a:rPr lang="tr-TR" dirty="0" err="1" smtClean="0"/>
                        <a:t>Kurubaklagiller</a:t>
                      </a:r>
                      <a:endParaRPr lang="tr-TR" dirty="0"/>
                    </a:p>
                  </a:txBody>
                  <a:tcPr/>
                </a:tc>
                <a:tc>
                  <a:txBody>
                    <a:bodyPr/>
                    <a:lstStyle/>
                    <a:p>
                      <a:r>
                        <a:rPr lang="tr-TR" dirty="0" smtClean="0"/>
                        <a:t>Hidrolize sebze proteini</a:t>
                      </a:r>
                      <a:endParaRPr lang="tr-TR" dirty="0"/>
                    </a:p>
                  </a:txBody>
                  <a:tcPr/>
                </a:tc>
                <a:extLst>
                  <a:ext uri="{0D108BD9-81ED-4DB2-BD59-A6C34878D82A}">
                    <a16:rowId xmlns:a16="http://schemas.microsoft.com/office/drawing/2014/main" val="2331771209"/>
                  </a:ext>
                </a:extLst>
              </a:tr>
              <a:tr h="350204">
                <a:tc>
                  <a:txBody>
                    <a:bodyPr/>
                    <a:lstStyle/>
                    <a:p>
                      <a:endParaRPr lang="tr-TR"/>
                    </a:p>
                  </a:txBody>
                  <a:tcPr/>
                </a:tc>
                <a:tc>
                  <a:txBody>
                    <a:bodyPr/>
                    <a:lstStyle/>
                    <a:p>
                      <a:r>
                        <a:rPr lang="tr-TR" dirty="0" smtClean="0"/>
                        <a:t>Kuruyemişler***</a:t>
                      </a:r>
                      <a:endParaRPr lang="tr-TR" dirty="0"/>
                    </a:p>
                  </a:txBody>
                  <a:tcPr/>
                </a:tc>
                <a:tc>
                  <a:txBody>
                    <a:bodyPr/>
                    <a:lstStyle/>
                    <a:p>
                      <a:r>
                        <a:rPr lang="tr-TR" dirty="0" smtClean="0"/>
                        <a:t>-Yulaf****</a:t>
                      </a:r>
                      <a:endParaRPr lang="tr-TR" dirty="0"/>
                    </a:p>
                  </a:txBody>
                  <a:tcPr/>
                </a:tc>
                <a:extLst>
                  <a:ext uri="{0D108BD9-81ED-4DB2-BD59-A6C34878D82A}">
                    <a16:rowId xmlns:a16="http://schemas.microsoft.com/office/drawing/2014/main" val="2080923502"/>
                  </a:ext>
                </a:extLst>
              </a:tr>
              <a:tr h="350204">
                <a:tc>
                  <a:txBody>
                    <a:bodyPr/>
                    <a:lstStyle/>
                    <a:p>
                      <a:endParaRPr lang="tr-TR"/>
                    </a:p>
                  </a:txBody>
                  <a:tcPr/>
                </a:tc>
                <a:tc>
                  <a:txBody>
                    <a:bodyPr/>
                    <a:lstStyle/>
                    <a:p>
                      <a:r>
                        <a:rPr lang="tr-TR" dirty="0" smtClean="0"/>
                        <a:t>-Bitkisel yağlar</a:t>
                      </a:r>
                      <a:endParaRPr lang="tr-TR" dirty="0"/>
                    </a:p>
                  </a:txBody>
                  <a:tcPr/>
                </a:tc>
                <a:tc>
                  <a:txBody>
                    <a:bodyPr/>
                    <a:lstStyle/>
                    <a:p>
                      <a:r>
                        <a:rPr lang="tr-TR" dirty="0" smtClean="0"/>
                        <a:t>-Soslar</a:t>
                      </a:r>
                      <a:endParaRPr lang="tr-TR" dirty="0"/>
                    </a:p>
                  </a:txBody>
                  <a:tcPr/>
                </a:tc>
                <a:extLst>
                  <a:ext uri="{0D108BD9-81ED-4DB2-BD59-A6C34878D82A}">
                    <a16:rowId xmlns:a16="http://schemas.microsoft.com/office/drawing/2014/main" val="2773596000"/>
                  </a:ext>
                </a:extLst>
              </a:tr>
              <a:tr h="612858">
                <a:tc>
                  <a:txBody>
                    <a:bodyPr/>
                    <a:lstStyle/>
                    <a:p>
                      <a:endParaRPr lang="tr-TR"/>
                    </a:p>
                  </a:txBody>
                  <a:tcPr/>
                </a:tc>
                <a:tc>
                  <a:txBody>
                    <a:bodyPr/>
                    <a:lstStyle/>
                    <a:p>
                      <a:r>
                        <a:rPr lang="tr-TR" dirty="0" smtClean="0"/>
                        <a:t>-Süt ve türevleri (süt, yoğurt, peynir )***</a:t>
                      </a:r>
                      <a:endParaRPr lang="tr-TR" dirty="0"/>
                    </a:p>
                  </a:txBody>
                  <a:tcPr/>
                </a:tc>
                <a:tc>
                  <a:txBody>
                    <a:bodyPr/>
                    <a:lstStyle/>
                    <a:p>
                      <a:r>
                        <a:rPr lang="tr-TR" dirty="0" smtClean="0"/>
                        <a:t>-Baharatlar</a:t>
                      </a:r>
                      <a:endParaRPr lang="tr-TR" dirty="0"/>
                    </a:p>
                  </a:txBody>
                  <a:tcPr/>
                </a:tc>
                <a:extLst>
                  <a:ext uri="{0D108BD9-81ED-4DB2-BD59-A6C34878D82A}">
                    <a16:rowId xmlns:a16="http://schemas.microsoft.com/office/drawing/2014/main" val="1312534617"/>
                  </a:ext>
                </a:extLst>
              </a:tr>
              <a:tr h="350204">
                <a:tc>
                  <a:txBody>
                    <a:bodyPr/>
                    <a:lstStyle/>
                    <a:p>
                      <a:endParaRPr lang="tr-TR"/>
                    </a:p>
                  </a:txBody>
                  <a:tcPr/>
                </a:tc>
                <a:tc>
                  <a:txBody>
                    <a:bodyPr/>
                    <a:lstStyle/>
                    <a:p>
                      <a:r>
                        <a:rPr lang="tr-TR" dirty="0" smtClean="0"/>
                        <a:t>-Et, tavuk, balık </a:t>
                      </a:r>
                      <a:endParaRPr lang="tr-TR" dirty="0"/>
                    </a:p>
                  </a:txBody>
                  <a:tcPr/>
                </a:tc>
                <a:tc>
                  <a:txBody>
                    <a:bodyPr/>
                    <a:lstStyle/>
                    <a:p>
                      <a:r>
                        <a:rPr lang="tr-TR" dirty="0" smtClean="0"/>
                        <a:t>-Paketli ürünler</a:t>
                      </a:r>
                      <a:endParaRPr lang="tr-TR" dirty="0"/>
                    </a:p>
                  </a:txBody>
                  <a:tcPr/>
                </a:tc>
                <a:extLst>
                  <a:ext uri="{0D108BD9-81ED-4DB2-BD59-A6C34878D82A}">
                    <a16:rowId xmlns:a16="http://schemas.microsoft.com/office/drawing/2014/main" val="1984275912"/>
                  </a:ext>
                </a:extLst>
              </a:tr>
              <a:tr h="350204">
                <a:tc>
                  <a:txBody>
                    <a:bodyPr/>
                    <a:lstStyle/>
                    <a:p>
                      <a:endParaRPr lang="tr-TR"/>
                    </a:p>
                  </a:txBody>
                  <a:tcPr/>
                </a:tc>
                <a:tc>
                  <a:txBody>
                    <a:bodyPr/>
                    <a:lstStyle/>
                    <a:p>
                      <a:r>
                        <a:rPr lang="tr-TR" dirty="0" smtClean="0"/>
                        <a:t>-Yumurta </a:t>
                      </a:r>
                      <a:endParaRPr lang="tr-TR" dirty="0"/>
                    </a:p>
                  </a:txBody>
                  <a:tcPr/>
                </a:tc>
                <a:tc>
                  <a:txBody>
                    <a:bodyPr/>
                    <a:lstStyle/>
                    <a:p>
                      <a:endParaRPr lang="tr-TR"/>
                    </a:p>
                  </a:txBody>
                  <a:tcPr/>
                </a:tc>
                <a:extLst>
                  <a:ext uri="{0D108BD9-81ED-4DB2-BD59-A6C34878D82A}">
                    <a16:rowId xmlns:a16="http://schemas.microsoft.com/office/drawing/2014/main" val="4043640426"/>
                  </a:ext>
                </a:extLst>
              </a:tr>
              <a:tr h="875511">
                <a:tc>
                  <a:txBody>
                    <a:bodyPr/>
                    <a:lstStyle/>
                    <a:p>
                      <a:endParaRPr lang="tr-T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dirty="0" smtClean="0"/>
                        <a:t>-Tereyağı,</a:t>
                      </a:r>
                      <a:r>
                        <a:rPr lang="tr-TR" baseline="0" dirty="0" smtClean="0"/>
                        <a:t> bal, zeytin, ev reçeli </a:t>
                      </a:r>
                      <a:endParaRPr lang="tr-TR" dirty="0" smtClean="0"/>
                    </a:p>
                    <a:p>
                      <a:endParaRPr lang="tr-TR" dirty="0"/>
                    </a:p>
                  </a:txBody>
                  <a:tcPr/>
                </a:tc>
                <a:tc>
                  <a:txBody>
                    <a:bodyPr/>
                    <a:lstStyle/>
                    <a:p>
                      <a:endParaRPr lang="tr-TR" dirty="0"/>
                    </a:p>
                  </a:txBody>
                  <a:tcPr/>
                </a:tc>
                <a:extLst>
                  <a:ext uri="{0D108BD9-81ED-4DB2-BD59-A6C34878D82A}">
                    <a16:rowId xmlns:a16="http://schemas.microsoft.com/office/drawing/2014/main" val="342387843"/>
                  </a:ext>
                </a:extLst>
              </a:tr>
            </a:tbl>
          </a:graphicData>
        </a:graphic>
      </p:graphicFrame>
      <p:sp>
        <p:nvSpPr>
          <p:cNvPr id="7" name="Dikdörtgen 6"/>
          <p:cNvSpPr/>
          <p:nvPr/>
        </p:nvSpPr>
        <p:spPr>
          <a:xfrm>
            <a:off x="5493848" y="3244334"/>
            <a:ext cx="184731" cy="369332"/>
          </a:xfrm>
          <a:prstGeom prst="rect">
            <a:avLst/>
          </a:prstGeom>
        </p:spPr>
        <p:txBody>
          <a:bodyPr wrap="none">
            <a:spAutoFit/>
          </a:bodyPr>
          <a:lstStyle/>
          <a:p>
            <a:endParaRPr lang="tr-TR" dirty="0"/>
          </a:p>
        </p:txBody>
      </p:sp>
    </p:spTree>
    <p:extLst>
      <p:ext uri="{BB962C8B-B14F-4D97-AF65-F5344CB8AC3E}">
        <p14:creationId xmlns:p14="http://schemas.microsoft.com/office/powerpoint/2010/main" val="1170708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3090" y="609600"/>
            <a:ext cx="7980911" cy="1320800"/>
          </a:xfrm>
        </p:spPr>
        <p:txBody>
          <a:bodyPr/>
          <a:lstStyle/>
          <a:p>
            <a:r>
              <a:rPr lang="tr-TR" dirty="0" err="1"/>
              <a:t>Çölyaklı</a:t>
            </a:r>
            <a:r>
              <a:rPr lang="tr-TR" dirty="0"/>
              <a:t> Çocuklar ve Okul Yaşamı</a:t>
            </a:r>
          </a:p>
        </p:txBody>
      </p:sp>
      <p:pic>
        <p:nvPicPr>
          <p:cNvPr id="16386"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2008187"/>
            <a:ext cx="5794664" cy="366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97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Güvenli besine ulaşımın sağlanması</a:t>
            </a:r>
          </a:p>
        </p:txBody>
      </p:sp>
      <p:sp>
        <p:nvSpPr>
          <p:cNvPr id="3" name="İçerik Yer Tutucusu 2"/>
          <p:cNvSpPr>
            <a:spLocks noGrp="1"/>
          </p:cNvSpPr>
          <p:nvPr>
            <p:ph idx="1"/>
          </p:nvPr>
        </p:nvSpPr>
        <p:spPr>
          <a:xfrm>
            <a:off x="573135" y="1522703"/>
            <a:ext cx="9051155" cy="3880773"/>
          </a:xfrm>
        </p:spPr>
        <p:txBody>
          <a:bodyPr>
            <a:normAutofit/>
          </a:bodyPr>
          <a:lstStyle/>
          <a:p>
            <a:pPr algn="just"/>
            <a:r>
              <a:rPr lang="tr-TR" sz="1400" dirty="0" err="1"/>
              <a:t>Çölyaklı</a:t>
            </a:r>
            <a:r>
              <a:rPr lang="tr-TR" sz="1400" dirty="0"/>
              <a:t> çocukların okul ortamında güvenli besinlere ulaşımı sağlanmalıdır</a:t>
            </a:r>
            <a:r>
              <a:rPr lang="tr-TR" sz="1400" dirty="0" smtClean="0"/>
              <a:t>.</a:t>
            </a:r>
          </a:p>
          <a:p>
            <a:pPr algn="just"/>
            <a:r>
              <a:rPr lang="tr-TR" sz="1400" dirty="0" smtClean="0"/>
              <a:t> </a:t>
            </a:r>
            <a:r>
              <a:rPr lang="tr-TR" sz="1400" dirty="0"/>
              <a:t>Çölyak hastalığı bulaşıcı değildir. Çocuklar tüm sosyal aktivite ve etkinliklere katılabilir</a:t>
            </a:r>
            <a:r>
              <a:rPr lang="tr-TR" sz="1400" dirty="0" smtClean="0"/>
              <a:t>.</a:t>
            </a:r>
          </a:p>
          <a:p>
            <a:pPr algn="just"/>
            <a:r>
              <a:rPr lang="tr-TR" sz="1400" dirty="0" smtClean="0"/>
              <a:t> </a:t>
            </a:r>
            <a:r>
              <a:rPr lang="tr-TR" sz="1400" dirty="0"/>
              <a:t>Çölyak hastalarına besin ikramı yaparken çok dikkatli olunmalı ve ısrar etmekten kaçınılmalıdır. </a:t>
            </a:r>
            <a:endParaRPr lang="tr-TR" sz="1400" dirty="0" smtClean="0"/>
          </a:p>
          <a:p>
            <a:pPr algn="just"/>
            <a:r>
              <a:rPr lang="tr-TR" sz="1400" dirty="0" smtClean="0"/>
              <a:t>Okuldaki </a:t>
            </a:r>
            <a:r>
              <a:rPr lang="tr-TR" sz="1400" dirty="0"/>
              <a:t>kutlama/etkinliklerde besin ikramı yapılacaksa, </a:t>
            </a:r>
            <a:r>
              <a:rPr lang="tr-TR" sz="1400" dirty="0" err="1"/>
              <a:t>çölyak</a:t>
            </a:r>
            <a:r>
              <a:rPr lang="tr-TR" sz="1400" dirty="0"/>
              <a:t> hastasının velisi mutlaka birkaç gün önceden bilgilendirilmeli, mümkün ise besin ikramı yapılacak ortamlara öğrenci velisinin katılımı sağlanmalı ve </a:t>
            </a:r>
            <a:r>
              <a:rPr lang="tr-TR" sz="1400" dirty="0" err="1"/>
              <a:t>glutensiz</a:t>
            </a:r>
            <a:r>
              <a:rPr lang="tr-TR" sz="1400" dirty="0"/>
              <a:t> besinlere ulaşılması için gereken tedbirler alınmalıdır</a:t>
            </a:r>
            <a:r>
              <a:rPr lang="tr-TR" sz="1400" dirty="0" smtClean="0"/>
              <a:t>.</a:t>
            </a:r>
          </a:p>
          <a:p>
            <a:pPr algn="just"/>
            <a:r>
              <a:rPr lang="tr-TR" sz="1400" dirty="0" smtClean="0"/>
              <a:t> </a:t>
            </a:r>
            <a:r>
              <a:rPr lang="tr-TR" sz="1400" dirty="0"/>
              <a:t>Çölyak hastalarının okul ortamına uyumlarını artırmak amacıyla diğer velilere okulun rehber öğretmeni tarafından bilgilendirme toplantısı yapılarak </a:t>
            </a:r>
            <a:r>
              <a:rPr lang="tr-TR" sz="1400" dirty="0" err="1"/>
              <a:t>çölyaklı</a:t>
            </a:r>
            <a:r>
              <a:rPr lang="tr-TR" sz="1400" dirty="0"/>
              <a:t> öğrencinin özel diyet gereksinimleri olduğu vurgulanmalıdır. </a:t>
            </a:r>
            <a:endParaRPr lang="tr-TR" sz="1400" dirty="0" smtClean="0"/>
          </a:p>
          <a:p>
            <a:pPr algn="just"/>
            <a:r>
              <a:rPr lang="tr-TR" sz="1400" dirty="0"/>
              <a:t>Sınıf içi etkinliklerde ise sınıf öğretmeni </a:t>
            </a:r>
            <a:r>
              <a:rPr lang="tr-TR" sz="1400" dirty="0" err="1"/>
              <a:t>çölyak</a:t>
            </a:r>
            <a:r>
              <a:rPr lang="tr-TR" sz="1400" dirty="0"/>
              <a:t> hastası öğrencinin de diyet gereksinimlerini göz önünde bulundurarak planlama yapmalı ve öğrencinin dışlanmaması için gerekli duyarlılığı göstermelidir. </a:t>
            </a:r>
          </a:p>
        </p:txBody>
      </p:sp>
      <p:pic>
        <p:nvPicPr>
          <p:cNvPr id="17410" name="Picture 2" descr="Ä°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1164" y="4694381"/>
            <a:ext cx="6142182" cy="202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702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3" y="406400"/>
            <a:ext cx="8789939" cy="1034473"/>
          </a:xfrm>
        </p:spPr>
        <p:txBody>
          <a:bodyPr>
            <a:normAutofit fontScale="90000"/>
          </a:bodyPr>
          <a:lstStyle/>
          <a:p>
            <a:r>
              <a:rPr lang="tr-TR" dirty="0"/>
              <a:t>Pansiyonlu/Yatılı veya tam zamanlı okullarda beslenme ile ilgili dikkat edilmesi gerekenler</a:t>
            </a:r>
          </a:p>
        </p:txBody>
      </p:sp>
      <p:sp>
        <p:nvSpPr>
          <p:cNvPr id="3" name="İçerik Yer Tutucusu 2"/>
          <p:cNvSpPr>
            <a:spLocks noGrp="1"/>
          </p:cNvSpPr>
          <p:nvPr>
            <p:ph sz="half" idx="1"/>
          </p:nvPr>
        </p:nvSpPr>
        <p:spPr>
          <a:xfrm>
            <a:off x="677335" y="1717965"/>
            <a:ext cx="4504266" cy="4323396"/>
          </a:xfrm>
        </p:spPr>
        <p:txBody>
          <a:bodyPr>
            <a:normAutofit fontScale="92500" lnSpcReduction="10000"/>
          </a:bodyPr>
          <a:lstStyle/>
          <a:p>
            <a:pPr algn="just"/>
            <a:r>
              <a:rPr lang="tr-TR" dirty="0"/>
              <a:t>Okul öncesi ve ilkokul dönemlerinde öğrenciler en az bir ara ve/veya ana öğünü okul ortamında yapabilmektedir. Bu nedenle öğrencinin beslenme için kullanacağı tüm araç-gereçler bireye özgü olmalı, mümkünse özel bir dolapta ya da rafta etiketli bir şekilde muhafaza edilmelidir. </a:t>
            </a:r>
            <a:endParaRPr lang="tr-TR" dirty="0" smtClean="0"/>
          </a:p>
          <a:p>
            <a:pPr algn="just"/>
            <a:r>
              <a:rPr lang="tr-TR" dirty="0" smtClean="0"/>
              <a:t>Öğrenci </a:t>
            </a:r>
            <a:r>
              <a:rPr lang="tr-TR" dirty="0"/>
              <a:t>pansiyonlu/yatılı bir okulda öğrenim görüyorsa, öğrenciye mutlaka </a:t>
            </a:r>
            <a:r>
              <a:rPr lang="tr-TR" dirty="0" err="1"/>
              <a:t>glutensiz</a:t>
            </a:r>
            <a:r>
              <a:rPr lang="tr-TR" dirty="0"/>
              <a:t> bir besin depolama, hazırlama, pişirme ve servis alanı oluşturulmalıdır</a:t>
            </a:r>
            <a:r>
              <a:rPr lang="tr-TR" dirty="0" smtClean="0"/>
              <a:t>.</a:t>
            </a:r>
          </a:p>
          <a:p>
            <a:pPr algn="just"/>
            <a:r>
              <a:rPr lang="tr-TR" dirty="0" smtClean="0"/>
              <a:t>Besin </a:t>
            </a:r>
            <a:r>
              <a:rPr lang="tr-TR" dirty="0"/>
              <a:t>hazırlama alanlarında, mutfak raflarında ve buzdolabında </a:t>
            </a:r>
            <a:r>
              <a:rPr lang="tr-TR" dirty="0" err="1"/>
              <a:t>gluten</a:t>
            </a:r>
            <a:r>
              <a:rPr lang="tr-TR" dirty="0"/>
              <a:t> bulaşma riski olmayan güvenli alanlar oluşturulmalıdır.</a:t>
            </a:r>
          </a:p>
        </p:txBody>
      </p:sp>
      <p:pic>
        <p:nvPicPr>
          <p:cNvPr id="18434" name="Picture 2" descr="gluten bulaÅmas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690" y="1717965"/>
            <a:ext cx="4008583" cy="432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370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solidFill>
                  <a:srgbClr val="FF0000"/>
                </a:solidFill>
              </a:rPr>
              <a:t>ÇÖLYAK </a:t>
            </a:r>
            <a:r>
              <a:rPr lang="tr-TR" dirty="0" smtClean="0">
                <a:solidFill>
                  <a:srgbClr val="FF0000"/>
                </a:solidFill>
              </a:rPr>
              <a:t>HASTALIĞI ?</a:t>
            </a:r>
            <a:r>
              <a:rPr lang="tr-TR" dirty="0">
                <a:solidFill>
                  <a:srgbClr val="FF0000"/>
                </a:solidFill>
              </a:rPr>
              <a:t/>
            </a:r>
            <a:br>
              <a:rPr lang="tr-TR" dirty="0">
                <a:solidFill>
                  <a:srgbClr val="FF0000"/>
                </a:solidFill>
              </a:rPr>
            </a:br>
            <a:endParaRPr lang="tr-TR" dirty="0">
              <a:solidFill>
                <a:srgbClr val="FF0000"/>
              </a:solidFill>
            </a:endParaRPr>
          </a:p>
        </p:txBody>
      </p:sp>
      <p:sp>
        <p:nvSpPr>
          <p:cNvPr id="4" name="İçerik Yer Tutucusu 3"/>
          <p:cNvSpPr>
            <a:spLocks noGrp="1"/>
          </p:cNvSpPr>
          <p:nvPr>
            <p:ph idx="1"/>
          </p:nvPr>
        </p:nvSpPr>
        <p:spPr>
          <a:xfrm>
            <a:off x="677334" y="1354015"/>
            <a:ext cx="8596668" cy="4687347"/>
          </a:xfrm>
        </p:spPr>
        <p:txBody>
          <a:bodyPr/>
          <a:lstStyle/>
          <a:p>
            <a:endParaRPr lang="tr-TR" u="sng" dirty="0" smtClean="0">
              <a:solidFill>
                <a:srgbClr val="FF0000"/>
              </a:solidFill>
            </a:endParaRPr>
          </a:p>
          <a:p>
            <a:r>
              <a:rPr lang="tr-TR" u="sng" dirty="0" smtClean="0">
                <a:solidFill>
                  <a:srgbClr val="FF0000"/>
                </a:solidFill>
              </a:rPr>
              <a:t>ÇÖLYAK</a:t>
            </a:r>
            <a:r>
              <a:rPr lang="tr-TR" u="sng" dirty="0">
                <a:solidFill>
                  <a:srgbClr val="FF0000"/>
                </a:solidFill>
              </a:rPr>
              <a:t>, </a:t>
            </a:r>
            <a:r>
              <a:rPr lang="tr-TR" dirty="0"/>
              <a:t>Vücut savunma sisteminin </a:t>
            </a:r>
            <a:r>
              <a:rPr lang="tr-TR" dirty="0" err="1"/>
              <a:t>glutene</a:t>
            </a:r>
            <a:r>
              <a:rPr lang="tr-TR" dirty="0"/>
              <a:t> karşı gösterdiği hassasiyet olarak tanımlanabilir</a:t>
            </a:r>
            <a:r>
              <a:rPr lang="tr-TR" dirty="0" smtClean="0"/>
              <a:t>.</a:t>
            </a:r>
          </a:p>
          <a:p>
            <a:pPr marL="0" indent="0">
              <a:buNone/>
            </a:pPr>
            <a:endParaRPr lang="tr-TR" dirty="0" smtClean="0"/>
          </a:p>
          <a:p>
            <a:r>
              <a:rPr lang="tr-TR" dirty="0"/>
              <a:t>Çölyak hastalığı, genetik olarak yatkın bireylerde, buğday, arpa, çavdar, yulaf gibi tahıl ve tahıl ürünlerinde bulunan “</a:t>
            </a:r>
            <a:r>
              <a:rPr lang="tr-TR" dirty="0" err="1"/>
              <a:t>gluten</a:t>
            </a:r>
            <a:r>
              <a:rPr lang="tr-TR" dirty="0"/>
              <a:t>” proteinine karşı duyarlılık sonucu gelişir. Temel olarak ince bağırsak hastalığıdır. Ancak pek çok organ ve sistemleri de etkileyebilir. </a:t>
            </a:r>
          </a:p>
        </p:txBody>
      </p:sp>
      <p:pic>
        <p:nvPicPr>
          <p:cNvPr id="3074" name="Picture 2" descr="Ã§Ã¶lya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21" y="4437449"/>
            <a:ext cx="7612849" cy="221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31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16834" y="812799"/>
            <a:ext cx="9088983" cy="3631979"/>
          </a:xfrm>
        </p:spPr>
        <p:txBody>
          <a:bodyPr>
            <a:normAutofit lnSpcReduction="10000"/>
          </a:bodyPr>
          <a:lstStyle/>
          <a:p>
            <a:r>
              <a:rPr lang="tr-TR" dirty="0"/>
              <a:t>Glutensiz besinler buzdolabının en üst kısmına yerleştirilmelidir. Glutensiz besinlerin saklanacağı dolaplar ayrı olmalıdır</a:t>
            </a:r>
            <a:r>
              <a:rPr lang="tr-TR" dirty="0" smtClean="0"/>
              <a:t>.</a:t>
            </a:r>
          </a:p>
          <a:p>
            <a:r>
              <a:rPr lang="tr-TR" dirty="0" smtClean="0"/>
              <a:t> </a:t>
            </a:r>
            <a:r>
              <a:rPr lang="tr-TR" dirty="0" err="1"/>
              <a:t>Glutenli</a:t>
            </a:r>
            <a:r>
              <a:rPr lang="tr-TR" dirty="0"/>
              <a:t> besinler ile aynı saklama dolabında muhafaza edilecekse dolap raflarının yine en üst kısmına yerleştirilmelidir. Böylece, </a:t>
            </a:r>
            <a:r>
              <a:rPr lang="tr-TR" dirty="0" err="1"/>
              <a:t>gluten</a:t>
            </a:r>
            <a:r>
              <a:rPr lang="tr-TR" dirty="0"/>
              <a:t> parçacıklarının </a:t>
            </a:r>
            <a:r>
              <a:rPr lang="tr-TR" dirty="0" err="1"/>
              <a:t>glutensiz</a:t>
            </a:r>
            <a:r>
              <a:rPr lang="tr-TR" dirty="0"/>
              <a:t> besinlerin içine düşme riski azaltılmış olur</a:t>
            </a:r>
            <a:r>
              <a:rPr lang="tr-TR" dirty="0" smtClean="0"/>
              <a:t>.</a:t>
            </a:r>
          </a:p>
          <a:p>
            <a:r>
              <a:rPr lang="tr-TR" dirty="0" smtClean="0"/>
              <a:t> </a:t>
            </a:r>
            <a:r>
              <a:rPr lang="tr-TR" dirty="0"/>
              <a:t>Mutfak şefi ile irtibata geçilerek </a:t>
            </a:r>
            <a:r>
              <a:rPr lang="tr-TR" dirty="0" err="1"/>
              <a:t>glutensiz</a:t>
            </a:r>
            <a:r>
              <a:rPr lang="tr-TR" dirty="0"/>
              <a:t> menülerin ayrı mutfak ekipmanları (ızgara, tava, tencere, doğrama tahtası, bıçak, </a:t>
            </a:r>
            <a:r>
              <a:rPr lang="tr-TR" dirty="0" err="1"/>
              <a:t>vb</a:t>
            </a:r>
            <a:r>
              <a:rPr lang="tr-TR" dirty="0"/>
              <a:t>) ile hazırlanması sağlanmalıdır. Eğer bu mümkün değilse ekipmanların iyice temizlendikten sonra kullanılması sağlanmalıdır</a:t>
            </a:r>
            <a:r>
              <a:rPr lang="tr-TR" dirty="0" smtClean="0"/>
              <a:t>.</a:t>
            </a:r>
          </a:p>
          <a:p>
            <a:r>
              <a:rPr lang="tr-TR" dirty="0" smtClean="0"/>
              <a:t> </a:t>
            </a:r>
            <a:r>
              <a:rPr lang="tr-TR" dirty="0"/>
              <a:t>Tost makinesi, ekmek kızartma makinesi gibi sıklıkla kullanılan mutfak ekipmanlarının ayrı olmasına özen gösterilmelidir. Eğer mümkün değilse bu araç gereçler kullanılmamalıdır</a:t>
            </a:r>
            <a:r>
              <a:rPr lang="tr-TR" dirty="0" smtClean="0"/>
              <a:t>.</a:t>
            </a:r>
          </a:p>
        </p:txBody>
      </p:sp>
      <p:pic>
        <p:nvPicPr>
          <p:cNvPr id="3076" name="Picture 4"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710" y="4444779"/>
            <a:ext cx="6280726" cy="214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54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701187" y="1145309"/>
            <a:ext cx="8793795" cy="3792382"/>
          </a:xfrm>
        </p:spPr>
        <p:txBody>
          <a:bodyPr>
            <a:normAutofit/>
          </a:bodyPr>
          <a:lstStyle/>
          <a:p>
            <a:pPr algn="just"/>
            <a:r>
              <a:rPr lang="tr-TR" dirty="0"/>
              <a:t>Besin hazırlama esnasında kullanılan tüm ham maddeler sorgulanmalıdır. Özellikle </a:t>
            </a:r>
            <a:r>
              <a:rPr lang="tr-TR" dirty="0" err="1"/>
              <a:t>glutensiz</a:t>
            </a:r>
            <a:r>
              <a:rPr lang="tr-TR" dirty="0"/>
              <a:t> besinlerin içeriğinde yer alan sos, baharat, salça, mayonez, ketçap ve </a:t>
            </a:r>
            <a:r>
              <a:rPr lang="tr-TR" dirty="0" err="1"/>
              <a:t>bulyon</a:t>
            </a:r>
            <a:r>
              <a:rPr lang="tr-TR" dirty="0"/>
              <a:t> gibi katkı maddelerinin </a:t>
            </a:r>
            <a:r>
              <a:rPr lang="tr-TR" dirty="0" err="1"/>
              <a:t>glutensiz</a:t>
            </a:r>
            <a:r>
              <a:rPr lang="tr-TR" dirty="0"/>
              <a:t> olduğundan emin olunmalıdır. Örneğin; pirinç pilavı her ne kadar </a:t>
            </a:r>
            <a:r>
              <a:rPr lang="tr-TR" dirty="0" err="1"/>
              <a:t>glutensiz</a:t>
            </a:r>
            <a:r>
              <a:rPr lang="tr-TR" dirty="0"/>
              <a:t> bir besin olsa da, toplu beslenme yapılan kurumlarda </a:t>
            </a:r>
            <a:r>
              <a:rPr lang="tr-TR" dirty="0" err="1"/>
              <a:t>gluten</a:t>
            </a:r>
            <a:r>
              <a:rPr lang="tr-TR" dirty="0"/>
              <a:t> içeren bir et suyu/</a:t>
            </a:r>
            <a:r>
              <a:rPr lang="tr-TR" dirty="0" err="1"/>
              <a:t>bulyon</a:t>
            </a:r>
            <a:r>
              <a:rPr lang="tr-TR" dirty="0"/>
              <a:t> veya şehriye ile hazırlanabilmektedir. </a:t>
            </a:r>
            <a:endParaRPr lang="tr-TR" dirty="0" smtClean="0"/>
          </a:p>
          <a:p>
            <a:pPr marL="0" indent="0" algn="just">
              <a:buNone/>
            </a:pPr>
            <a:endParaRPr lang="tr-TR" dirty="0" smtClean="0"/>
          </a:p>
          <a:p>
            <a:pPr algn="just"/>
            <a:r>
              <a:rPr lang="tr-TR" dirty="0"/>
              <a:t>Besinlerin pişirme yöntemi mutlaka sorgulanmalıdır. Özellikle </a:t>
            </a:r>
            <a:r>
              <a:rPr lang="tr-TR" dirty="0" err="1"/>
              <a:t>glutenli</a:t>
            </a:r>
            <a:r>
              <a:rPr lang="tr-TR" dirty="0"/>
              <a:t> besinlerle temas riski açısından “gevrek, kızartılmış, kaplanmış” olarak ifade edilen besinlerin tüketimine dikkat edilmelidir. Glutensiz besinlerle diğer besinler aynı yağda kızartılmamalıdır. Örneğin galeta unu kullanılarak kızartılan bir besinin yağında aynı zamanda </a:t>
            </a:r>
            <a:r>
              <a:rPr lang="tr-TR" dirty="0" err="1"/>
              <a:t>gluten</a:t>
            </a:r>
            <a:r>
              <a:rPr lang="tr-TR" dirty="0"/>
              <a:t> içermeyen bir besin kızartılmamalıdır. </a:t>
            </a:r>
            <a:endParaRPr lang="tr-TR" dirty="0" smtClean="0"/>
          </a:p>
        </p:txBody>
      </p:sp>
      <p:pic>
        <p:nvPicPr>
          <p:cNvPr id="4098" name="Picture 2" descr="gluten fre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261" y="4937691"/>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72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4" y="1191491"/>
            <a:ext cx="8836122" cy="4849871"/>
          </a:xfrm>
        </p:spPr>
        <p:txBody>
          <a:bodyPr/>
          <a:lstStyle/>
          <a:p>
            <a:pPr algn="just"/>
            <a:r>
              <a:rPr lang="tr-TR" dirty="0"/>
              <a:t> Tüm </a:t>
            </a:r>
            <a:r>
              <a:rPr lang="tr-TR" dirty="0" err="1"/>
              <a:t>glutensiz</a:t>
            </a:r>
            <a:r>
              <a:rPr lang="tr-TR" dirty="0"/>
              <a:t> ürünler kavanoz, şişe, karton kutu gibi ağzı kapaklı saklama kapları içerisinde muhafaza edilmeli ve üzerlerine bir etiket yapıştırılmalıdır</a:t>
            </a:r>
            <a:r>
              <a:rPr lang="tr-TR" dirty="0" smtClean="0"/>
              <a:t>.</a:t>
            </a:r>
          </a:p>
          <a:p>
            <a:pPr marL="0" indent="0" algn="just">
              <a:buNone/>
            </a:pPr>
            <a:r>
              <a:rPr lang="tr-TR" dirty="0" smtClean="0"/>
              <a:t> </a:t>
            </a:r>
            <a:endParaRPr lang="tr-TR" dirty="0"/>
          </a:p>
          <a:p>
            <a:pPr algn="just"/>
            <a:r>
              <a:rPr lang="tr-TR" dirty="0"/>
              <a:t> Yemek pişirmeye başlamadan önce mutfak tezgahlarının, mutfak aletlerinin, fırının, fırın tepsilerinin, çırpma telinin, yemek kaşıklarının çok iyi bir şekilde temizlenmesi gerekmektedir. Kullanılan malzemelere veya mutfak ekipmanlarına diğer besinlerin araç-gereçlerle tekrar temasından kaçınılmalıdır. </a:t>
            </a:r>
            <a:endParaRPr lang="tr-TR" dirty="0" smtClean="0"/>
          </a:p>
          <a:p>
            <a:pPr marL="0" indent="0" algn="just">
              <a:buNone/>
            </a:pPr>
            <a:endParaRPr lang="tr-TR" dirty="0"/>
          </a:p>
          <a:p>
            <a:pPr algn="just"/>
            <a:r>
              <a:rPr lang="tr-TR" dirty="0"/>
              <a:t> Gözenekli kapların ve ahşap mutfak aletlerinin (doğrama tahtası, kaşık, kepçe, vb.) </a:t>
            </a:r>
            <a:r>
              <a:rPr lang="tr-TR" dirty="0" err="1"/>
              <a:t>glutensiz</a:t>
            </a:r>
            <a:r>
              <a:rPr lang="tr-TR" dirty="0"/>
              <a:t> alanlarda kullanılmasına izin verilmemelidir. Çünkü bu aletlerin temizliği kıvrımlarından ve ek yerlerinden dolayı zordur. Paslanmaz çelik mutfak kapları ve cam kapların </a:t>
            </a:r>
            <a:r>
              <a:rPr lang="tr-TR" dirty="0" err="1"/>
              <a:t>çölyak</a:t>
            </a:r>
            <a:r>
              <a:rPr lang="tr-TR" dirty="0"/>
              <a:t> hastaları için kullanımı uygundur.</a:t>
            </a:r>
          </a:p>
          <a:p>
            <a:pPr algn="just"/>
            <a:endParaRPr lang="tr-TR" dirty="0"/>
          </a:p>
        </p:txBody>
      </p:sp>
    </p:spTree>
    <p:extLst>
      <p:ext uri="{BB962C8B-B14F-4D97-AF65-F5344CB8AC3E}">
        <p14:creationId xmlns:p14="http://schemas.microsoft.com/office/powerpoint/2010/main" val="4004180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7333" y="978011"/>
            <a:ext cx="8808411" cy="2687540"/>
          </a:xfrm>
        </p:spPr>
        <p:txBody>
          <a:bodyPr/>
          <a:lstStyle/>
          <a:p>
            <a:pPr algn="just"/>
            <a:r>
              <a:rPr lang="tr-TR" dirty="0"/>
              <a:t> Öğretmen-aşçı-garson ve beslenme hizmetinden sorumlu tüm diğer personeller ile </a:t>
            </a:r>
            <a:r>
              <a:rPr lang="tr-TR" dirty="0" err="1"/>
              <a:t>glutensiz</a:t>
            </a:r>
            <a:r>
              <a:rPr lang="tr-TR" dirty="0"/>
              <a:t> diyet gereksinimi olan öğrenci velileri arasında, çocuğun beslenme ortamı düzenlenene kadar sürekli iletişim sağlanmalıdır. </a:t>
            </a:r>
          </a:p>
          <a:p>
            <a:pPr algn="just"/>
            <a:r>
              <a:rPr lang="tr-TR" dirty="0"/>
              <a:t> Toplu beslenme hizmeti veren okullar/yurtlar </a:t>
            </a:r>
            <a:r>
              <a:rPr lang="tr-TR" dirty="0" err="1"/>
              <a:t>glutensiz</a:t>
            </a:r>
            <a:r>
              <a:rPr lang="tr-TR" dirty="0"/>
              <a:t> beslenme teknik şartnamesi oluşturarak </a:t>
            </a:r>
            <a:r>
              <a:rPr lang="tr-TR" dirty="0" err="1"/>
              <a:t>çölyak</a:t>
            </a:r>
            <a:r>
              <a:rPr lang="tr-TR" dirty="0"/>
              <a:t> hastalarına beslenme hizmeti sağlayabilir. Ancak bu mümkün değilse, öğrenci yurtlarında kalan öğrenciler için </a:t>
            </a:r>
            <a:r>
              <a:rPr lang="tr-TR" dirty="0" err="1"/>
              <a:t>glutensiz</a:t>
            </a:r>
            <a:r>
              <a:rPr lang="tr-TR" dirty="0"/>
              <a:t> besin pişirme ve saklama alanları tedarik edilmesi yararlı olacaktır. </a:t>
            </a:r>
          </a:p>
          <a:p>
            <a:pPr marL="0" indent="0" algn="just">
              <a:buNone/>
            </a:pPr>
            <a:endParaRPr lang="tr-TR" dirty="0"/>
          </a:p>
        </p:txBody>
      </p:sp>
      <p:pic>
        <p:nvPicPr>
          <p:cNvPr id="5122"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109" y="3416728"/>
            <a:ext cx="8331893" cy="292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967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1273" y="581891"/>
            <a:ext cx="8423563" cy="3282444"/>
          </a:xfrm>
        </p:spPr>
        <p:txBody>
          <a:bodyPr>
            <a:normAutofit lnSpcReduction="10000"/>
          </a:bodyPr>
          <a:lstStyle/>
          <a:p>
            <a:pPr algn="just"/>
            <a:r>
              <a:rPr lang="tr-TR" dirty="0" smtClean="0"/>
              <a:t>Okul </a:t>
            </a:r>
            <a:r>
              <a:rPr lang="tr-TR" dirty="0"/>
              <a:t>kantinlerinde çalışan personel </a:t>
            </a:r>
            <a:r>
              <a:rPr lang="tr-TR" dirty="0" err="1"/>
              <a:t>çölyak</a:t>
            </a:r>
            <a:r>
              <a:rPr lang="tr-TR" dirty="0"/>
              <a:t> hastalığı konusunda bilgilendirilmeli, hangi besinlerin </a:t>
            </a:r>
            <a:r>
              <a:rPr lang="tr-TR" dirty="0" err="1"/>
              <a:t>gluten</a:t>
            </a:r>
            <a:r>
              <a:rPr lang="tr-TR" dirty="0"/>
              <a:t> içerdiği anlatılmalıdır. </a:t>
            </a:r>
            <a:endParaRPr lang="tr-TR" dirty="0" smtClean="0"/>
          </a:p>
          <a:p>
            <a:pPr algn="just"/>
            <a:r>
              <a:rPr lang="tr-TR" dirty="0" err="1" smtClean="0"/>
              <a:t>Çölyaklı</a:t>
            </a:r>
            <a:r>
              <a:rPr lang="tr-TR" dirty="0" smtClean="0"/>
              <a:t> </a:t>
            </a:r>
            <a:r>
              <a:rPr lang="tr-TR" dirty="0"/>
              <a:t>öğrencilere okul kantinlerinde bulunan taze meyve, sebze, süt, yoğurt gibi besinlerin devamlı bulunması sağlanmalıdır. Kantin genelgesine göre uygun bulunan hazır/paketli ürünler için mutlaka aile ile ya da yetkili firmayla irtibata geçilip “</a:t>
            </a:r>
            <a:r>
              <a:rPr lang="tr-TR" dirty="0" err="1"/>
              <a:t>glutensiz</a:t>
            </a:r>
            <a:r>
              <a:rPr lang="tr-TR" dirty="0"/>
              <a:t>” olduğuna dair güvence aldıktan sonra </a:t>
            </a:r>
            <a:r>
              <a:rPr lang="tr-TR" dirty="0" err="1"/>
              <a:t>çölyaklı</a:t>
            </a:r>
            <a:r>
              <a:rPr lang="tr-TR" dirty="0"/>
              <a:t> öğrenciye satışı yapılmalıdır</a:t>
            </a:r>
            <a:r>
              <a:rPr lang="tr-TR" dirty="0" smtClean="0"/>
              <a:t>.</a:t>
            </a:r>
          </a:p>
          <a:p>
            <a:pPr marL="0" indent="0" algn="just">
              <a:buNone/>
            </a:pPr>
            <a:endParaRPr lang="tr-TR" dirty="0"/>
          </a:p>
          <a:p>
            <a:pPr algn="just"/>
            <a:r>
              <a:rPr lang="tr-TR" dirty="0" smtClean="0"/>
              <a:t>Okul </a:t>
            </a:r>
            <a:r>
              <a:rPr lang="tr-TR" dirty="0"/>
              <a:t>kantininde ya da beslenme hizmetinde görevli personellere “besin etiketi okuma” ile ilgili eğitim verilmeli, buğday ve türevleri ya da </a:t>
            </a:r>
            <a:r>
              <a:rPr lang="tr-TR" dirty="0" err="1"/>
              <a:t>gluten</a:t>
            </a:r>
            <a:r>
              <a:rPr lang="tr-TR" dirty="0"/>
              <a:t> içeren katkı maddeleri hakkında bilgilendirme yapılmalıdır. </a:t>
            </a:r>
          </a:p>
          <a:p>
            <a:pPr marL="0" indent="0" algn="just">
              <a:buNone/>
            </a:pPr>
            <a:endParaRPr lang="tr-TR" dirty="0"/>
          </a:p>
        </p:txBody>
      </p:sp>
      <p:pic>
        <p:nvPicPr>
          <p:cNvPr id="6146" name="Picture 2" descr="saÄlÄ±klÄ± kanti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588" y="3864334"/>
            <a:ext cx="7437921" cy="276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10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461818"/>
            <a:ext cx="8771466" cy="1025237"/>
          </a:xfrm>
        </p:spPr>
        <p:txBody>
          <a:bodyPr>
            <a:normAutofit fontScale="90000"/>
          </a:bodyPr>
          <a:lstStyle/>
          <a:p>
            <a:r>
              <a:rPr lang="tr-TR" dirty="0"/>
              <a:t>Okul yönetimlerinde </a:t>
            </a:r>
            <a:r>
              <a:rPr lang="tr-TR" dirty="0" err="1"/>
              <a:t>çölyak</a:t>
            </a:r>
            <a:r>
              <a:rPr lang="tr-TR" dirty="0"/>
              <a:t> hastalığı ile ilgili farkındalık çalışmaları</a:t>
            </a:r>
          </a:p>
        </p:txBody>
      </p:sp>
      <p:sp>
        <p:nvSpPr>
          <p:cNvPr id="3" name="İçerik Yer Tutucusu 2"/>
          <p:cNvSpPr>
            <a:spLocks noGrp="1"/>
          </p:cNvSpPr>
          <p:nvPr>
            <p:ph idx="1"/>
          </p:nvPr>
        </p:nvSpPr>
        <p:spPr>
          <a:xfrm>
            <a:off x="677333" y="1727200"/>
            <a:ext cx="9085503" cy="4738254"/>
          </a:xfrm>
        </p:spPr>
        <p:txBody>
          <a:bodyPr>
            <a:normAutofit fontScale="92500" lnSpcReduction="10000"/>
          </a:bodyPr>
          <a:lstStyle/>
          <a:p>
            <a:r>
              <a:rPr lang="tr-TR" dirty="0"/>
              <a:t>Sağlık Bakanlığı ve Milli Eğitim Bakanlığı işbirliği ile “Okul Sağlığının Korunması ve Geliştirilmesi Programı” kapsamında çeşitli projeler yürütülmektedir. Çölyak hastalığı farkındalık çalışmaları bu programa dahil edilebilir. Bu program dahilinde, okullarda </a:t>
            </a:r>
            <a:r>
              <a:rPr lang="tr-TR" dirty="0" err="1"/>
              <a:t>çölyak</a:t>
            </a:r>
            <a:r>
              <a:rPr lang="tr-TR" dirty="0"/>
              <a:t> hastalığı farkındalığını artırmak amacıyla</a:t>
            </a:r>
            <a:r>
              <a:rPr lang="tr-TR" dirty="0" smtClean="0"/>
              <a:t>; </a:t>
            </a:r>
            <a:r>
              <a:rPr lang="tr-TR" dirty="0"/>
              <a:t>“9 Mayıs Dünya Çölyak Günü” olmak üzere okullarda çeşitli etkinlik programları </a:t>
            </a:r>
            <a:r>
              <a:rPr lang="tr-TR" dirty="0" smtClean="0"/>
              <a:t>yapılabilir.</a:t>
            </a:r>
          </a:p>
          <a:p>
            <a:pPr marL="0" indent="0">
              <a:buNone/>
            </a:pPr>
            <a:endParaRPr lang="tr-TR" dirty="0"/>
          </a:p>
          <a:p>
            <a:r>
              <a:rPr lang="tr-TR" dirty="0" smtClean="0"/>
              <a:t> </a:t>
            </a:r>
            <a:r>
              <a:rPr lang="tr-TR" dirty="0"/>
              <a:t>Diğer öğrencilerin empati ve sosyal sorumluluk bilincini geliştirmek amacıyla, okullarda “</a:t>
            </a:r>
            <a:r>
              <a:rPr lang="tr-TR" dirty="0" err="1"/>
              <a:t>çölyakla</a:t>
            </a:r>
            <a:r>
              <a:rPr lang="tr-TR" dirty="0"/>
              <a:t> yaşam” temalı resim, kompozisyon yarışmaları gibi etkinlikler düzenlenebilir. </a:t>
            </a:r>
            <a:endParaRPr lang="tr-TR" dirty="0" smtClean="0"/>
          </a:p>
          <a:p>
            <a:pPr marL="0" indent="0">
              <a:buNone/>
            </a:pPr>
            <a:endParaRPr lang="tr-TR" dirty="0" smtClean="0"/>
          </a:p>
          <a:p>
            <a:r>
              <a:rPr lang="tr-TR" dirty="0" smtClean="0"/>
              <a:t> </a:t>
            </a:r>
            <a:r>
              <a:rPr lang="tr-TR" dirty="0"/>
              <a:t>Okul panoları bu amaçlara uygun düzenlenebilir. </a:t>
            </a:r>
            <a:endParaRPr lang="tr-TR" dirty="0" smtClean="0"/>
          </a:p>
          <a:p>
            <a:pPr marL="0" indent="0">
              <a:buNone/>
            </a:pPr>
            <a:endParaRPr lang="tr-TR" dirty="0" smtClean="0"/>
          </a:p>
          <a:p>
            <a:r>
              <a:rPr lang="tr-TR" dirty="0" smtClean="0"/>
              <a:t> </a:t>
            </a:r>
            <a:r>
              <a:rPr lang="tr-TR" dirty="0"/>
              <a:t>Akran eğitimleri planlanabilir. </a:t>
            </a:r>
            <a:endParaRPr lang="tr-TR" dirty="0" smtClean="0"/>
          </a:p>
          <a:p>
            <a:pPr marL="0" indent="0">
              <a:buNone/>
            </a:pPr>
            <a:endParaRPr lang="tr-TR" dirty="0" smtClean="0"/>
          </a:p>
          <a:p>
            <a:r>
              <a:rPr lang="tr-TR" dirty="0" smtClean="0"/>
              <a:t> </a:t>
            </a:r>
            <a:r>
              <a:rPr lang="tr-TR" dirty="0" err="1"/>
              <a:t>Çölyaklı</a:t>
            </a:r>
            <a:r>
              <a:rPr lang="tr-TR" dirty="0"/>
              <a:t> öğrencilere kendilerini ve diyet gereksinimlerini anlatmaları için olanak verilebilir.</a:t>
            </a:r>
          </a:p>
        </p:txBody>
      </p:sp>
    </p:spTree>
    <p:extLst>
      <p:ext uri="{BB962C8B-B14F-4D97-AF65-F5344CB8AC3E}">
        <p14:creationId xmlns:p14="http://schemas.microsoft.com/office/powerpoint/2010/main" val="32524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463511337"/>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2063" name="Acrobat Document" r:id="rId4" imgW="13496857" imgH="18897510" progId="AcroExch.Document.DC">
                  <p:embed/>
                </p:oleObj>
              </mc:Choice>
              <mc:Fallback>
                <p:oleObj name="Acrobat Document" r:id="rId4" imgW="13496857" imgH="18897510" progId="AcroExch.Document.DC">
                  <p:embed/>
                  <p:pic>
                    <p:nvPicPr>
                      <p:cNvPr id="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17811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60582" y="1126836"/>
            <a:ext cx="8737600" cy="803564"/>
          </a:xfrm>
        </p:spPr>
        <p:txBody>
          <a:bodyPr>
            <a:normAutofit fontScale="90000"/>
          </a:bodyPr>
          <a:lstStyle/>
          <a:p>
            <a:r>
              <a:rPr lang="tr-TR" dirty="0">
                <a:solidFill>
                  <a:srgbClr val="FF0000"/>
                </a:solidFill>
                <a:latin typeface="Arial" charset="0"/>
              </a:rPr>
              <a:t>ÇÖLYAK HAYATINIZA ENGEL DEĞİL</a:t>
            </a:r>
            <a:r>
              <a:rPr lang="tr-TR" dirty="0"/>
              <a:t/>
            </a:r>
            <a:br>
              <a:rPr lang="tr-TR" dirty="0"/>
            </a:br>
            <a:endParaRPr lang="tr-TR" dirty="0"/>
          </a:p>
        </p:txBody>
      </p:sp>
      <p:sp>
        <p:nvSpPr>
          <p:cNvPr id="3" name="İçerik Yer Tutucusu 2"/>
          <p:cNvSpPr>
            <a:spLocks noGrp="1"/>
          </p:cNvSpPr>
          <p:nvPr>
            <p:ph idx="1"/>
          </p:nvPr>
        </p:nvSpPr>
        <p:spPr>
          <a:xfrm>
            <a:off x="677333" y="1727201"/>
            <a:ext cx="8697575" cy="4314162"/>
          </a:xfrm>
        </p:spPr>
        <p:txBody>
          <a:bodyPr/>
          <a:lstStyle/>
          <a:p>
            <a:pPr algn="ctr">
              <a:buFont typeface="Wingdings" pitchFamily="2" charset="2"/>
              <a:buNone/>
            </a:pPr>
            <a:endParaRPr lang="tr-TR" b="1" dirty="0" smtClean="0">
              <a:solidFill>
                <a:srgbClr val="000000"/>
              </a:solidFill>
              <a:latin typeface="Times New Roman" pitchFamily="18" charset="0"/>
              <a:cs typeface="Times New Roman" pitchFamily="18" charset="0"/>
            </a:endParaRPr>
          </a:p>
          <a:p>
            <a:pPr algn="ctr">
              <a:buFont typeface="Wingdings" pitchFamily="2" charset="2"/>
              <a:buNone/>
            </a:pPr>
            <a:endParaRPr lang="tr-TR" b="1" dirty="0" smtClean="0">
              <a:solidFill>
                <a:srgbClr val="000000"/>
              </a:solidFill>
              <a:latin typeface="Times New Roman" pitchFamily="18" charset="0"/>
              <a:cs typeface="Times New Roman" pitchFamily="18" charset="0"/>
            </a:endParaRPr>
          </a:p>
          <a:p>
            <a:pPr algn="ctr">
              <a:buFont typeface="Wingdings" pitchFamily="2" charset="2"/>
              <a:buNone/>
            </a:pPr>
            <a:endParaRPr lang="tr-TR" b="1" dirty="0">
              <a:solidFill>
                <a:srgbClr val="000000"/>
              </a:solidFill>
              <a:latin typeface="Times New Roman" pitchFamily="18" charset="0"/>
              <a:cs typeface="Times New Roman" pitchFamily="18" charset="0"/>
            </a:endParaRPr>
          </a:p>
          <a:p>
            <a:pPr algn="ctr">
              <a:buFont typeface="Wingdings" pitchFamily="2" charset="2"/>
              <a:buNone/>
            </a:pPr>
            <a:r>
              <a:rPr lang="tr-TR" b="1" dirty="0" smtClean="0">
                <a:solidFill>
                  <a:srgbClr val="000000"/>
                </a:solidFill>
                <a:latin typeface="Times New Roman" pitchFamily="18" charset="0"/>
                <a:cs typeface="Times New Roman" pitchFamily="18" charset="0"/>
              </a:rPr>
              <a:t>ÇÖLYAK </a:t>
            </a:r>
            <a:r>
              <a:rPr lang="tr-TR" b="1" dirty="0">
                <a:solidFill>
                  <a:srgbClr val="000000"/>
                </a:solidFill>
                <a:latin typeface="Times New Roman" pitchFamily="18" charset="0"/>
                <a:cs typeface="Times New Roman" pitchFamily="18" charset="0"/>
              </a:rPr>
              <a:t>TEŞHİS EDİLENE KADAR HASTALIK, </a:t>
            </a:r>
          </a:p>
          <a:p>
            <a:pPr algn="ctr">
              <a:buFont typeface="Wingdings" pitchFamily="2" charset="2"/>
              <a:buNone/>
            </a:pPr>
            <a:r>
              <a:rPr lang="tr-TR" b="1" dirty="0">
                <a:solidFill>
                  <a:srgbClr val="000000"/>
                </a:solidFill>
                <a:latin typeface="Times New Roman" pitchFamily="18" charset="0"/>
                <a:cs typeface="Times New Roman" pitchFamily="18" charset="0"/>
              </a:rPr>
              <a:t>TEŞHİS EDİLDİKTEN </a:t>
            </a:r>
            <a:r>
              <a:rPr lang="tr-TR" b="1" dirty="0" smtClean="0">
                <a:solidFill>
                  <a:srgbClr val="000000"/>
                </a:solidFill>
                <a:latin typeface="Times New Roman" pitchFamily="18" charset="0"/>
                <a:cs typeface="Times New Roman" pitchFamily="18" charset="0"/>
              </a:rPr>
              <a:t>SONRA</a:t>
            </a:r>
          </a:p>
          <a:p>
            <a:pPr algn="ctr">
              <a:buFont typeface="Wingdings" pitchFamily="2" charset="2"/>
              <a:buNone/>
            </a:pPr>
            <a:endParaRPr lang="tr-TR" sz="5400" b="1" dirty="0" smtClean="0">
              <a:solidFill>
                <a:srgbClr val="000000"/>
              </a:solidFill>
              <a:latin typeface="Times New Roman" pitchFamily="18" charset="0"/>
              <a:cs typeface="Times New Roman" pitchFamily="18" charset="0"/>
            </a:endParaRPr>
          </a:p>
          <a:p>
            <a:pPr algn="ctr">
              <a:buFont typeface="Wingdings" pitchFamily="2" charset="2"/>
              <a:buNone/>
            </a:pPr>
            <a:r>
              <a:rPr lang="tr-TR" sz="5400" b="1" dirty="0" smtClean="0">
                <a:solidFill>
                  <a:srgbClr val="000000"/>
                </a:solidFill>
                <a:latin typeface="Times New Roman" pitchFamily="18" charset="0"/>
                <a:cs typeface="Times New Roman" pitchFamily="18" charset="0"/>
              </a:rPr>
              <a:t>BİR </a:t>
            </a:r>
            <a:r>
              <a:rPr lang="tr-TR" sz="5400" b="1" dirty="0" smtClean="0">
                <a:solidFill>
                  <a:srgbClr val="000000"/>
                </a:solidFill>
                <a:latin typeface="Times New Roman" pitchFamily="18" charset="0"/>
                <a:cs typeface="Times New Roman" pitchFamily="18" charset="0"/>
              </a:rPr>
              <a:t>YAŞAM BİÇİMİDİR</a:t>
            </a:r>
            <a:endParaRPr lang="tr-TR" dirty="0"/>
          </a:p>
        </p:txBody>
      </p:sp>
    </p:spTree>
    <p:extLst>
      <p:ext uri="{BB962C8B-B14F-4D97-AF65-F5344CB8AC3E}">
        <p14:creationId xmlns:p14="http://schemas.microsoft.com/office/powerpoint/2010/main" val="801639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82618" y="2700867"/>
            <a:ext cx="7980218" cy="1826581"/>
          </a:xfrm>
        </p:spPr>
        <p:txBody>
          <a:bodyPr>
            <a:noAutofit/>
          </a:bodyPr>
          <a:lstStyle/>
          <a:p>
            <a:r>
              <a:rPr lang="tr-TR" sz="6000" dirty="0" smtClean="0">
                <a:solidFill>
                  <a:srgbClr val="FF0000"/>
                </a:solidFill>
                <a:latin typeface="Arial" charset="0"/>
              </a:rPr>
              <a:t>TEŞEKKÜRLER…</a:t>
            </a:r>
            <a:r>
              <a:rPr lang="tr-TR" sz="6000" b="1" dirty="0">
                <a:latin typeface="Arial" charset="0"/>
              </a:rPr>
              <a:t/>
            </a:r>
            <a:br>
              <a:rPr lang="tr-TR" sz="6000" b="1" dirty="0">
                <a:latin typeface="Arial" charset="0"/>
              </a:rPr>
            </a:br>
            <a:endParaRPr lang="tr-TR" sz="6000" dirty="0"/>
          </a:p>
        </p:txBody>
      </p:sp>
    </p:spTree>
    <p:extLst>
      <p:ext uri="{BB962C8B-B14F-4D97-AF65-F5344CB8AC3E}">
        <p14:creationId xmlns:p14="http://schemas.microsoft.com/office/powerpoint/2010/main" val="99982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677334" y="1336431"/>
            <a:ext cx="8818358" cy="2557161"/>
          </a:xfrm>
        </p:spPr>
        <p:txBody>
          <a:bodyPr>
            <a:normAutofit/>
          </a:bodyPr>
          <a:lstStyle/>
          <a:p>
            <a:r>
              <a:rPr lang="tr-TR" dirty="0"/>
              <a:t>İnce bağırsağın iç yapısı, bir havluya benzetilebilir. Havludakine benzer şekilde girintiler ve çıkıntılardan oluşan ince bağırsak yüzeyi, </a:t>
            </a:r>
            <a:r>
              <a:rPr lang="tr-TR" dirty="0" err="1"/>
              <a:t>çölyak</a:t>
            </a:r>
            <a:r>
              <a:rPr lang="tr-TR" dirty="0"/>
              <a:t> hastalarında düzleşmeye başlar. Bu da besinlerin emiliminde azalmaya yol açar</a:t>
            </a:r>
            <a:r>
              <a:rPr lang="tr-TR" dirty="0" smtClean="0"/>
              <a:t>.</a:t>
            </a:r>
          </a:p>
          <a:p>
            <a:pPr marL="0" indent="0">
              <a:buNone/>
            </a:pPr>
            <a:endParaRPr lang="tr-TR" dirty="0" smtClean="0"/>
          </a:p>
          <a:p>
            <a:r>
              <a:rPr lang="tr-TR" dirty="0" smtClean="0"/>
              <a:t>Vücut </a:t>
            </a:r>
            <a:r>
              <a:rPr lang="tr-TR" dirty="0"/>
              <a:t>savunma sistemi ise bu durumu sindirim problemleri, şişkinlik, ciltte bozulmalar, halsizlik</a:t>
            </a:r>
            <a:r>
              <a:rPr lang="tr-TR" dirty="0" smtClean="0"/>
              <a:t>, ergenlikte </a:t>
            </a:r>
            <a:r>
              <a:rPr lang="tr-TR" dirty="0"/>
              <a:t>gecikme gibi belirtilerle ifade eder.</a:t>
            </a:r>
          </a:p>
        </p:txBody>
      </p:sp>
      <p:pic>
        <p:nvPicPr>
          <p:cNvPr id="4098"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846" y="3893592"/>
            <a:ext cx="7807569" cy="244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76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Çölyak Hastalığının Görülme Sıklığı</a:t>
            </a:r>
          </a:p>
        </p:txBody>
      </p:sp>
      <p:sp>
        <p:nvSpPr>
          <p:cNvPr id="3" name="İçerik Yer Tutucusu 2"/>
          <p:cNvSpPr>
            <a:spLocks noGrp="1"/>
          </p:cNvSpPr>
          <p:nvPr>
            <p:ph sz="half" idx="1"/>
          </p:nvPr>
        </p:nvSpPr>
        <p:spPr>
          <a:xfrm>
            <a:off x="844062" y="1514354"/>
            <a:ext cx="8616461" cy="3880772"/>
          </a:xfrm>
        </p:spPr>
        <p:txBody>
          <a:bodyPr/>
          <a:lstStyle/>
          <a:p>
            <a:r>
              <a:rPr lang="tr-TR" dirty="0"/>
              <a:t>Dünyadaki sıklığı ülkeden ülkeye değişmekle birlikte ortalama %1 civarında görülmektedir. </a:t>
            </a:r>
            <a:endParaRPr lang="tr-TR" dirty="0" smtClean="0"/>
          </a:p>
          <a:p>
            <a:r>
              <a:rPr lang="tr-TR" dirty="0" smtClean="0"/>
              <a:t>Türkiye’de </a:t>
            </a:r>
            <a:r>
              <a:rPr lang="tr-TR" dirty="0"/>
              <a:t>6-17 yaş grubu okul çocuklarında yapılan çalışmada hastalığın görülme sıklığı %1.7 olarak belirlenmiştir. </a:t>
            </a:r>
            <a:endParaRPr lang="tr-TR" dirty="0" smtClean="0"/>
          </a:p>
          <a:p>
            <a:r>
              <a:rPr lang="tr-TR" dirty="0" smtClean="0"/>
              <a:t>Yetişkinlerde </a:t>
            </a:r>
            <a:r>
              <a:rPr lang="tr-TR" dirty="0"/>
              <a:t>görülme sıklığı ise %1 olarak bildirilmektedir. </a:t>
            </a:r>
          </a:p>
        </p:txBody>
      </p:sp>
      <p:pic>
        <p:nvPicPr>
          <p:cNvPr id="5122" name="Picture 2" descr="Ã§Ã¶lyak gÃ¶rÃ¼lme sÄ±klÄ±Ä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891" y="3675185"/>
            <a:ext cx="6189785" cy="294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07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u="sng" dirty="0">
                <a:solidFill>
                  <a:srgbClr val="FF0000"/>
                </a:solidFill>
              </a:rPr>
              <a:t>ÇÖLYAK HASTALIĞININ BELİRTİLERİ </a:t>
            </a:r>
            <a:r>
              <a:rPr lang="tr-TR" b="1" u="sng" dirty="0" smtClean="0">
                <a:solidFill>
                  <a:srgbClr val="FF0000"/>
                </a:solidFill>
              </a:rPr>
              <a:t>VE BULGULARI NELERDİR</a:t>
            </a:r>
            <a:r>
              <a:rPr lang="tr-TR" b="1" u="sng" dirty="0">
                <a:solidFill>
                  <a:srgbClr val="FF0000"/>
                </a:solidFill>
              </a:rPr>
              <a:t>?</a:t>
            </a:r>
            <a:r>
              <a:rPr lang="tr-TR" b="1" u="sng" dirty="0"/>
              <a:t/>
            </a:r>
            <a:br>
              <a:rPr lang="tr-TR" b="1" u="sng" dirty="0"/>
            </a:br>
            <a:endParaRPr lang="tr-TR" dirty="0"/>
          </a:p>
        </p:txBody>
      </p:sp>
      <p:sp>
        <p:nvSpPr>
          <p:cNvPr id="3" name="İçerik Yer Tutucusu 2"/>
          <p:cNvSpPr>
            <a:spLocks noGrp="1"/>
          </p:cNvSpPr>
          <p:nvPr>
            <p:ph sz="half" idx="1"/>
          </p:nvPr>
        </p:nvSpPr>
        <p:spPr>
          <a:xfrm>
            <a:off x="677334" y="2160589"/>
            <a:ext cx="5266266" cy="3880772"/>
          </a:xfrm>
        </p:spPr>
        <p:txBody>
          <a:bodyPr>
            <a:normAutofit lnSpcReduction="10000"/>
          </a:bodyPr>
          <a:lstStyle/>
          <a:p>
            <a:r>
              <a:rPr lang="tr-TR" dirty="0" smtClean="0"/>
              <a:t>Çölyak hastalığının klasik belirtilerini ishal, kabızlık, hazımsızlık, karın şişkinliği ve gaz gibi sindirime bağlı problemlerdir. </a:t>
            </a:r>
          </a:p>
          <a:p>
            <a:pPr marL="0" indent="0">
              <a:buNone/>
            </a:pPr>
            <a:endParaRPr lang="tr-TR" dirty="0" smtClean="0"/>
          </a:p>
          <a:p>
            <a:r>
              <a:rPr lang="tr-TR" dirty="0" smtClean="0"/>
              <a:t>Bununla beraber, </a:t>
            </a:r>
            <a:r>
              <a:rPr lang="tr-TR" dirty="0" err="1" smtClean="0"/>
              <a:t>çölyak</a:t>
            </a:r>
            <a:r>
              <a:rPr lang="tr-TR" dirty="0" smtClean="0"/>
              <a:t> hastalığında gözlemlenen klinik tablo çok değişken olabilir. </a:t>
            </a:r>
          </a:p>
          <a:p>
            <a:endParaRPr lang="tr-TR" dirty="0" smtClean="0"/>
          </a:p>
          <a:p>
            <a:r>
              <a:rPr lang="tr-TR" dirty="0" smtClean="0"/>
              <a:t>Örneğin, hastalık, bazen </a:t>
            </a:r>
            <a:r>
              <a:rPr lang="tr-TR" dirty="0" err="1" smtClean="0"/>
              <a:t>tiroid</a:t>
            </a:r>
            <a:r>
              <a:rPr lang="tr-TR" dirty="0" smtClean="0"/>
              <a:t> yetmezliği, karaciğer yağlanması, kemik erimesi gibi bağırsak dışı organlarda gelişen hasarlar ile kendini gösterebileceği gibi, hiçbir yakınmaya sebep olmadan da sessizce ilerleyebilir.</a:t>
            </a:r>
          </a:p>
          <a:p>
            <a:pPr marL="0" indent="0">
              <a:buNone/>
            </a:pPr>
            <a:endParaRPr lang="tr-TR" dirty="0"/>
          </a:p>
        </p:txBody>
      </p:sp>
      <p:pic>
        <p:nvPicPr>
          <p:cNvPr id="6146"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08" y="1930400"/>
            <a:ext cx="4026877" cy="402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37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solidFill>
                  <a:srgbClr val="FF0000"/>
                </a:solidFill>
              </a:rPr>
              <a:t>BEBEKLERDE ÇÖLYAK HASTALIĞI BELİRTİLERİ</a:t>
            </a:r>
            <a:r>
              <a:rPr lang="tr-TR" b="1" u="sng" dirty="0"/>
              <a:t/>
            </a:r>
            <a:br>
              <a:rPr lang="tr-TR" b="1" u="sng" dirty="0"/>
            </a:br>
            <a:endParaRPr lang="tr-TR" dirty="0"/>
          </a:p>
        </p:txBody>
      </p:sp>
      <p:sp>
        <p:nvSpPr>
          <p:cNvPr id="3" name="İçerik Yer Tutucusu 2"/>
          <p:cNvSpPr>
            <a:spLocks noGrp="1"/>
          </p:cNvSpPr>
          <p:nvPr>
            <p:ph sz="half" idx="1"/>
          </p:nvPr>
        </p:nvSpPr>
        <p:spPr>
          <a:xfrm>
            <a:off x="4356848" y="1595718"/>
            <a:ext cx="5369858" cy="4624938"/>
          </a:xfrm>
        </p:spPr>
        <p:txBody>
          <a:bodyPr>
            <a:normAutofit fontScale="85000" lnSpcReduction="10000"/>
          </a:bodyPr>
          <a:lstStyle/>
          <a:p>
            <a:pPr algn="just"/>
            <a:r>
              <a:rPr lang="tr-TR" sz="2400" dirty="0"/>
              <a:t>Çölyak hastalığı, anne sütü ile beslenen bebeklerin </a:t>
            </a:r>
            <a:r>
              <a:rPr lang="tr-TR" sz="2400" dirty="0" err="1"/>
              <a:t>gluten</a:t>
            </a:r>
            <a:r>
              <a:rPr lang="tr-TR" sz="2400" dirty="0"/>
              <a:t> içeren ek gıda ile tanışmalarından sonra teşhis edilebilir. </a:t>
            </a:r>
            <a:endParaRPr lang="tr-TR" sz="2400" dirty="0" smtClean="0"/>
          </a:p>
          <a:p>
            <a:pPr algn="just"/>
            <a:r>
              <a:rPr lang="tr-TR" sz="2400" dirty="0" smtClean="0"/>
              <a:t>Çölyak </a:t>
            </a:r>
            <a:r>
              <a:rPr lang="tr-TR" sz="2400" dirty="0"/>
              <a:t>hastalığına bağlı olarak buğday arpa ve çavdar gibi </a:t>
            </a:r>
            <a:r>
              <a:rPr lang="tr-TR" sz="2400" dirty="0" err="1"/>
              <a:t>gluten</a:t>
            </a:r>
            <a:r>
              <a:rPr lang="tr-TR" sz="2400" dirty="0"/>
              <a:t> içerikli tahılların tüketilmesi ile beraber iştahsızlık, ishal, kusma, karın şişliği ve huysuzluk gibi sıkıntılar </a:t>
            </a:r>
            <a:r>
              <a:rPr lang="tr-TR" sz="2400" dirty="0" err="1"/>
              <a:t>çölyak</a:t>
            </a:r>
            <a:r>
              <a:rPr lang="tr-TR" sz="2400" dirty="0"/>
              <a:t> hastalığına işaret eden bulgulardandır. Ayrıca dışkının yağlı olması, </a:t>
            </a:r>
            <a:r>
              <a:rPr lang="tr-TR" sz="2400" dirty="0" err="1"/>
              <a:t>çölyak</a:t>
            </a:r>
            <a:r>
              <a:rPr lang="tr-TR" sz="2400" dirty="0"/>
              <a:t> hastalığında rastlanan önemli belirtiler arasındadır.</a:t>
            </a:r>
          </a:p>
          <a:p>
            <a:pPr algn="just"/>
            <a:r>
              <a:rPr lang="tr-TR" sz="2400" dirty="0"/>
              <a:t>Bu durumda anne sütüne ek olarak </a:t>
            </a:r>
            <a:r>
              <a:rPr lang="tr-TR" sz="2400" dirty="0" err="1"/>
              <a:t>gluten</a:t>
            </a:r>
            <a:r>
              <a:rPr lang="tr-TR" sz="2400" dirty="0"/>
              <a:t> içermeyen biberon mamalarını, pirinç unu ile yapılan muhallebileri, </a:t>
            </a:r>
            <a:r>
              <a:rPr lang="tr-TR" sz="2400" dirty="0" err="1"/>
              <a:t>glutensiz</a:t>
            </a:r>
            <a:r>
              <a:rPr lang="tr-TR" sz="2400" dirty="0"/>
              <a:t> sebze ve meyve pürelerini tercih edebilirsiniz.</a:t>
            </a:r>
          </a:p>
          <a:p>
            <a:endParaRPr lang="tr-TR" dirty="0"/>
          </a:p>
        </p:txBody>
      </p:sp>
      <p:pic>
        <p:nvPicPr>
          <p:cNvPr id="7174" name="Picture 6" descr="Ã§Ã¶lyak belirtileri BEBEKLE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5" y="1595718"/>
            <a:ext cx="3607794" cy="462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0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solidFill>
                  <a:srgbClr val="FF0000"/>
                </a:solidFill>
              </a:rPr>
              <a:t>ÇOCUKLARDA ÇÖLYAK HASTALIĞI BELİRTİLERİ</a:t>
            </a:r>
            <a:r>
              <a:rPr lang="tr-TR" b="1" u="sng" dirty="0"/>
              <a:t/>
            </a:r>
            <a:br>
              <a:rPr lang="tr-TR" b="1" u="sng" dirty="0"/>
            </a:br>
            <a:endParaRPr lang="tr-TR" dirty="0"/>
          </a:p>
        </p:txBody>
      </p:sp>
      <p:sp>
        <p:nvSpPr>
          <p:cNvPr id="3" name="İçerik Yer Tutucusu 2"/>
          <p:cNvSpPr>
            <a:spLocks noGrp="1"/>
          </p:cNvSpPr>
          <p:nvPr>
            <p:ph sz="half" idx="1"/>
          </p:nvPr>
        </p:nvSpPr>
        <p:spPr>
          <a:xfrm>
            <a:off x="808892" y="1811215"/>
            <a:ext cx="4835770" cy="4070840"/>
          </a:xfrm>
        </p:spPr>
        <p:txBody>
          <a:bodyPr>
            <a:normAutofit lnSpcReduction="10000"/>
          </a:bodyPr>
          <a:lstStyle/>
          <a:p>
            <a:r>
              <a:rPr lang="tr-TR" dirty="0"/>
              <a:t>Çocuğun yaşıtlarına göre daha zayıf ve kısa olması, gelişiminde bir yavaşlama görülmesi, dişlerde problemler, ergenlik </a:t>
            </a:r>
            <a:r>
              <a:rPr lang="tr-TR" dirty="0" smtClean="0"/>
              <a:t>gecikmesi ve depresyon </a:t>
            </a:r>
            <a:r>
              <a:rPr lang="tr-TR" dirty="0" err="1"/>
              <a:t>çölyak</a:t>
            </a:r>
            <a:r>
              <a:rPr lang="tr-TR" dirty="0"/>
              <a:t> hastalığında rastlanan şikayetlerdendir</a:t>
            </a:r>
            <a:r>
              <a:rPr lang="tr-TR" dirty="0" smtClean="0"/>
              <a:t>.</a:t>
            </a:r>
          </a:p>
          <a:p>
            <a:pPr marL="0" indent="0">
              <a:buNone/>
            </a:pPr>
            <a:r>
              <a:rPr lang="tr-TR" dirty="0" smtClean="0"/>
              <a:t> </a:t>
            </a:r>
          </a:p>
          <a:p>
            <a:r>
              <a:rPr lang="tr-TR" dirty="0" smtClean="0"/>
              <a:t>Ayrıca </a:t>
            </a:r>
            <a:r>
              <a:rPr lang="tr-TR" dirty="0"/>
              <a:t>uzun süren kabızlık, ishal ve bunlara eşlik eden karın ağrısı ya da kusma da çocuğun </a:t>
            </a:r>
            <a:r>
              <a:rPr lang="tr-TR" dirty="0" err="1"/>
              <a:t>çölyak</a:t>
            </a:r>
            <a:r>
              <a:rPr lang="tr-TR" dirty="0"/>
              <a:t> hastası olabileceğine işaret eder</a:t>
            </a:r>
            <a:r>
              <a:rPr lang="tr-TR" dirty="0" smtClean="0"/>
              <a:t>.</a:t>
            </a:r>
          </a:p>
          <a:p>
            <a:pPr marL="0" indent="0">
              <a:buNone/>
            </a:pPr>
            <a:endParaRPr lang="tr-TR" dirty="0" smtClean="0"/>
          </a:p>
          <a:p>
            <a:r>
              <a:rPr lang="tr-TR" dirty="0" smtClean="0"/>
              <a:t> </a:t>
            </a:r>
            <a:r>
              <a:rPr lang="tr-TR" dirty="0"/>
              <a:t>Bu gibi durumlara rastlanması halinde vakit kaybetmeden doktora danışılır.</a:t>
            </a:r>
          </a:p>
          <a:p>
            <a:endParaRPr lang="tr-TR" dirty="0"/>
          </a:p>
        </p:txBody>
      </p:sp>
      <p:pic>
        <p:nvPicPr>
          <p:cNvPr id="8194" name="Picture 2" descr="Ã§Ã¶lyak belirtileri Ã§ocuklar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324" y="1930400"/>
            <a:ext cx="3938954" cy="358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2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3930162" y="1591409"/>
            <a:ext cx="5319346" cy="3886198"/>
          </a:xfrm>
        </p:spPr>
        <p:txBody>
          <a:bodyPr>
            <a:normAutofit/>
          </a:bodyPr>
          <a:lstStyle/>
          <a:p>
            <a:pPr marL="0" indent="0" algn="just">
              <a:buNone/>
            </a:pPr>
            <a:endParaRPr lang="tr-TR" dirty="0"/>
          </a:p>
          <a:p>
            <a:endParaRPr lang="tr-TR" u="sng" dirty="0" smtClean="0"/>
          </a:p>
          <a:p>
            <a:r>
              <a:rPr lang="tr-TR" dirty="0" smtClean="0"/>
              <a:t>Yetişkinlerde</a:t>
            </a:r>
            <a:r>
              <a:rPr lang="tr-TR" dirty="0"/>
              <a:t>; şişkinlik ve ishal, kansızlık, ciltte kaşıntı ve içi su dolu kabarcıklar gibi geniş bir yelpazeye sahip olan yakınmalara rastlanabilir. </a:t>
            </a:r>
            <a:endParaRPr lang="tr-TR" dirty="0" smtClean="0"/>
          </a:p>
          <a:p>
            <a:r>
              <a:rPr lang="tr-TR" dirty="0" smtClean="0"/>
              <a:t>Çölyak </a:t>
            </a:r>
            <a:r>
              <a:rPr lang="tr-TR" dirty="0"/>
              <a:t>hastalığının tanı ve tedavisindeki güçlük ve görülen bütün bu bulguların sadece </a:t>
            </a:r>
            <a:r>
              <a:rPr lang="tr-TR" dirty="0" err="1"/>
              <a:t>çölyak</a:t>
            </a:r>
            <a:r>
              <a:rPr lang="tr-TR" dirty="0"/>
              <a:t> hastalığına özgü olmamasından kaynaklanmaktadır.</a:t>
            </a:r>
          </a:p>
          <a:p>
            <a:pPr>
              <a:buFont typeface="Wingdings" panose="05000000000000000000" pitchFamily="2" charset="2"/>
              <a:buChar char="Ø"/>
            </a:pPr>
            <a:endParaRPr lang="tr-TR" dirty="0"/>
          </a:p>
        </p:txBody>
      </p:sp>
      <p:pic>
        <p:nvPicPr>
          <p:cNvPr id="9218" name="Picture 2" descr="Ã§Ã¶lyak belirtileri yetiÅki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15" y="1591409"/>
            <a:ext cx="3209193" cy="334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3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u="sng" dirty="0">
                <a:solidFill>
                  <a:srgbClr val="FF0000"/>
                </a:solidFill>
              </a:rPr>
              <a:t>ÇÖLYAK NASIL TEŞHİS EDİLİR?</a:t>
            </a:r>
            <a:r>
              <a:rPr lang="tr-TR" b="1" u="sng" dirty="0"/>
              <a:t/>
            </a:r>
            <a:br>
              <a:rPr lang="tr-TR" b="1" u="sng" dirty="0"/>
            </a:br>
            <a:endParaRPr lang="tr-TR" dirty="0"/>
          </a:p>
        </p:txBody>
      </p:sp>
      <p:sp>
        <p:nvSpPr>
          <p:cNvPr id="3" name="İçerik Yer Tutucusu 2"/>
          <p:cNvSpPr>
            <a:spLocks noGrp="1"/>
          </p:cNvSpPr>
          <p:nvPr>
            <p:ph idx="1"/>
          </p:nvPr>
        </p:nvSpPr>
        <p:spPr>
          <a:xfrm>
            <a:off x="677334" y="2160590"/>
            <a:ext cx="8596668" cy="1868486"/>
          </a:xfrm>
        </p:spPr>
        <p:txBody>
          <a:bodyPr>
            <a:normAutofit/>
          </a:bodyPr>
          <a:lstStyle/>
          <a:p>
            <a:pPr algn="ctr"/>
            <a:r>
              <a:rPr lang="tr-TR" dirty="0"/>
              <a:t>Çölyak hastalığının insan sağlığı üzerinde önem taşıyan birçok değişimlere neden olmasından dolayı doğru teşhisi önemlidir. </a:t>
            </a:r>
            <a:endParaRPr lang="tr-TR" dirty="0" smtClean="0"/>
          </a:p>
          <a:p>
            <a:pPr algn="ctr"/>
            <a:r>
              <a:rPr lang="tr-TR" dirty="0" smtClean="0"/>
              <a:t>Teşhis </a:t>
            </a:r>
            <a:r>
              <a:rPr lang="tr-TR" dirty="0"/>
              <a:t>yöntemlerinden kan testleri </a:t>
            </a:r>
            <a:r>
              <a:rPr lang="tr-TR" dirty="0" err="1"/>
              <a:t>serolojik</a:t>
            </a:r>
            <a:r>
              <a:rPr lang="tr-TR" dirty="0"/>
              <a:t> özel testler  (AGA, EMA) ile ön </a:t>
            </a:r>
            <a:r>
              <a:rPr lang="tr-TR" dirty="0" smtClean="0"/>
              <a:t>tanı almakta </a:t>
            </a:r>
            <a:r>
              <a:rPr lang="tr-TR" dirty="0" smtClean="0">
                <a:solidFill>
                  <a:srgbClr val="FF0000"/>
                </a:solidFill>
              </a:rPr>
              <a:t>ancak</a:t>
            </a:r>
            <a:r>
              <a:rPr lang="tr-TR" dirty="0">
                <a:solidFill>
                  <a:srgbClr val="FF0000"/>
                </a:solidFill>
              </a:rPr>
              <a:t> kesin tanı ince bağırsak biyopsisi ile </a:t>
            </a:r>
            <a:r>
              <a:rPr lang="tr-TR" dirty="0" smtClean="0">
                <a:solidFill>
                  <a:srgbClr val="FF0000"/>
                </a:solidFill>
              </a:rPr>
              <a:t>konulmaktadır</a:t>
            </a:r>
            <a:r>
              <a:rPr lang="tr-TR" dirty="0">
                <a:solidFill>
                  <a:srgbClr val="FF0000"/>
                </a:solidFill>
              </a:rPr>
              <a:t>.</a:t>
            </a:r>
            <a:endParaRPr lang="tr-TR" sz="2800" dirty="0" smtClean="0">
              <a:solidFill>
                <a:srgbClr val="FF0000"/>
              </a:solidFill>
            </a:endParaRPr>
          </a:p>
        </p:txBody>
      </p:sp>
      <p:pic>
        <p:nvPicPr>
          <p:cNvPr id="10242"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163" y="4029076"/>
            <a:ext cx="5169876" cy="240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40580"/>
      </p:ext>
    </p:extLst>
  </p:cSld>
  <p:clrMapOvr>
    <a:masterClrMapping/>
  </p:clrMapOvr>
</p:sld>
</file>

<file path=ppt/theme/theme1.xml><?xml version="1.0" encoding="utf-8"?>
<a:theme xmlns:a="http://schemas.openxmlformats.org/drawingml/2006/main" name="Yüzeyler">
  <a:themeElements>
    <a:clrScheme name="Kırmızı Turuncu">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264</TotalTime>
  <Words>1765</Words>
  <Application>Microsoft Office PowerPoint</Application>
  <PresentationFormat>Geniş ekran</PresentationFormat>
  <Paragraphs>139</Paragraphs>
  <Slides>28</Slides>
  <Notes>1</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28</vt:i4>
      </vt:variant>
    </vt:vector>
  </HeadingPairs>
  <TitlesOfParts>
    <vt:vector size="36" baseType="lpstr">
      <vt:lpstr>Arial</vt:lpstr>
      <vt:lpstr>Calibri</vt:lpstr>
      <vt:lpstr>Times New Roman</vt:lpstr>
      <vt:lpstr>Trebuchet MS</vt:lpstr>
      <vt:lpstr>Wingdings</vt:lpstr>
      <vt:lpstr>Wingdings 3</vt:lpstr>
      <vt:lpstr>Yüzeyler</vt:lpstr>
      <vt:lpstr>Acrobat Document</vt:lpstr>
      <vt:lpstr> ÇÖLYAK HASTALIĞI       (GLUTEN ENTEROPATİSİ)</vt:lpstr>
      <vt:lpstr>ÇÖLYAK HASTALIĞI ? </vt:lpstr>
      <vt:lpstr>PowerPoint Sunusu</vt:lpstr>
      <vt:lpstr>Çölyak Hastalığının Görülme Sıklığı</vt:lpstr>
      <vt:lpstr>ÇÖLYAK HASTALIĞININ BELİRTİLERİ VE BULGULARI NELERDİR? </vt:lpstr>
      <vt:lpstr>BEBEKLERDE ÇÖLYAK HASTALIĞI BELİRTİLERİ </vt:lpstr>
      <vt:lpstr>ÇOCUKLARDA ÇÖLYAK HASTALIĞI BELİRTİLERİ </vt:lpstr>
      <vt:lpstr>PowerPoint Sunusu</vt:lpstr>
      <vt:lpstr>ÇÖLYAK NASIL TEŞHİS EDİLİR? </vt:lpstr>
      <vt:lpstr>ÇÖLYAK HASTALIĞI GENETİK Mİ? </vt:lpstr>
      <vt:lpstr>Çölyak Hastalığının Tedavisi </vt:lpstr>
      <vt:lpstr>PowerPoint Sunusu</vt:lpstr>
      <vt:lpstr>PowerPoint Sunusu</vt:lpstr>
      <vt:lpstr>GLUTENSİZ DİYETTE DİKKAT EDİLECEKLER </vt:lpstr>
      <vt:lpstr>GLUTENSİZ DİYETTE DİKKAT EDİLECEKLER </vt:lpstr>
      <vt:lpstr>PowerPoint Sunusu</vt:lpstr>
      <vt:lpstr>Çölyaklı Çocuklar ve Okul Yaşamı</vt:lpstr>
      <vt:lpstr>Güvenli besine ulaşımın sağlanması</vt:lpstr>
      <vt:lpstr>Pansiyonlu/Yatılı veya tam zamanlı okullarda beslenme ile ilgili dikkat edilmesi gerekenler</vt:lpstr>
      <vt:lpstr>PowerPoint Sunusu</vt:lpstr>
      <vt:lpstr>PowerPoint Sunusu</vt:lpstr>
      <vt:lpstr>PowerPoint Sunusu</vt:lpstr>
      <vt:lpstr>PowerPoint Sunusu</vt:lpstr>
      <vt:lpstr>PowerPoint Sunusu</vt:lpstr>
      <vt:lpstr>Okul yönetimlerinde çölyak hastalığı ile ilgili farkındalık çalışmaları</vt:lpstr>
      <vt:lpstr>PowerPoint Sunusu</vt:lpstr>
      <vt:lpstr>ÇÖLYAK HAYATINIZA ENGEL DEĞİL </vt:lpstr>
      <vt:lpstr>TEŞEKKÜRLER… </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ÇÖLYAK HASTALIĞI       (GLUTEN ENTEROPATİSİ)</dc:title>
  <dc:creator>Nursel BERDİK</dc:creator>
  <cp:lastModifiedBy>Helime KUŞU</cp:lastModifiedBy>
  <cp:revision>28</cp:revision>
  <dcterms:created xsi:type="dcterms:W3CDTF">2019-05-14T05:49:43Z</dcterms:created>
  <dcterms:modified xsi:type="dcterms:W3CDTF">2019-05-15T10:11:45Z</dcterms:modified>
</cp:coreProperties>
</file>