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502" r:id="rId2"/>
    <p:sldId id="263" r:id="rId3"/>
    <p:sldId id="553" r:id="rId4"/>
    <p:sldId id="267" r:id="rId5"/>
    <p:sldId id="536" r:id="rId6"/>
    <p:sldId id="537" r:id="rId7"/>
    <p:sldId id="546" r:id="rId8"/>
    <p:sldId id="549" r:id="rId9"/>
    <p:sldId id="538" r:id="rId10"/>
    <p:sldId id="554" r:id="rId11"/>
    <p:sldId id="540" r:id="rId12"/>
    <p:sldId id="541" r:id="rId13"/>
    <p:sldId id="547" r:id="rId14"/>
    <p:sldId id="542" r:id="rId15"/>
    <p:sldId id="543" r:id="rId16"/>
    <p:sldId id="545" r:id="rId17"/>
    <p:sldId id="534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9F1"/>
    <a:srgbClr val="ECF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2" autoAdjust="0"/>
    <p:restoredTop sz="91892" autoAdjust="0"/>
  </p:normalViewPr>
  <p:slideViewPr>
    <p:cSldViewPr snapToGrid="0">
      <p:cViewPr varScale="1">
        <p:scale>
          <a:sx n="99" d="100"/>
          <a:sy n="99" d="100"/>
        </p:scale>
        <p:origin x="10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2974B-DF21-45EF-AFEA-976CDF0A15DF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D501C-22F9-4E03-ABEA-C78284802C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927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D501C-22F9-4E03-ABEA-C78284802C6A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147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D501C-22F9-4E03-ABEA-C78284802C6A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809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D501C-22F9-4E03-ABEA-C78284802C6A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3997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A951C7-7F21-4362-89AB-67204B5731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401DA0B-D0D8-4F0E-88B1-C4402599A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B87F3AB-7223-4366-BA86-3193EFABF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27B1-687B-4565-A004-040F6B4DF3C0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84F3472-8B83-48D5-986F-A107F8CA8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48B13B7-FD9C-4CB6-90EE-9BDD2F169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368B-C831-4BC7-9942-854A95D1F1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07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AD8399-98EB-4CFF-A7BF-845DE1277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EA344F2-06EE-48B6-8CFE-AF8F11DA6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D178B5A-8E93-4860-9B30-32FEF463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27B1-687B-4565-A004-040F6B4DF3C0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1906E2D-17DE-4B06-851E-C433B7AA9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D740F2D-9E5A-4A12-8135-7A68C9E9A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368B-C831-4BC7-9942-854A95D1F1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470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395D7E0-4628-4358-83AD-0FE19C7C76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B9F5007-3779-4589-BB84-F3743C4A8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2C67C07-B551-4F9E-A4DE-882DDAEAA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27B1-687B-4565-A004-040F6B4DF3C0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CFD03B7-3ADC-4602-863E-BE7076CE9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22AABAC-CA66-4402-9CAD-66BED20F6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368B-C831-4BC7-9942-854A95D1F1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2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18F784-EB02-4F9D-92CB-328B048CC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0605DA-4DA3-4053-AAC4-0A5C75184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03184DD-4ED5-4797-8772-871B7AC8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27B1-687B-4565-A004-040F6B4DF3C0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54C570A-B697-4C44-9698-0D7E8A618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2A0B988-3EC2-4242-B396-F341D2173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368B-C831-4BC7-9942-854A95D1F1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94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DF41D2-E01B-4656-A998-6251DB93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7A7D688-E9D6-4DCD-A973-6E9720D92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07A6C4-E05C-4D1D-8DCD-8F5B7FC1F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27B1-687B-4565-A004-040F6B4DF3C0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C25208A-00E9-4DD9-9876-2344ED3F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74EB2CA-2A6C-473B-BF1D-E9ED7DD60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368B-C831-4BC7-9942-854A95D1F1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912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3C397C-2EE0-4C00-BB1F-C0713A9F1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949632-F0C1-4842-8028-A162FF33C1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CA46BA5-CBDA-4E70-8B13-24CE96638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F29281A-AB2B-45BC-A42E-7D846A81E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27B1-687B-4565-A004-040F6B4DF3C0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89A7816-3B78-4C53-B223-EEE259DA7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F3B5822-59D1-4CE7-A63B-974DF78F9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368B-C831-4BC7-9942-854A95D1F1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095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298BEA-14CF-4555-A343-D9C9B6DB8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44789D5-2874-4B98-A87B-6313CD2A2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0FF9CA0-0641-4311-83AB-0B49D5E55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41651E5-C977-4349-A6AD-BBCAAD5C5E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2CDE07C-7C17-43BE-88DE-485FCEBCBC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1EE79E4-7095-4AC7-86EC-ED520E0DB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27B1-687B-4565-A004-040F6B4DF3C0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5DEB688-95A2-4481-8579-D2769A45E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B2866F9-75DD-4C28-A8FE-16112BAA2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368B-C831-4BC7-9942-854A95D1F1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71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361FEA-9B50-42B6-8697-85ADAA13A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0D54CD7-25E3-4F62-B046-1A3698142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27B1-687B-4565-A004-040F6B4DF3C0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20943B9-0E48-4225-8BDA-571D4EB47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FD1CA07-7223-4799-8510-6835B6352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368B-C831-4BC7-9942-854A95D1F1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81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98FDD30-9803-4476-B183-839A0FC4E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27B1-687B-4565-A004-040F6B4DF3C0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E36D963-92CC-444A-BBFC-B0E0F352E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27AAF04-B1C1-4F60-BB95-D20EAFC65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368B-C831-4BC7-9942-854A95D1F1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665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D3DBE7-DFCE-4015-AB8C-819EB47BF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941BA0-FC4E-478B-8BB2-2593A5678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CF04CAD-9F3D-4EB6-8AA0-B71952202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1F9B598-37F8-4139-ACA8-418D6587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27B1-687B-4565-A004-040F6B4DF3C0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C411FE2-3E81-41CE-8C51-009E0FE6B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271030B-56DF-4578-B498-261065CB8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368B-C831-4BC7-9942-854A95D1F1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9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7712FE-0C11-42B1-964D-643DC4E2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C57217D-C914-4FFA-830B-6D7D59F7C4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B4B32D4-1590-4BD4-A062-D3F1D16C9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D5109A6-068D-4ADC-8E3A-F12920DD6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27B1-687B-4565-A004-040F6B4DF3C0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1DA4D40-7F09-4260-9B21-28636774B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17753D7-B945-4595-B025-A1A0703E7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368B-C831-4BC7-9942-854A95D1F1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8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C4FE266-5D8C-4587-B7E4-D19F43B8A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FAE0A90-9DA9-4713-84E8-88EC51BE3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451F914-8408-49C1-8D14-35F72D097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927B1-687B-4565-A004-040F6B4DF3C0}" type="datetimeFigureOut">
              <a:rPr lang="tr-TR" smtClean="0"/>
              <a:t>7.07.2021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AF6CA39-8C60-4082-9948-F01749BB19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2B3B90C-2C6E-4060-AE9D-ACEAF7B271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2368B-C831-4BC7-9942-854A95D1F1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46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BA6FE02-EC32-42B9-9411-47F6346441D4}"/>
              </a:ext>
            </a:extLst>
          </p:cNvPr>
          <p:cNvSpPr/>
          <p:nvPr/>
        </p:nvSpPr>
        <p:spPr>
          <a:xfrm>
            <a:off x="2566475" y="2973195"/>
            <a:ext cx="7330190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BİRİNCİ BASAMAKTA ÇALIŞAN HEKİMLER İÇİN </a:t>
            </a:r>
            <a:br>
              <a:rPr lang="tr-TR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KRONİK BÖBREK HASTALIĞI EĞİTİMİ</a:t>
            </a:r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sz="10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tr-T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defRPr/>
            </a:pP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74500E55-2AD2-41B5-A98D-8B71FBB855E3}"/>
              </a:ext>
            </a:extLst>
          </p:cNvPr>
          <p:cNvSpPr txBox="1"/>
          <p:nvPr/>
        </p:nvSpPr>
        <p:spPr>
          <a:xfrm>
            <a:off x="2296731" y="4850950"/>
            <a:ext cx="7869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ÇOCUKLARDA KRONİK BÖBREK HASTALIĞI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066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9A674231-B60D-48E0-8682-B25E40739994}"/>
              </a:ext>
            </a:extLst>
          </p:cNvPr>
          <p:cNvSpPr/>
          <p:nvPr/>
        </p:nvSpPr>
        <p:spPr>
          <a:xfrm>
            <a:off x="675044" y="600888"/>
            <a:ext cx="91463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Unutmayın! 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0BF38F12-FBA7-4D1C-812A-065722D913A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45" y="1458726"/>
            <a:ext cx="8217861" cy="3596074"/>
          </a:xfrm>
          <a:prstGeom prst="rect">
            <a:avLst/>
          </a:prstGeom>
          <a:solidFill>
            <a:srgbClr val="F4F9F1"/>
          </a:solidFill>
          <a:ln>
            <a:noFill/>
            <a:prstDash val="dashDot"/>
          </a:ln>
        </p:spPr>
      </p:pic>
      <p:sp>
        <p:nvSpPr>
          <p:cNvPr id="8" name="TextBox 6">
            <a:extLst>
              <a:ext uri="{FF2B5EF4-FFF2-40B4-BE49-F238E27FC236}">
                <a16:creationId xmlns:a16="http://schemas.microsoft.com/office/drawing/2014/main" id="{37DA24B4-EBF4-4A80-AD60-8569ADCF12E9}"/>
              </a:ext>
            </a:extLst>
          </p:cNvPr>
          <p:cNvSpPr txBox="1"/>
          <p:nvPr/>
        </p:nvSpPr>
        <p:spPr>
          <a:xfrm>
            <a:off x="2608739" y="2131230"/>
            <a:ext cx="73742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>
                <a:solidFill>
                  <a:srgbClr val="000000"/>
                </a:solidFill>
                <a:ea typeface="Calibri" panose="020F0502020204030204" pitchFamily="34" charset="0"/>
              </a:rPr>
              <a:t>Ateşli ilk idrar yolu enfeksiyonu ve/veya tekrarlayan idrar yolu enfeksiyonu olan hastalar çocuk </a:t>
            </a:r>
            <a:r>
              <a:rPr lang="tr-TR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nefrolojisi</a:t>
            </a:r>
            <a:r>
              <a:rPr lang="tr-TR" sz="2400" dirty="0">
                <a:solidFill>
                  <a:srgbClr val="000000"/>
                </a:solidFill>
                <a:ea typeface="Calibri" panose="020F0502020204030204" pitchFamily="34" charset="0"/>
              </a:rPr>
              <a:t>, ulaşılamıyorsa çocuk sağlığı ve hastalıkları uzmanına yönlendirilmelidir.</a:t>
            </a:r>
            <a:endParaRPr lang="tr-TR" sz="2400" dirty="0"/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FECB8C7E-6F89-4FA2-BEB5-E8AE76A9F7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0" r="13929"/>
          <a:stretch/>
        </p:blipFill>
        <p:spPr>
          <a:xfrm>
            <a:off x="839517" y="1462053"/>
            <a:ext cx="1093509" cy="411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9A674231-B60D-48E0-8682-B25E40739994}"/>
              </a:ext>
            </a:extLst>
          </p:cNvPr>
          <p:cNvSpPr/>
          <p:nvPr/>
        </p:nvSpPr>
        <p:spPr>
          <a:xfrm>
            <a:off x="675044" y="600888"/>
            <a:ext cx="104359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Çocuklarda Öykü ve Fizik Muayenede KBH Düşündüren Bulgular</a:t>
            </a:r>
            <a:endParaRPr lang="tr-TR" sz="28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Dikdörtgen: Yuvarlatılmış Köşeler 4">
            <a:extLst>
              <a:ext uri="{FF2B5EF4-FFF2-40B4-BE49-F238E27FC236}">
                <a16:creationId xmlns:a16="http://schemas.microsoft.com/office/drawing/2014/main" id="{FE69E441-B27E-4126-AE4E-F99FD188A862}"/>
              </a:ext>
            </a:extLst>
          </p:cNvPr>
          <p:cNvSpPr/>
          <p:nvPr/>
        </p:nvSpPr>
        <p:spPr bwMode="auto">
          <a:xfrm>
            <a:off x="740709" y="2346729"/>
            <a:ext cx="4605706" cy="2472203"/>
          </a:xfrm>
          <a:prstGeom prst="roundRect">
            <a:avLst>
              <a:gd name="adj" fmla="val 6695"/>
            </a:avLst>
          </a:prstGeom>
          <a:solidFill>
            <a:srgbClr val="F4F9F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Left Brace 29">
            <a:extLst>
              <a:ext uri="{FF2B5EF4-FFF2-40B4-BE49-F238E27FC236}">
                <a16:creationId xmlns:a16="http://schemas.microsoft.com/office/drawing/2014/main" id="{B0931A87-9D5F-4E67-BC3A-9739C03A8FE0}"/>
              </a:ext>
            </a:extLst>
          </p:cNvPr>
          <p:cNvSpPr/>
          <p:nvPr/>
        </p:nvSpPr>
        <p:spPr bwMode="auto">
          <a:xfrm rot="5400000">
            <a:off x="2903704" y="-202511"/>
            <a:ext cx="352297" cy="4605706"/>
          </a:xfrm>
          <a:prstGeom prst="leftBrace">
            <a:avLst>
              <a:gd name="adj1" fmla="val 52270"/>
              <a:gd name="adj2" fmla="val 49675"/>
            </a:avLst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" name="Dikdörtgen 1">
            <a:extLst>
              <a:ext uri="{FF2B5EF4-FFF2-40B4-BE49-F238E27FC236}">
                <a16:creationId xmlns:a16="http://schemas.microsoft.com/office/drawing/2014/main" id="{F96E688B-91A1-4D1F-9917-91B641437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3926" y="1279758"/>
            <a:ext cx="27647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tr-TR" sz="2000" b="1" dirty="0">
                <a:solidFill>
                  <a:srgbClr val="C00000"/>
                </a:solidFill>
                <a:latin typeface="Calibri" panose="020F0502020204030204"/>
              </a:rPr>
              <a:t>Öyküde</a:t>
            </a:r>
          </a:p>
        </p:txBody>
      </p:sp>
      <p:sp>
        <p:nvSpPr>
          <p:cNvPr id="9" name="Dikdörtgen 3">
            <a:extLst>
              <a:ext uri="{FF2B5EF4-FFF2-40B4-BE49-F238E27FC236}">
                <a16:creationId xmlns:a16="http://schemas.microsoft.com/office/drawing/2014/main" id="{4189B913-AF3F-49DF-B7A7-B8053D172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349" y="2473984"/>
            <a:ext cx="436500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/>
              <a:t>Uzun süredir devam eden halsizlik,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/>
              <a:t>İştahsızlık, bulantı, kusma,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/>
              <a:t>Kaşıntı, kemik ağrıları, burun kanaması,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/>
              <a:t>İdrar miktarında azalma*, çok idrar yapma**, çok su içme, açıklanamayan </a:t>
            </a:r>
            <a:r>
              <a:rPr lang="tr-TR" dirty="0" err="1"/>
              <a:t>dehidratasyon</a:t>
            </a:r>
            <a:r>
              <a:rPr lang="tr-TR" dirty="0"/>
              <a:t> atakları,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/>
              <a:t>Gündüz idrar kaçırma, </a:t>
            </a:r>
            <a:r>
              <a:rPr lang="tr-TR" dirty="0" err="1"/>
              <a:t>sekonder</a:t>
            </a:r>
            <a:r>
              <a:rPr lang="tr-TR" dirty="0"/>
              <a:t> </a:t>
            </a:r>
            <a:r>
              <a:rPr lang="tr-TR" dirty="0" err="1"/>
              <a:t>noktürnal</a:t>
            </a:r>
            <a:r>
              <a:rPr lang="tr-TR" dirty="0"/>
              <a:t> </a:t>
            </a:r>
            <a:r>
              <a:rPr lang="tr-TR" dirty="0" err="1"/>
              <a:t>enürezis</a:t>
            </a:r>
            <a:endParaRPr lang="tr-TR" dirty="0"/>
          </a:p>
        </p:txBody>
      </p:sp>
      <p:sp>
        <p:nvSpPr>
          <p:cNvPr id="10" name="Left Brace 31">
            <a:extLst>
              <a:ext uri="{FF2B5EF4-FFF2-40B4-BE49-F238E27FC236}">
                <a16:creationId xmlns:a16="http://schemas.microsoft.com/office/drawing/2014/main" id="{6A4156AD-E58C-421E-A0B0-64B71582D927}"/>
              </a:ext>
            </a:extLst>
          </p:cNvPr>
          <p:cNvSpPr/>
          <p:nvPr/>
        </p:nvSpPr>
        <p:spPr bwMode="auto">
          <a:xfrm rot="5400000">
            <a:off x="8999583" y="-199417"/>
            <a:ext cx="329612" cy="4622204"/>
          </a:xfrm>
          <a:prstGeom prst="leftBrace">
            <a:avLst>
              <a:gd name="adj1" fmla="val 52270"/>
              <a:gd name="adj2" fmla="val 49675"/>
            </a:avLst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Dikdörtgen 2">
            <a:extLst>
              <a:ext uri="{FF2B5EF4-FFF2-40B4-BE49-F238E27FC236}">
                <a16:creationId xmlns:a16="http://schemas.microsoft.com/office/drawing/2014/main" id="{6F58B918-E589-4451-B929-8A92D3C24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6747" y="1335438"/>
            <a:ext cx="28081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tr-TR" sz="2000" b="1" dirty="0">
                <a:solidFill>
                  <a:srgbClr val="C00000"/>
                </a:solidFill>
              </a:rPr>
              <a:t>Fizik Muayenede</a:t>
            </a:r>
          </a:p>
        </p:txBody>
      </p:sp>
      <p:sp>
        <p:nvSpPr>
          <p:cNvPr id="12" name="Dikdörtgen: Yuvarlatılmış Köşeler 11">
            <a:extLst>
              <a:ext uri="{FF2B5EF4-FFF2-40B4-BE49-F238E27FC236}">
                <a16:creationId xmlns:a16="http://schemas.microsoft.com/office/drawing/2014/main" id="{4D91847A-69EB-4848-8631-A8BED2ACCD66}"/>
              </a:ext>
            </a:extLst>
          </p:cNvPr>
          <p:cNvSpPr/>
          <p:nvPr/>
        </p:nvSpPr>
        <p:spPr bwMode="auto">
          <a:xfrm>
            <a:off x="6853287" y="2330248"/>
            <a:ext cx="4666730" cy="2463104"/>
          </a:xfrm>
          <a:prstGeom prst="roundRect">
            <a:avLst>
              <a:gd name="adj" fmla="val 6695"/>
            </a:avLst>
          </a:prstGeom>
          <a:solidFill>
            <a:srgbClr val="F4F9F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Dikdörtgen 19">
            <a:extLst>
              <a:ext uri="{FF2B5EF4-FFF2-40B4-BE49-F238E27FC236}">
                <a16:creationId xmlns:a16="http://schemas.microsoft.com/office/drawing/2014/main" id="{C695138D-1484-4CA2-885F-874B68E08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059" y="2782761"/>
            <a:ext cx="294265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/>
              <a:t>Büyüme geriliği,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/>
              <a:t>Hipertansiyon,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/>
              <a:t>Solukluk,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/>
              <a:t>Ödem,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/>
              <a:t>Kemik </a:t>
            </a:r>
            <a:r>
              <a:rPr lang="tr-TR" dirty="0" err="1"/>
              <a:t>deformiteleri</a:t>
            </a:r>
            <a:r>
              <a:rPr lang="tr-TR" dirty="0"/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err="1"/>
              <a:t>Pubertede</a:t>
            </a:r>
            <a:r>
              <a:rPr lang="tr-TR" dirty="0"/>
              <a:t> gecikme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FA0C6F1D-DBC8-4163-B0D3-A261916899EF}"/>
              </a:ext>
            </a:extLst>
          </p:cNvPr>
          <p:cNvSpPr/>
          <p:nvPr/>
        </p:nvSpPr>
        <p:spPr>
          <a:xfrm>
            <a:off x="732472" y="4916472"/>
            <a:ext cx="10743019" cy="70788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tr-TR" sz="2000" dirty="0"/>
              <a:t>*</a:t>
            </a:r>
            <a:r>
              <a:rPr lang="tr-TR" sz="2000" dirty="0" err="1"/>
              <a:t>Oligüri</a:t>
            </a:r>
            <a:r>
              <a:rPr lang="tr-TR" sz="2000" dirty="0"/>
              <a:t>: 1 yaş altında &lt;1 ml/kg/saat, 1 yaş üzerinde &lt;0,5 ml/kg/saat **</a:t>
            </a:r>
            <a:r>
              <a:rPr lang="tr-TR" sz="2000" dirty="0" err="1"/>
              <a:t>Poliüri</a:t>
            </a:r>
            <a:r>
              <a:rPr lang="tr-TR" sz="2000" dirty="0"/>
              <a:t>: &gt;3-4 ml/kg/saat</a:t>
            </a:r>
          </a:p>
          <a:p>
            <a:r>
              <a:rPr lang="tr-TR" sz="2000" dirty="0"/>
              <a:t>KBH: Kronik böbrek hastalığı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791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7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2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/>
      <p:bldP spid="10" grpId="0" animBg="1"/>
      <p:bldP spid="11" grpId="0"/>
      <p:bldP spid="12" grpId="0" animBg="1"/>
      <p:bldP spid="13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9A674231-B60D-48E0-8682-B25E40739994}"/>
              </a:ext>
            </a:extLst>
          </p:cNvPr>
          <p:cNvSpPr/>
          <p:nvPr/>
        </p:nvSpPr>
        <p:spPr>
          <a:xfrm>
            <a:off x="675044" y="600888"/>
            <a:ext cx="91463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Çocuklarda Kronik Böbrek Hastalığı Tanı Testleri-1</a:t>
            </a:r>
            <a:endParaRPr lang="tr-TR" sz="28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A2E7CE94-F0CD-47A6-89B6-F57AA508BEB0}"/>
              </a:ext>
            </a:extLst>
          </p:cNvPr>
          <p:cNvSpPr/>
          <p:nvPr/>
        </p:nvSpPr>
        <p:spPr>
          <a:xfrm>
            <a:off x="974896" y="1720923"/>
            <a:ext cx="4904909" cy="3760853"/>
          </a:xfrm>
          <a:prstGeom prst="rect">
            <a:avLst/>
          </a:prstGeom>
          <a:solidFill>
            <a:srgbClr val="ECF5E7">
              <a:alpha val="7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: Rounded Corners 10">
            <a:extLst>
              <a:ext uri="{FF2B5EF4-FFF2-40B4-BE49-F238E27FC236}">
                <a16:creationId xmlns:a16="http://schemas.microsoft.com/office/drawing/2014/main" id="{6AB8F418-20D6-4535-8041-FAC83207FD41}"/>
              </a:ext>
            </a:extLst>
          </p:cNvPr>
          <p:cNvSpPr/>
          <p:nvPr/>
        </p:nvSpPr>
        <p:spPr>
          <a:xfrm>
            <a:off x="774719" y="1376224"/>
            <a:ext cx="3010472" cy="55840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53D8ABBA-7F8B-419C-BEBE-77D62FE5365A}"/>
              </a:ext>
            </a:extLst>
          </p:cNvPr>
          <p:cNvSpPr txBox="1"/>
          <p:nvPr/>
        </p:nvSpPr>
        <p:spPr>
          <a:xfrm>
            <a:off x="835044" y="1424592"/>
            <a:ext cx="301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</a:rPr>
              <a:t>Tam İdrar Tahlili</a:t>
            </a:r>
            <a:endParaRPr lang="tr-TR" sz="2400" dirty="0">
              <a:solidFill>
                <a:schemeClr val="bg1"/>
              </a:solidFill>
            </a:endParaRP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7A853EF3-91E6-469F-B4A7-FF336E10612B}"/>
              </a:ext>
            </a:extLst>
          </p:cNvPr>
          <p:cNvSpPr txBox="1"/>
          <p:nvPr/>
        </p:nvSpPr>
        <p:spPr>
          <a:xfrm>
            <a:off x="1290206" y="2565745"/>
            <a:ext cx="42742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200" dirty="0"/>
              <a:t>İdrar </a:t>
            </a:r>
            <a:r>
              <a:rPr lang="tr-TR" sz="2200" dirty="0" err="1"/>
              <a:t>pH</a:t>
            </a:r>
            <a:r>
              <a:rPr lang="tr-TR" sz="2200" dirty="0"/>
              <a:t> ve </a:t>
            </a:r>
            <a:r>
              <a:rPr lang="tr-TR" sz="2200" dirty="0" err="1"/>
              <a:t>dansite</a:t>
            </a:r>
            <a:r>
              <a:rPr lang="tr-TR" sz="2200" dirty="0"/>
              <a:t> anormallikleri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200" dirty="0" err="1"/>
              <a:t>Proteinüri</a:t>
            </a:r>
            <a:r>
              <a:rPr lang="tr-TR" sz="2200" dirty="0"/>
              <a:t>, </a:t>
            </a:r>
            <a:r>
              <a:rPr lang="tr-TR" sz="2200" dirty="0" err="1"/>
              <a:t>hematüri</a:t>
            </a:r>
            <a:r>
              <a:rPr lang="tr-TR" sz="2200" dirty="0"/>
              <a:t>, </a:t>
            </a:r>
            <a:r>
              <a:rPr lang="tr-TR" sz="2200" dirty="0" err="1"/>
              <a:t>piyüri</a:t>
            </a:r>
            <a:r>
              <a:rPr lang="tr-TR" sz="2200" dirty="0"/>
              <a:t>, glikozüri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086E822F-D6F3-46B5-8279-A9CB3CD26BCB}"/>
              </a:ext>
            </a:extLst>
          </p:cNvPr>
          <p:cNvSpPr/>
          <p:nvPr/>
        </p:nvSpPr>
        <p:spPr>
          <a:xfrm>
            <a:off x="6759019" y="1735704"/>
            <a:ext cx="4581426" cy="3767954"/>
          </a:xfrm>
          <a:prstGeom prst="rect">
            <a:avLst/>
          </a:prstGeom>
          <a:solidFill>
            <a:srgbClr val="ECF5E7">
              <a:alpha val="7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: Rounded Corners 10">
            <a:extLst>
              <a:ext uri="{FF2B5EF4-FFF2-40B4-BE49-F238E27FC236}">
                <a16:creationId xmlns:a16="http://schemas.microsoft.com/office/drawing/2014/main" id="{B14CD1E3-909C-438A-B679-736F285DB0B8}"/>
              </a:ext>
            </a:extLst>
          </p:cNvPr>
          <p:cNvSpPr/>
          <p:nvPr/>
        </p:nvSpPr>
        <p:spPr>
          <a:xfrm>
            <a:off x="6527444" y="1371509"/>
            <a:ext cx="3152566" cy="55840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1">
            <a:extLst>
              <a:ext uri="{FF2B5EF4-FFF2-40B4-BE49-F238E27FC236}">
                <a16:creationId xmlns:a16="http://schemas.microsoft.com/office/drawing/2014/main" id="{22C24DE9-886E-4699-AD90-5D12DFE49601}"/>
              </a:ext>
            </a:extLst>
          </p:cNvPr>
          <p:cNvSpPr txBox="1"/>
          <p:nvPr/>
        </p:nvSpPr>
        <p:spPr>
          <a:xfrm>
            <a:off x="6587769" y="1424592"/>
            <a:ext cx="3152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>
              <a:buNone/>
            </a:pPr>
            <a:r>
              <a:rPr lang="tr-TR" sz="2400" b="1" dirty="0">
                <a:solidFill>
                  <a:schemeClr val="bg1"/>
                </a:solidFill>
              </a:rPr>
              <a:t>Serum </a:t>
            </a:r>
            <a:r>
              <a:rPr lang="tr-TR" sz="2400" b="1" dirty="0" err="1">
                <a:solidFill>
                  <a:schemeClr val="bg1"/>
                </a:solidFill>
              </a:rPr>
              <a:t>Kreatinin</a:t>
            </a:r>
            <a:r>
              <a:rPr lang="tr-TR" sz="2400" b="1" dirty="0">
                <a:solidFill>
                  <a:schemeClr val="bg1"/>
                </a:solidFill>
              </a:rPr>
              <a:t> Düzeyi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6981267B-C4AA-485B-A133-2FD8CF169760}"/>
              </a:ext>
            </a:extLst>
          </p:cNvPr>
          <p:cNvSpPr txBox="1"/>
          <p:nvPr/>
        </p:nvSpPr>
        <p:spPr>
          <a:xfrm>
            <a:off x="6893137" y="2098755"/>
            <a:ext cx="44473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355600">
              <a:lnSpc>
                <a:spcPct val="150000"/>
              </a:lnSpc>
              <a:buClr>
                <a:srgbClr val="D60000"/>
              </a:buClr>
              <a:buSzPct val="130000"/>
              <a:defRPr/>
            </a:pPr>
            <a:r>
              <a:rPr lang="tr-TR" sz="2200" dirty="0"/>
              <a:t>Yaşa göre normal değerleri değişmekte olup yüksek saptanan hastalar çocuk </a:t>
            </a:r>
            <a:r>
              <a:rPr lang="tr-TR" sz="2200" dirty="0" err="1"/>
              <a:t>nefroloji</a:t>
            </a:r>
            <a:r>
              <a:rPr lang="tr-TR" sz="2200" dirty="0"/>
              <a:t>/ulaşılamadığı durumlarda çocuk sağlığı ve hastalıkları uzmanına yönlendirilmelidir.</a:t>
            </a:r>
            <a:endParaRPr kumimoji="0" lang="tr-T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3280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7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2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 animBg="1"/>
      <p:bldP spid="14" grpId="0" animBg="1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9A674231-B60D-48E0-8682-B25E40739994}"/>
              </a:ext>
            </a:extLst>
          </p:cNvPr>
          <p:cNvSpPr/>
          <p:nvPr/>
        </p:nvSpPr>
        <p:spPr>
          <a:xfrm>
            <a:off x="675044" y="600888"/>
            <a:ext cx="91463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Çocuklarda Kronik Böbrek Hastalığı Tanı Testleri-2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A2E7CE94-F0CD-47A6-89B6-F57AA508BEB0}"/>
              </a:ext>
            </a:extLst>
          </p:cNvPr>
          <p:cNvSpPr/>
          <p:nvPr/>
        </p:nvSpPr>
        <p:spPr>
          <a:xfrm>
            <a:off x="974896" y="1720923"/>
            <a:ext cx="5277047" cy="3760853"/>
          </a:xfrm>
          <a:prstGeom prst="rect">
            <a:avLst/>
          </a:prstGeom>
          <a:solidFill>
            <a:srgbClr val="ECF5E7">
              <a:alpha val="7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: Rounded Corners 10">
            <a:extLst>
              <a:ext uri="{FF2B5EF4-FFF2-40B4-BE49-F238E27FC236}">
                <a16:creationId xmlns:a16="http://schemas.microsoft.com/office/drawing/2014/main" id="{6AB8F418-20D6-4535-8041-FAC83207FD41}"/>
              </a:ext>
            </a:extLst>
          </p:cNvPr>
          <p:cNvSpPr/>
          <p:nvPr/>
        </p:nvSpPr>
        <p:spPr>
          <a:xfrm>
            <a:off x="818537" y="1346521"/>
            <a:ext cx="2840351" cy="52322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53D8ABBA-7F8B-419C-BEBE-77D62FE5365A}"/>
              </a:ext>
            </a:extLst>
          </p:cNvPr>
          <p:cNvSpPr txBox="1"/>
          <p:nvPr/>
        </p:nvSpPr>
        <p:spPr>
          <a:xfrm>
            <a:off x="774719" y="1357058"/>
            <a:ext cx="301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</a:rPr>
              <a:t>Serum Elektrolitleri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7A853EF3-91E6-469F-B4A7-FF336E10612B}"/>
              </a:ext>
            </a:extLst>
          </p:cNvPr>
          <p:cNvSpPr txBox="1"/>
          <p:nvPr/>
        </p:nvSpPr>
        <p:spPr>
          <a:xfrm>
            <a:off x="974896" y="2051673"/>
            <a:ext cx="5121104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tr-TR" sz="2400" dirty="0"/>
              <a:t>Serum sodyum, potasyum, klor, kalsiyum ve fosfor değerleri normal sınırlar dışında saptanan hastalar çocuk </a:t>
            </a:r>
            <a:r>
              <a:rPr lang="tr-TR" sz="2400" dirty="0" err="1"/>
              <a:t>nefroloji</a:t>
            </a:r>
            <a:r>
              <a:rPr lang="tr-TR" sz="2400" dirty="0"/>
              <a:t>/çocuk sağlığı ve hastalıkları uzmanına yönlendirilmelidir.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086E822F-D6F3-46B5-8279-A9CB3CD26BCB}"/>
              </a:ext>
            </a:extLst>
          </p:cNvPr>
          <p:cNvSpPr/>
          <p:nvPr/>
        </p:nvSpPr>
        <p:spPr>
          <a:xfrm>
            <a:off x="6794205" y="1560892"/>
            <a:ext cx="4713169" cy="3920885"/>
          </a:xfrm>
          <a:prstGeom prst="rect">
            <a:avLst/>
          </a:prstGeom>
          <a:solidFill>
            <a:srgbClr val="ECF5E7">
              <a:alpha val="7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: Rounded Corners 10">
            <a:extLst>
              <a:ext uri="{FF2B5EF4-FFF2-40B4-BE49-F238E27FC236}">
                <a16:creationId xmlns:a16="http://schemas.microsoft.com/office/drawing/2014/main" id="{B14CD1E3-909C-438A-B679-736F285DB0B8}"/>
              </a:ext>
            </a:extLst>
          </p:cNvPr>
          <p:cNvSpPr/>
          <p:nvPr/>
        </p:nvSpPr>
        <p:spPr>
          <a:xfrm>
            <a:off x="6565592" y="1346521"/>
            <a:ext cx="2886752" cy="47220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1">
            <a:extLst>
              <a:ext uri="{FF2B5EF4-FFF2-40B4-BE49-F238E27FC236}">
                <a16:creationId xmlns:a16="http://schemas.microsoft.com/office/drawing/2014/main" id="{22C24DE9-886E-4699-AD90-5D12DFE49601}"/>
              </a:ext>
            </a:extLst>
          </p:cNvPr>
          <p:cNvSpPr txBox="1"/>
          <p:nvPr/>
        </p:nvSpPr>
        <p:spPr>
          <a:xfrm>
            <a:off x="6691895" y="1346521"/>
            <a:ext cx="2615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</a:rPr>
              <a:t>Ultrasonografi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6981267B-C4AA-485B-A133-2FD8CF169760}"/>
              </a:ext>
            </a:extLst>
          </p:cNvPr>
          <p:cNvSpPr txBox="1"/>
          <p:nvPr/>
        </p:nvSpPr>
        <p:spPr>
          <a:xfrm>
            <a:off x="7220980" y="2526023"/>
            <a:ext cx="3859618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355600">
              <a:lnSpc>
                <a:spcPct val="150000"/>
              </a:lnSpc>
              <a:buClr>
                <a:srgbClr val="D60000"/>
              </a:buClr>
              <a:buSzPct val="130000"/>
              <a:defRPr/>
            </a:pPr>
            <a:r>
              <a:rPr lang="tr-TR" sz="2400" dirty="0" err="1"/>
              <a:t>Üriner</a:t>
            </a:r>
            <a:r>
              <a:rPr lang="tr-TR" sz="2400" dirty="0"/>
              <a:t> anomali saptanan her hasta çocuk </a:t>
            </a:r>
            <a:r>
              <a:rPr lang="tr-TR" sz="2400" dirty="0" err="1"/>
              <a:t>nefroloji</a:t>
            </a:r>
            <a:r>
              <a:rPr lang="tr-TR" sz="2400" dirty="0"/>
              <a:t> uzmanına yönlendirilmelidir.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964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7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2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 animBg="1"/>
      <p:bldP spid="14" grpId="0" animBg="1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9A674231-B60D-48E0-8682-B25E40739994}"/>
              </a:ext>
            </a:extLst>
          </p:cNvPr>
          <p:cNvSpPr/>
          <p:nvPr/>
        </p:nvSpPr>
        <p:spPr>
          <a:xfrm>
            <a:off x="675044" y="600888"/>
            <a:ext cx="91463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Çocuklarda Yaşa Göre Serum </a:t>
            </a:r>
            <a:r>
              <a:rPr lang="tr-T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Kreatinin</a:t>
            </a:r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Düzeyleri</a:t>
            </a:r>
            <a:endParaRPr lang="tr-TR" sz="28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C68EFFB7-8D02-4C95-AA04-50D4B9797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680675"/>
              </p:ext>
            </p:extLst>
          </p:nvPr>
        </p:nvGraphicFramePr>
        <p:xfrm>
          <a:off x="699842" y="1478606"/>
          <a:ext cx="10817113" cy="3900788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6339707">
                  <a:extLst>
                    <a:ext uri="{9D8B030D-6E8A-4147-A177-3AD203B41FA5}">
                      <a16:colId xmlns:a16="http://schemas.microsoft.com/office/drawing/2014/main" val="3298514268"/>
                    </a:ext>
                  </a:extLst>
                </a:gridCol>
                <a:gridCol w="4477406">
                  <a:extLst>
                    <a:ext uri="{9D8B030D-6E8A-4147-A177-3AD203B41FA5}">
                      <a16:colId xmlns:a16="http://schemas.microsoft.com/office/drawing/2014/main" val="1198469713"/>
                    </a:ext>
                  </a:extLst>
                </a:gridCol>
              </a:tblGrid>
              <a:tr h="848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Serum </a:t>
                      </a:r>
                      <a:r>
                        <a:rPr lang="tr-TR" sz="2400" dirty="0" err="1">
                          <a:effectLst/>
                        </a:rPr>
                        <a:t>Kreatinin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2370763"/>
                  </a:ext>
                </a:extLst>
              </a:tr>
              <a:tr h="763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Süt çocuğu (1 ay-2 yaş)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0.2-0.4 mg/dl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92585151"/>
                  </a:ext>
                </a:extLst>
              </a:tr>
              <a:tr h="1526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Oyun çağı ve okul çağı çocuğu (2-12 yaş)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0.3-0.7 mg/dl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0334178"/>
                  </a:ext>
                </a:extLst>
              </a:tr>
              <a:tr h="763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Ergen (12-18 yaş)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0.5-1.0 mg/dl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6177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1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9A674231-B60D-48E0-8682-B25E40739994}"/>
              </a:ext>
            </a:extLst>
          </p:cNvPr>
          <p:cNvSpPr/>
          <p:nvPr/>
        </p:nvSpPr>
        <p:spPr>
          <a:xfrm>
            <a:off x="675044" y="600888"/>
            <a:ext cx="91463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Çocuklarda Yaşa Göre Glomerüler </a:t>
            </a:r>
            <a:r>
              <a:rPr lang="tr-T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Filtrasyon</a:t>
            </a:r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Hızı Değerleri</a:t>
            </a:r>
            <a:endParaRPr lang="tr-TR" sz="28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İçerik Yer Tutucusu 3">
            <a:extLst>
              <a:ext uri="{FF2B5EF4-FFF2-40B4-BE49-F238E27FC236}">
                <a16:creationId xmlns:a16="http://schemas.microsoft.com/office/drawing/2014/main" id="{06BACDC7-2E01-4969-A23E-5F5452AFB6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248816"/>
              </p:ext>
            </p:extLst>
          </p:nvPr>
        </p:nvGraphicFramePr>
        <p:xfrm>
          <a:off x="850616" y="1381293"/>
          <a:ext cx="5097697" cy="323784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620359">
                  <a:extLst>
                    <a:ext uri="{9D8B030D-6E8A-4147-A177-3AD203B41FA5}">
                      <a16:colId xmlns:a16="http://schemas.microsoft.com/office/drawing/2014/main" val="3097037895"/>
                    </a:ext>
                  </a:extLst>
                </a:gridCol>
                <a:gridCol w="622116">
                  <a:extLst>
                    <a:ext uri="{9D8B030D-6E8A-4147-A177-3AD203B41FA5}">
                      <a16:colId xmlns:a16="http://schemas.microsoft.com/office/drawing/2014/main" val="2085477694"/>
                    </a:ext>
                  </a:extLst>
                </a:gridCol>
                <a:gridCol w="2855222">
                  <a:extLst>
                    <a:ext uri="{9D8B030D-6E8A-4147-A177-3AD203B41FA5}">
                      <a16:colId xmlns:a16="http://schemas.microsoft.com/office/drawing/2014/main" val="3979905906"/>
                    </a:ext>
                  </a:extLst>
                </a:gridCol>
              </a:tblGrid>
              <a:tr h="30224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2" marR="63702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2" marR="637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  GFH (ml/</a:t>
                      </a:r>
                      <a:r>
                        <a:rPr lang="tr-TR" sz="1800" dirty="0" err="1">
                          <a:effectLst/>
                        </a:rPr>
                        <a:t>dk</a:t>
                      </a:r>
                      <a:r>
                        <a:rPr lang="tr-TR" sz="1800" dirty="0">
                          <a:effectLst/>
                        </a:rPr>
                        <a:t>/1.73 m</a:t>
                      </a:r>
                      <a:r>
                        <a:rPr lang="tr-TR" sz="1800" baseline="30000" dirty="0">
                          <a:effectLst/>
                        </a:rPr>
                        <a:t>2</a:t>
                      </a:r>
                      <a:r>
                        <a:rPr lang="tr-TR" sz="1800" dirty="0">
                          <a:effectLst/>
                        </a:rPr>
                        <a:t>)*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2" marR="63702" marT="0" marB="0" anchor="ctr"/>
                </a:tc>
                <a:extLst>
                  <a:ext uri="{0D108BD9-81ED-4DB2-BD59-A6C34878D82A}">
                    <a16:rowId xmlns:a16="http://schemas.microsoft.com/office/drawing/2014/main" val="1529356658"/>
                  </a:ext>
                </a:extLst>
              </a:tr>
              <a:tr h="304673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Preterm</a:t>
                      </a:r>
                      <a:r>
                        <a:rPr lang="tr-TR" sz="1800" dirty="0">
                          <a:effectLst/>
                        </a:rPr>
                        <a:t> bebekler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2" marR="63702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142644"/>
                  </a:ext>
                </a:extLst>
              </a:tr>
              <a:tr h="952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effectLst/>
                        </a:rPr>
                        <a:t>1-7 gün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effectLst/>
                        </a:rPr>
                        <a:t>8-14 gün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effectLst/>
                        </a:rPr>
                        <a:t>1.5-4 ay</a:t>
                      </a:r>
                      <a:endParaRPr lang="tr-T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2" marR="6370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18.7 ± 5.5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  35.4 ± 13.4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  67.4 ± 16.6</a:t>
                      </a:r>
                      <a:endParaRPr lang="tr-T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2" marR="63702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909046"/>
                  </a:ext>
                </a:extLst>
              </a:tr>
              <a:tr h="304673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Miadında bebekler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2" marR="63702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251918"/>
                  </a:ext>
                </a:extLst>
              </a:tr>
              <a:tr h="137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effectLst/>
                        </a:rPr>
                        <a:t>0-3 ay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effectLst/>
                        </a:rPr>
                        <a:t>4-6 ay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effectLst/>
                        </a:rPr>
                        <a:t>7-12 ay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effectLst/>
                        </a:rPr>
                        <a:t>1-2 yaş</a:t>
                      </a:r>
                      <a:endParaRPr lang="tr-T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2" marR="6370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  60.4 ± 17.4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  87.4 ± 22.3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  96.2 ± 12.2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105.2 ± 17.3</a:t>
                      </a:r>
                      <a:endParaRPr lang="tr-T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2" marR="63702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2" marR="63702" marT="0" marB="0" anchor="ctr"/>
                </a:tc>
                <a:extLst>
                  <a:ext uri="{0D108BD9-81ED-4DB2-BD59-A6C34878D82A}">
                    <a16:rowId xmlns:a16="http://schemas.microsoft.com/office/drawing/2014/main" val="2916150625"/>
                  </a:ext>
                </a:extLst>
              </a:tr>
            </a:tbl>
          </a:graphicData>
        </a:graphic>
      </p:graphicFrame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9370CCD4-76A9-4E60-AC5C-E9CF48C6D3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694394"/>
              </p:ext>
            </p:extLst>
          </p:nvPr>
        </p:nvGraphicFramePr>
        <p:xfrm>
          <a:off x="6570481" y="1381295"/>
          <a:ext cx="4807671" cy="3272657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293215">
                  <a:extLst>
                    <a:ext uri="{9D8B030D-6E8A-4147-A177-3AD203B41FA5}">
                      <a16:colId xmlns:a16="http://schemas.microsoft.com/office/drawing/2014/main" val="2624324410"/>
                    </a:ext>
                  </a:extLst>
                </a:gridCol>
                <a:gridCol w="162233">
                  <a:extLst>
                    <a:ext uri="{9D8B030D-6E8A-4147-A177-3AD203B41FA5}">
                      <a16:colId xmlns:a16="http://schemas.microsoft.com/office/drawing/2014/main" val="4042412062"/>
                    </a:ext>
                  </a:extLst>
                </a:gridCol>
                <a:gridCol w="3352223">
                  <a:extLst>
                    <a:ext uri="{9D8B030D-6E8A-4147-A177-3AD203B41FA5}">
                      <a16:colId xmlns:a16="http://schemas.microsoft.com/office/drawing/2014/main" val="1870928296"/>
                    </a:ext>
                  </a:extLst>
                </a:gridCol>
              </a:tblGrid>
              <a:tr h="317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2" marR="63702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  GFH (ml/</a:t>
                      </a:r>
                      <a:r>
                        <a:rPr lang="tr-TR" sz="1800" dirty="0" err="1">
                          <a:effectLst/>
                        </a:rPr>
                        <a:t>dk</a:t>
                      </a:r>
                      <a:r>
                        <a:rPr lang="tr-TR" sz="1800" dirty="0">
                          <a:effectLst/>
                        </a:rPr>
                        <a:t>/1.73 m</a:t>
                      </a:r>
                      <a:r>
                        <a:rPr lang="tr-TR" sz="1800" baseline="30000" dirty="0">
                          <a:effectLst/>
                        </a:rPr>
                        <a:t>2</a:t>
                      </a:r>
                      <a:r>
                        <a:rPr lang="tr-TR" sz="1800" dirty="0">
                          <a:effectLst/>
                        </a:rPr>
                        <a:t>)*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2" marR="63702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2" marR="63702" marT="0" marB="0" anchor="ctr"/>
                </a:tc>
                <a:extLst>
                  <a:ext uri="{0D108BD9-81ED-4DB2-BD59-A6C34878D82A}">
                    <a16:rowId xmlns:a16="http://schemas.microsoft.com/office/drawing/2014/main" val="2847497496"/>
                  </a:ext>
                </a:extLst>
              </a:tr>
              <a:tr h="31738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Çocuklar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2" marR="63702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2" marR="63702" marT="0" marB="0" anchor="ctr"/>
                </a:tc>
                <a:extLst>
                  <a:ext uri="{0D108BD9-81ED-4DB2-BD59-A6C34878D82A}">
                    <a16:rowId xmlns:a16="http://schemas.microsoft.com/office/drawing/2014/main" val="366892375"/>
                  </a:ext>
                </a:extLst>
              </a:tr>
              <a:tr h="200312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effectLst/>
                        </a:rPr>
                        <a:t>3-4 yaş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effectLst/>
                        </a:rPr>
                        <a:t>5-6 yaş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effectLst/>
                        </a:rPr>
                        <a:t>7-8 yaş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effectLst/>
                        </a:rPr>
                        <a:t>9-10 yaş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effectLst/>
                        </a:rPr>
                        <a:t>11-12 yaş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effectLst/>
                        </a:rPr>
                        <a:t>13-15 yaş</a:t>
                      </a:r>
                      <a:endParaRPr lang="tr-T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2" marR="6370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>
                          <a:effectLst/>
                        </a:rPr>
                        <a:t>111.2 ± 18.5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>
                          <a:effectLst/>
                        </a:rPr>
                        <a:t>114.1 ± 18.6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>
                          <a:effectLst/>
                        </a:rPr>
                        <a:t>111.3 ± 18.3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>
                          <a:effectLst/>
                        </a:rPr>
                        <a:t>110.0 ± 21.6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>
                          <a:effectLst/>
                        </a:rPr>
                        <a:t>116.4 ± 18.9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>
                          <a:effectLst/>
                        </a:rPr>
                        <a:t>117.2 ± 16.1</a:t>
                      </a:r>
                      <a:endParaRPr lang="tr-TR" sz="2200" dirty="0"/>
                    </a:p>
                  </a:txBody>
                  <a:tcPr marL="63702" marR="63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111.2 ± 18.5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114.1 ± 18.6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111.3 ± 18.3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110.0 ± 21.6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116.4 ± 18.9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117.2 ± 16.1</a:t>
                      </a:r>
                      <a:endParaRPr lang="tr-TR" sz="1800" dirty="0"/>
                    </a:p>
                  </a:txBody>
                  <a:tcPr marL="63702" marR="63702" marT="0" marB="0" anchor="ctr"/>
                </a:tc>
                <a:extLst>
                  <a:ext uri="{0D108BD9-81ED-4DB2-BD59-A6C34878D82A}">
                    <a16:rowId xmlns:a16="http://schemas.microsoft.com/office/drawing/2014/main" val="2655357290"/>
                  </a:ext>
                </a:extLst>
              </a:tr>
              <a:tr h="31738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Genç erişkin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2" marR="63702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2" marR="63702" marT="0" marB="0" anchor="ctr"/>
                </a:tc>
                <a:extLst>
                  <a:ext uri="{0D108BD9-81ED-4DB2-BD59-A6C34878D82A}">
                    <a16:rowId xmlns:a16="http://schemas.microsoft.com/office/drawing/2014/main" val="4239837212"/>
                  </a:ext>
                </a:extLst>
              </a:tr>
              <a:tr h="317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effectLst/>
                        </a:rPr>
                        <a:t>16-34 yaş</a:t>
                      </a:r>
                      <a:endParaRPr lang="tr-T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2" marR="63702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effectLst/>
                        </a:rPr>
                        <a:t>112.0 ± 13.0</a:t>
                      </a:r>
                      <a:endParaRPr lang="tr-TR" sz="1800" dirty="0"/>
                    </a:p>
                  </a:txBody>
                  <a:tcPr marL="63702" marR="63702" marT="0" marB="0" anchor="ctr"/>
                </a:tc>
                <a:tc hMerge="1">
                  <a:txBody>
                    <a:bodyPr/>
                    <a:lstStyle/>
                    <a:p>
                      <a:endParaRPr lang="tr-TR" sz="2200" dirty="0"/>
                    </a:p>
                  </a:txBody>
                  <a:tcPr marL="63702" marR="63702" marT="0" marB="0" anchor="ctr"/>
                </a:tc>
                <a:extLst>
                  <a:ext uri="{0D108BD9-81ED-4DB2-BD59-A6C34878D82A}">
                    <a16:rowId xmlns:a16="http://schemas.microsoft.com/office/drawing/2014/main" val="2803104091"/>
                  </a:ext>
                </a:extLst>
              </a:tr>
            </a:tbl>
          </a:graphicData>
        </a:graphic>
      </p:graphicFrame>
      <p:cxnSp>
        <p:nvCxnSpPr>
          <p:cNvPr id="11" name="Düz Bağlayıcı 10">
            <a:extLst>
              <a:ext uri="{FF2B5EF4-FFF2-40B4-BE49-F238E27FC236}">
                <a16:creationId xmlns:a16="http://schemas.microsoft.com/office/drawing/2014/main" id="{4186590D-14EF-4D17-8F67-04BED1E58937}"/>
              </a:ext>
            </a:extLst>
          </p:cNvPr>
          <p:cNvCxnSpPr>
            <a:cxnSpLocks/>
          </p:cNvCxnSpPr>
          <p:nvPr/>
        </p:nvCxnSpPr>
        <p:spPr>
          <a:xfrm>
            <a:off x="6270324" y="1293554"/>
            <a:ext cx="0" cy="3599357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>
            <a:extLst>
              <a:ext uri="{FF2B5EF4-FFF2-40B4-BE49-F238E27FC236}">
                <a16:creationId xmlns:a16="http://schemas.microsoft.com/office/drawing/2014/main" id="{38722481-76FB-49E6-8487-E85D772B1DB9}"/>
              </a:ext>
            </a:extLst>
          </p:cNvPr>
          <p:cNvSpPr/>
          <p:nvPr/>
        </p:nvSpPr>
        <p:spPr>
          <a:xfrm>
            <a:off x="850616" y="4709911"/>
            <a:ext cx="10607430" cy="880369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tr-TR" b="1" dirty="0">
                <a:solidFill>
                  <a:prstClr val="black"/>
                </a:solidFill>
              </a:rPr>
              <a:t>*Tahmini GFH </a:t>
            </a:r>
            <a:r>
              <a:rPr lang="tr-TR" dirty="0">
                <a:solidFill>
                  <a:prstClr val="black"/>
                </a:solidFill>
              </a:rPr>
              <a:t>(ml/</a:t>
            </a:r>
            <a:r>
              <a:rPr lang="tr-TR" dirty="0" err="1">
                <a:solidFill>
                  <a:prstClr val="black"/>
                </a:solidFill>
              </a:rPr>
              <a:t>dk</a:t>
            </a:r>
            <a:r>
              <a:rPr lang="tr-TR" dirty="0">
                <a:solidFill>
                  <a:prstClr val="black"/>
                </a:solidFill>
              </a:rPr>
              <a:t>/1.73 m</a:t>
            </a:r>
            <a:r>
              <a:rPr lang="tr-TR" baseline="30000" dirty="0">
                <a:solidFill>
                  <a:prstClr val="black"/>
                </a:solidFill>
              </a:rPr>
              <a:t>2</a:t>
            </a:r>
            <a:r>
              <a:rPr lang="tr-TR" dirty="0">
                <a:solidFill>
                  <a:prstClr val="black"/>
                </a:solidFill>
              </a:rPr>
              <a:t>) = [0.413 x boy (cm)] / serum </a:t>
            </a:r>
            <a:r>
              <a:rPr lang="tr-TR" dirty="0" err="1">
                <a:solidFill>
                  <a:prstClr val="black"/>
                </a:solidFill>
              </a:rPr>
              <a:t>kreatinin</a:t>
            </a:r>
            <a:r>
              <a:rPr lang="tr-TR" dirty="0">
                <a:solidFill>
                  <a:prstClr val="black"/>
                </a:solidFill>
              </a:rPr>
              <a:t> (</a:t>
            </a:r>
            <a:r>
              <a:rPr lang="tr-TR" dirty="0" err="1">
                <a:solidFill>
                  <a:prstClr val="black"/>
                </a:solidFill>
              </a:rPr>
              <a:t>Kreatinin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klerensi</a:t>
            </a:r>
            <a:r>
              <a:rPr lang="tr-TR" dirty="0">
                <a:solidFill>
                  <a:prstClr val="black"/>
                </a:solidFill>
              </a:rPr>
              <a:t> 25-75 ml/</a:t>
            </a:r>
            <a:r>
              <a:rPr lang="tr-TR" dirty="0" err="1">
                <a:solidFill>
                  <a:prstClr val="black"/>
                </a:solidFill>
              </a:rPr>
              <a:t>dk</a:t>
            </a:r>
            <a:r>
              <a:rPr lang="tr-TR" dirty="0">
                <a:solidFill>
                  <a:prstClr val="black"/>
                </a:solidFill>
              </a:rPr>
              <a:t>/1.73m</a:t>
            </a:r>
            <a:r>
              <a:rPr lang="tr-TR" baseline="30000" dirty="0">
                <a:solidFill>
                  <a:prstClr val="black"/>
                </a:solidFill>
              </a:rPr>
              <a:t>2</a:t>
            </a:r>
            <a:r>
              <a:rPr lang="tr-TR" dirty="0">
                <a:solidFill>
                  <a:prstClr val="black"/>
                </a:solidFill>
              </a:rPr>
              <a:t> olan hastalarda ve 1 yaş üzerinde). </a:t>
            </a:r>
            <a:r>
              <a:rPr lang="tr-TR" dirty="0"/>
              <a:t>GFH: Glomerüler </a:t>
            </a:r>
            <a:r>
              <a:rPr lang="tr-TR" dirty="0" err="1"/>
              <a:t>filtrasyon</a:t>
            </a:r>
            <a:r>
              <a:rPr lang="tr-TR" dirty="0"/>
              <a:t> hızı</a:t>
            </a:r>
          </a:p>
        </p:txBody>
      </p:sp>
    </p:spTree>
    <p:extLst>
      <p:ext uri="{BB962C8B-B14F-4D97-AF65-F5344CB8AC3E}">
        <p14:creationId xmlns:p14="http://schemas.microsoft.com/office/powerpoint/2010/main" val="180257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992F5A6B-D2D4-4AFF-8B03-4589FCECC483}"/>
              </a:ext>
            </a:extLst>
          </p:cNvPr>
          <p:cNvSpPr/>
          <p:nvPr/>
        </p:nvSpPr>
        <p:spPr>
          <a:xfrm>
            <a:off x="675045" y="1554995"/>
            <a:ext cx="10618628" cy="3910140"/>
          </a:xfrm>
          <a:prstGeom prst="rect">
            <a:avLst/>
          </a:prstGeom>
          <a:solidFill>
            <a:srgbClr val="F4F9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extBox 6">
            <a:extLst>
              <a:ext uri="{FF2B5EF4-FFF2-40B4-BE49-F238E27FC236}">
                <a16:creationId xmlns:a16="http://schemas.microsoft.com/office/drawing/2014/main" id="{1A4F2EBE-7BAF-436D-AFC3-BA30E7A9F760}"/>
              </a:ext>
            </a:extLst>
          </p:cNvPr>
          <p:cNvSpPr txBox="1"/>
          <p:nvPr/>
        </p:nvSpPr>
        <p:spPr>
          <a:xfrm>
            <a:off x="898328" y="1655995"/>
            <a:ext cx="10350919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200" dirty="0" err="1"/>
              <a:t>KBH’lı</a:t>
            </a:r>
            <a:r>
              <a:rPr lang="tr-TR" sz="2200" dirty="0"/>
              <a:t> hastaların sıvı dengesine dikkat edilmesi (</a:t>
            </a:r>
            <a:r>
              <a:rPr lang="tr-TR" sz="2200" dirty="0" err="1"/>
              <a:t>dehidratasyon</a:t>
            </a:r>
            <a:r>
              <a:rPr lang="tr-TR" sz="2200" dirty="0"/>
              <a:t>/sıvı yüklenmesi açısından) ve </a:t>
            </a:r>
            <a:r>
              <a:rPr lang="tr-TR" sz="2200" dirty="0" err="1"/>
              <a:t>nefrotoksik</a:t>
            </a:r>
            <a:r>
              <a:rPr lang="tr-TR" sz="2200" dirty="0"/>
              <a:t> ilaçları kullanmaması gereklidir. Gerekli durumlarda GFH değerine göre doz/aralık ayarlaması yapılmalıdır.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200" dirty="0" err="1"/>
              <a:t>İmmünosüpressif</a:t>
            </a:r>
            <a:r>
              <a:rPr lang="tr-TR" sz="2200" dirty="0"/>
              <a:t> tedavi alan hastalara canlı aşı uygulaması </a:t>
            </a:r>
            <a:r>
              <a:rPr lang="tr-TR" sz="2200" dirty="0" err="1"/>
              <a:t>kontrendikedir</a:t>
            </a:r>
            <a:r>
              <a:rPr lang="tr-TR" sz="2200" dirty="0"/>
              <a:t>. </a:t>
            </a:r>
            <a:r>
              <a:rPr lang="tr-TR" sz="2200" dirty="0" err="1"/>
              <a:t>İmmünosüpressif</a:t>
            </a:r>
            <a:r>
              <a:rPr lang="tr-TR" sz="2200" dirty="0"/>
              <a:t> (</a:t>
            </a:r>
            <a:r>
              <a:rPr lang="tr-TR" sz="2200" dirty="0" err="1"/>
              <a:t>steroid</a:t>
            </a:r>
            <a:r>
              <a:rPr lang="tr-TR" sz="2200" dirty="0"/>
              <a:t> dahil) tedavi almayan </a:t>
            </a:r>
            <a:r>
              <a:rPr lang="tr-TR" sz="2200" dirty="0" err="1"/>
              <a:t>KBH’lı</a:t>
            </a:r>
            <a:r>
              <a:rPr lang="tr-TR" sz="2200" dirty="0"/>
              <a:t> çocuklarda rutin aşıların yapılması önerilir. Bu hastalarda ek doz ve ek aşı gerekebileceğinden, aşılamaların çocuk </a:t>
            </a:r>
            <a:r>
              <a:rPr lang="tr-TR" sz="2200" dirty="0" err="1"/>
              <a:t>nefroloji</a:t>
            </a:r>
            <a:r>
              <a:rPr lang="tr-TR" sz="2200" dirty="0"/>
              <a:t> uzmanına danışılarak yapılması uygundur.</a:t>
            </a:r>
          </a:p>
          <a:p>
            <a:endParaRPr lang="tr-TR" sz="2400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9A674231-B60D-48E0-8682-B25E40739994}"/>
              </a:ext>
            </a:extLst>
          </p:cNvPr>
          <p:cNvSpPr/>
          <p:nvPr/>
        </p:nvSpPr>
        <p:spPr>
          <a:xfrm>
            <a:off x="675044" y="600888"/>
            <a:ext cx="108419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KBH İle İzlenen Çocuklarda Sağlık Hizmetlerinde Dikkat Edilmesi Gereken Durumlar</a:t>
            </a:r>
            <a:endParaRPr lang="tr-TR" sz="28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01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9A674231-B60D-48E0-8682-B25E40739994}"/>
              </a:ext>
            </a:extLst>
          </p:cNvPr>
          <p:cNvSpPr/>
          <p:nvPr/>
        </p:nvSpPr>
        <p:spPr>
          <a:xfrm>
            <a:off x="675044" y="600888"/>
            <a:ext cx="91463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Bölüm Sonu</a:t>
            </a:r>
          </a:p>
        </p:txBody>
      </p:sp>
      <p:grpSp>
        <p:nvGrpSpPr>
          <p:cNvPr id="5" name="Grup 4">
            <a:extLst>
              <a:ext uri="{FF2B5EF4-FFF2-40B4-BE49-F238E27FC236}">
                <a16:creationId xmlns:a16="http://schemas.microsoft.com/office/drawing/2014/main" id="{CEF74EA1-A7A9-40C2-B8A3-B6E691C97DBD}"/>
              </a:ext>
            </a:extLst>
          </p:cNvPr>
          <p:cNvGrpSpPr/>
          <p:nvPr/>
        </p:nvGrpSpPr>
        <p:grpSpPr>
          <a:xfrm>
            <a:off x="366963" y="1640422"/>
            <a:ext cx="11630595" cy="3577155"/>
            <a:chOff x="538883" y="1444511"/>
            <a:chExt cx="10861514" cy="3577155"/>
          </a:xfrm>
        </p:grpSpPr>
        <p:sp>
          <p:nvSpPr>
            <p:cNvPr id="2" name="TextBox 6">
              <a:extLst>
                <a:ext uri="{FF2B5EF4-FFF2-40B4-BE49-F238E27FC236}">
                  <a16:creationId xmlns:a16="http://schemas.microsoft.com/office/drawing/2014/main" id="{1A4F2EBE-7BAF-436D-AFC3-BA30E7A9F760}"/>
                </a:ext>
              </a:extLst>
            </p:cNvPr>
            <p:cNvSpPr txBox="1"/>
            <p:nvPr/>
          </p:nvSpPr>
          <p:spPr>
            <a:xfrm>
              <a:off x="3207875" y="2502279"/>
              <a:ext cx="819252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800" b="1" dirty="0">
                  <a:solidFill>
                    <a:srgbClr val="C00000"/>
                  </a:solidFill>
                </a:rPr>
                <a:t>«Çocuklarda Kronik Böbrek Hastalığı» </a:t>
              </a:r>
            </a:p>
            <a:p>
              <a:pPr algn="ctr"/>
              <a:r>
                <a:rPr lang="tr-TR" sz="2800" b="1" dirty="0"/>
                <a:t>dersini tamamladınız.</a:t>
              </a:r>
              <a:endParaRPr lang="tr-TR" sz="2800" dirty="0"/>
            </a:p>
          </p:txBody>
        </p:sp>
        <p:pic>
          <p:nvPicPr>
            <p:cNvPr id="4" name="Resim 3">
              <a:extLst>
                <a:ext uri="{FF2B5EF4-FFF2-40B4-BE49-F238E27FC236}">
                  <a16:creationId xmlns:a16="http://schemas.microsoft.com/office/drawing/2014/main" id="{24647BD6-32BE-460C-A78A-580DE2CFF1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883" y="1444511"/>
              <a:ext cx="2668992" cy="3577155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09393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9A674231-B60D-48E0-8682-B25E40739994}"/>
              </a:ext>
            </a:extLst>
          </p:cNvPr>
          <p:cNvSpPr/>
          <p:nvPr/>
        </p:nvSpPr>
        <p:spPr>
          <a:xfrm>
            <a:off x="4604370" y="633740"/>
            <a:ext cx="64928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Neler Öğreneceğiz?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0E6821DB-3B53-463C-9E86-40C34E6F857D}"/>
              </a:ext>
            </a:extLst>
          </p:cNvPr>
          <p:cNvSpPr txBox="1"/>
          <p:nvPr/>
        </p:nvSpPr>
        <p:spPr>
          <a:xfrm>
            <a:off x="4556648" y="1156960"/>
            <a:ext cx="6820189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 eğitimde;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 </a:t>
            </a:r>
            <a:r>
              <a:rPr lang="tr-TR" sz="2300" dirty="0"/>
              <a:t>Çocuklarda </a:t>
            </a:r>
            <a:r>
              <a:rPr lang="tr-TR" sz="2300" dirty="0" err="1"/>
              <a:t>KBH’nın</a:t>
            </a:r>
            <a:r>
              <a:rPr lang="tr-TR" sz="2300" dirty="0"/>
              <a:t> tanımı ve nedenleri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300" dirty="0"/>
              <a:t> Tekrarlayan ateşli idrar yolu enfeksiyonlarının önemi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300" dirty="0"/>
              <a:t> Öykü ve fizik muayenede KBH düşündüren bulgular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300" dirty="0"/>
              <a:t> Çocuklarda KBH tanı testleri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300" dirty="0"/>
              <a:t> KBH ile izlenen çocuklarda sağlık hizmetlerinde dikkat edilmesi gereken durumlar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tr-TR" sz="2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hakkında bilgi sahibi olacaksınız.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9B66F1CC-766C-4E64-9739-74C0BD3659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05" y="1472381"/>
            <a:ext cx="331470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0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984C3C58-A72E-4925-A149-3C788E276C36}"/>
              </a:ext>
            </a:extLst>
          </p:cNvPr>
          <p:cNvSpPr/>
          <p:nvPr/>
        </p:nvSpPr>
        <p:spPr>
          <a:xfrm>
            <a:off x="0" y="1788928"/>
            <a:ext cx="12192000" cy="2880320"/>
          </a:xfrm>
          <a:prstGeom prst="rect">
            <a:avLst/>
          </a:prstGeom>
          <a:solidFill>
            <a:srgbClr val="C00000"/>
          </a:solidFill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E033D89F-3E9C-4FEC-AF01-6126F97BEEF4}"/>
              </a:ext>
            </a:extLst>
          </p:cNvPr>
          <p:cNvSpPr/>
          <p:nvPr/>
        </p:nvSpPr>
        <p:spPr>
          <a:xfrm>
            <a:off x="0" y="1906650"/>
            <a:ext cx="12192000" cy="26500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3239EC90-83C1-46A9-AF53-39310C97D5B6}"/>
              </a:ext>
            </a:extLst>
          </p:cNvPr>
          <p:cNvSpPr/>
          <p:nvPr/>
        </p:nvSpPr>
        <p:spPr>
          <a:xfrm>
            <a:off x="665205" y="2844366"/>
            <a:ext cx="7108783" cy="144655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Çocuklarda Kronik Böbrek Hastalığı</a:t>
            </a:r>
            <a:endParaRPr kumimoji="0" lang="tr-TR" sz="4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C6D3EAE9-8920-4F7C-B719-285072D42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14"/>
          <a:stretch>
            <a:fillRect/>
          </a:stretch>
        </p:blipFill>
        <p:spPr bwMode="auto">
          <a:xfrm>
            <a:off x="7773988" y="1904319"/>
            <a:ext cx="4418012" cy="264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3943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9A674231-B60D-48E0-8682-B25E40739994}"/>
              </a:ext>
            </a:extLst>
          </p:cNvPr>
          <p:cNvSpPr/>
          <p:nvPr/>
        </p:nvSpPr>
        <p:spPr>
          <a:xfrm>
            <a:off x="675044" y="600888"/>
            <a:ext cx="91463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Çocuklarda Kronik Böbrek Hastalığı Tanımı</a:t>
            </a:r>
            <a:endParaRPr lang="tr-TR" sz="28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Grup 4">
            <a:extLst>
              <a:ext uri="{FF2B5EF4-FFF2-40B4-BE49-F238E27FC236}">
                <a16:creationId xmlns:a16="http://schemas.microsoft.com/office/drawing/2014/main" id="{120C11AB-580B-48CB-95CE-414CBA763EB1}"/>
              </a:ext>
            </a:extLst>
          </p:cNvPr>
          <p:cNvGrpSpPr/>
          <p:nvPr/>
        </p:nvGrpSpPr>
        <p:grpSpPr>
          <a:xfrm>
            <a:off x="675043" y="1364580"/>
            <a:ext cx="4680251" cy="4240213"/>
            <a:chOff x="-1" y="-2"/>
            <a:chExt cx="4779461" cy="4355735"/>
          </a:xfrm>
          <a:solidFill>
            <a:srgbClr val="F4F9F1"/>
          </a:solidFill>
        </p:grpSpPr>
        <p:sp>
          <p:nvSpPr>
            <p:cNvPr id="10" name="Dikdörtgen: Yuvarlatılmış Üst Köşeler 9">
              <a:extLst>
                <a:ext uri="{FF2B5EF4-FFF2-40B4-BE49-F238E27FC236}">
                  <a16:creationId xmlns:a16="http://schemas.microsoft.com/office/drawing/2014/main" id="{F605E155-7013-4C37-94F0-C12DFFAACCD4}"/>
                </a:ext>
              </a:extLst>
            </p:cNvPr>
            <p:cNvSpPr/>
            <p:nvPr/>
          </p:nvSpPr>
          <p:spPr>
            <a:xfrm rot="16200000">
              <a:off x="211862" y="-211865"/>
              <a:ext cx="4355735" cy="4779461"/>
            </a:xfrm>
            <a:prstGeom prst="round2SameRect">
              <a:avLst>
                <a:gd name="adj1" fmla="val 16670"/>
                <a:gd name="adj2" fmla="val 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Dikdörtgen: Yuvarlatılmış Üst Köşeler 4">
              <a:extLst>
                <a:ext uri="{FF2B5EF4-FFF2-40B4-BE49-F238E27FC236}">
                  <a16:creationId xmlns:a16="http://schemas.microsoft.com/office/drawing/2014/main" id="{BDB2389D-9608-4521-AB4A-AF9903EAF81E}"/>
                </a:ext>
              </a:extLst>
            </p:cNvPr>
            <p:cNvSpPr txBox="1"/>
            <p:nvPr/>
          </p:nvSpPr>
          <p:spPr>
            <a:xfrm>
              <a:off x="336398" y="515666"/>
              <a:ext cx="4355733" cy="37256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152400" rIns="137160" bIns="152400" numCol="1" spcCol="1270" anchor="t" anchorCtr="0">
              <a:noAutofit/>
            </a:bodyPr>
            <a:lstStyle/>
            <a:p>
              <a:pPr marL="0" lvl="0" indent="0" algn="l" defTabSz="10668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tr-TR" sz="2400" kern="1200" dirty="0" err="1">
                  <a:solidFill>
                    <a:schemeClr val="tx1"/>
                  </a:solidFill>
                </a:rPr>
                <a:t>Yenidoğan</a:t>
              </a:r>
              <a:r>
                <a:rPr lang="tr-TR" sz="2400" kern="1200" dirty="0">
                  <a:solidFill>
                    <a:schemeClr val="tx1"/>
                  </a:solidFill>
                </a:rPr>
                <a:t> döneminden sonraki yaş gruplarında</a:t>
              </a:r>
              <a:r>
                <a:rPr lang="tr-TR" sz="2400" b="1" kern="1200" dirty="0">
                  <a:solidFill>
                    <a:schemeClr val="tx1"/>
                  </a:solidFill>
                </a:rPr>
                <a:t> </a:t>
              </a:r>
              <a:r>
                <a:rPr lang="tr-TR" sz="2400" kern="1200" dirty="0">
                  <a:solidFill>
                    <a:schemeClr val="tx1"/>
                  </a:solidFill>
                </a:rPr>
                <a:t>3 aydan uzun süren </a:t>
              </a:r>
              <a:r>
                <a:rPr lang="tr-TR" sz="2400" kern="1200" dirty="0" err="1">
                  <a:solidFill>
                    <a:schemeClr val="tx1"/>
                  </a:solidFill>
                </a:rPr>
                <a:t>kreatinin</a:t>
              </a:r>
              <a:r>
                <a:rPr lang="tr-TR" sz="2400" kern="1200" dirty="0">
                  <a:solidFill>
                    <a:schemeClr val="tx1"/>
                  </a:solidFill>
                </a:rPr>
                <a:t> </a:t>
              </a:r>
              <a:r>
                <a:rPr lang="tr-TR" sz="2400" kern="1200" dirty="0" err="1">
                  <a:solidFill>
                    <a:schemeClr val="tx1"/>
                  </a:solidFill>
                </a:rPr>
                <a:t>klerensinin</a:t>
              </a:r>
              <a:r>
                <a:rPr lang="tr-TR" sz="2400" kern="1200" dirty="0">
                  <a:solidFill>
                    <a:schemeClr val="tx1"/>
                  </a:solidFill>
                </a:rPr>
                <a:t> 60 ml/</a:t>
              </a:r>
              <a:r>
                <a:rPr lang="tr-TR" sz="2400" kern="1200" dirty="0" err="1">
                  <a:solidFill>
                    <a:schemeClr val="tx1"/>
                  </a:solidFill>
                </a:rPr>
                <a:t>dk</a:t>
              </a:r>
              <a:r>
                <a:rPr lang="tr-TR" sz="2400" kern="1200" dirty="0">
                  <a:solidFill>
                    <a:schemeClr val="tx1"/>
                  </a:solidFill>
                </a:rPr>
                <a:t>/1.73 m</a:t>
              </a:r>
              <a:r>
                <a:rPr lang="tr-TR" sz="2400" kern="1200" baseline="30000" dirty="0">
                  <a:solidFill>
                    <a:schemeClr val="tx1"/>
                  </a:solidFill>
                </a:rPr>
                <a:t>2</a:t>
              </a:r>
              <a:r>
                <a:rPr lang="tr-TR" sz="2400" kern="1200" dirty="0">
                  <a:solidFill>
                    <a:schemeClr val="tx1"/>
                  </a:solidFill>
                </a:rPr>
                <a:t>’den az olmasıdır.</a:t>
              </a:r>
            </a:p>
          </p:txBody>
        </p:sp>
      </p:grpSp>
      <p:grpSp>
        <p:nvGrpSpPr>
          <p:cNvPr id="6" name="Grup 5">
            <a:extLst>
              <a:ext uri="{FF2B5EF4-FFF2-40B4-BE49-F238E27FC236}">
                <a16:creationId xmlns:a16="http://schemas.microsoft.com/office/drawing/2014/main" id="{DBC87675-98BC-49DE-80F1-CA743F425253}"/>
              </a:ext>
            </a:extLst>
          </p:cNvPr>
          <p:cNvGrpSpPr/>
          <p:nvPr/>
        </p:nvGrpSpPr>
        <p:grpSpPr>
          <a:xfrm>
            <a:off x="6602817" y="1364583"/>
            <a:ext cx="4713776" cy="4240212"/>
            <a:chOff x="5814802" y="1"/>
            <a:chExt cx="4311480" cy="4240212"/>
          </a:xfrm>
          <a:solidFill>
            <a:srgbClr val="F4F9F1"/>
          </a:solidFill>
        </p:grpSpPr>
        <p:sp>
          <p:nvSpPr>
            <p:cNvPr id="8" name="Dikdörtgen: Yuvarlatılmış Üst Köşeler 7">
              <a:extLst>
                <a:ext uri="{FF2B5EF4-FFF2-40B4-BE49-F238E27FC236}">
                  <a16:creationId xmlns:a16="http://schemas.microsoft.com/office/drawing/2014/main" id="{9E80481D-A4AA-4BFF-AF15-8A7E3D981AA3}"/>
                </a:ext>
              </a:extLst>
            </p:cNvPr>
            <p:cNvSpPr/>
            <p:nvPr/>
          </p:nvSpPr>
          <p:spPr>
            <a:xfrm rot="5400000">
              <a:off x="5850436" y="-35633"/>
              <a:ext cx="4240212" cy="4311480"/>
            </a:xfrm>
            <a:prstGeom prst="round2SameRect">
              <a:avLst>
                <a:gd name="adj1" fmla="val 16670"/>
                <a:gd name="adj2" fmla="val 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Dikdörtgen: Yuvarlatılmış Üst Köşeler 6">
              <a:extLst>
                <a:ext uri="{FF2B5EF4-FFF2-40B4-BE49-F238E27FC236}">
                  <a16:creationId xmlns:a16="http://schemas.microsoft.com/office/drawing/2014/main" id="{8AAC585E-8A18-4062-AB47-5E1A7FBFD198}"/>
                </a:ext>
              </a:extLst>
            </p:cNvPr>
            <p:cNvSpPr txBox="1"/>
            <p:nvPr/>
          </p:nvSpPr>
          <p:spPr>
            <a:xfrm>
              <a:off x="5923171" y="435181"/>
              <a:ext cx="4009370" cy="36936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52400" rIns="91440" bIns="152400" numCol="1" spcCol="1270" anchor="t" anchorCtr="0">
              <a:noAutofit/>
            </a:bodyPr>
            <a:lstStyle/>
            <a:p>
              <a:pPr marL="0" lvl="0" indent="0" algn="l" defTabSz="10668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tr-TR" sz="2400" kern="1200" dirty="0" err="1">
                  <a:solidFill>
                    <a:schemeClr val="tx1"/>
                  </a:solidFill>
                </a:rPr>
                <a:t>Kreatinin</a:t>
              </a:r>
              <a:r>
                <a:rPr lang="tr-TR" sz="2400" kern="1200" dirty="0">
                  <a:solidFill>
                    <a:schemeClr val="tx1"/>
                  </a:solidFill>
                </a:rPr>
                <a:t> </a:t>
              </a:r>
              <a:r>
                <a:rPr lang="tr-TR" sz="2400" kern="1200" dirty="0" err="1">
                  <a:solidFill>
                    <a:srgbClr val="FF0000"/>
                  </a:solidFill>
                </a:rPr>
                <a:t>klerensi</a:t>
              </a:r>
              <a:r>
                <a:rPr lang="tr-TR" sz="2400" kern="1200" dirty="0">
                  <a:solidFill>
                    <a:srgbClr val="FF0000"/>
                  </a:solidFill>
                </a:rPr>
                <a:t> </a:t>
              </a:r>
              <a:r>
                <a:rPr lang="tr-TR" sz="2400" kern="1200" dirty="0">
                  <a:solidFill>
                    <a:schemeClr val="tx1"/>
                  </a:solidFill>
                </a:rPr>
                <a:t>≥90ml/</a:t>
              </a:r>
              <a:r>
                <a:rPr lang="tr-TR" sz="2400" kern="1200" dirty="0" err="1">
                  <a:solidFill>
                    <a:schemeClr val="tx1"/>
                  </a:solidFill>
                </a:rPr>
                <a:t>dk</a:t>
              </a:r>
              <a:r>
                <a:rPr lang="tr-TR" sz="2400" kern="1200" dirty="0">
                  <a:solidFill>
                    <a:schemeClr val="tx1"/>
                  </a:solidFill>
                </a:rPr>
                <a:t>/1.73 m</a:t>
              </a:r>
              <a:r>
                <a:rPr lang="tr-TR" sz="2400" kern="1200" baseline="30000" dirty="0">
                  <a:solidFill>
                    <a:schemeClr val="tx1"/>
                  </a:solidFill>
                </a:rPr>
                <a:t>2</a:t>
              </a:r>
              <a:r>
                <a:rPr lang="tr-TR" sz="2400" kern="1200" dirty="0">
                  <a:solidFill>
                    <a:schemeClr val="tx1"/>
                  </a:solidFill>
                </a:rPr>
                <a:t> olmasına rağmen klinik, biyokimyasal veya radyolojik görüntüleme ile böbrek hastalığının varlığının gösterilmesidir.   </a:t>
              </a:r>
            </a:p>
          </p:txBody>
        </p:sp>
      </p:grpSp>
      <p:sp>
        <p:nvSpPr>
          <p:cNvPr id="4" name="Ok: Sağ 3">
            <a:extLst>
              <a:ext uri="{FF2B5EF4-FFF2-40B4-BE49-F238E27FC236}">
                <a16:creationId xmlns:a16="http://schemas.microsoft.com/office/drawing/2014/main" id="{7AD31E70-180F-4939-AF15-C645D890AADA}"/>
              </a:ext>
            </a:extLst>
          </p:cNvPr>
          <p:cNvSpPr/>
          <p:nvPr/>
        </p:nvSpPr>
        <p:spPr>
          <a:xfrm>
            <a:off x="5454504" y="2761916"/>
            <a:ext cx="1087054" cy="884674"/>
          </a:xfrm>
          <a:prstGeom prst="rightArrow">
            <a:avLst>
              <a:gd name="adj1" fmla="val 50000"/>
              <a:gd name="adj2" fmla="val 5120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0CAB7799-428F-4146-9C7E-92918D3EB42F}"/>
              </a:ext>
            </a:extLst>
          </p:cNvPr>
          <p:cNvSpPr txBox="1"/>
          <p:nvPr/>
        </p:nvSpPr>
        <p:spPr>
          <a:xfrm>
            <a:off x="5521807" y="3004198"/>
            <a:ext cx="700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/>
              <a:t>veya</a:t>
            </a:r>
          </a:p>
        </p:txBody>
      </p:sp>
    </p:spTree>
    <p:extLst>
      <p:ext uri="{BB962C8B-B14F-4D97-AF65-F5344CB8AC3E}">
        <p14:creationId xmlns:p14="http://schemas.microsoft.com/office/powerpoint/2010/main" val="59631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9A674231-B60D-48E0-8682-B25E40739994}"/>
              </a:ext>
            </a:extLst>
          </p:cNvPr>
          <p:cNvSpPr/>
          <p:nvPr/>
        </p:nvSpPr>
        <p:spPr>
          <a:xfrm>
            <a:off x="675044" y="600888"/>
            <a:ext cx="91463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Türkiye’de Çocuklarda Kronik Böbrek Hastalığı Nedenleri</a:t>
            </a:r>
            <a:endParaRPr lang="tr-TR" sz="28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8E5E6C2E-C229-4931-A586-C8B6884B07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762560"/>
              </p:ext>
            </p:extLst>
          </p:nvPr>
        </p:nvGraphicFramePr>
        <p:xfrm>
          <a:off x="820131" y="1380210"/>
          <a:ext cx="10632294" cy="4657852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3970640">
                  <a:extLst>
                    <a:ext uri="{9D8B030D-6E8A-4147-A177-3AD203B41FA5}">
                      <a16:colId xmlns:a16="http://schemas.microsoft.com/office/drawing/2014/main" val="1278180122"/>
                    </a:ext>
                  </a:extLst>
                </a:gridCol>
                <a:gridCol w="5383216">
                  <a:extLst>
                    <a:ext uri="{9D8B030D-6E8A-4147-A177-3AD203B41FA5}">
                      <a16:colId xmlns:a16="http://schemas.microsoft.com/office/drawing/2014/main" val="1754194925"/>
                    </a:ext>
                  </a:extLst>
                </a:gridCol>
                <a:gridCol w="1278438">
                  <a:extLst>
                    <a:ext uri="{9D8B030D-6E8A-4147-A177-3AD203B41FA5}">
                      <a16:colId xmlns:a16="http://schemas.microsoft.com/office/drawing/2014/main" val="2344825151"/>
                    </a:ext>
                  </a:extLst>
                </a:gridCol>
              </a:tblGrid>
              <a:tr h="1785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Ürolojik problemler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Tübülointerstisyel</a:t>
                      </a:r>
                      <a:r>
                        <a:rPr lang="tr-TR" sz="1800" dirty="0">
                          <a:effectLst/>
                        </a:rPr>
                        <a:t> hastalıklar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% 50.7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 err="1">
                          <a:effectLst/>
                        </a:rPr>
                        <a:t>Veziko-üreteral</a:t>
                      </a:r>
                      <a:r>
                        <a:rPr lang="tr-TR" sz="1800" b="0" dirty="0">
                          <a:effectLst/>
                        </a:rPr>
                        <a:t> </a:t>
                      </a:r>
                      <a:r>
                        <a:rPr lang="tr-TR" sz="1800" b="0" dirty="0" err="1">
                          <a:effectLst/>
                        </a:rPr>
                        <a:t>reflü</a:t>
                      </a:r>
                      <a:endParaRPr lang="tr-TR" sz="1800" b="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 err="1">
                          <a:effectLst/>
                        </a:rPr>
                        <a:t>Obstrüktif</a:t>
                      </a:r>
                      <a:r>
                        <a:rPr lang="tr-TR" sz="1800" b="0" dirty="0">
                          <a:effectLst/>
                        </a:rPr>
                        <a:t> </a:t>
                      </a:r>
                      <a:r>
                        <a:rPr lang="tr-TR" sz="1800" b="0" dirty="0" err="1">
                          <a:effectLst/>
                        </a:rPr>
                        <a:t>üropati</a:t>
                      </a:r>
                      <a:endParaRPr lang="tr-TR" sz="1800" b="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 err="1">
                          <a:effectLst/>
                        </a:rPr>
                        <a:t>Nörojenik</a:t>
                      </a:r>
                      <a:r>
                        <a:rPr lang="tr-TR" sz="1800" b="0" dirty="0">
                          <a:effectLst/>
                        </a:rPr>
                        <a:t> mesane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effectLst/>
                        </a:rPr>
                        <a:t>Kronik </a:t>
                      </a:r>
                      <a:r>
                        <a:rPr lang="tr-TR" sz="1800" b="0" dirty="0" err="1">
                          <a:effectLst/>
                        </a:rPr>
                        <a:t>piyelonefrit</a:t>
                      </a:r>
                      <a:endParaRPr lang="tr-TR" sz="1800" b="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 err="1">
                          <a:effectLst/>
                        </a:rPr>
                        <a:t>Nefrolitiazis</a:t>
                      </a:r>
                      <a:r>
                        <a:rPr lang="tr-TR" sz="1800" b="0" dirty="0">
                          <a:effectLst/>
                        </a:rPr>
                        <a:t> + kronik </a:t>
                      </a:r>
                      <a:r>
                        <a:rPr lang="tr-TR" sz="1800" b="0" dirty="0" err="1">
                          <a:effectLst/>
                        </a:rPr>
                        <a:t>piyelonefrit</a:t>
                      </a:r>
                      <a:endParaRPr lang="tr-TR" sz="1800" b="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 err="1">
                          <a:effectLst/>
                        </a:rPr>
                        <a:t>Tübülointerstisyel</a:t>
                      </a:r>
                      <a:r>
                        <a:rPr lang="tr-TR" sz="1800" b="0" dirty="0">
                          <a:effectLst/>
                        </a:rPr>
                        <a:t> nefrit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effectLst/>
                        </a:rPr>
                        <a:t>% 18.5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effectLst/>
                        </a:rPr>
                        <a:t>% 10.7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effectLst/>
                        </a:rPr>
                        <a:t>% 15.2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effectLst/>
                        </a:rPr>
                        <a:t>% 2.2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effectLst/>
                        </a:rPr>
                        <a:t>% 2.6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effectLst/>
                        </a:rPr>
                        <a:t>% 1.0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50843003"/>
                  </a:ext>
                </a:extLst>
              </a:tr>
              <a:tr h="583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Primer</a:t>
                      </a:r>
                      <a:r>
                        <a:rPr lang="tr-TR" sz="1800" dirty="0">
                          <a:effectLst/>
                        </a:rPr>
                        <a:t> </a:t>
                      </a:r>
                      <a:r>
                        <a:rPr lang="tr-TR" sz="1800" dirty="0" err="1">
                          <a:effectLst/>
                        </a:rPr>
                        <a:t>glomerülonefritler</a:t>
                      </a:r>
                      <a:r>
                        <a:rPr lang="tr-TR" sz="1800" dirty="0">
                          <a:effectLst/>
                        </a:rPr>
                        <a:t>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% 11.4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Fokal</a:t>
                      </a:r>
                      <a:r>
                        <a:rPr lang="tr-TR" sz="1800" dirty="0">
                          <a:effectLst/>
                        </a:rPr>
                        <a:t> </a:t>
                      </a:r>
                      <a:r>
                        <a:rPr lang="tr-TR" sz="1800" dirty="0" err="1">
                          <a:effectLst/>
                        </a:rPr>
                        <a:t>segmental</a:t>
                      </a:r>
                      <a:r>
                        <a:rPr lang="tr-TR" sz="1800" dirty="0">
                          <a:effectLst/>
                        </a:rPr>
                        <a:t> </a:t>
                      </a:r>
                      <a:r>
                        <a:rPr lang="tr-TR" sz="1800" dirty="0" err="1">
                          <a:effectLst/>
                        </a:rPr>
                        <a:t>glomerüloskleroz</a:t>
                      </a:r>
                      <a:endParaRPr lang="tr-TR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Diğerleri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% 7.4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% 4.0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3797100"/>
                  </a:ext>
                </a:extLst>
              </a:tr>
              <a:tr h="118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Kistik</a:t>
                      </a:r>
                      <a:r>
                        <a:rPr lang="tr-TR" sz="1800" dirty="0">
                          <a:effectLst/>
                        </a:rPr>
                        <a:t> böbrek hastalıkları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% 12.6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Otozomal</a:t>
                      </a:r>
                      <a:r>
                        <a:rPr lang="tr-TR" sz="1800" dirty="0">
                          <a:effectLst/>
                        </a:rPr>
                        <a:t> resesif </a:t>
                      </a:r>
                      <a:r>
                        <a:rPr lang="tr-TR" sz="1800" dirty="0" err="1">
                          <a:effectLst/>
                        </a:rPr>
                        <a:t>polikistik</a:t>
                      </a:r>
                      <a:r>
                        <a:rPr lang="tr-TR" sz="1800" dirty="0">
                          <a:effectLst/>
                        </a:rPr>
                        <a:t> böbrek hastalığı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Jüvenil</a:t>
                      </a:r>
                      <a:r>
                        <a:rPr lang="tr-TR" sz="1800" dirty="0">
                          <a:effectLst/>
                        </a:rPr>
                        <a:t> </a:t>
                      </a:r>
                      <a:r>
                        <a:rPr lang="tr-TR" sz="1800" dirty="0" err="1">
                          <a:effectLst/>
                        </a:rPr>
                        <a:t>nefrofitizis</a:t>
                      </a:r>
                      <a:endParaRPr lang="tr-TR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Multikistik-displastik</a:t>
                      </a:r>
                      <a:r>
                        <a:rPr lang="tr-TR" sz="1800" dirty="0">
                          <a:effectLst/>
                        </a:rPr>
                        <a:t> böbrek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Diğerleri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% 3.0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% 7.0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% 1.9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% 0.7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8529364"/>
                  </a:ext>
                </a:extLst>
              </a:tr>
              <a:tr h="883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Sekonder</a:t>
                      </a:r>
                      <a:r>
                        <a:rPr lang="tr-TR" sz="1800" dirty="0">
                          <a:effectLst/>
                        </a:rPr>
                        <a:t> </a:t>
                      </a:r>
                      <a:r>
                        <a:rPr lang="tr-TR" sz="1800" dirty="0" err="1">
                          <a:effectLst/>
                        </a:rPr>
                        <a:t>glomerülopatiler</a:t>
                      </a:r>
                      <a:endParaRPr lang="tr-TR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% 4.6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Amiloidoz</a:t>
                      </a:r>
                      <a:endParaRPr lang="tr-TR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Sistemik </a:t>
                      </a:r>
                      <a:r>
                        <a:rPr lang="tr-TR" sz="1800" dirty="0" err="1">
                          <a:effectLst/>
                        </a:rPr>
                        <a:t>lupus</a:t>
                      </a:r>
                      <a:r>
                        <a:rPr lang="tr-TR" sz="1800" dirty="0">
                          <a:effectLst/>
                        </a:rPr>
                        <a:t> </a:t>
                      </a:r>
                      <a:r>
                        <a:rPr lang="tr-TR" sz="1800" dirty="0" err="1">
                          <a:effectLst/>
                        </a:rPr>
                        <a:t>eritematozus</a:t>
                      </a:r>
                      <a:endParaRPr lang="tr-TR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Diğer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% 2.1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% 0.4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% 2.0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2811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13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9A674231-B60D-48E0-8682-B25E40739994}"/>
              </a:ext>
            </a:extLst>
          </p:cNvPr>
          <p:cNvSpPr/>
          <p:nvPr/>
        </p:nvSpPr>
        <p:spPr>
          <a:xfrm>
            <a:off x="675044" y="600888"/>
            <a:ext cx="91463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Tekrarlayan Ateşli İdrar Yolu Enfeksiyonları</a:t>
            </a:r>
            <a:endParaRPr lang="tr-TR" sz="28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230147A1-A467-49F2-8772-FB2929E5413D}"/>
              </a:ext>
            </a:extLst>
          </p:cNvPr>
          <p:cNvSpPr txBox="1"/>
          <p:nvPr/>
        </p:nvSpPr>
        <p:spPr>
          <a:xfrm>
            <a:off x="851463" y="1417300"/>
            <a:ext cx="10489074" cy="3934713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6D877959-6084-41F9-9505-D41CE7B3F476}"/>
              </a:ext>
            </a:extLst>
          </p:cNvPr>
          <p:cNvSpPr/>
          <p:nvPr/>
        </p:nvSpPr>
        <p:spPr>
          <a:xfrm>
            <a:off x="1311643" y="2079234"/>
            <a:ext cx="9380178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tr-TR" sz="2800" dirty="0"/>
              <a:t>Tekrarlayan ateşli idrar yolu enfeksiyonları, altta yatan </a:t>
            </a:r>
            <a:r>
              <a:rPr lang="tr-TR" sz="2800" dirty="0" err="1"/>
              <a:t>üriner</a:t>
            </a:r>
            <a:r>
              <a:rPr lang="tr-TR" sz="2800" dirty="0"/>
              <a:t> anomaliler (</a:t>
            </a:r>
            <a:r>
              <a:rPr lang="tr-TR" sz="2800" dirty="0" err="1"/>
              <a:t>hipodisplazi</a:t>
            </a:r>
            <a:r>
              <a:rPr lang="tr-TR" sz="2800" dirty="0"/>
              <a:t>, </a:t>
            </a:r>
            <a:r>
              <a:rPr lang="tr-TR" sz="2800" dirty="0" err="1"/>
              <a:t>vezikoüreteral</a:t>
            </a:r>
            <a:r>
              <a:rPr lang="tr-TR" sz="2800" dirty="0"/>
              <a:t> </a:t>
            </a:r>
            <a:r>
              <a:rPr lang="tr-TR" sz="2800" dirty="0" err="1"/>
              <a:t>reflü</a:t>
            </a:r>
            <a:r>
              <a:rPr lang="tr-TR" sz="2800" dirty="0"/>
              <a:t> ve </a:t>
            </a:r>
            <a:r>
              <a:rPr lang="tr-TR" sz="2800" dirty="0" err="1"/>
              <a:t>obstrüktif</a:t>
            </a:r>
            <a:r>
              <a:rPr lang="tr-TR" sz="2800" dirty="0"/>
              <a:t> </a:t>
            </a:r>
            <a:r>
              <a:rPr lang="tr-TR" sz="2800" dirty="0" err="1"/>
              <a:t>üropati</a:t>
            </a:r>
            <a:r>
              <a:rPr lang="tr-TR" sz="2800" dirty="0"/>
              <a:t>) nedeniyle çocuklarda en sık görülen kronik böbrek yetmezliği sebebidir.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640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9A674231-B60D-48E0-8682-B25E40739994}"/>
              </a:ext>
            </a:extLst>
          </p:cNvPr>
          <p:cNvSpPr/>
          <p:nvPr/>
        </p:nvSpPr>
        <p:spPr>
          <a:xfrm>
            <a:off x="675044" y="600888"/>
            <a:ext cx="108419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Çocuklarda</a:t>
            </a: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Hangi Durumlarda İdrar Yolu Enfeksiyonu Düşünülmelidir? -1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ikdörtgen: Yuvarlatılmış Köşeler 4">
            <a:extLst>
              <a:ext uri="{FF2B5EF4-FFF2-40B4-BE49-F238E27FC236}">
                <a16:creationId xmlns:a16="http://schemas.microsoft.com/office/drawing/2014/main" id="{794EDE56-AB57-4832-87B6-12ED7515952A}"/>
              </a:ext>
            </a:extLst>
          </p:cNvPr>
          <p:cNvSpPr/>
          <p:nvPr/>
        </p:nvSpPr>
        <p:spPr>
          <a:xfrm>
            <a:off x="552383" y="1385740"/>
            <a:ext cx="5936327" cy="3410629"/>
          </a:xfrm>
          <a:prstGeom prst="roundRect">
            <a:avLst/>
          </a:prstGeom>
          <a:solidFill>
            <a:srgbClr val="F4F9F1"/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50EC83D7-740E-4B9E-9A50-99F6C61CF7FF}"/>
              </a:ext>
            </a:extLst>
          </p:cNvPr>
          <p:cNvSpPr/>
          <p:nvPr/>
        </p:nvSpPr>
        <p:spPr>
          <a:xfrm>
            <a:off x="1016013" y="2312122"/>
            <a:ext cx="5386139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Ateş, kusma, letarji, huzursuzluk, beslenmeyi reddetme, kötü kokulu idrar, ağırlık artımının duraklaması, uzamış sarılık </a:t>
            </a:r>
          </a:p>
        </p:txBody>
      </p:sp>
      <p:sp>
        <p:nvSpPr>
          <p:cNvPr id="15" name="Dikdörtgen: Yuvarlatılmış Köşeler 14">
            <a:extLst>
              <a:ext uri="{FF2B5EF4-FFF2-40B4-BE49-F238E27FC236}">
                <a16:creationId xmlns:a16="http://schemas.microsoft.com/office/drawing/2014/main" id="{759B57B5-FB52-4589-98B5-FD79E54755F7}"/>
              </a:ext>
            </a:extLst>
          </p:cNvPr>
          <p:cNvSpPr/>
          <p:nvPr/>
        </p:nvSpPr>
        <p:spPr>
          <a:xfrm>
            <a:off x="750144" y="1385740"/>
            <a:ext cx="5266477" cy="5395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endParaRPr lang="tr-TR" sz="2400" b="1" dirty="0">
              <a:solidFill>
                <a:prstClr val="black"/>
              </a:solidFill>
            </a:endParaRPr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9D827B0B-5CAC-4F71-8D2E-7E4A0153DF9D}"/>
              </a:ext>
            </a:extLst>
          </p:cNvPr>
          <p:cNvSpPr txBox="1"/>
          <p:nvPr/>
        </p:nvSpPr>
        <p:spPr>
          <a:xfrm>
            <a:off x="1016013" y="1455317"/>
            <a:ext cx="4311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3 Aydan</a:t>
            </a:r>
            <a:r>
              <a:rPr lang="tr-TR" sz="2400" b="1" dirty="0">
                <a:solidFill>
                  <a:prstClr val="black"/>
                </a:solidFill>
              </a:rPr>
              <a:t> Küçük Olan Bebeklerde</a:t>
            </a:r>
            <a:r>
              <a:rPr lang="tr-TR" sz="2400" b="1" dirty="0"/>
              <a:t> </a:t>
            </a:r>
          </a:p>
        </p:txBody>
      </p:sp>
      <p:pic>
        <p:nvPicPr>
          <p:cNvPr id="1030" name="Picture 6" descr="Bebek, Ağlayan, Ağlamak, Ağlayan Bebek, Sevimli, Küçük">
            <a:extLst>
              <a:ext uri="{FF2B5EF4-FFF2-40B4-BE49-F238E27FC236}">
                <a16:creationId xmlns:a16="http://schemas.microsoft.com/office/drawing/2014/main" id="{202A487D-B8D8-4B32-B8F2-798F9FC50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171" y="1455317"/>
            <a:ext cx="4683760" cy="310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73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5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9A674231-B60D-48E0-8682-B25E40739994}"/>
              </a:ext>
            </a:extLst>
          </p:cNvPr>
          <p:cNvSpPr/>
          <p:nvPr/>
        </p:nvSpPr>
        <p:spPr>
          <a:xfrm>
            <a:off x="675044" y="600888"/>
            <a:ext cx="108419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Çocuklarda</a:t>
            </a: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Hangi Durumlarda İdrar Yolu Enfeksiyonu Düşünülmelidir? -2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Dikdörtgen: Yuvarlatılmış Köşeler 7">
            <a:extLst>
              <a:ext uri="{FF2B5EF4-FFF2-40B4-BE49-F238E27FC236}">
                <a16:creationId xmlns:a16="http://schemas.microsoft.com/office/drawing/2014/main" id="{4618DC50-873B-45C9-BD63-B5163F53D125}"/>
              </a:ext>
            </a:extLst>
          </p:cNvPr>
          <p:cNvSpPr/>
          <p:nvPr/>
        </p:nvSpPr>
        <p:spPr>
          <a:xfrm>
            <a:off x="3774558" y="1449151"/>
            <a:ext cx="3604437" cy="5706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tr-TR" sz="2400" b="1" dirty="0">
                <a:solidFill>
                  <a:schemeClr val="tx1"/>
                </a:solidFill>
                <a:latin typeface="Calibri" panose="020F0502020204030204"/>
              </a:rPr>
              <a:t>3 Aydan Büyük</a:t>
            </a:r>
          </a:p>
        </p:txBody>
      </p:sp>
      <p:sp>
        <p:nvSpPr>
          <p:cNvPr id="10" name="Dikdörtgen: Yuvarlatılmış Köşeler 9">
            <a:extLst>
              <a:ext uri="{FF2B5EF4-FFF2-40B4-BE49-F238E27FC236}">
                <a16:creationId xmlns:a16="http://schemas.microsoft.com/office/drawing/2014/main" id="{7E8B73DD-8C9E-4404-80D0-9E0E4220F8B4}"/>
              </a:ext>
            </a:extLst>
          </p:cNvPr>
          <p:cNvSpPr/>
          <p:nvPr/>
        </p:nvSpPr>
        <p:spPr>
          <a:xfrm>
            <a:off x="531810" y="2927743"/>
            <a:ext cx="5294832" cy="2716178"/>
          </a:xfrm>
          <a:prstGeom prst="roundRect">
            <a:avLst/>
          </a:prstGeom>
          <a:solidFill>
            <a:srgbClr val="F4F9F1"/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3E0342AA-75CC-4511-8D36-A0812BE29623}"/>
              </a:ext>
            </a:extLst>
          </p:cNvPr>
          <p:cNvSpPr/>
          <p:nvPr/>
        </p:nvSpPr>
        <p:spPr>
          <a:xfrm>
            <a:off x="746658" y="3250228"/>
            <a:ext cx="47934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tr-TR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Konuşamayan çocuklarda</a:t>
            </a:r>
            <a:r>
              <a:rPr kumimoji="0" lang="tr-T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Ateş, kusma, karında hassasiyet, idrar yaparken ağlama, letarji, huzursuzluk, kötü kokulu idrar, ağırlık artımının olmaması</a:t>
            </a:r>
          </a:p>
        </p:txBody>
      </p:sp>
      <p:sp>
        <p:nvSpPr>
          <p:cNvPr id="13" name="Dikdörtgen: Yuvarlatılmış Köşeler 12">
            <a:extLst>
              <a:ext uri="{FF2B5EF4-FFF2-40B4-BE49-F238E27FC236}">
                <a16:creationId xmlns:a16="http://schemas.microsoft.com/office/drawing/2014/main" id="{4F8EB28D-0D05-44BD-9DED-F9AE56285DD9}"/>
              </a:ext>
            </a:extLst>
          </p:cNvPr>
          <p:cNvSpPr/>
          <p:nvPr/>
        </p:nvSpPr>
        <p:spPr>
          <a:xfrm>
            <a:off x="6096001" y="2849053"/>
            <a:ext cx="5564190" cy="2794868"/>
          </a:xfrm>
          <a:prstGeom prst="roundRect">
            <a:avLst/>
          </a:prstGeom>
          <a:solidFill>
            <a:srgbClr val="F4F9F1"/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Dikdörtgen 13">
            <a:extLst>
              <a:ext uri="{FF2B5EF4-FFF2-40B4-BE49-F238E27FC236}">
                <a16:creationId xmlns:a16="http://schemas.microsoft.com/office/drawing/2014/main" id="{2FD6BC93-1FA1-41A3-8C0B-F4192F34C9FB}"/>
              </a:ext>
            </a:extLst>
          </p:cNvPr>
          <p:cNvSpPr/>
          <p:nvPr/>
        </p:nvSpPr>
        <p:spPr>
          <a:xfrm>
            <a:off x="6188990" y="2849053"/>
            <a:ext cx="5378211" cy="2794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tr-T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r>
              <a:rPr kumimoji="0" lang="tr-TR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Konuşan çocuklarda</a:t>
            </a:r>
            <a:r>
              <a:rPr kumimoji="0" lang="tr-T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Ateş, kusma, karında hassasiyet, karın ağrısı, letarji, huzursuzluk, kötü kokulu idrar, idrar yaparken acıma, iştahsızlık, ağırlık artımının olmaması, sık idrara çıkma, </a:t>
            </a:r>
            <a:r>
              <a:rPr kumimoji="0" lang="tr-TR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kostovertebral</a:t>
            </a:r>
            <a:r>
              <a:rPr kumimoji="0" lang="tr-T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açı ağrı ve/veya duyarlılığı, bulanık idrar, kanlı idrar </a:t>
            </a:r>
          </a:p>
        </p:txBody>
      </p:sp>
      <p:sp>
        <p:nvSpPr>
          <p:cNvPr id="2" name="Ok: Aşağı 1">
            <a:extLst>
              <a:ext uri="{FF2B5EF4-FFF2-40B4-BE49-F238E27FC236}">
                <a16:creationId xmlns:a16="http://schemas.microsoft.com/office/drawing/2014/main" id="{E168E6B8-B89B-4C10-8613-5B17744AE0E4}"/>
              </a:ext>
            </a:extLst>
          </p:cNvPr>
          <p:cNvSpPr/>
          <p:nvPr/>
        </p:nvSpPr>
        <p:spPr>
          <a:xfrm rot="3014860">
            <a:off x="2936038" y="1814246"/>
            <a:ext cx="486375" cy="1240331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dirty="0"/>
          </a:p>
        </p:txBody>
      </p:sp>
      <p:sp>
        <p:nvSpPr>
          <p:cNvPr id="12" name="Ok: Aşağı 11">
            <a:extLst>
              <a:ext uri="{FF2B5EF4-FFF2-40B4-BE49-F238E27FC236}">
                <a16:creationId xmlns:a16="http://schemas.microsoft.com/office/drawing/2014/main" id="{A793B58B-5C10-4FB6-AFA5-9FFC5364A46A}"/>
              </a:ext>
            </a:extLst>
          </p:cNvPr>
          <p:cNvSpPr/>
          <p:nvPr/>
        </p:nvSpPr>
        <p:spPr>
          <a:xfrm rot="18839594">
            <a:off x="7663353" y="1782058"/>
            <a:ext cx="504161" cy="1159605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75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7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/>
      <p:bldP spid="13" grpId="0" animBg="1"/>
      <p:bldP spid="14" grpId="0"/>
      <p:bldP spid="2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9A674231-B60D-48E0-8682-B25E40739994}"/>
              </a:ext>
            </a:extLst>
          </p:cNvPr>
          <p:cNvSpPr/>
          <p:nvPr/>
        </p:nvSpPr>
        <p:spPr>
          <a:xfrm>
            <a:off x="675044" y="600888"/>
            <a:ext cx="108419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Çocuklarda</a:t>
            </a:r>
            <a:r>
              <a:rPr 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Hangi Durumlarda İdrar Yolu Enfeksiyonu Düşünülmelidir?-3</a:t>
            </a:r>
            <a:endParaRPr lang="tr-TR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Dikdörtgen: Yuvarlatılmış Köşeler 4">
            <a:extLst>
              <a:ext uri="{FF2B5EF4-FFF2-40B4-BE49-F238E27FC236}">
                <a16:creationId xmlns:a16="http://schemas.microsoft.com/office/drawing/2014/main" id="{794EDE56-AB57-4832-87B6-12ED7515952A}"/>
              </a:ext>
            </a:extLst>
          </p:cNvPr>
          <p:cNvSpPr/>
          <p:nvPr/>
        </p:nvSpPr>
        <p:spPr>
          <a:xfrm>
            <a:off x="740919" y="1368158"/>
            <a:ext cx="10593387" cy="1045434"/>
          </a:xfrm>
          <a:prstGeom prst="roundRect">
            <a:avLst/>
          </a:prstGeom>
          <a:solidFill>
            <a:srgbClr val="F4F9F1"/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anose="020B0604020202020204" pitchFamily="34" charset="0"/>
              <a:buChar char="•"/>
            </a:pPr>
            <a:endParaRPr lang="tr-TR" sz="1050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50EC83D7-740E-4B9E-9A50-99F6C61CF7FF}"/>
              </a:ext>
            </a:extLst>
          </p:cNvPr>
          <p:cNvSpPr/>
          <p:nvPr/>
        </p:nvSpPr>
        <p:spPr>
          <a:xfrm>
            <a:off x="1022589" y="1488508"/>
            <a:ext cx="100300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200" dirty="0"/>
              <a:t>İdrar yolu enfeksiyonu şüphesi olan her 38</a:t>
            </a:r>
            <a:r>
              <a:rPr lang="tr-TR" sz="2200" baseline="30000" dirty="0"/>
              <a:t>o</a:t>
            </a:r>
            <a:r>
              <a:rPr lang="tr-TR" sz="2200" dirty="0"/>
              <a:t>C’nin üzerinde açıklanamayan ateşi olan her çocukta idrar yolu enfeksiyonu düşünülmelidir.</a:t>
            </a:r>
          </a:p>
        </p:txBody>
      </p:sp>
      <p:sp>
        <p:nvSpPr>
          <p:cNvPr id="10" name="Dikdörtgen: Yuvarlatılmış Köşeler 9">
            <a:extLst>
              <a:ext uri="{FF2B5EF4-FFF2-40B4-BE49-F238E27FC236}">
                <a16:creationId xmlns:a16="http://schemas.microsoft.com/office/drawing/2014/main" id="{7E8B73DD-8C9E-4404-80D0-9E0E4220F8B4}"/>
              </a:ext>
            </a:extLst>
          </p:cNvPr>
          <p:cNvSpPr/>
          <p:nvPr/>
        </p:nvSpPr>
        <p:spPr>
          <a:xfrm>
            <a:off x="799305" y="3013453"/>
            <a:ext cx="10535001" cy="769441"/>
          </a:xfrm>
          <a:prstGeom prst="round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anose="020B0604020202020204" pitchFamily="34" charset="0"/>
              <a:buChar char="•"/>
            </a:pPr>
            <a:endParaRPr lang="tr-TR" sz="1050" dirty="0"/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3E0342AA-75CC-4511-8D36-A0812BE29623}"/>
              </a:ext>
            </a:extLst>
          </p:cNvPr>
          <p:cNvSpPr/>
          <p:nvPr/>
        </p:nvSpPr>
        <p:spPr>
          <a:xfrm>
            <a:off x="1086201" y="3013453"/>
            <a:ext cx="103064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200" dirty="0"/>
              <a:t>Çocukta idrar incelemesi ve idrar kültürü eş zamanlı yapılmalıdır.</a:t>
            </a:r>
          </a:p>
          <a:p>
            <a:pPr marL="342900" indent="-342900">
              <a:buFontTx/>
              <a:buChar char="-"/>
            </a:pPr>
            <a:endParaRPr lang="tr-TR" sz="2200" dirty="0"/>
          </a:p>
        </p:txBody>
      </p:sp>
      <p:sp>
        <p:nvSpPr>
          <p:cNvPr id="12" name="Dikdörtgen: Yuvarlatılmış Köşeler 11">
            <a:extLst>
              <a:ext uri="{FF2B5EF4-FFF2-40B4-BE49-F238E27FC236}">
                <a16:creationId xmlns:a16="http://schemas.microsoft.com/office/drawing/2014/main" id="{F91F4C2A-377D-4E75-8D44-7EDB61399CE8}"/>
              </a:ext>
            </a:extLst>
          </p:cNvPr>
          <p:cNvSpPr/>
          <p:nvPr/>
        </p:nvSpPr>
        <p:spPr>
          <a:xfrm>
            <a:off x="799306" y="4527947"/>
            <a:ext cx="10593387" cy="1045434"/>
          </a:xfrm>
          <a:prstGeom prst="roundRect">
            <a:avLst/>
          </a:prstGeom>
          <a:solidFill>
            <a:srgbClr val="F4F9F1"/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anose="020B0604020202020204" pitchFamily="34" charset="0"/>
              <a:buChar char="•"/>
            </a:pPr>
            <a:endParaRPr lang="tr-TR" sz="1050" dirty="0"/>
          </a:p>
        </p:txBody>
      </p:sp>
      <p:sp>
        <p:nvSpPr>
          <p:cNvPr id="13" name="Dikdörtgen 12">
            <a:extLst>
              <a:ext uri="{FF2B5EF4-FFF2-40B4-BE49-F238E27FC236}">
                <a16:creationId xmlns:a16="http://schemas.microsoft.com/office/drawing/2014/main" id="{788FEB14-1F5B-4A5E-8020-57D5CA63B078}"/>
              </a:ext>
            </a:extLst>
          </p:cNvPr>
          <p:cNvSpPr/>
          <p:nvPr/>
        </p:nvSpPr>
        <p:spPr>
          <a:xfrm>
            <a:off x="1080976" y="4648297"/>
            <a:ext cx="100300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r-TR" sz="2200" dirty="0"/>
              <a:t>İdrar örneklerinin elde edilmesinde her yaş grubu için en geçerli idrar toplama yöntemi kullanılmalıdır.</a:t>
            </a:r>
          </a:p>
        </p:txBody>
      </p:sp>
      <p:sp>
        <p:nvSpPr>
          <p:cNvPr id="4" name="Ok: Aşağı 3">
            <a:extLst>
              <a:ext uri="{FF2B5EF4-FFF2-40B4-BE49-F238E27FC236}">
                <a16:creationId xmlns:a16="http://schemas.microsoft.com/office/drawing/2014/main" id="{C5114F3D-AD53-41D4-954F-31EF286A30ED}"/>
              </a:ext>
            </a:extLst>
          </p:cNvPr>
          <p:cNvSpPr/>
          <p:nvPr/>
        </p:nvSpPr>
        <p:spPr>
          <a:xfrm>
            <a:off x="5591044" y="3874621"/>
            <a:ext cx="446568" cy="49768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k: Aşağı 13">
            <a:extLst>
              <a:ext uri="{FF2B5EF4-FFF2-40B4-BE49-F238E27FC236}">
                <a16:creationId xmlns:a16="http://schemas.microsoft.com/office/drawing/2014/main" id="{9B9735E6-D3A3-4B3F-A28A-46B3221A9801}"/>
              </a:ext>
            </a:extLst>
          </p:cNvPr>
          <p:cNvSpPr/>
          <p:nvPr/>
        </p:nvSpPr>
        <p:spPr>
          <a:xfrm>
            <a:off x="5591044" y="2491413"/>
            <a:ext cx="446568" cy="49768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15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7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2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 animBg="1"/>
      <p:bldP spid="11" grpId="0"/>
      <p:bldP spid="12" grpId="0" animBg="1"/>
      <p:bldP spid="13" grpId="0"/>
      <p:bldP spid="4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9115</TotalTime>
  <Words>880</Words>
  <Application>Microsoft Office PowerPoint</Application>
  <PresentationFormat>Geniş ekran</PresentationFormat>
  <Paragraphs>155</Paragraphs>
  <Slides>17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4" baseType="lpstr">
      <vt:lpstr>맑은 고딕</vt:lpstr>
      <vt:lpstr>Arial</vt:lpstr>
      <vt:lpstr>Calibri</vt:lpstr>
      <vt:lpstr>Calibri Light</vt:lpstr>
      <vt:lpstr>Times New Roman</vt:lpstr>
      <vt:lpstr>Wingdings</vt:lpstr>
      <vt:lpstr>1_Office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BEDİHA ÖKSÜZ</dc:creator>
  <cp:lastModifiedBy>FATMA TAMKOÇ GÜRBÜZTÜRK</cp:lastModifiedBy>
  <cp:revision>293</cp:revision>
  <dcterms:created xsi:type="dcterms:W3CDTF">2020-11-23T09:22:27Z</dcterms:created>
  <dcterms:modified xsi:type="dcterms:W3CDTF">2021-07-07T10:40:17Z</dcterms:modified>
</cp:coreProperties>
</file>