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0"/>
  </p:notesMasterIdLst>
  <p:sldIdLst>
    <p:sldId id="836" r:id="rId5"/>
    <p:sldId id="842" r:id="rId6"/>
    <p:sldId id="872" r:id="rId7"/>
    <p:sldId id="380" r:id="rId8"/>
    <p:sldId id="873" r:id="rId9"/>
    <p:sldId id="862" r:id="rId10"/>
    <p:sldId id="845" r:id="rId11"/>
    <p:sldId id="863" r:id="rId12"/>
    <p:sldId id="847" r:id="rId13"/>
    <p:sldId id="875" r:id="rId14"/>
    <p:sldId id="876" r:id="rId15"/>
    <p:sldId id="877" r:id="rId16"/>
    <p:sldId id="878" r:id="rId17"/>
    <p:sldId id="879" r:id="rId18"/>
    <p:sldId id="880" r:id="rId19"/>
    <p:sldId id="881" r:id="rId20"/>
    <p:sldId id="848" r:id="rId21"/>
    <p:sldId id="849" r:id="rId22"/>
    <p:sldId id="850" r:id="rId23"/>
    <p:sldId id="853" r:id="rId24"/>
    <p:sldId id="854" r:id="rId25"/>
    <p:sldId id="855" r:id="rId26"/>
    <p:sldId id="859" r:id="rId27"/>
    <p:sldId id="856" r:id="rId28"/>
    <p:sldId id="841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5F0"/>
    <a:srgbClr val="FEF9F0"/>
    <a:srgbClr val="FCE0D0"/>
    <a:srgbClr val="C00000"/>
    <a:srgbClr val="8BE6FF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67" autoAdjust="0"/>
    <p:restoredTop sz="88226"/>
  </p:normalViewPr>
  <p:slideViewPr>
    <p:cSldViewPr snapToGrid="0">
      <p:cViewPr varScale="1">
        <p:scale>
          <a:sx n="75" d="100"/>
          <a:sy n="75" d="100"/>
        </p:scale>
        <p:origin x="87" y="337"/>
      </p:cViewPr>
      <p:guideLst>
        <p:guide orient="horz" pos="2160"/>
        <p:guide pos="3840"/>
      </p:guideLst>
    </p:cSldViewPr>
  </p:slid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EEB04-1C44-4D0A-8555-F1BEAAED140A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73948-F190-424E-A82F-AA7BBDC18F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995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73948-F190-424E-A82F-AA7BBDC18FE5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5858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73948-F190-424E-A82F-AA7BBDC18FE5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2659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73948-F190-424E-A82F-AA7BBDC18FE5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906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66EB-320A-4A72-9899-5C980BB4DEE4}" type="datetime1">
              <a:rPr lang="tr-TR" smtClean="0"/>
              <a:t>7.07.2021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F269-4786-4C26-A928-14E756CEA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683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4A44-2117-4699-A55A-BA6AB30BCA91}" type="datetime1">
              <a:rPr lang="tr-TR" smtClean="0"/>
              <a:t>7.07.2021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F269-4786-4C26-A928-14E756CEA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685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1686B-06D2-41B3-ACE2-1D53E4BD9FD7}" type="datetime1">
              <a:rPr lang="tr-TR" smtClean="0"/>
              <a:t>7.07.2021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F269-4786-4C26-A928-14E756CEA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075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A951C7-7F21-4362-89AB-67204B573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401DA0B-D0D8-4F0E-88B1-C4402599A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B87F3AB-7223-4366-BA86-3193EFAB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84F3472-8B83-48D5-986F-A107F8CA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48B13B7-FD9C-4CB6-90EE-9BDD2F16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4603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18F784-EB02-4F9D-92CB-328B048C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0605DA-4DA3-4053-AAC4-0A5C75184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03184DD-4ED5-4797-8772-871B7AC8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4C570A-B697-4C44-9698-0D7E8A61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A0B988-3EC2-4242-B396-F341D217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2808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DF41D2-E01B-4656-A998-6251DB93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7A7D688-E9D6-4DCD-A973-6E9720D92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07A6C4-E05C-4D1D-8DCD-8F5B7FC1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C25208A-00E9-4DD9-9876-2344ED3F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74EB2CA-2A6C-473B-BF1D-E9ED7DD6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9643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3C397C-2EE0-4C00-BB1F-C0713A9F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949632-F0C1-4842-8028-A162FF33C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CA46BA5-CBDA-4E70-8B13-24CE96638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F29281A-AB2B-45BC-A42E-7D846A81E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89A7816-3B78-4C53-B223-EEE259DA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F3B5822-59D1-4CE7-A63B-974DF78F9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7200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298BEA-14CF-4555-A343-D9C9B6DB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44789D5-2874-4B98-A87B-6313CD2A2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0FF9CA0-0641-4311-83AB-0B49D5E55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41651E5-C977-4349-A6AD-BBCAAD5C5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2CDE07C-7C17-43BE-88DE-485FCEBCB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1EE79E4-7095-4AC7-86EC-ED520E0DB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5DEB688-95A2-4481-8579-D2769A45E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B2866F9-75DD-4C28-A8FE-16112BAA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3763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361FEA-9B50-42B6-8697-85ADAA13A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0D54CD7-25E3-4F62-B046-1A3698142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20943B9-0E48-4225-8BDA-571D4EB4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FD1CA07-7223-4799-8510-6835B6352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7412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98FDD30-9803-4476-B183-839A0FC4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E36D963-92CC-444A-BBFC-B0E0F352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27AAF04-B1C1-4F60-BB95-D20EAFC65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434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D3DBE7-DFCE-4015-AB8C-819EB47B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941BA0-FC4E-478B-8BB2-2593A5678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CF04CAD-9F3D-4EB6-8AA0-B71952202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1F9B598-37F8-4139-ACA8-418D6587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C411FE2-3E81-41CE-8C51-009E0FE6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271030B-56DF-4578-B498-261065CB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408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1D07-50E0-4718-B74D-691330B6E64D}" type="datetime1">
              <a:rPr lang="tr-TR" smtClean="0"/>
              <a:t>7.07.2021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F269-4786-4C26-A928-14E756CEA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9209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7712FE-0C11-42B1-964D-643DC4E2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C57217D-C914-4FFA-830B-6D7D59F7C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B4B32D4-1590-4BD4-A062-D3F1D16C9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D5109A6-068D-4ADC-8E3A-F12920DD6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1DA4D40-7F09-4260-9B21-28636774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17753D7-B945-4595-B025-A1A0703E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3571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AD8399-98EB-4CFF-A7BF-845DE127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EA344F2-06EE-48B6-8CFE-AF8F11DA6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178B5A-8E93-4860-9B30-32FEF4631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1906E2D-17DE-4B06-851E-C433B7AA9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740F2D-9E5A-4A12-8135-7A68C9E9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9736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395D7E0-4628-4358-83AD-0FE19C7C7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B9F5007-3779-4589-BB84-F3743C4A8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C67C07-B551-4F9E-A4DE-882DDAEA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CFD03B7-3ADC-4602-863E-BE7076CE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2AABAC-CA66-4402-9CAD-66BED20F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7075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A951C7-7F21-4362-89AB-67204B573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401DA0B-D0D8-4F0E-88B1-C4402599A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56F6E-24A7-47E2-A993-0279969B72E4}" type="datetimeFigureOut">
              <a:rPr lang="tr-TR" smtClean="0"/>
              <a:pPr>
                <a:defRPr/>
              </a:pPr>
              <a:t>7.07.2021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192C7-8856-43B8-9E96-B7AFED22232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4949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18F784-EB02-4F9D-92CB-328B048C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0605DA-4DA3-4053-AAC4-0A5C75184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E367-2531-4A4B-A737-F69E2095707F}" type="datetimeFigureOut">
              <a:rPr lang="tr-TR" smtClean="0"/>
              <a:pPr>
                <a:defRPr/>
              </a:pPr>
              <a:t>7.07.2021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34E21-8968-469F-94C3-F4DB455E3DF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283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DF41D2-E01B-4656-A998-6251DB93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7A7D688-E9D6-4DCD-A973-6E9720D92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B0A77-D7AA-46D0-9C4C-0528CF5924E2}" type="datetimeFigureOut">
              <a:rPr lang="tr-TR" smtClean="0"/>
              <a:pPr>
                <a:defRPr/>
              </a:pPr>
              <a:t>7.07.2021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DF2FE-9CBE-4176-97ED-FE6F7B3ACCE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2313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3C397C-2EE0-4C00-BB1F-C0713A9F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949632-F0C1-4842-8028-A162FF33C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CA46BA5-CBDA-4E70-8B13-24CE96638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829EB-3D6F-43A1-8C56-65F5F0EF5C49}" type="datetimeFigureOut">
              <a:rPr lang="tr-TR" smtClean="0"/>
              <a:pPr>
                <a:defRPr/>
              </a:pPr>
              <a:t>7.07.2021</a:t>
            </a:fld>
            <a:endParaRPr lang="tr-TR"/>
          </a:p>
        </p:txBody>
      </p:sp>
      <p:sp>
        <p:nvSpPr>
          <p:cNvPr id="6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80D28-1EF3-45E7-B72F-34A77093D96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924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298BEA-14CF-4555-A343-D9C9B6DB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44789D5-2874-4B98-A87B-6313CD2A2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0FF9CA0-0641-4311-83AB-0B49D5E55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41651E5-C977-4349-A6AD-BBCAAD5C5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2CDE07C-7C17-43BE-88DE-485FCEBCB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F3B06-83E6-47B1-A309-C87E40EEB121}" type="datetimeFigureOut">
              <a:rPr lang="tr-TR" smtClean="0"/>
              <a:pPr>
                <a:defRPr/>
              </a:pPr>
              <a:t>7.07.2021</a:t>
            </a:fld>
            <a:endParaRPr lang="tr-TR"/>
          </a:p>
        </p:txBody>
      </p:sp>
      <p:sp>
        <p:nvSpPr>
          <p:cNvPr id="8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6EEE-F1BC-4B30-93A7-64524DC31A2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4673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361FEA-9B50-42B6-8697-85ADAA13A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BBC68-2480-4816-9576-91A3B6FE578F}" type="datetimeFigureOut">
              <a:rPr lang="tr-TR" smtClean="0"/>
              <a:pPr>
                <a:defRPr/>
              </a:pPr>
              <a:t>7.07.2021</a:t>
            </a:fld>
            <a:endParaRPr lang="tr-TR"/>
          </a:p>
        </p:txBody>
      </p:sp>
      <p:sp>
        <p:nvSpPr>
          <p:cNvPr id="4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DC0F9-B9BD-40F0-A632-94D632493C6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3189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36876-CF1A-4998-8FB3-2098A8803FBE}" type="datetimeFigureOut">
              <a:rPr lang="tr-TR" smtClean="0"/>
              <a:pPr>
                <a:defRPr/>
              </a:pPr>
              <a:t>7.07.2021</a:t>
            </a:fld>
            <a:endParaRPr lang="tr-TR"/>
          </a:p>
        </p:txBody>
      </p:sp>
      <p:sp>
        <p:nvSpPr>
          <p:cNvPr id="3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180D1-394C-4FD4-A2B8-38B6595C5A6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2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90AC-7C45-4C2C-B8E1-003B7DECED7B}" type="datetime1">
              <a:rPr lang="tr-TR" smtClean="0"/>
              <a:t>7.07.2021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F269-4786-4C26-A928-14E756CEA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0771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D3DBE7-DFCE-4015-AB8C-819EB47B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941BA0-FC4E-478B-8BB2-2593A5678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CF04CAD-9F3D-4EB6-8AA0-B71952202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72A2-9567-4D7C-8901-D1F9AE1DC82B}" type="datetimeFigureOut">
              <a:rPr lang="tr-TR" smtClean="0"/>
              <a:pPr>
                <a:defRPr/>
              </a:pPr>
              <a:t>7.07.2021</a:t>
            </a:fld>
            <a:endParaRPr lang="tr-TR"/>
          </a:p>
        </p:txBody>
      </p:sp>
      <p:sp>
        <p:nvSpPr>
          <p:cNvPr id="6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141D-C08B-4A23-8D8F-BDCE8A84B4B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8457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7712FE-0C11-42B1-964D-643DC4E2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C57217D-C914-4FFA-830B-6D7D59F7C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B4B32D4-1590-4BD4-A062-D3F1D16C9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3092A-3123-4E1C-997E-303B84D7ACBC}" type="datetimeFigureOut">
              <a:rPr lang="tr-TR" smtClean="0"/>
              <a:pPr>
                <a:defRPr/>
              </a:pPr>
              <a:t>7.07.2021</a:t>
            </a:fld>
            <a:endParaRPr lang="tr-TR"/>
          </a:p>
        </p:txBody>
      </p:sp>
      <p:sp>
        <p:nvSpPr>
          <p:cNvPr id="6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88129-0BA2-46FC-AF46-95F65B2CAF8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481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AD8399-98EB-4CFF-A7BF-845DE127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EA344F2-06EE-48B6-8CFE-AF8F11DA6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F637A-6DDA-4B28-9D14-0DEAD5172C45}" type="datetimeFigureOut">
              <a:rPr lang="tr-TR" smtClean="0"/>
              <a:pPr>
                <a:defRPr/>
              </a:pPr>
              <a:t>7.07.2021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A5350-3B51-48E3-9DB1-73489D10C32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5776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395D7E0-4628-4358-83AD-0FE19C7C7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B9F5007-3779-4589-BB84-F3743C4A8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35771-CE6E-41A7-B738-6D546F32A045}" type="datetimeFigureOut">
              <a:rPr lang="tr-TR" smtClean="0"/>
              <a:pPr>
                <a:defRPr/>
              </a:pPr>
              <a:t>7.07.2021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1AB5B-F2DF-485F-95C4-EDC209084D6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5923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65E7B6-DE5A-4000-AE54-FE8530A58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F59B6D3-F4BF-4CD4-9B82-378BD6AC8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2BE0867-6253-4F6C-8494-C8DE208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685BF-E98B-422D-934E-5215B2B45F78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D69A67-F11C-4236-91C1-A5046EF9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DC9D54-E5FF-4A86-BAB2-A1A68488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40928-9870-4322-9196-FAEF1588B540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76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EF8640-45A1-4951-9F66-416BCB9DF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A19CCE-64BB-4039-9E9A-1FF27DDE3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2BE0867-6253-4F6C-8494-C8DE208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0A391-7772-47BB-AC78-CE7B6C26AEEF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D69A67-F11C-4236-91C1-A5046EF9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DC9D54-E5FF-4A86-BAB2-A1A68488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2053F-B8F4-4FD6-88D1-058D75FF3D12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1227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AB3587-A54B-4D98-B15E-DC4CE871D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332E4B7-63D2-4683-B158-6707081C3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2BE0867-6253-4F6C-8494-C8DE208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66107-A512-4178-9741-7C846D699994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D69A67-F11C-4236-91C1-A5046EF9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DC9D54-E5FF-4A86-BAB2-A1A68488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E7A42-0592-45A3-B3A3-69065815498F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6338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3148BC-7B51-404B-A85A-1E6EDFA2C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C1C02D-AB83-4098-86CF-F9A18A6BA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C244BF5-F5ED-4DCE-AFB9-D20398320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92BE0867-6253-4F6C-8494-C8DE208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EC60E-D304-40DC-A92B-B2B1243C981C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 Bilgi Yer Tutucusu 4">
            <a:extLst>
              <a:ext uri="{FF2B5EF4-FFF2-40B4-BE49-F238E27FC236}">
                <a16:creationId xmlns:a16="http://schemas.microsoft.com/office/drawing/2014/main" id="{12D69A67-F11C-4236-91C1-A5046EF9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F9DC9D54-E5FF-4A86-BAB2-A1A68488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0013C-AD19-4B5A-AD3C-B9801DDB8D69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9626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BC2762-4BE2-4D86-8B4B-02BBDEE00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4EA1A0C-D62F-4560-A64D-D18FDA69C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8F4881A-7A36-4297-A429-86C12ACF3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2414871-C2CA-470E-A922-2CEE6DC06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F82507C-61FE-4D2C-8E97-B5E628CDA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3">
            <a:extLst>
              <a:ext uri="{FF2B5EF4-FFF2-40B4-BE49-F238E27FC236}">
                <a16:creationId xmlns:a16="http://schemas.microsoft.com/office/drawing/2014/main" id="{92BE0867-6253-4F6C-8494-C8DE208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F771E3-5FE9-4A22-8EA4-0DAFA5E4BB03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lt Bilgi Yer Tutucusu 4">
            <a:extLst>
              <a:ext uri="{FF2B5EF4-FFF2-40B4-BE49-F238E27FC236}">
                <a16:creationId xmlns:a16="http://schemas.microsoft.com/office/drawing/2014/main" id="{12D69A67-F11C-4236-91C1-A5046EF9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ayt Numarası Yer Tutucusu 5">
            <a:extLst>
              <a:ext uri="{FF2B5EF4-FFF2-40B4-BE49-F238E27FC236}">
                <a16:creationId xmlns:a16="http://schemas.microsoft.com/office/drawing/2014/main" id="{F9DC9D54-E5FF-4A86-BAB2-A1A68488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22F6E5-FD2B-4401-8386-D87F0B312720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3125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3490A8-123B-4FBA-8C46-BFA07F90B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3">
            <a:extLst>
              <a:ext uri="{FF2B5EF4-FFF2-40B4-BE49-F238E27FC236}">
                <a16:creationId xmlns:a16="http://schemas.microsoft.com/office/drawing/2014/main" id="{92BE0867-6253-4F6C-8494-C8DE208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61EAB-8754-4198-8529-FD7BB623C6B3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lt Bilgi Yer Tutucusu 4">
            <a:extLst>
              <a:ext uri="{FF2B5EF4-FFF2-40B4-BE49-F238E27FC236}">
                <a16:creationId xmlns:a16="http://schemas.microsoft.com/office/drawing/2014/main" id="{12D69A67-F11C-4236-91C1-A5046EF9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ayt Numarası Yer Tutucusu 5">
            <a:extLst>
              <a:ext uri="{FF2B5EF4-FFF2-40B4-BE49-F238E27FC236}">
                <a16:creationId xmlns:a16="http://schemas.microsoft.com/office/drawing/2014/main" id="{F9DC9D54-E5FF-4A86-BAB2-A1A68488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AE315-1517-4EF5-A00E-624971090040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7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EF1D-787C-4E5B-813A-A6E35CF61945}" type="datetime1">
              <a:rPr lang="tr-TR" smtClean="0"/>
              <a:t>7.07.2021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F269-4786-4C26-A928-14E756CEA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84974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>
            <a:extLst>
              <a:ext uri="{FF2B5EF4-FFF2-40B4-BE49-F238E27FC236}">
                <a16:creationId xmlns:a16="http://schemas.microsoft.com/office/drawing/2014/main" id="{92BE0867-6253-4F6C-8494-C8DE208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A7CDA5-C5AB-452B-9A20-3EB3BEFA057F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lt Bilgi Yer Tutucusu 4">
            <a:extLst>
              <a:ext uri="{FF2B5EF4-FFF2-40B4-BE49-F238E27FC236}">
                <a16:creationId xmlns:a16="http://schemas.microsoft.com/office/drawing/2014/main" id="{12D69A67-F11C-4236-91C1-A5046EF9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id="{F9DC9D54-E5FF-4A86-BAB2-A1A68488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9FC9F-BDFE-41E8-80A9-E933930C0EDC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206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7775B0-06CF-4015-93F4-36817715B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C9A21C-F016-412D-B1C4-0705BEC4D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A0EE492-E71E-4945-B72D-0C3EA7A9D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92BE0867-6253-4F6C-8494-C8DE208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EA8A-7D76-467E-BF6C-C2EA0BFC7C7C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 Bilgi Yer Tutucusu 4">
            <a:extLst>
              <a:ext uri="{FF2B5EF4-FFF2-40B4-BE49-F238E27FC236}">
                <a16:creationId xmlns:a16="http://schemas.microsoft.com/office/drawing/2014/main" id="{12D69A67-F11C-4236-91C1-A5046EF9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F9DC9D54-E5FF-4A86-BAB2-A1A68488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F98A3-9081-47CE-A372-FC458E42BE1C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624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1D2A2C-8F03-45A6-B2DE-43A03C0C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D21CF45-B6DD-4152-960B-007259B4D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0855223-2FA1-4B75-A8CF-853FE8DDD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id="{92BE0867-6253-4F6C-8494-C8DE208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C2458-F1E0-407A-AA5D-736F944C05BB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 Bilgi Yer Tutucusu 4">
            <a:extLst>
              <a:ext uri="{FF2B5EF4-FFF2-40B4-BE49-F238E27FC236}">
                <a16:creationId xmlns:a16="http://schemas.microsoft.com/office/drawing/2014/main" id="{12D69A67-F11C-4236-91C1-A5046EF9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id="{F9DC9D54-E5FF-4A86-BAB2-A1A68488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7A4D5-A8EC-4D72-8942-D550A8628731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131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A341AE-6995-4A5C-8726-A020FAC3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11E2C84-D99B-4028-BAB9-EBF797804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2BE0867-6253-4F6C-8494-C8DE208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2D982-8E1A-4C73-B0B2-DB0C85777763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D69A67-F11C-4236-91C1-A5046EF9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DC9D54-E5FF-4A86-BAB2-A1A68488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84B-19DC-41A3-B820-8EAD695503DD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9461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7DD429F-8F1F-4C1B-A7C9-68A9E066E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19D7498-E9D5-4BEC-B8E6-D6C19080C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2BE0867-6253-4F6C-8494-C8DE208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90748-23AF-4757-B5D4-318C68A5C448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D69A67-F11C-4236-91C1-A5046EF9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DC9D54-E5FF-4A86-BAB2-A1A68488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D58B7-CB0B-4B96-B8EB-EC1C9B32A1CB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74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40FC-EAA4-4741-8B84-4D9EBB6ED270}" type="datetime1">
              <a:rPr lang="tr-TR" smtClean="0"/>
              <a:t>7.07.2021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F269-4786-4C26-A928-14E756CEA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974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0331-D96C-4ABF-9D5B-92B3C3548C41}" type="datetime1">
              <a:rPr lang="tr-TR" smtClean="0"/>
              <a:t>7.07.2021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F269-4786-4C26-A928-14E756CEA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012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B926-0843-4AD8-826E-EF33E1E107DA}" type="datetime1">
              <a:rPr lang="tr-TR" smtClean="0"/>
              <a:t>7.07.2021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F269-4786-4C26-A928-14E756CEA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096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43F2-C605-4330-8FB2-9A680C0DD395}" type="datetime1">
              <a:rPr lang="tr-TR" smtClean="0"/>
              <a:t>7.07.2021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F269-4786-4C26-A928-14E756CEA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229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2DE-89EA-4B6A-A882-D3CE1B4EBACD}" type="datetime1">
              <a:rPr lang="tr-TR" smtClean="0"/>
              <a:t>7.07.2021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F269-4786-4C26-A928-14E756CEA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62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715536" y="1056501"/>
            <a:ext cx="10515600" cy="105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15536" y="218757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0FD4B-3DDA-44CF-BF02-D322FC4F3357}" type="datetime1">
              <a:rPr lang="tr-TR" smtClean="0"/>
              <a:t>7.07.2021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FF269-4786-4C26-A928-14E756CEA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223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C4FE266-5D8C-4587-B7E4-D19F43B8A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FAE0A90-9DA9-4713-84E8-88EC51BE3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927B1-687B-4565-A004-040F6B4DF3C0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413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aşlık Yer Tutucusu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stilini düzenlemek için tıklayın</a:t>
            </a:r>
          </a:p>
        </p:txBody>
      </p:sp>
      <p:sp>
        <p:nvSpPr>
          <p:cNvPr id="2051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tıklayın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E51DA6CD-252E-4796-8FD5-B5414010269D}" type="datetimeFigureOut">
              <a:rPr lang="tr-TR" smtClean="0"/>
              <a:pPr>
                <a:defRPr/>
              </a:pPr>
              <a:t>7.07.2021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2596E5AC-BD10-4A62-8C96-2E19E360728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740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Başlık Yer Tutucus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stilini düzenlemek için tıklayın</a:t>
            </a:r>
          </a:p>
        </p:txBody>
      </p:sp>
      <p:sp>
        <p:nvSpPr>
          <p:cNvPr id="5123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tıklayın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2BE0867-6253-4F6C-8494-C8DE20846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359E6-73B0-41F9-95B8-84BF07EF3284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7.07.2021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D69A67-F11C-4236-91C1-A5046EF95F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DC9D54-E5FF-4A86-BAB2-A1A68488B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69C0A-0CE9-408A-BDF2-A75DA4DDB4DF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29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bs.wikipedia.org/wiki/Aort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B28A2FA7-C71A-4440-A300-6AB0D6B84694}"/>
              </a:ext>
            </a:extLst>
          </p:cNvPr>
          <p:cNvSpPr txBox="1"/>
          <p:nvPr/>
        </p:nvSpPr>
        <p:spPr>
          <a:xfrm>
            <a:off x="3048182" y="4802951"/>
            <a:ext cx="594518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tr-TR" sz="2400" b="1" dirty="0"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KALP DAMAR HASTALIKLARININ TANIMI, SIKLIĞI, MORBİDİTE VE MORTALİTESİ </a:t>
            </a:r>
          </a:p>
        </p:txBody>
      </p:sp>
      <p:sp>
        <p:nvSpPr>
          <p:cNvPr id="6" name="Dikdörtgen 9"/>
          <p:cNvSpPr>
            <a:spLocks noChangeArrowheads="1"/>
          </p:cNvSpPr>
          <p:nvPr/>
        </p:nvSpPr>
        <p:spPr bwMode="auto">
          <a:xfrm>
            <a:off x="2559671" y="3010101"/>
            <a:ext cx="7594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tr-TR" altLang="tr-TR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BİRİNCİ BASAMAKTA ÇALIŞAN HEKİMLER İÇİN KORONER ARTER HASTALIĞI EĞİTİMİ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6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sgm.saglik.gov.tr/depo/birimler/kronik-hastaliklar-engelli-db/banner/kalp_damar_hastaliklari/shutterstock_53056649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43" y="1257277"/>
            <a:ext cx="4967963" cy="441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Damar Tıkanıklıklarında Kullanılan Terimler-2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750184" y="1262743"/>
            <a:ext cx="5982086" cy="4408714"/>
            <a:chOff x="750184" y="1262743"/>
            <a:chExt cx="5982086" cy="4408714"/>
          </a:xfrm>
        </p:grpSpPr>
        <p:sp>
          <p:nvSpPr>
            <p:cNvPr id="7" name="Dikdörtgen 6">
              <a:extLst>
                <a:ext uri="{FF2B5EF4-FFF2-40B4-BE49-F238E27FC236}">
                  <a16:creationId xmlns:a16="http://schemas.microsoft.com/office/drawing/2014/main" id="{9DB5785F-52BB-450F-8A93-09DBF640E0F6}"/>
                </a:ext>
              </a:extLst>
            </p:cNvPr>
            <p:cNvSpPr/>
            <p:nvPr/>
          </p:nvSpPr>
          <p:spPr>
            <a:xfrm>
              <a:off x="750184" y="1262743"/>
              <a:ext cx="5982086" cy="4408714"/>
            </a:xfrm>
            <a:prstGeom prst="rect">
              <a:avLst/>
            </a:prstGeom>
            <a:solidFill>
              <a:srgbClr val="FEF5F0"/>
            </a:solidFill>
            <a:ln w="19050">
              <a:solidFill>
                <a:schemeClr val="accent2">
                  <a:lumMod val="75000"/>
                </a:schemeClr>
              </a:solidFill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1A4F2EBE-7BAF-436D-AFC3-BA30E7A9F760}"/>
                </a:ext>
              </a:extLst>
            </p:cNvPr>
            <p:cNvSpPr txBox="1"/>
            <p:nvPr/>
          </p:nvSpPr>
          <p:spPr>
            <a:xfrm>
              <a:off x="877743" y="1749469"/>
              <a:ext cx="5550661" cy="2805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Oksijen Gereksinimi; 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tr-TR" sz="2400" dirty="0">
                  <a:solidFill>
                    <a:prstClr val="black"/>
                  </a:solidFill>
                  <a:latin typeface="Calibri"/>
                </a:rPr>
                <a:t>Efor, 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Tokluk, 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Heyecan veya stres zamanlarında veya 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Soğuğa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maruz kalındığında artar.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625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sgm.saglik.gov.tr/depo/birimler/kronik-hastaliklar-engelli-db/banner/kalp_damar_hastaliklari/shutterstock_53056649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43" y="1257277"/>
            <a:ext cx="4967963" cy="441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 1"/>
          <p:cNvGrpSpPr/>
          <p:nvPr/>
        </p:nvGrpSpPr>
        <p:grpSpPr>
          <a:xfrm>
            <a:off x="750184" y="1262743"/>
            <a:ext cx="5678221" cy="4408714"/>
            <a:chOff x="750184" y="1262743"/>
            <a:chExt cx="5678221" cy="4408714"/>
          </a:xfrm>
        </p:grpSpPr>
        <p:sp>
          <p:nvSpPr>
            <p:cNvPr id="7" name="Dikdörtgen 6">
              <a:extLst>
                <a:ext uri="{FF2B5EF4-FFF2-40B4-BE49-F238E27FC236}">
                  <a16:creationId xmlns:a16="http://schemas.microsoft.com/office/drawing/2014/main" id="{9DB5785F-52BB-450F-8A93-09DBF640E0F6}"/>
                </a:ext>
              </a:extLst>
            </p:cNvPr>
            <p:cNvSpPr/>
            <p:nvPr/>
          </p:nvSpPr>
          <p:spPr>
            <a:xfrm>
              <a:off x="750184" y="1262743"/>
              <a:ext cx="5678221" cy="4408714"/>
            </a:xfrm>
            <a:prstGeom prst="rect">
              <a:avLst/>
            </a:prstGeom>
            <a:solidFill>
              <a:srgbClr val="FEF5F0"/>
            </a:solidFill>
            <a:ln w="19050">
              <a:solidFill>
                <a:schemeClr val="accent2">
                  <a:lumMod val="75000"/>
                </a:schemeClr>
              </a:solidFill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1A4F2EBE-7BAF-436D-AFC3-BA30E7A9F760}"/>
                </a:ext>
              </a:extLst>
            </p:cNvPr>
            <p:cNvSpPr txBox="1"/>
            <p:nvPr/>
          </p:nvSpPr>
          <p:spPr>
            <a:xfrm>
              <a:off x="930376" y="1479207"/>
              <a:ext cx="5317836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Oksijen Gereksinimin Arttığı Durumlar:</a:t>
              </a: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lang="tr-TR" sz="2400" noProof="0" dirty="0" err="1">
                  <a:solidFill>
                    <a:prstClr val="black"/>
                  </a:solidFill>
                  <a:latin typeface="Calibri"/>
                </a:rPr>
                <a:t>İ</a:t>
              </a:r>
              <a:r>
                <a:rPr kumimoji="0" 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̇skemi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dinlenerek veya nitratla 10 </a:t>
              </a:r>
              <a:r>
                <a:rPr kumimoji="0" 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dk’dan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az bir </a:t>
              </a:r>
              <a:r>
                <a:rPr kumimoji="0" 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sürede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iyileştirildiğinde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tr-T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stabil </a:t>
              </a: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koroner arter hastalığ</a:t>
              </a:r>
              <a:r>
                <a:rPr kumimoji="0" lang="tr-T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ı</a:t>
              </a:r>
              <a:r>
                <a:rPr kumimoji="0" 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veya </a:t>
              </a:r>
              <a:r>
                <a:rPr kumimoji="0" lang="tr-T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stabil </a:t>
              </a:r>
              <a:r>
                <a:rPr kumimoji="0" lang="tr-TR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anjina</a:t>
              </a:r>
              <a:r>
                <a:rPr kumimoji="0" 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olarak tanımlanır. 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Sessiz </a:t>
              </a:r>
              <a:r>
                <a:rPr kumimoji="0" 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iskemi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en sık diyabet ve geriatri hastalarında izlenir.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Dikdörtgen 9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Damar Tıkanıklıklarında Kullanılan Terimler-3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53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sgm.saglik.gov.tr/depo/birimler/kronik-hastaliklar-engelli-db/banner/kalp_damar_hastaliklari/shutterstock_53056649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43" y="1257277"/>
            <a:ext cx="4967963" cy="441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Damar Tıkanıklıklarında Kullanılan Terimler-4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750184" y="1262743"/>
            <a:ext cx="5678221" cy="4408714"/>
            <a:chOff x="750184" y="1262743"/>
            <a:chExt cx="5678221" cy="4408714"/>
          </a:xfrm>
        </p:grpSpPr>
        <p:sp>
          <p:nvSpPr>
            <p:cNvPr id="7" name="Dikdörtgen 6">
              <a:extLst>
                <a:ext uri="{FF2B5EF4-FFF2-40B4-BE49-F238E27FC236}">
                  <a16:creationId xmlns:a16="http://schemas.microsoft.com/office/drawing/2014/main" id="{9DB5785F-52BB-450F-8A93-09DBF640E0F6}"/>
                </a:ext>
              </a:extLst>
            </p:cNvPr>
            <p:cNvSpPr/>
            <p:nvPr/>
          </p:nvSpPr>
          <p:spPr>
            <a:xfrm>
              <a:off x="750184" y="1262743"/>
              <a:ext cx="5678221" cy="4408714"/>
            </a:xfrm>
            <a:prstGeom prst="rect">
              <a:avLst/>
            </a:prstGeom>
            <a:solidFill>
              <a:srgbClr val="FEF5F0"/>
            </a:solidFill>
            <a:ln w="19050">
              <a:solidFill>
                <a:schemeClr val="accent2">
                  <a:lumMod val="75000"/>
                </a:schemeClr>
              </a:solidFill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1A4F2EBE-7BAF-436D-AFC3-BA30E7A9F760}"/>
                </a:ext>
              </a:extLst>
            </p:cNvPr>
            <p:cNvSpPr txBox="1"/>
            <p:nvPr/>
          </p:nvSpPr>
          <p:spPr>
            <a:xfrm>
              <a:off x="905849" y="2154167"/>
              <a:ext cx="5366890" cy="2620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tr-TR" sz="2400" b="1" dirty="0"/>
                <a:t>Nekroz </a:t>
              </a:r>
            </a:p>
            <a:p>
              <a:pPr marL="457200" lvl="0" indent="-45720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Miyokard hücrelerinin </a:t>
              </a:r>
              <a:r>
                <a:rPr lang="tr-TR" sz="2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rejenerasyon</a:t>
              </a: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özelliği yoktur.</a:t>
              </a:r>
            </a:p>
            <a:p>
              <a:pPr marL="457200" lvl="0" indent="-457200">
                <a:lnSpc>
                  <a:spcPct val="150000"/>
                </a:lnSpc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Mİ geçiren bölgede hücreler ölecek ve o bölge </a:t>
              </a:r>
              <a:r>
                <a:rPr lang="tr-TR" sz="2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fibrotik</a:t>
              </a: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dokuya dönüşecektir.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542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sgm.saglik.gov.tr/depo/birimler/kronik-hastaliklar-engelli-db/banner/kalp_damar_hastaliklari/shutterstock_53056649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43" y="1257277"/>
            <a:ext cx="4967963" cy="441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Damar Tıkanıklıklarında Kullanılan Terimler-5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750184" y="1262743"/>
            <a:ext cx="5678221" cy="4408714"/>
            <a:chOff x="750184" y="1262743"/>
            <a:chExt cx="5678221" cy="4408714"/>
          </a:xfrm>
        </p:grpSpPr>
        <p:sp>
          <p:nvSpPr>
            <p:cNvPr id="7" name="Dikdörtgen 6">
              <a:extLst>
                <a:ext uri="{FF2B5EF4-FFF2-40B4-BE49-F238E27FC236}">
                  <a16:creationId xmlns:a16="http://schemas.microsoft.com/office/drawing/2014/main" id="{9DB5785F-52BB-450F-8A93-09DBF640E0F6}"/>
                </a:ext>
              </a:extLst>
            </p:cNvPr>
            <p:cNvSpPr/>
            <p:nvPr/>
          </p:nvSpPr>
          <p:spPr>
            <a:xfrm>
              <a:off x="750184" y="1262743"/>
              <a:ext cx="5678221" cy="4408714"/>
            </a:xfrm>
            <a:prstGeom prst="rect">
              <a:avLst/>
            </a:prstGeom>
            <a:solidFill>
              <a:srgbClr val="FEF5F0"/>
            </a:solidFill>
            <a:ln w="19050">
              <a:solidFill>
                <a:schemeClr val="accent2">
                  <a:lumMod val="75000"/>
                </a:schemeClr>
              </a:solidFill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1A4F2EBE-7BAF-436D-AFC3-BA30E7A9F760}"/>
                </a:ext>
              </a:extLst>
            </p:cNvPr>
            <p:cNvSpPr txBox="1"/>
            <p:nvPr/>
          </p:nvSpPr>
          <p:spPr>
            <a:xfrm>
              <a:off x="912643" y="2090172"/>
              <a:ext cx="535330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Nekroz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Zamanında </a:t>
              </a:r>
              <a:r>
                <a:rPr kumimoji="0" 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revaskülarize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edilemeyen </a:t>
              </a:r>
              <a:r>
                <a:rPr kumimoji="0" 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miyokardiyal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dokuda gelişen nekroz, ne kadar yaygınsa survi (yaşam süresi) o kadar kısalacaktır.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647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sgm.saglik.gov.tr/depo/birimler/kronik-hastaliklar-engelli-db/banner/kalp_damar_hastaliklari/shutterstock_53056649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43" y="1257277"/>
            <a:ext cx="4967963" cy="441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 1"/>
          <p:cNvGrpSpPr/>
          <p:nvPr/>
        </p:nvGrpSpPr>
        <p:grpSpPr>
          <a:xfrm>
            <a:off x="750184" y="1262743"/>
            <a:ext cx="5678221" cy="4408714"/>
            <a:chOff x="750184" y="1262743"/>
            <a:chExt cx="5678221" cy="4408714"/>
          </a:xfrm>
        </p:grpSpPr>
        <p:sp>
          <p:nvSpPr>
            <p:cNvPr id="7" name="Dikdörtgen 6">
              <a:extLst>
                <a:ext uri="{FF2B5EF4-FFF2-40B4-BE49-F238E27FC236}">
                  <a16:creationId xmlns:a16="http://schemas.microsoft.com/office/drawing/2014/main" id="{9DB5785F-52BB-450F-8A93-09DBF640E0F6}"/>
                </a:ext>
              </a:extLst>
            </p:cNvPr>
            <p:cNvSpPr/>
            <p:nvPr/>
          </p:nvSpPr>
          <p:spPr>
            <a:xfrm>
              <a:off x="750184" y="1262743"/>
              <a:ext cx="5678221" cy="4408714"/>
            </a:xfrm>
            <a:prstGeom prst="rect">
              <a:avLst/>
            </a:prstGeom>
            <a:solidFill>
              <a:srgbClr val="FEF5F0"/>
            </a:solidFill>
            <a:ln w="19050">
              <a:solidFill>
                <a:schemeClr val="accent2">
                  <a:lumMod val="75000"/>
                </a:schemeClr>
              </a:solidFill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1A4F2EBE-7BAF-436D-AFC3-BA30E7A9F760}"/>
                </a:ext>
              </a:extLst>
            </p:cNvPr>
            <p:cNvSpPr txBox="1"/>
            <p:nvPr/>
          </p:nvSpPr>
          <p:spPr>
            <a:xfrm>
              <a:off x="852738" y="1813173"/>
              <a:ext cx="5575667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tr-TR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Ejeksiyon Fraksiyonu (EF)</a:t>
              </a:r>
            </a:p>
            <a:p>
              <a:pPr marL="457200" lvl="0" indent="-457200">
                <a:lnSpc>
                  <a:spcPct val="150000"/>
                </a:lnSpc>
                <a:buClr>
                  <a:schemeClr val="accent2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Normali % 60-70 olan </a:t>
              </a:r>
              <a:r>
                <a:rPr lang="tr-TR" sz="2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EF’nin</a:t>
              </a: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&lt;% 40’ın altına düşmesi kalp yetersizliği anlamına gelmektedir. </a:t>
              </a:r>
            </a:p>
            <a:p>
              <a:pPr marL="457200" lvl="0" indent="-457200">
                <a:lnSpc>
                  <a:spcPct val="150000"/>
                </a:lnSpc>
                <a:buClr>
                  <a:schemeClr val="accent2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EF düzeyi kalp yetersizliğinin ve </a:t>
              </a:r>
              <a:r>
                <a:rPr lang="tr-TR" sz="2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prognozun</a:t>
              </a: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en iyi göstergesidir. </a:t>
              </a:r>
            </a:p>
          </p:txBody>
        </p:sp>
      </p:grpSp>
      <p:sp>
        <p:nvSpPr>
          <p:cNvPr id="10" name="Dikdörtgen 9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Damar Tıkanıklıklarında Kullanılan Terimler-6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1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sgm.saglik.gov.tr/depo/birimler/kronik-hastaliklar-engelli-db/banner/kalp_damar_hastaliklari/shutterstock_53056649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43" y="1257277"/>
            <a:ext cx="4967963" cy="441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Damar Tıkanıklıklarında Kullanılan Terimler-7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750184" y="1262743"/>
            <a:ext cx="5841115" cy="4408714"/>
            <a:chOff x="750184" y="1262743"/>
            <a:chExt cx="5841115" cy="4408714"/>
          </a:xfrm>
        </p:grpSpPr>
        <p:sp>
          <p:nvSpPr>
            <p:cNvPr id="7" name="Dikdörtgen 6">
              <a:extLst>
                <a:ext uri="{FF2B5EF4-FFF2-40B4-BE49-F238E27FC236}">
                  <a16:creationId xmlns:a16="http://schemas.microsoft.com/office/drawing/2014/main" id="{9DB5785F-52BB-450F-8A93-09DBF640E0F6}"/>
                </a:ext>
              </a:extLst>
            </p:cNvPr>
            <p:cNvSpPr/>
            <p:nvPr/>
          </p:nvSpPr>
          <p:spPr>
            <a:xfrm>
              <a:off x="750184" y="1262743"/>
              <a:ext cx="5678221" cy="4408714"/>
            </a:xfrm>
            <a:prstGeom prst="rect">
              <a:avLst/>
            </a:prstGeom>
            <a:solidFill>
              <a:srgbClr val="FEF5F0"/>
            </a:solidFill>
            <a:ln w="19050">
              <a:solidFill>
                <a:schemeClr val="accent2">
                  <a:lumMod val="75000"/>
                </a:schemeClr>
              </a:solidFill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1A4F2EBE-7BAF-436D-AFC3-BA30E7A9F760}"/>
                </a:ext>
              </a:extLst>
            </p:cNvPr>
            <p:cNvSpPr txBox="1"/>
            <p:nvPr/>
          </p:nvSpPr>
          <p:spPr>
            <a:xfrm>
              <a:off x="891946" y="1813173"/>
              <a:ext cx="5699353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Ejeksiyon Fraksiyonu (EF)</a:t>
              </a:r>
            </a:p>
            <a:p>
              <a:pPr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Akut </a:t>
              </a:r>
              <a:r>
                <a:rPr kumimoji="0" 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MI’da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ağrının başlangıcından itibaren erken dönemde (en ideali 90 dk. içinde en geç 6 saat içinde) hasarlı alan </a:t>
              </a:r>
              <a:r>
                <a:rPr kumimoji="0" lang="tr-TR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revaskülarize</a:t>
              </a:r>
              <a:r>
                <a:rPr kumimoji="0" 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edilemezse geri dönmez hasar sonucunda </a:t>
              </a:r>
              <a:endPara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EF 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düşecektir.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16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sgm.saglik.gov.tr/depo/birimler/kronik-hastaliklar-engelli-db/banner/kalp_damar_hastaliklari/shutterstock_53056649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43" y="1257277"/>
            <a:ext cx="4967963" cy="441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Damar Tıkanıklıklarında Kullanılan Terimler-8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750184" y="1262743"/>
            <a:ext cx="5678221" cy="4408714"/>
            <a:chOff x="750184" y="1262743"/>
            <a:chExt cx="5678221" cy="4408714"/>
          </a:xfrm>
        </p:grpSpPr>
        <p:sp>
          <p:nvSpPr>
            <p:cNvPr id="7" name="Dikdörtgen 6">
              <a:extLst>
                <a:ext uri="{FF2B5EF4-FFF2-40B4-BE49-F238E27FC236}">
                  <a16:creationId xmlns:a16="http://schemas.microsoft.com/office/drawing/2014/main" id="{9DB5785F-52BB-450F-8A93-09DBF640E0F6}"/>
                </a:ext>
              </a:extLst>
            </p:cNvPr>
            <p:cNvSpPr/>
            <p:nvPr/>
          </p:nvSpPr>
          <p:spPr>
            <a:xfrm>
              <a:off x="750184" y="1262743"/>
              <a:ext cx="5678221" cy="4408714"/>
            </a:xfrm>
            <a:prstGeom prst="rect">
              <a:avLst/>
            </a:prstGeom>
            <a:solidFill>
              <a:srgbClr val="FEF5F0"/>
            </a:solidFill>
            <a:ln w="19050">
              <a:solidFill>
                <a:schemeClr val="accent2">
                  <a:lumMod val="75000"/>
                </a:schemeClr>
              </a:solidFill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1A4F2EBE-7BAF-436D-AFC3-BA30E7A9F760}"/>
                </a:ext>
              </a:extLst>
            </p:cNvPr>
            <p:cNvSpPr txBox="1"/>
            <p:nvPr/>
          </p:nvSpPr>
          <p:spPr>
            <a:xfrm>
              <a:off x="966019" y="1848539"/>
              <a:ext cx="5246549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Ejeksiyon Fraksiyonu (EF)</a:t>
              </a:r>
            </a:p>
            <a:p>
              <a:pPr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 sonrası </a:t>
              </a:r>
              <a:r>
                <a:rPr kumimoji="0" 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EF’yi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belirleyen faktörler, tıkanan koronerin beslediği alanın büyüklüğü, ağrının kaçıncı dakikasında </a:t>
              </a:r>
              <a:r>
                <a:rPr kumimoji="0" 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revaskülarizasyonun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sağlandığı ve </a:t>
              </a:r>
              <a:r>
                <a:rPr kumimoji="0" 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kollateral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varlığıdır.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713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773567" y="1217400"/>
            <a:ext cx="10561997" cy="4405187"/>
            <a:chOff x="773567" y="1217400"/>
            <a:chExt cx="10561997" cy="4405187"/>
          </a:xfrm>
        </p:grpSpPr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2B2FDB2-EA0C-4307-AE0B-28968B6E2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567" y="1217400"/>
              <a:ext cx="10561997" cy="660144"/>
            </a:xfrm>
            <a:prstGeom prst="rect">
              <a:avLst/>
            </a:prstGeom>
            <a:noFill/>
            <a:ln w="19050">
              <a:solidFill>
                <a:srgbClr val="ED7D3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216000" tIns="108000" bIns="180000">
              <a:spAutoFit/>
            </a:bodyPr>
            <a:lstStyle>
              <a:lvl1pPr defTabSz="355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355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355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355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355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355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355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355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355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>
                <a:defRPr/>
              </a:pPr>
              <a:r>
                <a:rPr lang="tr-TR" sz="2400" dirty="0"/>
                <a:t>Koroner arterin aniden tıkanması ile gelişen tablo için kullanılan genel terimdir.</a:t>
              </a:r>
            </a:p>
          </p:txBody>
        </p:sp>
        <p:sp>
          <p:nvSpPr>
            <p:cNvPr id="8" name="Dikdörtgen 7">
              <a:extLst>
                <a:ext uri="{FF2B5EF4-FFF2-40B4-BE49-F238E27FC236}">
                  <a16:creationId xmlns:a16="http://schemas.microsoft.com/office/drawing/2014/main" id="{E67572D4-4DA8-449D-A1E3-68BA0D73B327}"/>
                </a:ext>
              </a:extLst>
            </p:cNvPr>
            <p:cNvSpPr/>
            <p:nvPr/>
          </p:nvSpPr>
          <p:spPr>
            <a:xfrm>
              <a:off x="773567" y="2052536"/>
              <a:ext cx="10561997" cy="3570051"/>
            </a:xfrm>
            <a:prstGeom prst="rect">
              <a:avLst/>
            </a:prstGeom>
            <a:solidFill>
              <a:srgbClr val="FEF5F0"/>
            </a:solidFill>
            <a:ln w="3175">
              <a:solidFill>
                <a:schemeClr val="accent2">
                  <a:lumMod val="75000"/>
                </a:schemeClr>
              </a:solidFill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1A4F2EBE-7BAF-436D-AFC3-BA30E7A9F760}"/>
                </a:ext>
              </a:extLst>
            </p:cNvPr>
            <p:cNvSpPr txBox="1"/>
            <p:nvPr/>
          </p:nvSpPr>
          <p:spPr>
            <a:xfrm>
              <a:off x="1000101" y="1970836"/>
              <a:ext cx="10335463" cy="305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 </a:t>
              </a: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Kararsız </a:t>
              </a:r>
              <a:r>
                <a:rPr kumimoji="0" lang="tr-T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Anjina</a:t>
              </a: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R="0" lvl="0" algn="just" defTabSz="914400" rtl="0" eaLnBrk="1" fontAlgn="auto" latinLnBrk="0" hangingPunct="1">
                <a:lnSpc>
                  <a:spcPct val="15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tr-TR" sz="2400" dirty="0">
                  <a:solidFill>
                    <a:schemeClr val="accent2">
                      <a:lumMod val="75000"/>
                    </a:schemeClr>
                  </a:solidFill>
                  <a:latin typeface="Calibri"/>
                  <a:sym typeface="Wingdings" panose="05000000000000000000" pitchFamily="2" charset="2"/>
                </a:rPr>
                <a:t> 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Önceden ileri eforla gelen ağrı artık daha hafif eforda veya istirahat halinde iken de gelmeye başlamıştır (</a:t>
              </a:r>
              <a:r>
                <a:rPr kumimoji="0" 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progresif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anjina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). Ya da doğrudan bu şekilde başlayabilir</a:t>
              </a: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</a:p>
            <a:p>
              <a:pPr lvl="0" algn="just">
                <a:lnSpc>
                  <a:spcPct val="150000"/>
                </a:lnSpc>
                <a:spcBef>
                  <a:spcPts val="500"/>
                </a:spcBef>
              </a:pPr>
              <a:r>
                <a:rPr lang="tr-TR" sz="2400" dirty="0">
                  <a:solidFill>
                    <a:schemeClr val="accent2">
                      <a:lumMod val="75000"/>
                    </a:schemeClr>
                  </a:solidFill>
                  <a:sym typeface="Wingdings" panose="05000000000000000000" pitchFamily="2" charset="2"/>
                </a:rPr>
                <a:t> 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Genellikle oral nitratlara yanıt verse de süresi daha uzundur.</a:t>
              </a:r>
            </a:p>
            <a:p>
              <a:pPr lvl="0" algn="just">
                <a:lnSpc>
                  <a:spcPct val="150000"/>
                </a:lnSpc>
                <a:spcBef>
                  <a:spcPts val="500"/>
                </a:spcBef>
              </a:pPr>
              <a:r>
                <a:rPr lang="tr-TR" sz="2400" dirty="0">
                  <a:solidFill>
                    <a:schemeClr val="accent2">
                      <a:lumMod val="75000"/>
                    </a:schemeClr>
                  </a:solidFill>
                  <a:sym typeface="Wingdings" panose="05000000000000000000" pitchFamily="2" charset="2"/>
                </a:rPr>
                <a:t> 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Kardiyak enzimlerde yükselme yoktur, çünkü hücre hasarı henüz oluşmamıştır.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Dikdörtgen 6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Akut Koroner Sendromlar-1</a:t>
            </a:r>
          </a:p>
        </p:txBody>
      </p:sp>
    </p:spTree>
    <p:extLst>
      <p:ext uri="{BB962C8B-B14F-4D97-AF65-F5344CB8AC3E}">
        <p14:creationId xmlns:p14="http://schemas.microsoft.com/office/powerpoint/2010/main" val="100735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750459" y="1225685"/>
            <a:ext cx="10691082" cy="4445689"/>
            <a:chOff x="750459" y="1225685"/>
            <a:chExt cx="10691082" cy="4445689"/>
          </a:xfrm>
        </p:grpSpPr>
        <p:sp>
          <p:nvSpPr>
            <p:cNvPr id="4" name="Dikdörtgen 3">
              <a:extLst>
                <a:ext uri="{FF2B5EF4-FFF2-40B4-BE49-F238E27FC236}">
                  <a16:creationId xmlns:a16="http://schemas.microsoft.com/office/drawing/2014/main" id="{E67572D4-4DA8-449D-A1E3-68BA0D73B327}"/>
                </a:ext>
              </a:extLst>
            </p:cNvPr>
            <p:cNvSpPr/>
            <p:nvPr/>
          </p:nvSpPr>
          <p:spPr>
            <a:xfrm>
              <a:off x="750459" y="1225685"/>
              <a:ext cx="10615184" cy="4367719"/>
            </a:xfrm>
            <a:prstGeom prst="rect">
              <a:avLst/>
            </a:prstGeom>
            <a:solidFill>
              <a:srgbClr val="FEF5F0"/>
            </a:solidFill>
            <a:ln w="3175">
              <a:solidFill>
                <a:schemeClr val="accent2">
                  <a:lumMod val="75000"/>
                </a:schemeClr>
              </a:solidFill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6">
              <a:extLst>
                <a:ext uri="{FF2B5EF4-FFF2-40B4-BE49-F238E27FC236}">
                  <a16:creationId xmlns:a16="http://schemas.microsoft.com/office/drawing/2014/main" id="{1A4F2EBE-7BAF-436D-AFC3-BA30E7A9F760}"/>
                </a:ext>
              </a:extLst>
            </p:cNvPr>
            <p:cNvSpPr txBox="1"/>
            <p:nvPr/>
          </p:nvSpPr>
          <p:spPr>
            <a:xfrm>
              <a:off x="1030664" y="1262475"/>
              <a:ext cx="10410877" cy="4408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tr-TR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2. ST Segmenti </a:t>
              </a:r>
              <a:r>
                <a:rPr lang="tr-TR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Elevasyonu</a:t>
              </a:r>
              <a:r>
                <a:rPr lang="tr-TR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Olmayan Miyokardiyal </a:t>
              </a:r>
              <a:r>
                <a:rPr lang="tr-TR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İnfarktüsü</a:t>
              </a:r>
              <a:r>
                <a:rPr lang="tr-TR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(NSTEMI) </a:t>
              </a:r>
            </a:p>
            <a:p>
              <a:pPr lvl="0">
                <a:lnSpc>
                  <a:spcPct val="150000"/>
                </a:lnSpc>
              </a:pPr>
              <a:r>
                <a:rPr lang="tr-TR" sz="2000" b="1" dirty="0">
                  <a:solidFill>
                    <a:srgbClr val="ED7D31">
                      <a:lumMod val="60000"/>
                      <a:lumOff val="4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 </a:t>
              </a:r>
              <a:r>
                <a:rPr lang="tr-TR" sz="23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Burada koronerin </a:t>
              </a:r>
              <a:r>
                <a:rPr lang="tr-TR" sz="23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oklüzyonu</a:t>
              </a:r>
              <a:r>
                <a:rPr lang="tr-TR" sz="23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söz konusudur. Ancak MI, kalp duvarının tüm</a:t>
              </a:r>
            </a:p>
            <a:p>
              <a:pPr lvl="0">
                <a:lnSpc>
                  <a:spcPct val="150000"/>
                </a:lnSpc>
              </a:pPr>
              <a:r>
                <a:rPr lang="tr-TR" sz="23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kalınlığını değil bir kısmını etkilemiştir. </a:t>
              </a:r>
            </a:p>
            <a:p>
              <a:pPr lvl="0">
                <a:lnSpc>
                  <a:spcPct val="150000"/>
                </a:lnSpc>
              </a:pPr>
              <a:r>
                <a:rPr lang="tr-TR" sz="2000" b="1" dirty="0">
                  <a:solidFill>
                    <a:srgbClr val="ED7D31">
                      <a:lumMod val="60000"/>
                      <a:lumOff val="4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</a:t>
              </a:r>
              <a:r>
                <a:rPr lang="tr-TR" sz="2400" b="1" dirty="0">
                  <a:solidFill>
                    <a:srgbClr val="ED7D31">
                      <a:lumMod val="60000"/>
                      <a:lumOff val="4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 </a:t>
              </a:r>
              <a:r>
                <a:rPr lang="tr-TR" sz="23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EKG’de q dalgası ve ST yüksekliği yoktur.</a:t>
              </a:r>
            </a:p>
            <a:p>
              <a:pPr lvl="0">
                <a:lnSpc>
                  <a:spcPct val="150000"/>
                </a:lnSpc>
              </a:pPr>
              <a:r>
                <a:rPr lang="tr-TR" sz="2000" b="1" dirty="0">
                  <a:solidFill>
                    <a:srgbClr val="ED7D31">
                      <a:lumMod val="60000"/>
                      <a:lumOff val="4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 </a:t>
              </a:r>
              <a:r>
                <a:rPr lang="tr-TR" sz="230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Serum </a:t>
              </a:r>
              <a:r>
                <a:rPr lang="tr-TR" sz="23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troponin</a:t>
              </a:r>
              <a:r>
                <a:rPr lang="tr-TR" sz="23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ve </a:t>
              </a:r>
              <a:r>
                <a:rPr lang="tr-TR" sz="230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serum </a:t>
              </a:r>
              <a:r>
                <a:rPr lang="tr-TR" sz="23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kreatinin</a:t>
              </a:r>
              <a:r>
                <a:rPr lang="tr-TR" sz="23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sz="23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fosfokinaz</a:t>
              </a:r>
              <a:r>
                <a:rPr lang="tr-TR" sz="23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(CPK) yüksektir </a:t>
              </a:r>
              <a:r>
                <a:rPr lang="tr-TR" sz="23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r>
                <a:rPr lang="tr-TR" sz="2300" dirty="0" err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iyokardiyal</a:t>
              </a:r>
              <a:endParaRPr lang="tr-TR" sz="2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>
                <a:lnSpc>
                  <a:spcPct val="150000"/>
                </a:lnSpc>
              </a:pPr>
              <a:r>
                <a:rPr lang="tr-TR" sz="230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hasarı </a:t>
              </a:r>
              <a:r>
                <a:rPr lang="tr-TR" sz="23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gösterir.</a:t>
              </a:r>
            </a:p>
            <a:p>
              <a:pPr lvl="0">
                <a:lnSpc>
                  <a:spcPct val="150000"/>
                </a:lnSpc>
              </a:pPr>
              <a:r>
                <a:rPr lang="tr-TR" sz="2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</a:t>
              </a:r>
              <a:r>
                <a:rPr lang="tr-TR" sz="2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 </a:t>
              </a:r>
              <a:r>
                <a:rPr lang="tr-TR" sz="230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Tıkanma </a:t>
              </a:r>
              <a:r>
                <a:rPr lang="tr-TR" sz="23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kısmi / </a:t>
              </a:r>
              <a:r>
                <a:rPr lang="tr-TR" sz="23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geçici</a:t>
              </a:r>
              <a:r>
                <a:rPr lang="tr-TR" sz="23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olabilir; </a:t>
              </a:r>
              <a:r>
                <a:rPr lang="tr-TR" sz="230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hasarın </a:t>
              </a:r>
              <a:r>
                <a:rPr lang="tr-TR" sz="23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boyutu </a:t>
              </a:r>
              <a:r>
                <a:rPr lang="tr-TR" sz="23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göreceli</a:t>
              </a:r>
              <a:r>
                <a:rPr lang="tr-TR" sz="23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sz="230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olarak </a:t>
              </a:r>
              <a:r>
                <a:rPr lang="tr-TR" sz="2300" dirty="0" err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ku</a:t>
              </a:r>
              <a:r>
                <a:rPr lang="tr-TR" sz="23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̈çüktür</a:t>
              </a:r>
              <a:r>
                <a:rPr lang="tr-TR" sz="230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Ama hızlı</a:t>
              </a:r>
            </a:p>
            <a:p>
              <a:pPr lvl="0">
                <a:lnSpc>
                  <a:spcPct val="150000"/>
                </a:lnSpc>
              </a:pPr>
              <a:r>
                <a:rPr lang="tr-TR" sz="23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sz="230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ilerleme </a:t>
              </a:r>
              <a:r>
                <a:rPr lang="tr-TR" sz="23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veya tam </a:t>
              </a:r>
              <a:r>
                <a:rPr lang="tr-TR" sz="23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oklüzyon</a:t>
              </a:r>
              <a:r>
                <a:rPr lang="tr-TR" sz="23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gelişimi sıktır.</a:t>
              </a:r>
              <a:endPara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Dikdörtgen 5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Akut Koroner Sendromlar-2</a:t>
            </a:r>
          </a:p>
        </p:txBody>
      </p:sp>
    </p:spTree>
    <p:extLst>
      <p:ext uri="{BB962C8B-B14F-4D97-AF65-F5344CB8AC3E}">
        <p14:creationId xmlns:p14="http://schemas.microsoft.com/office/powerpoint/2010/main" val="69331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749472" y="1238339"/>
            <a:ext cx="10678756" cy="4441372"/>
            <a:chOff x="749472" y="1238339"/>
            <a:chExt cx="10678756" cy="4441372"/>
          </a:xfrm>
        </p:grpSpPr>
        <p:sp>
          <p:nvSpPr>
            <p:cNvPr id="4" name="Dikdörtgen 3">
              <a:extLst>
                <a:ext uri="{FF2B5EF4-FFF2-40B4-BE49-F238E27FC236}">
                  <a16:creationId xmlns:a16="http://schemas.microsoft.com/office/drawing/2014/main" id="{E67572D4-4DA8-449D-A1E3-68BA0D73B327}"/>
                </a:ext>
              </a:extLst>
            </p:cNvPr>
            <p:cNvSpPr/>
            <p:nvPr/>
          </p:nvSpPr>
          <p:spPr>
            <a:xfrm>
              <a:off x="749472" y="1238339"/>
              <a:ext cx="10678756" cy="4441372"/>
            </a:xfrm>
            <a:prstGeom prst="rect">
              <a:avLst/>
            </a:prstGeom>
            <a:solidFill>
              <a:srgbClr val="FEF5F0"/>
            </a:solidFill>
            <a:ln w="3175">
              <a:solidFill>
                <a:schemeClr val="accent2">
                  <a:lumMod val="75000"/>
                </a:schemeClr>
              </a:solidFill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6">
              <a:extLst>
                <a:ext uri="{FF2B5EF4-FFF2-40B4-BE49-F238E27FC236}">
                  <a16:creationId xmlns:a16="http://schemas.microsoft.com/office/drawing/2014/main" id="{1A4F2EBE-7BAF-436D-AFC3-BA30E7A9F760}"/>
                </a:ext>
              </a:extLst>
            </p:cNvPr>
            <p:cNvSpPr txBox="1"/>
            <p:nvPr/>
          </p:nvSpPr>
          <p:spPr>
            <a:xfrm>
              <a:off x="1100221" y="1623564"/>
              <a:ext cx="969748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tr-TR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3. ST </a:t>
              </a:r>
              <a:r>
                <a:rPr lang="tr-TR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Segment</a:t>
              </a:r>
              <a:r>
                <a:rPr lang="tr-TR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Elevasyonlu</a:t>
              </a:r>
              <a:r>
                <a:rPr lang="tr-TR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Miyokardiyal</a:t>
              </a:r>
              <a:r>
                <a:rPr lang="tr-TR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İnfarktüsü</a:t>
              </a:r>
              <a:r>
                <a:rPr lang="tr-TR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(STEMI) </a:t>
              </a:r>
            </a:p>
            <a:p>
              <a:pPr marL="342900" indent="-342900">
                <a:lnSpc>
                  <a:spcPct val="150000"/>
                </a:lnSpc>
                <a:buClr>
                  <a:schemeClr val="accent2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Koroner arterin tam tıkanması sonucu miyokarda kan akışı durmuştur. </a:t>
              </a:r>
            </a:p>
            <a:p>
              <a:pPr marL="342900" indent="-342900">
                <a:lnSpc>
                  <a:spcPct val="150000"/>
                </a:lnSpc>
                <a:buClr>
                  <a:schemeClr val="accent2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Kalp kasının kalınlığının (</a:t>
              </a:r>
              <a:r>
                <a:rPr lang="tr-TR" sz="2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miyokardial</a:t>
              </a: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duvarın) tamamını etkiler.</a:t>
              </a:r>
            </a:p>
            <a:p>
              <a:pPr marL="342900" indent="-342900">
                <a:lnSpc>
                  <a:spcPct val="150000"/>
                </a:lnSpc>
                <a:buClr>
                  <a:schemeClr val="accent2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Serum </a:t>
              </a:r>
              <a:r>
                <a:rPr lang="tr-TR" sz="2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troponin</a:t>
              </a: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ve CPK yüksektir. </a:t>
              </a:r>
            </a:p>
            <a:p>
              <a:pPr marL="342900" indent="-342900">
                <a:lnSpc>
                  <a:spcPct val="150000"/>
                </a:lnSpc>
                <a:buClr>
                  <a:schemeClr val="accent2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EKG bulguları MI için tipiktir; ST dalgası yükselmiş ve 6 saati geçti ise </a:t>
              </a:r>
              <a:r>
                <a:rPr lang="tr-TR" sz="2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enfarkt</a:t>
              </a: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gören derivasyonlarda q dalgası (+) </a:t>
              </a:r>
              <a:r>
                <a:rPr lang="tr-TR" sz="2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dir</a:t>
              </a: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Dikdörtgen 5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Akut Koroner Sendromlar-3</a:t>
            </a:r>
          </a:p>
        </p:txBody>
      </p:sp>
    </p:spTree>
    <p:extLst>
      <p:ext uri="{BB962C8B-B14F-4D97-AF65-F5344CB8AC3E}">
        <p14:creationId xmlns:p14="http://schemas.microsoft.com/office/powerpoint/2010/main" val="196188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3904005" y="588044"/>
            <a:ext cx="6492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defRPr/>
            </a:pPr>
            <a:r>
              <a:rPr lang="tr-T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Neler Öğreneceğiz?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0E6821DB-3B53-463C-9E86-40C34E6F857D}"/>
              </a:ext>
            </a:extLst>
          </p:cNvPr>
          <p:cNvSpPr txBox="1"/>
          <p:nvPr/>
        </p:nvSpPr>
        <p:spPr>
          <a:xfrm>
            <a:off x="3996223" y="1111264"/>
            <a:ext cx="73462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buClr>
                <a:srgbClr val="FF0000"/>
              </a:buClr>
              <a:defRPr/>
            </a:pPr>
            <a:r>
              <a:rPr lang="tr-T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 eğitimde;</a:t>
            </a:r>
          </a:p>
          <a:p>
            <a:pPr marL="285750" lvl="0" indent="-285750" defTabSz="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Kalp ve damar hastalıklarında (KDH) ölüm sıklığı</a:t>
            </a:r>
          </a:p>
          <a:p>
            <a:pPr marL="285750" lvl="0" indent="-285750" defTabSz="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Kalp ve damar hastalığı nedir?</a:t>
            </a:r>
          </a:p>
          <a:p>
            <a:pPr marL="285750" lvl="0" indent="-285750" defTabSz="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Kalp ve damar tıkanıklıklarında kullanılan terimler </a:t>
            </a:r>
          </a:p>
          <a:p>
            <a:pPr marL="285750" lvl="0" indent="-285750" defTabSz="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Akut koroner sendromlar</a:t>
            </a:r>
          </a:p>
          <a:p>
            <a:pPr marL="285750" indent="-285750" defTabSz="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Koroner arter hastalığı en sık kimlerde görülür?</a:t>
            </a:r>
          </a:p>
          <a:p>
            <a:pPr marL="285750" indent="-285750" defTabSz="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Kalp ve damar hastalıklarının komplikasyonları </a:t>
            </a:r>
          </a:p>
          <a:p>
            <a:pPr defTabSz="457200">
              <a:lnSpc>
                <a:spcPct val="150000"/>
              </a:lnSpc>
              <a:buClr>
                <a:srgbClr val="C00000"/>
              </a:buClr>
              <a:defRPr/>
            </a:pPr>
            <a:r>
              <a:rPr lang="tr-T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hakkında bilgi sahibi olacaksınız..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B66F1CC-766C-4E64-9739-74C0BD365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5" y="1472381"/>
            <a:ext cx="33147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8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762593" y="1284513"/>
            <a:ext cx="6209889" cy="4343400"/>
            <a:chOff x="762593" y="1284513"/>
            <a:chExt cx="6209889" cy="4343400"/>
          </a:xfrm>
        </p:grpSpPr>
        <p:sp>
          <p:nvSpPr>
            <p:cNvPr id="7" name="Dikdörtgen 6">
              <a:extLst>
                <a:ext uri="{FF2B5EF4-FFF2-40B4-BE49-F238E27FC236}">
                  <a16:creationId xmlns:a16="http://schemas.microsoft.com/office/drawing/2014/main" id="{9DB5785F-52BB-450F-8A93-09DBF640E0F6}"/>
                </a:ext>
              </a:extLst>
            </p:cNvPr>
            <p:cNvSpPr/>
            <p:nvPr/>
          </p:nvSpPr>
          <p:spPr>
            <a:xfrm>
              <a:off x="762593" y="1284513"/>
              <a:ext cx="6209889" cy="4343400"/>
            </a:xfrm>
            <a:prstGeom prst="rect">
              <a:avLst/>
            </a:prstGeom>
            <a:solidFill>
              <a:srgbClr val="FEF5F0"/>
            </a:solidFill>
            <a:ln w="3175">
              <a:noFill/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6">
              <a:extLst>
                <a:ext uri="{FF2B5EF4-FFF2-40B4-BE49-F238E27FC236}">
                  <a16:creationId xmlns:a16="http://schemas.microsoft.com/office/drawing/2014/main" id="{1A4F2EBE-7BAF-436D-AFC3-BA30E7A9F760}"/>
                </a:ext>
              </a:extLst>
            </p:cNvPr>
            <p:cNvSpPr txBox="1"/>
            <p:nvPr/>
          </p:nvSpPr>
          <p:spPr>
            <a:xfrm>
              <a:off x="941096" y="2298048"/>
              <a:ext cx="585288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>
                  <a:schemeClr val="accent2">
                    <a:lumMod val="75000"/>
                  </a:schemeClr>
                </a:buClr>
              </a:pPr>
              <a:r>
                <a:rPr lang="tr-TR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Yaş: </a:t>
              </a:r>
              <a:r>
                <a:rPr lang="tr-T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KAH genellikle &gt; 40 yaş  görülür. Özellikle  ailesinde </a:t>
              </a:r>
              <a:r>
                <a:rPr lang="tr-TR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&lt; 55 </a:t>
              </a:r>
              <a:r>
                <a:rPr lang="tr-T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yaş  KDH görülenlerde daha erken yaşlarda ortaya çıkabilir.</a:t>
              </a:r>
            </a:p>
            <a:p>
              <a:pPr marL="457200" lvl="0" indent="-457200" algn="just">
                <a:lnSpc>
                  <a:spcPct val="150000"/>
                </a:lnSpc>
                <a:buClr>
                  <a:schemeClr val="accent2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tr-T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Nadir de olsa her yaşta KAH gelişebilir.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26" name="Picture 2" descr="Koroner Balon Anjiyoplasti ve Stentler Nedir? Gerçekleri 2018 | edoktor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80" y="1276507"/>
            <a:ext cx="4178550" cy="435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Koroner Arter Hastalığı Görülme Sıklığı-1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752866" y="1225497"/>
            <a:ext cx="10588452" cy="4377944"/>
            <a:chOff x="752866" y="1225497"/>
            <a:chExt cx="10588452" cy="4377944"/>
          </a:xfrm>
        </p:grpSpPr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9DB5785F-52BB-450F-8A93-09DBF640E0F6}"/>
                </a:ext>
              </a:extLst>
            </p:cNvPr>
            <p:cNvSpPr/>
            <p:nvPr/>
          </p:nvSpPr>
          <p:spPr>
            <a:xfrm>
              <a:off x="752866" y="1225497"/>
              <a:ext cx="10588452" cy="4377944"/>
            </a:xfrm>
            <a:prstGeom prst="rect">
              <a:avLst/>
            </a:prstGeom>
            <a:solidFill>
              <a:srgbClr val="FEF5F0"/>
            </a:solidFill>
            <a:ln w="3175">
              <a:noFill/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6">
              <a:extLst>
                <a:ext uri="{FF2B5EF4-FFF2-40B4-BE49-F238E27FC236}">
                  <a16:creationId xmlns:a16="http://schemas.microsoft.com/office/drawing/2014/main" id="{1A4F2EBE-7BAF-436D-AFC3-BA30E7A9F760}"/>
                </a:ext>
              </a:extLst>
            </p:cNvPr>
            <p:cNvSpPr txBox="1"/>
            <p:nvPr/>
          </p:nvSpPr>
          <p:spPr>
            <a:xfrm>
              <a:off x="965230" y="1706309"/>
              <a:ext cx="982432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Cinsiyet:</a:t>
              </a:r>
              <a:r>
                <a:rPr lang="tr-TR" sz="2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  </a:t>
              </a:r>
            </a:p>
            <a:p>
              <a:pPr lvl="0">
                <a:lnSpc>
                  <a:spcPct val="150000"/>
                </a:lnSpc>
              </a:pPr>
              <a:r>
                <a:rPr lang="tr-TR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ebdings" panose="05030102010509060703" pitchFamily="18" charset="2"/>
                </a:rPr>
                <a:t></a:t>
              </a: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Erkeklerde kadınlara göre 4 kat daha sık görülür.</a:t>
              </a:r>
            </a:p>
            <a:p>
              <a:pPr lvl="0">
                <a:lnSpc>
                  <a:spcPct val="150000"/>
                </a:lnSpc>
              </a:pPr>
              <a:r>
                <a:rPr lang="tr-TR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ebdings" panose="05030102010509060703" pitchFamily="18" charset="2"/>
                </a:rPr>
                <a:t></a:t>
              </a: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Kadınlardaki östrojenin KAH açısından koruyucu olduğu öne  sürülmektedir. </a:t>
              </a:r>
            </a:p>
            <a:p>
              <a:pPr lvl="1">
                <a:lnSpc>
                  <a:spcPct val="150000"/>
                </a:lnSpc>
              </a:pPr>
              <a:r>
                <a:rPr lang="tr-TR" sz="2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 </a:t>
              </a: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Kadınlarda görülme sıklığı menopoz sonrası artar. </a:t>
              </a:r>
            </a:p>
            <a:p>
              <a:pPr lvl="1">
                <a:lnSpc>
                  <a:spcPct val="150000"/>
                </a:lnSpc>
              </a:pPr>
              <a:r>
                <a:rPr lang="tr-TR" sz="2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</a:t>
              </a: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Kadınlarda sigara, </a:t>
              </a:r>
              <a:r>
                <a:rPr lang="tr-TR" sz="2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obezite</a:t>
              </a: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diyabet ve ailevi </a:t>
              </a:r>
              <a:r>
                <a:rPr lang="tr-TR" sz="2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hiperkolesterolemi</a:t>
              </a: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varlığı</a:t>
              </a:r>
            </a:p>
            <a:p>
              <a:pPr lvl="1">
                <a:lnSpc>
                  <a:spcPct val="150000"/>
                </a:lnSpc>
              </a:pP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daha erken yaşlarda KAH sıklığının artmasına yol açar.</a:t>
              </a:r>
              <a:endPara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Dikdörtgen 5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Koroner Arter Hastalığı Görülme Sıklığı-2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21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770737" y="1283021"/>
            <a:ext cx="10171297" cy="4352007"/>
            <a:chOff x="770737" y="1283021"/>
            <a:chExt cx="10171297" cy="4352007"/>
          </a:xfrm>
        </p:grpSpPr>
        <p:sp>
          <p:nvSpPr>
            <p:cNvPr id="4" name="Dikdörtgen 3">
              <a:extLst>
                <a:ext uri="{FF2B5EF4-FFF2-40B4-BE49-F238E27FC236}">
                  <a16:creationId xmlns:a16="http://schemas.microsoft.com/office/drawing/2014/main" id="{9DB5785F-52BB-450F-8A93-09DBF640E0F6}"/>
                </a:ext>
              </a:extLst>
            </p:cNvPr>
            <p:cNvSpPr/>
            <p:nvPr/>
          </p:nvSpPr>
          <p:spPr>
            <a:xfrm>
              <a:off x="770737" y="1283021"/>
              <a:ext cx="10171297" cy="4352007"/>
            </a:xfrm>
            <a:prstGeom prst="rect">
              <a:avLst/>
            </a:prstGeom>
            <a:solidFill>
              <a:srgbClr val="FEF5F0"/>
            </a:solidFill>
            <a:ln w="3175">
              <a:noFill/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6">
              <a:extLst>
                <a:ext uri="{FF2B5EF4-FFF2-40B4-BE49-F238E27FC236}">
                  <a16:creationId xmlns:a16="http://schemas.microsoft.com/office/drawing/2014/main" id="{1A4F2EBE-7BAF-436D-AFC3-BA30E7A9F760}"/>
                </a:ext>
              </a:extLst>
            </p:cNvPr>
            <p:cNvSpPr txBox="1"/>
            <p:nvPr/>
          </p:nvSpPr>
          <p:spPr>
            <a:xfrm>
              <a:off x="1271739" y="1873845"/>
              <a:ext cx="8416547" cy="253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tr-T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Komplikasyon  olarak MI, kalp yetersizliği, ani ölüm gelişebilir. </a:t>
              </a: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tr-TR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KAH’da ilk prezantasyon </a:t>
              </a: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tr-TR" sz="2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ebdings" panose="05030102010509060703" pitchFamily="18" charset="2"/>
                </a:rPr>
                <a:t></a:t>
              </a:r>
              <a:r>
                <a:rPr lang="tr-TR" sz="2400" dirty="0">
                  <a:latin typeface="Calibri" panose="020F0502020204030204" pitchFamily="34" charset="0"/>
                  <a:cs typeface="Calibri" panose="020F0502020204030204" pitchFamily="34" charset="0"/>
                  <a:sym typeface="Webdings" panose="05030102010509060703" pitchFamily="18" charset="2"/>
                </a:rPr>
                <a:t> </a:t>
              </a:r>
              <a:r>
                <a:rPr lang="tr-TR" sz="2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ebdings" panose="05030102010509060703" pitchFamily="18" charset="2"/>
                </a:rPr>
                <a:t> </a:t>
              </a:r>
              <a:r>
                <a:rPr lang="tr-T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% 20 ani ölüm</a:t>
              </a: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tr-TR" sz="2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ebdings" panose="05030102010509060703" pitchFamily="18" charset="2"/>
                </a:rPr>
                <a:t></a:t>
              </a:r>
              <a:r>
                <a:rPr lang="tr-TR" sz="2400" dirty="0">
                  <a:latin typeface="Calibri" panose="020F0502020204030204" pitchFamily="34" charset="0"/>
                  <a:cs typeface="Calibri" panose="020F0502020204030204" pitchFamily="34" charset="0"/>
                  <a:sym typeface="Webdings" panose="05030102010509060703" pitchFamily="18" charset="2"/>
                </a:rPr>
                <a:t> </a:t>
              </a:r>
              <a:r>
                <a:rPr lang="tr-T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% 80 akut koroner </a:t>
              </a:r>
              <a:r>
                <a:rPr lang="tr-TR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sendromdur.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Dikdörtgen 5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Koroner Arter Hastalığının Komplikasyonları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793024" y="1200550"/>
            <a:ext cx="7574011" cy="4524315"/>
            <a:chOff x="793024" y="1200550"/>
            <a:chExt cx="7574011" cy="4524315"/>
          </a:xfrm>
        </p:grpSpPr>
        <p:sp>
          <p:nvSpPr>
            <p:cNvPr id="7" name="Dikdörtgen 6">
              <a:extLst>
                <a:ext uri="{FF2B5EF4-FFF2-40B4-BE49-F238E27FC236}">
                  <a16:creationId xmlns:a16="http://schemas.microsoft.com/office/drawing/2014/main" id="{9DB5785F-52BB-450F-8A93-09DBF640E0F6}"/>
                </a:ext>
              </a:extLst>
            </p:cNvPr>
            <p:cNvSpPr/>
            <p:nvPr/>
          </p:nvSpPr>
          <p:spPr>
            <a:xfrm>
              <a:off x="793024" y="1274887"/>
              <a:ext cx="7574011" cy="4375643"/>
            </a:xfrm>
            <a:prstGeom prst="rect">
              <a:avLst/>
            </a:prstGeom>
            <a:solidFill>
              <a:srgbClr val="FEF5F0"/>
            </a:solidFill>
            <a:ln w="3175">
              <a:noFill/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6">
              <a:extLst>
                <a:ext uri="{FF2B5EF4-FFF2-40B4-BE49-F238E27FC236}">
                  <a16:creationId xmlns:a16="http://schemas.microsoft.com/office/drawing/2014/main" id="{1A4F2EBE-7BAF-436D-AFC3-BA30E7A9F760}"/>
                </a:ext>
              </a:extLst>
            </p:cNvPr>
            <p:cNvSpPr txBox="1"/>
            <p:nvPr/>
          </p:nvSpPr>
          <p:spPr>
            <a:xfrm>
              <a:off x="876406" y="1200550"/>
              <a:ext cx="7318886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tr-TR" sz="2400" b="1" dirty="0">
                  <a:solidFill>
                    <a:srgbClr val="C00000"/>
                  </a:solidFill>
                </a:rPr>
                <a:t>Ekonomik Yük: 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İlaçlar, </a:t>
              </a:r>
              <a:r>
                <a:rPr kumimoji="0" 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stent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lang="tr-TR" sz="2400" dirty="0" err="1"/>
                <a:t>perkütan</a:t>
              </a:r>
              <a:r>
                <a:rPr lang="tr-TR" sz="2400" dirty="0"/>
                <a:t> koroner balon </a:t>
              </a:r>
              <a:r>
                <a:rPr lang="tr-TR" sz="2400" dirty="0" err="1"/>
                <a:t>anjiyoplasti</a:t>
              </a:r>
              <a:r>
                <a:rPr lang="tr-TR" sz="2400" dirty="0"/>
                <a:t> (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PTKA) işlem ücretleri, bypass masrafları, kalp yetersizliği tedavisi, </a:t>
              </a:r>
              <a:r>
                <a:rPr kumimoji="0" 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intrakardiyak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defibrilatör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veya </a:t>
              </a:r>
              <a:r>
                <a:rPr kumimoji="0" lang="tr-TR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pacemaker</a:t>
              </a:r>
              <a:r>
                <a:rPr kumimoji="0" 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tedavisi düşünüldüğünde kalp nakline kadar gidebilecek uzun ve masraflı bir süreçtir.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Hastanın iş ve sosyal yaşamının kaybı vb. de göz önüne alınınca ülke ekonomisine ciddi bir yükü söz konusudur.</a:t>
              </a:r>
            </a:p>
          </p:txBody>
        </p: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9480E45F-4DA8-4FB0-82E5-8607E6F1C7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2823" t="25233" r="36048" b="19857"/>
          <a:stretch/>
        </p:blipFill>
        <p:spPr>
          <a:xfrm>
            <a:off x="8312982" y="1274887"/>
            <a:ext cx="3879018" cy="4375643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589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Koroner Arter Hastalığının Bireysel ve Toplumsal Sonuçları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0A7FA7FF-4949-44DF-8AFE-2F76B94620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923" y="1188297"/>
            <a:ext cx="1896678" cy="2871213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A7FA7FF-4949-44DF-8AFE-2F76B946206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593" y="2859605"/>
            <a:ext cx="1929793" cy="2921343"/>
          </a:xfrm>
          <a:prstGeom prst="rect">
            <a:avLst/>
          </a:prstGeom>
        </p:spPr>
      </p:pic>
      <p:grpSp>
        <p:nvGrpSpPr>
          <p:cNvPr id="4" name="Grup 3"/>
          <p:cNvGrpSpPr/>
          <p:nvPr/>
        </p:nvGrpSpPr>
        <p:grpSpPr>
          <a:xfrm>
            <a:off x="762141" y="1274323"/>
            <a:ext cx="7555008" cy="4328809"/>
            <a:chOff x="762141" y="1274323"/>
            <a:chExt cx="7555008" cy="4328809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9DB5785F-52BB-450F-8A93-09DBF640E0F6}"/>
                </a:ext>
              </a:extLst>
            </p:cNvPr>
            <p:cNvSpPr/>
            <p:nvPr/>
          </p:nvSpPr>
          <p:spPr>
            <a:xfrm>
              <a:off x="762141" y="1274323"/>
              <a:ext cx="7555008" cy="4328809"/>
            </a:xfrm>
            <a:prstGeom prst="rect">
              <a:avLst/>
            </a:prstGeom>
            <a:solidFill>
              <a:srgbClr val="FEF5F0"/>
            </a:solidFill>
            <a:ln w="3175">
              <a:noFill/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" name="Grup 2"/>
            <p:cNvGrpSpPr/>
            <p:nvPr/>
          </p:nvGrpSpPr>
          <p:grpSpPr>
            <a:xfrm>
              <a:off x="1315155" y="2519118"/>
              <a:ext cx="6156698" cy="1143070"/>
              <a:chOff x="1662893" y="2295382"/>
              <a:chExt cx="6156698" cy="1143070"/>
            </a:xfrm>
          </p:grpSpPr>
          <p:sp>
            <p:nvSpPr>
              <p:cNvPr id="2" name="TextBox 6">
                <a:extLst>
                  <a:ext uri="{FF2B5EF4-FFF2-40B4-BE49-F238E27FC236}">
                    <a16:creationId xmlns:a16="http://schemas.microsoft.com/office/drawing/2014/main" id="{1A4F2EBE-7BAF-436D-AFC3-BA30E7A9F760}"/>
                  </a:ext>
                </a:extLst>
              </p:cNvPr>
              <p:cNvSpPr txBox="1"/>
              <p:nvPr/>
            </p:nvSpPr>
            <p:spPr>
              <a:xfrm>
                <a:off x="1662893" y="2295382"/>
                <a:ext cx="6156698" cy="114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sz="2400" dirty="0"/>
                  <a:t>      </a:t>
                </a:r>
                <a:r>
                  <a:rPr lang="tr-T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KV olayları önleyebilir miyiz? 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Önlemek için neler yapabiliriz?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  <p:pic>
            <p:nvPicPr>
              <p:cNvPr id="10" name="Resim 9">
                <a:extLst>
                  <a:ext uri="{FF2B5EF4-FFF2-40B4-BE49-F238E27FC236}">
                    <a16:creationId xmlns:a16="http://schemas.microsoft.com/office/drawing/2014/main" id="{0A7FA7FF-4949-44DF-8AFE-2F76B94620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owEdge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4176" y="2495173"/>
                <a:ext cx="282935" cy="364432"/>
              </a:xfrm>
              <a:prstGeom prst="rect">
                <a:avLst/>
              </a:prstGeom>
            </p:spPr>
          </p:pic>
          <p:pic>
            <p:nvPicPr>
              <p:cNvPr id="13" name="Resim 12">
                <a:extLst>
                  <a:ext uri="{FF2B5EF4-FFF2-40B4-BE49-F238E27FC236}">
                    <a16:creationId xmlns:a16="http://schemas.microsoft.com/office/drawing/2014/main" id="{0A7FA7FF-4949-44DF-8AFE-2F76B94620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owEdge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4175" y="2995442"/>
                <a:ext cx="282935" cy="364432"/>
              </a:xfrm>
              <a:prstGeom prst="rect">
                <a:avLst/>
              </a:prstGeom>
            </p:spPr>
          </p:pic>
        </p:grpSp>
      </p:grpSp>
      <p:sp>
        <p:nvSpPr>
          <p:cNvPr id="15" name="Dikdörtgen 14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Sonuç</a:t>
            </a:r>
            <a:r>
              <a:rPr lang="en-US" sz="2800" b="1" dirty="0">
                <a:solidFill>
                  <a:srgbClr val="5B9BD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4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7F61E303-138B-4937-9D1E-FA911E82348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Bölüm Sonu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01E3A-5186-483F-9DCF-11DF62772A73}"/>
              </a:ext>
            </a:extLst>
          </p:cNvPr>
          <p:cNvSpPr txBox="1"/>
          <p:nvPr/>
        </p:nvSpPr>
        <p:spPr>
          <a:xfrm>
            <a:off x="2988114" y="2247919"/>
            <a:ext cx="8220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tr-TR" alt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Birinci Basamakta Çalışan Hekimler İçin Koroner  Arter Hastalığı </a:t>
            </a:r>
            <a:r>
              <a:rPr lang="tr-TR" altLang="tr-TR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Eğitimi </a:t>
            </a:r>
            <a:r>
              <a:rPr lang="tr-TR" altLang="tr-TR" sz="240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kapsamında  </a:t>
            </a:r>
            <a:r>
              <a:rPr lang="tr-T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«Kalp Damar Hastalıklarının Tanımı, Sıklığı, Morbidite ve </a:t>
            </a:r>
            <a:r>
              <a:rPr lang="tr-TR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Mortalitesi</a:t>
            </a:r>
            <a:r>
              <a:rPr lang="tr-T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» 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dersini tamamladınız.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914CF48-73BE-4A41-8C94-BB2DADF65C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41" y="1640422"/>
            <a:ext cx="2668992" cy="3577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756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-1546698" y="601663"/>
            <a:ext cx="7782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785191" y="1225497"/>
            <a:ext cx="10565296" cy="4360294"/>
            <a:chOff x="785191" y="1225497"/>
            <a:chExt cx="10565296" cy="4360294"/>
          </a:xfrm>
        </p:grpSpPr>
        <p:sp>
          <p:nvSpPr>
            <p:cNvPr id="9" name="Dikdörtgen 8"/>
            <p:cNvSpPr/>
            <p:nvPr/>
          </p:nvSpPr>
          <p:spPr>
            <a:xfrm>
              <a:off x="785191" y="1225497"/>
              <a:ext cx="10565296" cy="4360294"/>
            </a:xfrm>
            <a:prstGeom prst="rect">
              <a:avLst/>
            </a:prstGeom>
            <a:solidFill>
              <a:srgbClr val="FEF5F0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4F2EBE-7BAF-436D-AFC3-BA30E7A9F760}"/>
                </a:ext>
              </a:extLst>
            </p:cNvPr>
            <p:cNvSpPr txBox="1"/>
            <p:nvPr/>
          </p:nvSpPr>
          <p:spPr>
            <a:xfrm>
              <a:off x="1204640" y="1477531"/>
              <a:ext cx="8259214" cy="3970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CPK	: 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Serum </a:t>
              </a:r>
              <a:r>
                <a:rPr kumimoji="0" 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Kreatinin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Fosfokinaz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EF	: </a:t>
              </a:r>
              <a:r>
                <a:rPr kumimoji="0" 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Ejeksiyon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 Fraksiyonu</a:t>
              </a: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EKG	: 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Elektrokardiyogram</a:t>
              </a: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KAH	: 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Koroner Arter Hastalığı</a:t>
              </a: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KDH	: 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Kalp ve Damar Hastalıkları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MI	: </a:t>
              </a:r>
              <a:r>
                <a:rPr kumimoji="0" 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Miyokard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İskemisi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PTKA 	: </a:t>
              </a:r>
              <a:r>
                <a:rPr kumimoji="0" 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Perkütan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 Koroner Balon </a:t>
              </a:r>
              <a:r>
                <a:rPr kumimoji="0" lang="tr-T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Anjiyoplasti</a:t>
              </a: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 </a:t>
              </a:r>
            </a:p>
          </p:txBody>
        </p:sp>
      </p:grpSp>
      <p:sp>
        <p:nvSpPr>
          <p:cNvPr id="10" name="Dikdörtgen 9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tr-TR" sz="2800" b="1" dirty="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Kısaltmalar</a:t>
            </a:r>
          </a:p>
        </p:txBody>
      </p:sp>
    </p:spTree>
    <p:extLst>
      <p:ext uri="{BB962C8B-B14F-4D97-AF65-F5344CB8AC3E}">
        <p14:creationId xmlns:p14="http://schemas.microsoft.com/office/powerpoint/2010/main" val="261702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0A7FA7FF-4949-44DF-8AFE-2F76B94620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418" y="1195609"/>
            <a:ext cx="1896678" cy="2871213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A7FA7FF-4949-44DF-8AFE-2F76B946206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671" y="2750544"/>
            <a:ext cx="1929793" cy="2921343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719569" y="1302680"/>
            <a:ext cx="6742748" cy="4389874"/>
            <a:chOff x="719569" y="1302680"/>
            <a:chExt cx="6742748" cy="4389874"/>
          </a:xfrm>
        </p:grpSpPr>
        <p:sp>
          <p:nvSpPr>
            <p:cNvPr id="11" name="Dikdörtgen 10"/>
            <p:cNvSpPr/>
            <p:nvPr/>
          </p:nvSpPr>
          <p:spPr>
            <a:xfrm>
              <a:off x="719569" y="1302680"/>
              <a:ext cx="6742748" cy="4389874"/>
            </a:xfrm>
            <a:prstGeom prst="rect">
              <a:avLst/>
            </a:prstGeom>
            <a:solidFill>
              <a:srgbClr val="FEF5F0"/>
            </a:solidFill>
            <a:ln w="1905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" name="Grup 1"/>
            <p:cNvGrpSpPr/>
            <p:nvPr/>
          </p:nvGrpSpPr>
          <p:grpSpPr>
            <a:xfrm>
              <a:off x="971095" y="2312496"/>
              <a:ext cx="5997489" cy="1754326"/>
              <a:chOff x="2927251" y="2631215"/>
              <a:chExt cx="5997489" cy="1754326"/>
            </a:xfrm>
          </p:grpSpPr>
          <p:sp>
            <p:nvSpPr>
              <p:cNvPr id="12" name="TextBox 6">
                <a:extLst>
                  <a:ext uri="{FF2B5EF4-FFF2-40B4-BE49-F238E27FC236}">
                    <a16:creationId xmlns:a16="http://schemas.microsoft.com/office/drawing/2014/main" id="{1A4F2EBE-7BAF-436D-AFC3-BA30E7A9F760}"/>
                  </a:ext>
                </a:extLst>
              </p:cNvPr>
              <p:cNvSpPr txBox="1"/>
              <p:nvPr/>
            </p:nvSpPr>
            <p:spPr>
              <a:xfrm>
                <a:off x="2927251" y="2631215"/>
                <a:ext cx="5997489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 defTabSz="355600">
                  <a:lnSpc>
                    <a:spcPct val="150000"/>
                  </a:lnSpc>
                  <a:buClr>
                    <a:srgbClr val="4BACC6"/>
                  </a:buClr>
                  <a:defRPr/>
                </a:pPr>
                <a:r>
                  <a:rPr lang="tr-TR" sz="2400" dirty="0">
                    <a:solidFill>
                      <a:prstClr val="black"/>
                    </a:solidFill>
                  </a:rPr>
                  <a:t>       </a:t>
                </a:r>
                <a:r>
                  <a:rPr lang="tr-T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Toplumumuzda kaç kişinin kardiyovasküler</a:t>
                </a:r>
              </a:p>
              <a:p>
                <a:pPr lvl="0" algn="just" defTabSz="355600">
                  <a:lnSpc>
                    <a:spcPct val="150000"/>
                  </a:lnSpc>
                  <a:buClr>
                    <a:srgbClr val="4BACC6"/>
                  </a:buClr>
                  <a:defRPr/>
                </a:pPr>
                <a:r>
                  <a:rPr lang="tr-T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olaya maruz kalacağını ve öleceğini</a:t>
                </a:r>
              </a:p>
              <a:p>
                <a:pPr lvl="0" algn="just" defTabSz="355600">
                  <a:lnSpc>
                    <a:spcPct val="150000"/>
                  </a:lnSpc>
                  <a:buClr>
                    <a:srgbClr val="4BACC6"/>
                  </a:buClr>
                  <a:defRPr/>
                </a:pPr>
                <a:r>
                  <a:rPr lang="tr-T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düşündünüz mü?</a:t>
                </a:r>
                <a:endParaRPr lang="en-US" sz="2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3" name="Resim 12">
                <a:extLst>
                  <a:ext uri="{FF2B5EF4-FFF2-40B4-BE49-F238E27FC236}">
                    <a16:creationId xmlns:a16="http://schemas.microsoft.com/office/drawing/2014/main" id="{0A7FA7FF-4949-44DF-8AFE-2F76B94620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owEdge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7920" y="2849864"/>
                <a:ext cx="226693" cy="343171"/>
              </a:xfrm>
              <a:prstGeom prst="rect">
                <a:avLst/>
              </a:prstGeom>
            </p:spPr>
          </p:pic>
        </p:grpSp>
      </p:grpSp>
      <p:sp>
        <p:nvSpPr>
          <p:cNvPr id="14" name="Dikdörtgen 13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Soru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7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-1546698" y="601663"/>
            <a:ext cx="7782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861207" y="5712161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Kalp ve Damar Hastalıklarında Ölüm Sıklığı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785192" y="1280582"/>
            <a:ext cx="10535478" cy="4356885"/>
            <a:chOff x="785192" y="1280582"/>
            <a:chExt cx="10535478" cy="4356885"/>
          </a:xfrm>
        </p:grpSpPr>
        <p:sp>
          <p:nvSpPr>
            <p:cNvPr id="9" name="Dikdörtgen 8"/>
            <p:cNvSpPr/>
            <p:nvPr/>
          </p:nvSpPr>
          <p:spPr>
            <a:xfrm>
              <a:off x="785192" y="1280582"/>
              <a:ext cx="10535478" cy="4356885"/>
            </a:xfrm>
            <a:prstGeom prst="rect">
              <a:avLst/>
            </a:prstGeom>
            <a:solidFill>
              <a:srgbClr val="FEF5F0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1A4F2EBE-7BAF-436D-AFC3-BA30E7A9F760}"/>
                </a:ext>
              </a:extLst>
            </p:cNvPr>
            <p:cNvSpPr txBox="1"/>
            <p:nvPr/>
          </p:nvSpPr>
          <p:spPr>
            <a:xfrm>
              <a:off x="1076229" y="1472470"/>
              <a:ext cx="10039542" cy="391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>
                    <a:lumMod val="75000"/>
                  </a:srgbClr>
                </a:buClr>
                <a:buSzTx/>
                <a:buFont typeface="Calibri" panose="020F0502020204030204" pitchFamily="34" charset="0"/>
                <a:buChar char="»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  <a:r>
                <a:rPr kumimoji="0" lang="tr-T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alp ve damar hastalıkları (KDH),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1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numaralı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ölüm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nedeni</a:t>
              </a:r>
              <a:r>
                <a:rPr kumimoji="0" lang="tr-TR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dir</a:t>
              </a:r>
              <a:r>
                <a:rPr kumimoji="0" lang="tr-T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marR="0" lvl="0" indent="-45720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>
                    <a:lumMod val="75000"/>
                  </a:srgbClr>
                </a:buClr>
                <a:buSzTx/>
                <a:buFont typeface="Calibri" panose="020F0502020204030204" pitchFamily="34" charset="0"/>
                <a:buChar char="»"/>
                <a:tabLst/>
                <a:defRPr/>
              </a:pPr>
              <a:r>
                <a:rPr kumimoji="0" lang="tr-T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Türkiye'deki toplam ölümlerin % 86’sından Bulaşıcı Olmayan Hastalıklar (BOH) sorumludur.</a:t>
              </a:r>
            </a:p>
            <a:p>
              <a:pPr marL="457200" marR="0" lvl="0" indent="-45720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>
                    <a:lumMod val="75000"/>
                  </a:srgbClr>
                </a:buClr>
                <a:buSzTx/>
                <a:buFont typeface="Calibri" panose="020F0502020204030204" pitchFamily="34" charset="0"/>
                <a:buChar char="»"/>
                <a:tabLst/>
                <a:defRPr/>
              </a:pPr>
              <a:r>
                <a:rPr kumimoji="0" lang="tr-T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Bulaşıcı Olmayan Hastalıklarının % 47'si </a:t>
              </a:r>
              <a:r>
                <a:rPr kumimoji="0" lang="tr-TR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KDH’dan</a:t>
              </a:r>
              <a:r>
                <a:rPr kumimoji="0" lang="tr-T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kaynaklanmaktadır. </a:t>
              </a:r>
            </a:p>
            <a:p>
              <a:pPr marL="457200" marR="0" lvl="0" indent="-45720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>
                    <a:lumMod val="75000"/>
                  </a:srgbClr>
                </a:buClr>
                <a:buSzTx/>
                <a:buFont typeface="Calibri" panose="020F0502020204030204" pitchFamily="34" charset="0"/>
                <a:buChar char="»"/>
                <a:tabLst/>
                <a:defRPr/>
              </a:pPr>
              <a:r>
                <a:rPr kumimoji="0" lang="tr-T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Hastalık bazında ise Türkiye'de ölüme yol açan en yaygın 2 hastalık;</a:t>
              </a:r>
            </a:p>
            <a:p>
              <a:pPr marL="1200150" marR="0" lvl="1" indent="-5143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>
                    <a:lumMod val="75000"/>
                  </a:srgbClr>
                </a:buClr>
                <a:buSzTx/>
                <a:buFont typeface="Arial" panose="020B0604020202020204" pitchFamily="34" charset="0"/>
                <a:buAutoNum type="arabicPeriod"/>
                <a:tabLst/>
                <a:defRPr/>
              </a:pPr>
              <a:r>
                <a:rPr kumimoji="0" lang="tr-TR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İskemik</a:t>
              </a:r>
              <a:r>
                <a:rPr kumimoji="0" lang="tr-T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kalp hastalığı (% 22)</a:t>
              </a:r>
            </a:p>
            <a:p>
              <a:pPr marL="1200150" marR="0" lvl="1" indent="-5143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>
                    <a:lumMod val="75000"/>
                  </a:srgbClr>
                </a:buClr>
                <a:buSzTx/>
                <a:buFont typeface="Arial" panose="020B0604020202020204" pitchFamily="34" charset="0"/>
                <a:buAutoNum type="arabicPeriod"/>
                <a:tabLst/>
                <a:defRPr/>
              </a:pPr>
              <a:r>
                <a:rPr kumimoji="0" lang="tr-TR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Serebro-vasküler</a:t>
              </a:r>
              <a:r>
                <a:rPr kumimoji="0" lang="tr-T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hastalıklar (%15)</a:t>
              </a:r>
              <a:r>
                <a:rPr kumimoji="0" lang="tr-T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18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5508" y="1161140"/>
            <a:ext cx="1590870" cy="435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9586378" y="1508305"/>
            <a:ext cx="470069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9639028" y="2582112"/>
            <a:ext cx="470069" cy="1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9639028" y="3942707"/>
            <a:ext cx="564083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0203111" y="1245977"/>
            <a:ext cx="1676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Beyin damar hastalıkları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inme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203111" y="2199190"/>
            <a:ext cx="10161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Kalp damar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hastalıkları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infarktüs</a:t>
            </a:r>
            <a:endParaRPr kumimoji="0" lang="tr-TR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0203111" y="3452480"/>
            <a:ext cx="14373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Çevresel damar hastalıkları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Vitrin hastalığı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777074" y="1225497"/>
            <a:ext cx="6748366" cy="4544796"/>
            <a:chOff x="777074" y="1225497"/>
            <a:chExt cx="6748366" cy="4544796"/>
          </a:xfrm>
        </p:grpSpPr>
        <p:sp>
          <p:nvSpPr>
            <p:cNvPr id="13" name="Dikdörtgen 12">
              <a:extLst>
                <a:ext uri="{FF2B5EF4-FFF2-40B4-BE49-F238E27FC236}">
                  <a16:creationId xmlns:a16="http://schemas.microsoft.com/office/drawing/2014/main" id="{9DB5785F-52BB-450F-8A93-09DBF640E0F6}"/>
                </a:ext>
              </a:extLst>
            </p:cNvPr>
            <p:cNvSpPr/>
            <p:nvPr/>
          </p:nvSpPr>
          <p:spPr>
            <a:xfrm>
              <a:off x="777074" y="1225497"/>
              <a:ext cx="6748366" cy="4392000"/>
            </a:xfrm>
            <a:prstGeom prst="rect">
              <a:avLst/>
            </a:prstGeom>
            <a:solidFill>
              <a:srgbClr val="FEF5F0"/>
            </a:solidFill>
            <a:ln w="19050">
              <a:solidFill>
                <a:schemeClr val="accent2">
                  <a:lumMod val="75000"/>
                </a:schemeClr>
              </a:solidFill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1A4F2EBE-7BAF-436D-AFC3-BA30E7A9F760}"/>
                </a:ext>
              </a:extLst>
            </p:cNvPr>
            <p:cNvSpPr txBox="1"/>
            <p:nvPr/>
          </p:nvSpPr>
          <p:spPr>
            <a:xfrm>
              <a:off x="790118" y="1245977"/>
              <a:ext cx="6409955" cy="4524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KDH, kalp ve dolaşım sisteminin (arterler ve</a:t>
              </a:r>
            </a:p>
            <a:p>
              <a:pPr lvl="0">
                <a:lnSpc>
                  <a:spcPct val="150000"/>
                </a:lnSpc>
              </a:pP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damarlar) herhangi bir hastalığını kapsayan geniş bir terimdir.</a:t>
              </a:r>
            </a:p>
            <a:p>
              <a:pPr lvl="0">
                <a:lnSpc>
                  <a:spcPct val="150000"/>
                </a:lnSpc>
              </a:pPr>
              <a:r>
                <a:rPr lang="tr-T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Kalp ve damar hastalığı içinde; </a:t>
              </a:r>
            </a:p>
            <a:p>
              <a:pPr marL="265113" indent="-265113">
                <a:lnSpc>
                  <a:spcPct val="150000"/>
                </a:lnSpc>
              </a:pPr>
              <a:r>
                <a:rPr lang="tr-TR" sz="2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 3" panose="05040102010807070707" pitchFamily="18" charset="2"/>
                </a:rPr>
                <a:t>  </a:t>
              </a: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Koroner Arter Hastalığı (KAH), </a:t>
              </a:r>
            </a:p>
            <a:p>
              <a:pPr marL="265113" indent="-265113">
                <a:lnSpc>
                  <a:spcPct val="150000"/>
                </a:lnSpc>
              </a:pPr>
              <a:r>
                <a:rPr lang="tr-TR" sz="2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 3" panose="05040102010807070707" pitchFamily="18" charset="2"/>
                </a:rPr>
                <a:t>  </a:t>
              </a: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Serebrovasküler Hastalıklar,</a:t>
              </a:r>
            </a:p>
            <a:p>
              <a:pPr marL="265113" indent="-265113">
                <a:lnSpc>
                  <a:spcPct val="150000"/>
                </a:lnSpc>
              </a:pPr>
              <a:r>
                <a:rPr lang="tr-TR" sz="2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 3" panose="05040102010807070707" pitchFamily="18" charset="2"/>
                </a:rPr>
                <a:t></a:t>
              </a: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 3" panose="05040102010807070707" pitchFamily="18" charset="2"/>
                </a:rPr>
                <a:t>  </a:t>
              </a: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Aort Anevrizmaları, </a:t>
              </a:r>
            </a:p>
            <a:p>
              <a:pPr marL="265113" indent="-265113">
                <a:lnSpc>
                  <a:spcPct val="150000"/>
                </a:lnSpc>
              </a:pPr>
              <a:r>
                <a:rPr lang="tr-TR" sz="2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 3" panose="05040102010807070707" pitchFamily="18" charset="2"/>
                </a:rPr>
                <a:t></a:t>
              </a: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 3" panose="05040102010807070707" pitchFamily="18" charset="2"/>
                </a:rPr>
                <a:t>  </a:t>
              </a:r>
              <a:r>
                <a:rPr lang="tr-TR" sz="2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Periferik</a:t>
              </a: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arter hastalığı da yer almaktadır.</a:t>
              </a:r>
              <a:endPara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Dikdörtgen 14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Kalp Damar Hastalığı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654356" y="5864748"/>
            <a:ext cx="2148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i="1" dirty="0" err="1"/>
              <a:t>Libby</a:t>
            </a:r>
            <a:r>
              <a:rPr lang="tr-TR" sz="1200" i="1" dirty="0"/>
              <a:t>. </a:t>
            </a:r>
            <a:r>
              <a:rPr lang="tr-TR" sz="1200" i="1" dirty="0" err="1"/>
              <a:t>Circulation</a:t>
            </a:r>
            <a:r>
              <a:rPr lang="tr-TR" sz="1200" i="1" dirty="0"/>
              <a:t> 2001;104:365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751218" y="1247314"/>
            <a:ext cx="6063238" cy="4318094"/>
            <a:chOff x="782680" y="1299117"/>
            <a:chExt cx="6214467" cy="4290526"/>
          </a:xfrm>
        </p:grpSpPr>
        <p:sp>
          <p:nvSpPr>
            <p:cNvPr id="5" name="Dikdörtgen 4"/>
            <p:cNvSpPr/>
            <p:nvPr/>
          </p:nvSpPr>
          <p:spPr>
            <a:xfrm>
              <a:off x="782680" y="4563407"/>
              <a:ext cx="6214467" cy="100250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TextBox 6"/>
            <p:cNvSpPr txBox="1"/>
            <p:nvPr/>
          </p:nvSpPr>
          <p:spPr>
            <a:xfrm>
              <a:off x="1089009" y="4639943"/>
              <a:ext cx="895138" cy="647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Normal </a:t>
              </a:r>
              <a:r>
                <a:rPr lang="en-US" sz="1700" b="1" dirty="0" err="1"/>
                <a:t>arter</a:t>
              </a:r>
              <a:endParaRPr lang="en-US" sz="1700" b="1" dirty="0"/>
            </a:p>
          </p:txBody>
        </p:sp>
        <p:sp>
          <p:nvSpPr>
            <p:cNvPr id="10" name="TextBox 7"/>
            <p:cNvSpPr txBox="1"/>
            <p:nvPr/>
          </p:nvSpPr>
          <p:spPr>
            <a:xfrm>
              <a:off x="1922058" y="4651616"/>
              <a:ext cx="1079210" cy="663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Lezyon</a:t>
              </a:r>
              <a:r>
                <a:rPr lang="en-US" b="1" dirty="0"/>
                <a:t> </a:t>
              </a:r>
              <a:r>
                <a:rPr lang="en-US" sz="1700" b="1" dirty="0" err="1"/>
                <a:t>başlangıç</a:t>
              </a:r>
              <a:endParaRPr lang="en-US" sz="1700" b="1" dirty="0"/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2885133" y="4666954"/>
              <a:ext cx="895138" cy="922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err="1"/>
                <a:t>Fibröz</a:t>
              </a:r>
              <a:r>
                <a:rPr lang="en-US" sz="1700" b="1" dirty="0"/>
                <a:t> </a:t>
              </a:r>
              <a:r>
                <a:rPr lang="en-US" sz="1700" b="1" dirty="0" err="1"/>
                <a:t>yağlı</a:t>
              </a:r>
              <a:r>
                <a:rPr lang="en-US" sz="1700" b="1" dirty="0"/>
                <a:t> </a:t>
              </a:r>
              <a:r>
                <a:rPr lang="en-US" sz="1700" b="1" dirty="0" err="1"/>
                <a:t>dönem</a:t>
              </a:r>
              <a:endParaRPr lang="en-US" sz="1700" b="1" dirty="0"/>
            </a:p>
          </p:txBody>
        </p:sp>
        <p:sp>
          <p:nvSpPr>
            <p:cNvPr id="12" name="TextBox 9"/>
            <p:cNvSpPr txBox="1"/>
            <p:nvPr/>
          </p:nvSpPr>
          <p:spPr>
            <a:xfrm>
              <a:off x="3637046" y="4666954"/>
              <a:ext cx="895138" cy="697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Hassas</a:t>
              </a:r>
              <a:r>
                <a:rPr lang="en-US" b="1" dirty="0"/>
                <a:t> </a:t>
              </a:r>
              <a:r>
                <a:rPr lang="en-US" b="1" dirty="0" err="1"/>
                <a:t>plak</a:t>
              </a:r>
              <a:endParaRPr lang="en-US" b="1" dirty="0"/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4483755" y="4700399"/>
              <a:ext cx="1135953" cy="611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err="1"/>
                <a:t>Plak</a:t>
              </a:r>
              <a:r>
                <a:rPr lang="en-US" sz="1700" b="1" dirty="0"/>
                <a:t> </a:t>
              </a:r>
              <a:r>
                <a:rPr lang="en-US" sz="1700" b="1" dirty="0" err="1"/>
                <a:t>yırtılması</a:t>
              </a:r>
              <a:endParaRPr lang="en-US" sz="1700" b="1" dirty="0"/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5462624" y="4714522"/>
              <a:ext cx="148002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err="1"/>
                <a:t>Fibröz</a:t>
              </a:r>
              <a:r>
                <a:rPr lang="en-US" sz="1700" b="1" dirty="0"/>
                <a:t> </a:t>
              </a:r>
              <a:r>
                <a:rPr lang="en-US" sz="1700" b="1" dirty="0" err="1"/>
                <a:t>Kalsifik</a:t>
              </a:r>
              <a:r>
                <a:rPr lang="en-US" sz="1700" b="1" dirty="0"/>
                <a:t> </a:t>
              </a:r>
              <a:r>
                <a:rPr lang="en-US" sz="1700" b="1" dirty="0" err="1"/>
                <a:t>plak</a:t>
              </a:r>
              <a:endParaRPr lang="en-US" sz="1700" b="1" dirty="0"/>
            </a:p>
          </p:txBody>
        </p:sp>
        <p:pic>
          <p:nvPicPr>
            <p:cNvPr id="16" name="Picture 1">
              <a:extLst>
                <a:ext uri="{FF2B5EF4-FFF2-40B4-BE49-F238E27FC236}">
                  <a16:creationId xmlns:a16="http://schemas.microsoft.com/office/drawing/2014/main" id="{D4380C68-23B5-4A72-BF14-053160598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82" y="1299117"/>
              <a:ext cx="6183004" cy="3141319"/>
            </a:xfrm>
            <a:prstGeom prst="rect">
              <a:avLst/>
            </a:prstGeom>
            <a:noFill/>
            <a:ln w="19050" cap="flat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up 2"/>
          <p:cNvGrpSpPr/>
          <p:nvPr/>
        </p:nvGrpSpPr>
        <p:grpSpPr>
          <a:xfrm>
            <a:off x="7060929" y="1150622"/>
            <a:ext cx="4398254" cy="4487593"/>
            <a:chOff x="7060929" y="1150622"/>
            <a:chExt cx="4398254" cy="4487593"/>
          </a:xfrm>
        </p:grpSpPr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9DB5785F-52BB-450F-8A93-09DBF640E0F6}"/>
                </a:ext>
              </a:extLst>
            </p:cNvPr>
            <p:cNvSpPr/>
            <p:nvPr/>
          </p:nvSpPr>
          <p:spPr>
            <a:xfrm>
              <a:off x="7060929" y="1247314"/>
              <a:ext cx="4317369" cy="4294211"/>
            </a:xfrm>
            <a:prstGeom prst="rect">
              <a:avLst/>
            </a:prstGeom>
            <a:solidFill>
              <a:srgbClr val="FEF5F0"/>
            </a:solidFill>
            <a:ln w="19050">
              <a:solidFill>
                <a:schemeClr val="accent2">
                  <a:lumMod val="75000"/>
                </a:schemeClr>
              </a:solidFill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1A4F2EBE-7BAF-436D-AFC3-BA30E7A9F760}"/>
                </a:ext>
              </a:extLst>
            </p:cNvPr>
            <p:cNvSpPr txBox="1"/>
            <p:nvPr/>
          </p:nvSpPr>
          <p:spPr>
            <a:xfrm>
              <a:off x="7113330" y="1150622"/>
              <a:ext cx="4345853" cy="448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tr-T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Kalp damar hastalıkları sıklıkla </a:t>
              </a:r>
              <a:r>
                <a:rPr lang="tr-TR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ateroskleroza</a:t>
              </a:r>
              <a:r>
                <a:rPr lang="tr-T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bağlı olarak meydana gelmektedir. Ateroskleroz, tipik lezyonu </a:t>
              </a:r>
              <a:r>
                <a:rPr lang="tr-TR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aterom</a:t>
              </a:r>
              <a:r>
                <a:rPr lang="tr-T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plakları olan orta ve büyük çaplı arterlerin </a:t>
              </a:r>
              <a:r>
                <a:rPr lang="tr-TR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intima</a:t>
              </a:r>
              <a:r>
                <a:rPr lang="tr-T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tabakalarını etkileyen bir hastalıktır.</a:t>
              </a:r>
            </a:p>
          </p:txBody>
        </p:sp>
      </p:grpSp>
      <p:sp>
        <p:nvSpPr>
          <p:cNvPr id="18" name="Dikdörtgen 17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Aterom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Plağı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Gelişimi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4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Ateroskleroz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AD36EEE-8D42-40A2-A210-1526DD4A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014283" y="1124108"/>
            <a:ext cx="3105774" cy="4494832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082A7930-A391-42A9-8394-9157FB929BE6}"/>
              </a:ext>
            </a:extLst>
          </p:cNvPr>
          <p:cNvSpPr txBox="1"/>
          <p:nvPr/>
        </p:nvSpPr>
        <p:spPr>
          <a:xfrm>
            <a:off x="8109236" y="5772828"/>
            <a:ext cx="3194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 tooltip="https://bs.wikipedia.org/wiki/Aorta"/>
              </a:rPr>
              <a:t>Bu Fotoğraf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Bilinmeyen Yazar, 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 tooltip="https://creativecommons.org/licenses/by-sa/3.0/"/>
              </a:rPr>
              <a:t>CC BY-SA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altında lisanslanmıştır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733805" y="1225497"/>
            <a:ext cx="7038594" cy="4393443"/>
            <a:chOff x="733805" y="1225497"/>
            <a:chExt cx="7038594" cy="4393443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9DB5785F-52BB-450F-8A93-09DBF640E0F6}"/>
                </a:ext>
              </a:extLst>
            </p:cNvPr>
            <p:cNvSpPr/>
            <p:nvPr/>
          </p:nvSpPr>
          <p:spPr>
            <a:xfrm>
              <a:off x="733805" y="1225497"/>
              <a:ext cx="7038594" cy="4393443"/>
            </a:xfrm>
            <a:prstGeom prst="rect">
              <a:avLst/>
            </a:prstGeom>
            <a:solidFill>
              <a:srgbClr val="FEF5F0"/>
            </a:solidFill>
            <a:ln w="19050">
              <a:solidFill>
                <a:schemeClr val="accent2">
                  <a:lumMod val="75000"/>
                </a:schemeClr>
              </a:solidFill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4F2EBE-7BAF-436D-AFC3-BA30E7A9F760}"/>
                </a:ext>
              </a:extLst>
            </p:cNvPr>
            <p:cNvSpPr txBox="1"/>
            <p:nvPr/>
          </p:nvSpPr>
          <p:spPr>
            <a:xfrm>
              <a:off x="865763" y="1414994"/>
              <a:ext cx="6673174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tr-TR" sz="2400" dirty="0">
                  <a:solidFill>
                    <a:srgbClr val="C00000"/>
                  </a:solidFill>
                  <a:sym typeface="Webdings" panose="05030102010509060703" pitchFamily="18" charset="2"/>
                </a:rPr>
                <a:t> </a:t>
              </a:r>
              <a:r>
                <a:rPr lang="tr-T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Koroner arter hastalığı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tr-TR" sz="2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ebdings" panose="05030102010509060703" pitchFamily="18" charset="2"/>
                </a:rPr>
                <a:t></a:t>
              </a:r>
              <a:r>
                <a:rPr lang="tr-TR" sz="2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 </a:t>
              </a:r>
              <a:r>
                <a:rPr lang="tr-TR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Periferik</a:t>
              </a:r>
              <a:r>
                <a:rPr lang="tr-T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arter hastalığı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tr-TR" sz="2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ebdings" panose="05030102010509060703" pitchFamily="18" charset="2"/>
                </a:rPr>
                <a:t></a:t>
              </a:r>
              <a:r>
                <a:rPr lang="tr-TR" sz="2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 </a:t>
              </a:r>
              <a:r>
                <a:rPr lang="tr-T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İnme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tr-TR" sz="2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ebdings" panose="05030102010509060703" pitchFamily="18" charset="2"/>
                </a:rPr>
                <a:t></a:t>
              </a:r>
              <a:r>
                <a:rPr lang="tr-TR" sz="2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 </a:t>
              </a:r>
              <a:r>
                <a:rPr lang="tr-T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Körlük, işitme kaybı 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tr-TR" sz="2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ebdings" panose="05030102010509060703" pitchFamily="18" charset="2"/>
                </a:rPr>
                <a:t></a:t>
              </a:r>
              <a:r>
                <a:rPr lang="tr-TR" sz="2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 </a:t>
              </a:r>
              <a:r>
                <a:rPr lang="tr-T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Böbrek yetmezliği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tr-TR" sz="2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ebdings" panose="05030102010509060703" pitchFamily="18" charset="2"/>
                </a:rPr>
                <a:t></a:t>
              </a:r>
              <a:r>
                <a:rPr lang="tr-TR" sz="2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 </a:t>
              </a:r>
              <a:r>
                <a:rPr lang="tr-TR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Erektil</a:t>
              </a:r>
              <a:r>
                <a:rPr lang="tr-T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disfonksiyon</a:t>
              </a:r>
              <a:r>
                <a:rPr lang="tr-T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vb. neden olan </a:t>
              </a:r>
              <a:r>
                <a:rPr lang="tr-TR" sz="24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sistemik bir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tr-TR" sz="24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hastalıktır.</a:t>
              </a:r>
              <a:endParaRPr lang="tr-TR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4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750184" y="1262743"/>
            <a:ext cx="5678221" cy="4408714"/>
            <a:chOff x="750184" y="1262743"/>
            <a:chExt cx="5678221" cy="4408714"/>
          </a:xfrm>
        </p:grpSpPr>
        <p:sp>
          <p:nvSpPr>
            <p:cNvPr id="7" name="Dikdörtgen 6">
              <a:extLst>
                <a:ext uri="{FF2B5EF4-FFF2-40B4-BE49-F238E27FC236}">
                  <a16:creationId xmlns:a16="http://schemas.microsoft.com/office/drawing/2014/main" id="{9DB5785F-52BB-450F-8A93-09DBF640E0F6}"/>
                </a:ext>
              </a:extLst>
            </p:cNvPr>
            <p:cNvSpPr/>
            <p:nvPr/>
          </p:nvSpPr>
          <p:spPr>
            <a:xfrm>
              <a:off x="750184" y="1262743"/>
              <a:ext cx="5678221" cy="4408714"/>
            </a:xfrm>
            <a:prstGeom prst="rect">
              <a:avLst/>
            </a:prstGeom>
            <a:solidFill>
              <a:srgbClr val="FEF5F0"/>
            </a:solidFill>
            <a:ln w="19050">
              <a:solidFill>
                <a:schemeClr val="accent2">
                  <a:lumMod val="75000"/>
                </a:schemeClr>
              </a:solidFill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6">
              <a:extLst>
                <a:ext uri="{FF2B5EF4-FFF2-40B4-BE49-F238E27FC236}">
                  <a16:creationId xmlns:a16="http://schemas.microsoft.com/office/drawing/2014/main" id="{1A4F2EBE-7BAF-436D-AFC3-BA30E7A9F760}"/>
                </a:ext>
              </a:extLst>
            </p:cNvPr>
            <p:cNvSpPr txBox="1"/>
            <p:nvPr/>
          </p:nvSpPr>
          <p:spPr>
            <a:xfrm>
              <a:off x="878816" y="1756206"/>
              <a:ext cx="5420955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tr-TR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Koroner İskemi: </a:t>
              </a:r>
              <a:r>
                <a:rPr lang="tr-T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Miyokarda gelen kan      miktarının azalmasıdır.</a:t>
              </a:r>
            </a:p>
            <a:p>
              <a:pPr lvl="0">
                <a:lnSpc>
                  <a:spcPct val="150000"/>
                </a:lnSpc>
              </a:pPr>
              <a:r>
                <a:rPr lang="tr-TR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İskemi: </a:t>
              </a:r>
              <a:r>
                <a:rPr lang="tr-TR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Stenotik</a:t>
              </a:r>
              <a:r>
                <a:rPr lang="tr-T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arterin miyokardın oksijen gereksinimini karşılayamadığı durumlarda meydana gelir. </a:t>
              </a:r>
            </a:p>
            <a:p>
              <a:pPr lvl="0">
                <a:lnSpc>
                  <a:spcPct val="150000"/>
                </a:lnSpc>
              </a:pPr>
              <a:r>
                <a:rPr lang="tr-TR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İskeminin</a:t>
              </a:r>
              <a:r>
                <a:rPr lang="tr-TR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Ana Bulgusu: </a:t>
              </a:r>
              <a:r>
                <a:rPr lang="tr-T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Göğüs ağrısıdır. </a:t>
              </a:r>
            </a:p>
          </p:txBody>
        </p:sp>
      </p:grpSp>
      <p:pic>
        <p:nvPicPr>
          <p:cNvPr id="1026" name="Picture 2" descr="https://hsgm.saglik.gov.tr/depo/birimler/kronik-hastaliklar-engelli-db/banner/kalp_damar_hastaliklari/shutterstock_53056649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43" y="1257277"/>
            <a:ext cx="4967963" cy="441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Damar Tıkanıklıklarında Kullanılan Terimler-1</a:t>
            </a:r>
            <a:endParaRPr lang="tr-T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1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İçe Yerleştirilmiş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7213</TotalTime>
  <Words>1071</Words>
  <Application>Microsoft Office PowerPoint</Application>
  <PresentationFormat>Geniş ekran</PresentationFormat>
  <Paragraphs>142</Paragraphs>
  <Slides>25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25</vt:i4>
      </vt:variant>
    </vt:vector>
  </HeadingPairs>
  <TitlesOfParts>
    <vt:vector size="38" baseType="lpstr">
      <vt:lpstr>MS PGothic</vt:lpstr>
      <vt:lpstr>MS PGothic</vt:lpstr>
      <vt:lpstr>Arial</vt:lpstr>
      <vt:lpstr>Calibri</vt:lpstr>
      <vt:lpstr>Calibri Light</vt:lpstr>
      <vt:lpstr>Symbol</vt:lpstr>
      <vt:lpstr>Webdings</vt:lpstr>
      <vt:lpstr>Wingdings</vt:lpstr>
      <vt:lpstr>Wingdings 3</vt:lpstr>
      <vt:lpstr>Office Teması</vt:lpstr>
      <vt:lpstr>1_Office Teması</vt:lpstr>
      <vt:lpstr>2_Office Teması</vt:lpstr>
      <vt:lpstr>3_Office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banu ekinci</dc:creator>
  <cp:lastModifiedBy>GÜLAY SARIOĞLU</cp:lastModifiedBy>
  <cp:revision>474</cp:revision>
  <dcterms:created xsi:type="dcterms:W3CDTF">2018-04-12T10:30:23Z</dcterms:created>
  <dcterms:modified xsi:type="dcterms:W3CDTF">2021-07-07T11:43:34Z</dcterms:modified>
</cp:coreProperties>
</file>