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02"/>
  </p:notesMasterIdLst>
  <p:sldIdLst>
    <p:sldId id="376" r:id="rId2"/>
    <p:sldId id="257" r:id="rId3"/>
    <p:sldId id="258" r:id="rId4"/>
    <p:sldId id="259" r:id="rId5"/>
    <p:sldId id="261" r:id="rId6"/>
    <p:sldId id="262" r:id="rId7"/>
    <p:sldId id="263" r:id="rId8"/>
    <p:sldId id="264" r:id="rId9"/>
    <p:sldId id="265" r:id="rId10"/>
    <p:sldId id="268" r:id="rId11"/>
    <p:sldId id="266" r:id="rId12"/>
    <p:sldId id="267" r:id="rId13"/>
    <p:sldId id="271" r:id="rId14"/>
    <p:sldId id="273" r:id="rId15"/>
    <p:sldId id="283" r:id="rId16"/>
    <p:sldId id="285" r:id="rId17"/>
    <p:sldId id="284" r:id="rId18"/>
    <p:sldId id="436" r:id="rId19"/>
    <p:sldId id="437" r:id="rId20"/>
    <p:sldId id="393" r:id="rId21"/>
    <p:sldId id="394" r:id="rId22"/>
    <p:sldId id="396" r:id="rId23"/>
    <p:sldId id="398" r:id="rId24"/>
    <p:sldId id="400" r:id="rId25"/>
    <p:sldId id="401" r:id="rId26"/>
    <p:sldId id="403" r:id="rId27"/>
    <p:sldId id="404" r:id="rId28"/>
    <p:sldId id="405" r:id="rId29"/>
    <p:sldId id="406" r:id="rId30"/>
    <p:sldId id="407" r:id="rId31"/>
    <p:sldId id="408" r:id="rId32"/>
    <p:sldId id="409" r:id="rId33"/>
    <p:sldId id="410" r:id="rId34"/>
    <p:sldId id="411" r:id="rId35"/>
    <p:sldId id="412" r:id="rId36"/>
    <p:sldId id="413" r:id="rId37"/>
    <p:sldId id="414" r:id="rId38"/>
    <p:sldId id="415" r:id="rId39"/>
    <p:sldId id="416" r:id="rId40"/>
    <p:sldId id="417" r:id="rId41"/>
    <p:sldId id="418" r:id="rId42"/>
    <p:sldId id="419" r:id="rId43"/>
    <p:sldId id="420" r:id="rId44"/>
    <p:sldId id="421" r:id="rId45"/>
    <p:sldId id="422" r:id="rId46"/>
    <p:sldId id="423" r:id="rId47"/>
    <p:sldId id="425" r:id="rId48"/>
    <p:sldId id="426" r:id="rId49"/>
    <p:sldId id="427" r:id="rId50"/>
    <p:sldId id="428" r:id="rId51"/>
    <p:sldId id="429" r:id="rId52"/>
    <p:sldId id="430" r:id="rId53"/>
    <p:sldId id="431" r:id="rId54"/>
    <p:sldId id="432" r:id="rId55"/>
    <p:sldId id="433" r:id="rId56"/>
    <p:sldId id="434" r:id="rId57"/>
    <p:sldId id="435" r:id="rId58"/>
    <p:sldId id="373" r:id="rId59"/>
    <p:sldId id="334" r:id="rId60"/>
    <p:sldId id="335" r:id="rId61"/>
    <p:sldId id="336" r:id="rId62"/>
    <p:sldId id="337" r:id="rId63"/>
    <p:sldId id="338" r:id="rId64"/>
    <p:sldId id="339" r:id="rId65"/>
    <p:sldId id="340" r:id="rId66"/>
    <p:sldId id="344" r:id="rId67"/>
    <p:sldId id="347" r:id="rId68"/>
    <p:sldId id="348" r:id="rId69"/>
    <p:sldId id="438" r:id="rId70"/>
    <p:sldId id="459" r:id="rId71"/>
    <p:sldId id="439" r:id="rId72"/>
    <p:sldId id="440" r:id="rId73"/>
    <p:sldId id="460" r:id="rId74"/>
    <p:sldId id="352" r:id="rId75"/>
    <p:sldId id="353" r:id="rId76"/>
    <p:sldId id="341" r:id="rId77"/>
    <p:sldId id="354" r:id="rId78"/>
    <p:sldId id="388" r:id="rId79"/>
    <p:sldId id="355" r:id="rId80"/>
    <p:sldId id="442" r:id="rId81"/>
    <p:sldId id="443" r:id="rId82"/>
    <p:sldId id="444" r:id="rId83"/>
    <p:sldId id="445" r:id="rId84"/>
    <p:sldId id="446" r:id="rId85"/>
    <p:sldId id="462" r:id="rId86"/>
    <p:sldId id="457" r:id="rId87"/>
    <p:sldId id="465" r:id="rId88"/>
    <p:sldId id="456" r:id="rId89"/>
    <p:sldId id="461" r:id="rId90"/>
    <p:sldId id="458" r:id="rId91"/>
    <p:sldId id="358" r:id="rId92"/>
    <p:sldId id="449" r:id="rId93"/>
    <p:sldId id="463" r:id="rId94"/>
    <p:sldId id="450" r:id="rId95"/>
    <p:sldId id="451" r:id="rId96"/>
    <p:sldId id="366" r:id="rId97"/>
    <p:sldId id="453" r:id="rId98"/>
    <p:sldId id="464" r:id="rId99"/>
    <p:sldId id="454" r:id="rId100"/>
    <p:sldId id="327" r:id="rId101"/>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3287" autoAdjust="0"/>
  </p:normalViewPr>
  <p:slideViewPr>
    <p:cSldViewPr>
      <p:cViewPr varScale="1">
        <p:scale>
          <a:sx n="43" d="100"/>
          <a:sy n="43" d="100"/>
        </p:scale>
        <p:origin x="48"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870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8E0E140C-EC40-47F9-837B-A3F750AA9C25}" type="datetimeFigureOut">
              <a:rPr lang="tr-TR"/>
              <a:pPr/>
              <a:t>30.01.2019</a:t>
            </a:fld>
            <a:endParaRPr lang="tr-TR"/>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70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70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870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E1B9E7C-41C3-4177-A768-9F346F10995D}" type="slidenum">
              <a:rPr lang="tr-TR"/>
              <a:pPr/>
              <a:t>‹#›</a:t>
            </a:fld>
            <a:endParaRPr lang="tr-TR"/>
          </a:p>
        </p:txBody>
      </p:sp>
    </p:spTree>
    <p:extLst>
      <p:ext uri="{BB962C8B-B14F-4D97-AF65-F5344CB8AC3E}">
        <p14:creationId xmlns:p14="http://schemas.microsoft.com/office/powerpoint/2010/main" val="37322344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5C683F3-1271-4CFD-AAD7-82A06C070940}" type="slidenum">
              <a:rPr lang="tr-TR" smtClean="0"/>
              <a:pPr/>
              <a:t>26</a:t>
            </a:fld>
            <a:endParaRPr lang="tr-TR" dirty="0"/>
          </a:p>
        </p:txBody>
      </p:sp>
    </p:spTree>
    <p:extLst>
      <p:ext uri="{BB962C8B-B14F-4D97-AF65-F5344CB8AC3E}">
        <p14:creationId xmlns:p14="http://schemas.microsoft.com/office/powerpoint/2010/main" val="1727752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endParaRPr lang="tr-TR" dirty="0"/>
          </a:p>
        </p:txBody>
      </p:sp>
      <p:sp>
        <p:nvSpPr>
          <p:cNvPr id="4" name="3 Slayt Numarası Yer Tutucusu"/>
          <p:cNvSpPr>
            <a:spLocks noGrp="1"/>
          </p:cNvSpPr>
          <p:nvPr>
            <p:ph type="sldNum" sz="quarter" idx="10"/>
          </p:nvPr>
        </p:nvSpPr>
        <p:spPr/>
        <p:txBody>
          <a:bodyPr/>
          <a:lstStyle/>
          <a:p>
            <a:fld id="{25C683F3-1271-4CFD-AAD7-82A06C070940}" type="slidenum">
              <a:rPr lang="tr-TR" smtClean="0"/>
              <a:pPr/>
              <a:t>34</a:t>
            </a:fld>
            <a:endParaRPr lang="tr-TR" dirty="0"/>
          </a:p>
        </p:txBody>
      </p:sp>
    </p:spTree>
    <p:extLst>
      <p:ext uri="{BB962C8B-B14F-4D97-AF65-F5344CB8AC3E}">
        <p14:creationId xmlns:p14="http://schemas.microsoft.com/office/powerpoint/2010/main" val="3478417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683F3-1271-4CFD-AAD7-82A06C070940}" type="slidenum">
              <a:rPr lang="tr-TR" smtClean="0"/>
              <a:pPr/>
              <a:t>40</a:t>
            </a:fld>
            <a:endParaRPr lang="tr-TR" dirty="0"/>
          </a:p>
        </p:txBody>
      </p:sp>
    </p:spTree>
    <p:extLst>
      <p:ext uri="{BB962C8B-B14F-4D97-AF65-F5344CB8AC3E}">
        <p14:creationId xmlns:p14="http://schemas.microsoft.com/office/powerpoint/2010/main" val="2122563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5C683F3-1271-4CFD-AAD7-82A06C070940}" type="slidenum">
              <a:rPr lang="tr-TR" smtClean="0"/>
              <a:pPr/>
              <a:t>41</a:t>
            </a:fld>
            <a:endParaRPr lang="tr-TR" dirty="0"/>
          </a:p>
        </p:txBody>
      </p:sp>
    </p:spTree>
    <p:extLst>
      <p:ext uri="{BB962C8B-B14F-4D97-AF65-F5344CB8AC3E}">
        <p14:creationId xmlns:p14="http://schemas.microsoft.com/office/powerpoint/2010/main" val="284881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5C683F3-1271-4CFD-AAD7-82A06C070940}" type="slidenum">
              <a:rPr lang="tr-TR" smtClean="0"/>
              <a:pPr/>
              <a:t>46</a:t>
            </a:fld>
            <a:endParaRPr lang="tr-TR" dirty="0"/>
          </a:p>
        </p:txBody>
      </p:sp>
    </p:spTree>
    <p:extLst>
      <p:ext uri="{BB962C8B-B14F-4D97-AF65-F5344CB8AC3E}">
        <p14:creationId xmlns:p14="http://schemas.microsoft.com/office/powerpoint/2010/main" val="30653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5C683F3-1271-4CFD-AAD7-82A06C070940}" type="slidenum">
              <a:rPr lang="tr-TR" smtClean="0"/>
              <a:pPr/>
              <a:t>54</a:t>
            </a:fld>
            <a:endParaRPr lang="tr-TR" dirty="0"/>
          </a:p>
        </p:txBody>
      </p:sp>
    </p:spTree>
    <p:extLst>
      <p:ext uri="{BB962C8B-B14F-4D97-AF65-F5344CB8AC3E}">
        <p14:creationId xmlns:p14="http://schemas.microsoft.com/office/powerpoint/2010/main" val="1067088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86371"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186372"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4589CA-8265-4973-9EF0-62766F14AF74}" type="slidenum">
              <a:rPr lang="tr-TR" smtClean="0"/>
              <a:pPr/>
              <a:t>60</a:t>
            </a:fld>
            <a:endParaRPr lang="tr-TR" smtClean="0"/>
          </a:p>
        </p:txBody>
      </p:sp>
    </p:spTree>
    <p:extLst>
      <p:ext uri="{BB962C8B-B14F-4D97-AF65-F5344CB8AC3E}">
        <p14:creationId xmlns:p14="http://schemas.microsoft.com/office/powerpoint/2010/main" val="149184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9F3F1ED-CBC0-4C2A-9EA4-7113EE34960A}" type="slidenum">
              <a:rPr lang="tr-TR" smtClean="0"/>
              <a:pPr/>
              <a:t>71</a:t>
            </a:fld>
            <a:endParaRPr lang="tr-TR"/>
          </a:p>
        </p:txBody>
      </p:sp>
    </p:spTree>
    <p:extLst>
      <p:ext uri="{BB962C8B-B14F-4D97-AF65-F5344CB8AC3E}">
        <p14:creationId xmlns:p14="http://schemas.microsoft.com/office/powerpoint/2010/main" val="1591021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9F3F1ED-CBC0-4C2A-9EA4-7113EE34960A}" type="slidenum">
              <a:rPr lang="tr-TR" smtClean="0"/>
              <a:pPr/>
              <a:t>84</a:t>
            </a:fld>
            <a:endParaRPr lang="tr-TR"/>
          </a:p>
        </p:txBody>
      </p:sp>
    </p:spTree>
    <p:extLst>
      <p:ext uri="{BB962C8B-B14F-4D97-AF65-F5344CB8AC3E}">
        <p14:creationId xmlns:p14="http://schemas.microsoft.com/office/powerpoint/2010/main" val="3293827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139542932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334593234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150195413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223377208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195069166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357238280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325893356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163235501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152341631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173264787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1458F4DB-E70F-458D-8036-850B26911A0F}" type="datetime1">
              <a:rPr lang="tr-TR" smtClean="0"/>
              <a:pPr>
                <a:defRPr/>
              </a:pPr>
              <a:t>30.01.2019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313600491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1458F4DB-E70F-458D-8036-850B26911A0F}" type="datetime1">
              <a:rPr lang="tr-TR" smtClean="0"/>
              <a:pPr>
                <a:defRPr/>
              </a:pPr>
              <a:t>30.01.2019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83E1BDB-C912-48B3-A950-E0D4DA0744EF}" type="slidenum">
              <a:rPr lang="tr-TR" smtClean="0"/>
              <a:pPr>
                <a:defRPr/>
              </a:pPr>
              <a:t>‹#›</a:t>
            </a:fld>
            <a:endParaRPr lang="tr-TR"/>
          </a:p>
        </p:txBody>
      </p:sp>
    </p:spTree>
    <p:extLst>
      <p:ext uri="{BB962C8B-B14F-4D97-AF65-F5344CB8AC3E}">
        <p14:creationId xmlns:p14="http://schemas.microsoft.com/office/powerpoint/2010/main" val="270452086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Alt Başlık"/>
          <p:cNvSpPr>
            <a:spLocks noGrp="1"/>
          </p:cNvSpPr>
          <p:nvPr>
            <p:ph type="subTitle" idx="1"/>
          </p:nvPr>
        </p:nvSpPr>
        <p:spPr>
          <a:xfrm>
            <a:off x="1187624" y="4777260"/>
            <a:ext cx="7776864" cy="1944216"/>
          </a:xfrm>
        </p:spPr>
        <p:txBody>
          <a:bodyPr>
            <a:noAutofit/>
          </a:bodyPr>
          <a:lstStyle/>
          <a:p>
            <a:pPr marL="26988" algn="ctr" eaLnBrk="1" hangingPunct="1">
              <a:defRPr/>
            </a:pPr>
            <a:r>
              <a:rPr lang="tr-TR" sz="3200" b="1" dirty="0" smtClean="0">
                <a:solidFill>
                  <a:srgbClr val="002060"/>
                </a:solidFill>
              </a:rPr>
              <a:t>      </a:t>
            </a:r>
          </a:p>
          <a:p>
            <a:pPr algn="ctr">
              <a:lnSpc>
                <a:spcPct val="120000"/>
              </a:lnSpc>
              <a:spcBef>
                <a:spcPct val="0"/>
              </a:spcBef>
              <a:defRPr/>
            </a:pPr>
            <a:r>
              <a:rPr lang="tr-TR" sz="3200" b="1" dirty="0" smtClean="0">
                <a:solidFill>
                  <a:schemeClr val="tx1"/>
                </a:solidFill>
                <a:latin typeface="Times New Roman" pitchFamily="18" charset="0"/>
                <a:cs typeface="Times New Roman" pitchFamily="18" charset="0"/>
              </a:rPr>
              <a:t>Sosyal </a:t>
            </a:r>
            <a:r>
              <a:rPr lang="tr-TR" sz="3200" b="1" dirty="0">
                <a:solidFill>
                  <a:schemeClr val="tx1"/>
                </a:solidFill>
                <a:latin typeface="Times New Roman" pitchFamily="18" charset="0"/>
                <a:cs typeface="Times New Roman" pitchFamily="18" charset="0"/>
              </a:rPr>
              <a:t>Güvenlik Uygulamaları </a:t>
            </a:r>
            <a:r>
              <a:rPr lang="tr-TR" sz="3200" b="1" dirty="0" smtClean="0">
                <a:solidFill>
                  <a:schemeClr val="tx1"/>
                </a:solidFill>
                <a:latin typeface="Times New Roman" pitchFamily="18" charset="0"/>
                <a:cs typeface="Times New Roman" pitchFamily="18" charset="0"/>
              </a:rPr>
              <a:t>Dairesi </a:t>
            </a:r>
            <a:r>
              <a:rPr lang="tr-TR" sz="3200" b="1" dirty="0">
                <a:solidFill>
                  <a:schemeClr val="tx1"/>
                </a:solidFill>
                <a:latin typeface="Times New Roman" pitchFamily="18" charset="0"/>
                <a:cs typeface="Times New Roman" pitchFamily="18" charset="0"/>
              </a:rPr>
              <a:t>Başkanlığı</a:t>
            </a:r>
          </a:p>
        </p:txBody>
      </p:sp>
      <p:sp>
        <p:nvSpPr>
          <p:cNvPr id="4" name="3 Slayt Numarası Yer Tutucusu"/>
          <p:cNvSpPr>
            <a:spLocks noGrp="1"/>
          </p:cNvSpPr>
          <p:nvPr>
            <p:ph type="sldNum" sz="quarter" idx="12"/>
          </p:nvPr>
        </p:nvSpPr>
        <p:spPr/>
        <p:txBody>
          <a:bodyPr/>
          <a:lstStyle/>
          <a:p>
            <a:fld id="{D726C5DE-125C-4382-BB41-26E19ABBDBAA}" type="slidenum">
              <a:rPr lang="tr-TR" smtClean="0"/>
              <a:pPr/>
              <a:t>1</a:t>
            </a:fld>
            <a:endParaRPr lang="tr-TR"/>
          </a:p>
        </p:txBody>
      </p:sp>
      <p:graphicFrame>
        <p:nvGraphicFramePr>
          <p:cNvPr id="5" name="4 Tablo"/>
          <p:cNvGraphicFramePr>
            <a:graphicFrameLocks noGrp="1"/>
          </p:cNvGraphicFramePr>
          <p:nvPr>
            <p:extLst>
              <p:ext uri="{D42A27DB-BD31-4B8C-83A1-F6EECF244321}">
                <p14:modId xmlns:p14="http://schemas.microsoft.com/office/powerpoint/2010/main" val="2503695805"/>
              </p:ext>
            </p:extLst>
          </p:nvPr>
        </p:nvGraphicFramePr>
        <p:xfrm>
          <a:off x="1187624" y="1988840"/>
          <a:ext cx="7776864" cy="2966085"/>
        </p:xfrm>
        <a:graphic>
          <a:graphicData uri="http://schemas.openxmlformats.org/drawingml/2006/table">
            <a:tbl>
              <a:tblPr/>
              <a:tblGrid>
                <a:gridCol w="7776864"/>
              </a:tblGrid>
              <a:tr h="260604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Belirli</a:t>
                      </a:r>
                      <a:r>
                        <a:rPr kumimoji="0" lang="en-US" sz="5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5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Enfeksiyon</a:t>
                      </a:r>
                      <a:r>
                        <a:rPr kumimoji="0" lang="en-US" sz="5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tr-TR" sz="5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v</a:t>
                      </a:r>
                      <a:r>
                        <a:rPr kumimoji="0" lang="en-US" sz="5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e </a:t>
                      </a:r>
                      <a:r>
                        <a:rPr kumimoji="0" lang="en-US" sz="5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Parazit</a:t>
                      </a:r>
                      <a:r>
                        <a:rPr kumimoji="0" lang="tr-TR" sz="5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er</a:t>
                      </a:r>
                      <a:r>
                        <a:rPr kumimoji="0" lang="en-US" sz="5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5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Hastalıklar</a:t>
                      </a:r>
                      <a:r>
                        <a:rPr kumimoji="0" lang="tr-TR" sz="5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tr-TR" sz="5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Neoplaziler</a:t>
                      </a:r>
                      <a:r>
                        <a:rPr kumimoji="0" lang="tr-TR" sz="5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ve DM</a:t>
                      </a:r>
                    </a:p>
                    <a:p>
                      <a:pPr algn="ctr" fontAlgn="ctr"/>
                      <a:r>
                        <a:rPr lang="tr-TR" sz="3200" b="1" i="0" u="none" strike="noStrike" dirty="0" smtClean="0">
                          <a:solidFill>
                            <a:schemeClr val="bg1"/>
                          </a:solidFill>
                          <a:latin typeface="Times New Roman" panose="02020603050405020304" pitchFamily="18" charset="0"/>
                          <a:cs typeface="Times New Roman" panose="02020603050405020304" pitchFamily="18" charset="0"/>
                        </a:rPr>
                        <a:t> </a:t>
                      </a:r>
                      <a:endParaRPr lang="tr-TR" sz="3200" b="1" i="0" u="none" strike="noStrike" dirty="0">
                        <a:solidFill>
                          <a:schemeClr val="bg1"/>
                        </a:solidFill>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pic>
        <p:nvPicPr>
          <p:cNvPr id="6" name="Resim 5"/>
          <p:cNvPicPr>
            <a:picLocks noChangeAspect="1"/>
          </p:cNvPicPr>
          <p:nvPr/>
        </p:nvPicPr>
        <p:blipFill>
          <a:blip r:embed="rId2"/>
          <a:stretch>
            <a:fillRect/>
          </a:stretch>
        </p:blipFill>
        <p:spPr>
          <a:xfrm>
            <a:off x="3707904" y="188640"/>
            <a:ext cx="1334265"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10</a:t>
            </a:fld>
            <a:endParaRPr lang="tr-TR"/>
          </a:p>
        </p:txBody>
      </p:sp>
      <p:sp>
        <p:nvSpPr>
          <p:cNvPr id="2" name="1 Başlık"/>
          <p:cNvSpPr>
            <a:spLocks noGrp="1"/>
          </p:cNvSpPr>
          <p:nvPr>
            <p:ph type="title" idx="4294967295"/>
          </p:nvPr>
        </p:nvSpPr>
        <p:spPr>
          <a:xfrm>
            <a:off x="1116013" y="0"/>
            <a:ext cx="8027987" cy="908050"/>
          </a:xfrm>
        </p:spPr>
        <p:txBody>
          <a:bodyPr rtlCol="0">
            <a:normAutofit fontScale="90000"/>
          </a:bodyPr>
          <a:lstStyle/>
          <a:p>
            <a:pPr algn="ctr" eaLnBrk="1" fontAlgn="auto" hangingPunct="1">
              <a:spcAft>
                <a:spcPts val="0"/>
              </a:spcAft>
              <a:defRPr/>
            </a:pPr>
            <a:r>
              <a:rPr lang="tr-TR" kern="1200" dirty="0">
                <a:latin typeface="+mj-lt"/>
                <a:ea typeface="+mj-ea"/>
                <a:cs typeface="+mj-cs"/>
              </a:rPr>
              <a:t/>
            </a:r>
            <a:br>
              <a:rPr lang="tr-TR" kern="1200" dirty="0">
                <a:latin typeface="+mj-lt"/>
                <a:ea typeface="+mj-ea"/>
                <a:cs typeface="+mj-cs"/>
              </a:rPr>
            </a:br>
            <a:r>
              <a:rPr lang="tr-TR" sz="4000" b="1" dirty="0" smtClean="0">
                <a:solidFill>
                  <a:srgbClr val="FF0000"/>
                </a:solidFill>
                <a:latin typeface="Times New Roman" panose="02020603050405020304" pitchFamily="18" charset="0"/>
                <a:ea typeface="+mn-ea"/>
                <a:cs typeface="Times New Roman" panose="02020603050405020304" pitchFamily="18" charset="0"/>
              </a:rPr>
              <a:t>HIV Hastalığı Kodları</a:t>
            </a:r>
            <a:r>
              <a:rPr lang="tr-TR" sz="4000" kern="1200" dirty="0" smtClean="0">
                <a:solidFill>
                  <a:srgbClr val="FF0000"/>
                </a:solidFill>
                <a:latin typeface="Times New Roman" panose="02020603050405020304" pitchFamily="18" charset="0"/>
                <a:cs typeface="Times New Roman" panose="02020603050405020304" pitchFamily="18" charset="0"/>
              </a:rPr>
              <a:t/>
            </a:r>
            <a:br>
              <a:rPr lang="tr-TR" sz="4000" kern="1200" dirty="0" smtClean="0">
                <a:solidFill>
                  <a:srgbClr val="FF0000"/>
                </a:solidFill>
                <a:latin typeface="Times New Roman" panose="02020603050405020304" pitchFamily="18" charset="0"/>
                <a:cs typeface="Times New Roman" panose="02020603050405020304" pitchFamily="18" charset="0"/>
              </a:rPr>
            </a:br>
            <a:endParaRPr lang="tr-TR" sz="4000" kern="1200" dirty="0">
              <a:solidFill>
                <a:srgbClr val="FF0000"/>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4294967295"/>
          </p:nvPr>
        </p:nvSpPr>
        <p:spPr>
          <a:xfrm>
            <a:off x="1042988" y="476250"/>
            <a:ext cx="8101012" cy="6381750"/>
          </a:xfrm>
        </p:spPr>
        <p:txBody>
          <a:bodyPr rtlCol="0">
            <a:normAutofit fontScale="47500" lnSpcReduction="20000"/>
          </a:bodyPr>
          <a:lstStyle/>
          <a:p>
            <a:pPr eaLnBrk="1" fontAlgn="auto" hangingPunct="1">
              <a:lnSpc>
                <a:spcPct val="80000"/>
              </a:lnSpc>
              <a:spcAft>
                <a:spcPts val="0"/>
              </a:spcAft>
              <a:buFont typeface="Arial" pitchFamily="34" charset="0"/>
              <a:buNone/>
              <a:defRPr/>
            </a:pPr>
            <a:endParaRPr lang="tr-TR" sz="5100" kern="1200" dirty="0">
              <a:latin typeface="Times New Roman" panose="02020603050405020304" pitchFamily="18" charset="0"/>
              <a:cs typeface="Times New Roman" panose="02020603050405020304" pitchFamily="18" charset="0"/>
            </a:endParaRPr>
          </a:p>
          <a:p>
            <a:pPr fontAlgn="auto">
              <a:lnSpc>
                <a:spcPct val="110000"/>
              </a:lnSpc>
              <a:spcAft>
                <a:spcPts val="0"/>
              </a:spcAft>
              <a:buFont typeface="Wingdings" pitchFamily="2" charset="2"/>
              <a:buChar char="Ø"/>
              <a:defRPr/>
            </a:pPr>
            <a:r>
              <a:rPr lang="tr-TR" sz="5100" b="1" dirty="0">
                <a:solidFill>
                  <a:srgbClr val="FF0000"/>
                </a:solidFill>
                <a:latin typeface="Times New Roman" panose="02020603050405020304" pitchFamily="18" charset="0"/>
                <a:cs typeface="Times New Roman" panose="02020603050405020304" pitchFamily="18" charset="0"/>
              </a:rPr>
              <a:t>B20</a:t>
            </a:r>
            <a:r>
              <a:rPr lang="tr-TR" sz="5100" dirty="0">
                <a:solidFill>
                  <a:schemeClr val="accent3"/>
                </a:solidFill>
                <a:latin typeface="Times New Roman" panose="02020603050405020304" pitchFamily="18" charset="0"/>
                <a:cs typeface="Times New Roman" panose="02020603050405020304" pitchFamily="18" charset="0"/>
              </a:rPr>
              <a:t> </a:t>
            </a:r>
            <a:r>
              <a:rPr lang="tr-TR" sz="5100" dirty="0" smtClean="0">
                <a:latin typeface="Times New Roman" panose="02020603050405020304" pitchFamily="18" charset="0"/>
                <a:cs typeface="Times New Roman" panose="02020603050405020304" pitchFamily="18" charset="0"/>
              </a:rPr>
              <a:t> İnsan </a:t>
            </a:r>
            <a:r>
              <a:rPr lang="tr-TR" sz="5100" dirty="0" err="1">
                <a:latin typeface="Times New Roman" panose="02020603050405020304" pitchFamily="18" charset="0"/>
                <a:cs typeface="Times New Roman" panose="02020603050405020304" pitchFamily="18" charset="0"/>
              </a:rPr>
              <a:t>immün</a:t>
            </a:r>
            <a:r>
              <a:rPr lang="tr-TR" sz="5100" dirty="0">
                <a:latin typeface="Times New Roman" panose="02020603050405020304" pitchFamily="18" charset="0"/>
                <a:cs typeface="Times New Roman" panose="02020603050405020304" pitchFamily="18" charset="0"/>
              </a:rPr>
              <a:t> yetmezlik </a:t>
            </a:r>
            <a:r>
              <a:rPr lang="tr-TR" sz="5100" dirty="0" err="1">
                <a:latin typeface="Times New Roman" panose="02020603050405020304" pitchFamily="18" charset="0"/>
                <a:cs typeface="Times New Roman" panose="02020603050405020304" pitchFamily="18" charset="0"/>
              </a:rPr>
              <a:t>virus</a:t>
            </a:r>
            <a:r>
              <a:rPr lang="tr-TR" sz="5100" dirty="0">
                <a:latin typeface="Times New Roman" panose="02020603050405020304" pitchFamily="18" charset="0"/>
                <a:cs typeface="Times New Roman" panose="02020603050405020304" pitchFamily="18" charset="0"/>
              </a:rPr>
              <a:t> [HIV] hastalığı, </a:t>
            </a:r>
            <a:r>
              <a:rPr lang="tr-TR" sz="5100" dirty="0" err="1">
                <a:latin typeface="Times New Roman" panose="02020603050405020304" pitchFamily="18" charset="0"/>
                <a:cs typeface="Times New Roman" panose="02020603050405020304" pitchFamily="18" charset="0"/>
              </a:rPr>
              <a:t>enfeksiyöz</a:t>
            </a:r>
            <a:r>
              <a:rPr lang="tr-TR" sz="5100" dirty="0">
                <a:latin typeface="Times New Roman" panose="02020603050405020304" pitchFamily="18" charset="0"/>
                <a:cs typeface="Times New Roman" panose="02020603050405020304" pitchFamily="18" charset="0"/>
              </a:rPr>
              <a:t> ve </a:t>
            </a:r>
            <a:r>
              <a:rPr lang="tr-TR" sz="5100" dirty="0" err="1">
                <a:latin typeface="Times New Roman" panose="02020603050405020304" pitchFamily="18" charset="0"/>
                <a:cs typeface="Times New Roman" panose="02020603050405020304" pitchFamily="18" charset="0"/>
              </a:rPr>
              <a:t>paraziter</a:t>
            </a:r>
            <a:r>
              <a:rPr lang="tr-TR" sz="5100" dirty="0">
                <a:latin typeface="Times New Roman" panose="02020603050405020304" pitchFamily="18" charset="0"/>
                <a:cs typeface="Times New Roman" panose="02020603050405020304" pitchFamily="18" charset="0"/>
              </a:rPr>
              <a:t> hastalıklar ile sonuçlanan</a:t>
            </a:r>
          </a:p>
          <a:p>
            <a:pPr fontAlgn="auto">
              <a:lnSpc>
                <a:spcPct val="110000"/>
              </a:lnSpc>
              <a:spcAft>
                <a:spcPts val="0"/>
              </a:spcAft>
              <a:buFont typeface="Wingdings" pitchFamily="2" charset="2"/>
              <a:buChar char="Ø"/>
              <a:defRPr/>
            </a:pPr>
            <a:endParaRPr lang="tr-TR" sz="5100" dirty="0">
              <a:latin typeface="Times New Roman" panose="02020603050405020304" pitchFamily="18" charset="0"/>
              <a:cs typeface="Times New Roman" panose="02020603050405020304" pitchFamily="18" charset="0"/>
            </a:endParaRPr>
          </a:p>
          <a:p>
            <a:pPr fontAlgn="auto">
              <a:lnSpc>
                <a:spcPct val="110000"/>
              </a:lnSpc>
              <a:spcAft>
                <a:spcPts val="0"/>
              </a:spcAft>
              <a:buFont typeface="Wingdings" pitchFamily="2" charset="2"/>
              <a:buChar char="Ø"/>
              <a:defRPr/>
            </a:pPr>
            <a:r>
              <a:rPr lang="tr-TR" sz="5100" b="1" dirty="0">
                <a:solidFill>
                  <a:srgbClr val="FF0000"/>
                </a:solidFill>
                <a:latin typeface="Times New Roman" panose="02020603050405020304" pitchFamily="18" charset="0"/>
                <a:cs typeface="Times New Roman" panose="02020603050405020304" pitchFamily="18" charset="0"/>
              </a:rPr>
              <a:t>B21</a:t>
            </a:r>
            <a:r>
              <a:rPr lang="tr-TR" sz="5100" dirty="0">
                <a:solidFill>
                  <a:srgbClr val="FF0000"/>
                </a:solidFill>
                <a:latin typeface="Times New Roman" panose="02020603050405020304" pitchFamily="18" charset="0"/>
                <a:cs typeface="Times New Roman" panose="02020603050405020304" pitchFamily="18" charset="0"/>
              </a:rPr>
              <a:t> </a:t>
            </a:r>
            <a:r>
              <a:rPr lang="tr-TR" sz="5100" dirty="0">
                <a:latin typeface="Times New Roman" panose="02020603050405020304" pitchFamily="18" charset="0"/>
                <a:cs typeface="Times New Roman" panose="02020603050405020304" pitchFamily="18" charset="0"/>
              </a:rPr>
              <a:t>Habis neoplazmalar ile sonuçlanan insan </a:t>
            </a:r>
            <a:r>
              <a:rPr lang="tr-TR" sz="5100" dirty="0" err="1">
                <a:latin typeface="Times New Roman" panose="02020603050405020304" pitchFamily="18" charset="0"/>
                <a:cs typeface="Times New Roman" panose="02020603050405020304" pitchFamily="18" charset="0"/>
              </a:rPr>
              <a:t>immün</a:t>
            </a:r>
            <a:r>
              <a:rPr lang="tr-TR" sz="5100" dirty="0">
                <a:latin typeface="Times New Roman" panose="02020603050405020304" pitchFamily="18" charset="0"/>
                <a:cs typeface="Times New Roman" panose="02020603050405020304" pitchFamily="18" charset="0"/>
              </a:rPr>
              <a:t> yetmezlik </a:t>
            </a:r>
            <a:r>
              <a:rPr lang="tr-TR" sz="5100" dirty="0" err="1">
                <a:latin typeface="Times New Roman" panose="02020603050405020304" pitchFamily="18" charset="0"/>
                <a:cs typeface="Times New Roman" panose="02020603050405020304" pitchFamily="18" charset="0"/>
              </a:rPr>
              <a:t>virus</a:t>
            </a:r>
            <a:r>
              <a:rPr lang="tr-TR" sz="5100" dirty="0">
                <a:latin typeface="Times New Roman" panose="02020603050405020304" pitchFamily="18" charset="0"/>
                <a:cs typeface="Times New Roman" panose="02020603050405020304" pitchFamily="18" charset="0"/>
              </a:rPr>
              <a:t> [HIV] hastalığı</a:t>
            </a:r>
          </a:p>
          <a:p>
            <a:pPr fontAlgn="auto">
              <a:lnSpc>
                <a:spcPct val="110000"/>
              </a:lnSpc>
              <a:spcAft>
                <a:spcPts val="0"/>
              </a:spcAft>
              <a:buFont typeface="Wingdings" pitchFamily="2" charset="2"/>
              <a:buChar char="Ø"/>
              <a:defRPr/>
            </a:pPr>
            <a:endParaRPr lang="tr-TR" sz="5100" dirty="0">
              <a:latin typeface="Times New Roman" panose="02020603050405020304" pitchFamily="18" charset="0"/>
              <a:cs typeface="Times New Roman" panose="02020603050405020304" pitchFamily="18" charset="0"/>
            </a:endParaRPr>
          </a:p>
          <a:p>
            <a:pPr fontAlgn="auto">
              <a:lnSpc>
                <a:spcPct val="110000"/>
              </a:lnSpc>
              <a:spcAft>
                <a:spcPts val="0"/>
              </a:spcAft>
              <a:buFont typeface="Wingdings" pitchFamily="2" charset="2"/>
              <a:buChar char="Ø"/>
              <a:defRPr/>
            </a:pPr>
            <a:r>
              <a:rPr lang="tr-TR" sz="5100" b="1" dirty="0">
                <a:solidFill>
                  <a:srgbClr val="FF0000"/>
                </a:solidFill>
                <a:latin typeface="Times New Roman" panose="02020603050405020304" pitchFamily="18" charset="0"/>
                <a:cs typeface="Times New Roman" panose="02020603050405020304" pitchFamily="18" charset="0"/>
              </a:rPr>
              <a:t>B22</a:t>
            </a:r>
            <a:r>
              <a:rPr lang="tr-TR" sz="5100" dirty="0">
                <a:solidFill>
                  <a:schemeClr val="accent3"/>
                </a:solidFill>
                <a:latin typeface="Times New Roman" panose="02020603050405020304" pitchFamily="18" charset="0"/>
                <a:cs typeface="Times New Roman" panose="02020603050405020304" pitchFamily="18" charset="0"/>
              </a:rPr>
              <a:t> </a:t>
            </a:r>
            <a:r>
              <a:rPr lang="tr-TR" sz="5100" dirty="0" smtClean="0">
                <a:latin typeface="Times New Roman" panose="02020603050405020304" pitchFamily="18" charset="0"/>
                <a:cs typeface="Times New Roman" panose="02020603050405020304" pitchFamily="18" charset="0"/>
              </a:rPr>
              <a:t> Diğer </a:t>
            </a:r>
            <a:r>
              <a:rPr lang="tr-TR" sz="5100" dirty="0">
                <a:latin typeface="Times New Roman" panose="02020603050405020304" pitchFamily="18" charset="0"/>
                <a:cs typeface="Times New Roman" panose="02020603050405020304" pitchFamily="18" charset="0"/>
              </a:rPr>
              <a:t>tanımlanmış hastalıklar ile sonuçlanan insan </a:t>
            </a:r>
            <a:r>
              <a:rPr lang="tr-TR" sz="5100" dirty="0" err="1">
                <a:latin typeface="Times New Roman" panose="02020603050405020304" pitchFamily="18" charset="0"/>
                <a:cs typeface="Times New Roman" panose="02020603050405020304" pitchFamily="18" charset="0"/>
              </a:rPr>
              <a:t>immün</a:t>
            </a:r>
            <a:r>
              <a:rPr lang="tr-TR" sz="5100" dirty="0">
                <a:latin typeface="Times New Roman" panose="02020603050405020304" pitchFamily="18" charset="0"/>
                <a:cs typeface="Times New Roman" panose="02020603050405020304" pitchFamily="18" charset="0"/>
              </a:rPr>
              <a:t> yetmezlik </a:t>
            </a:r>
            <a:r>
              <a:rPr lang="tr-TR" sz="5100" dirty="0" err="1">
                <a:latin typeface="Times New Roman" panose="02020603050405020304" pitchFamily="18" charset="0"/>
                <a:cs typeface="Times New Roman" panose="02020603050405020304" pitchFamily="18" charset="0"/>
              </a:rPr>
              <a:t>virus</a:t>
            </a:r>
            <a:r>
              <a:rPr lang="tr-TR" sz="5100" dirty="0">
                <a:latin typeface="Times New Roman" panose="02020603050405020304" pitchFamily="18" charset="0"/>
                <a:cs typeface="Times New Roman" panose="02020603050405020304" pitchFamily="18" charset="0"/>
              </a:rPr>
              <a:t> [HIV] hastalığı</a:t>
            </a:r>
          </a:p>
          <a:p>
            <a:pPr fontAlgn="auto">
              <a:lnSpc>
                <a:spcPct val="110000"/>
              </a:lnSpc>
              <a:spcAft>
                <a:spcPts val="0"/>
              </a:spcAft>
              <a:buFont typeface="Wingdings" pitchFamily="2" charset="2"/>
              <a:buChar char="Ø"/>
              <a:defRPr/>
            </a:pPr>
            <a:endParaRPr lang="tr-TR" sz="5100" dirty="0">
              <a:latin typeface="Times New Roman" panose="02020603050405020304" pitchFamily="18" charset="0"/>
              <a:cs typeface="Times New Roman" panose="02020603050405020304" pitchFamily="18" charset="0"/>
            </a:endParaRPr>
          </a:p>
          <a:p>
            <a:pPr fontAlgn="auto">
              <a:lnSpc>
                <a:spcPct val="110000"/>
              </a:lnSpc>
              <a:spcAft>
                <a:spcPts val="0"/>
              </a:spcAft>
              <a:buFont typeface="Wingdings" pitchFamily="2" charset="2"/>
              <a:buChar char="Ø"/>
              <a:defRPr/>
            </a:pPr>
            <a:r>
              <a:rPr lang="tr-TR" sz="5100" b="1" dirty="0" smtClean="0">
                <a:solidFill>
                  <a:srgbClr val="FF0000"/>
                </a:solidFill>
                <a:latin typeface="Times New Roman" panose="02020603050405020304" pitchFamily="18" charset="0"/>
                <a:cs typeface="Times New Roman" panose="02020603050405020304" pitchFamily="18" charset="0"/>
              </a:rPr>
              <a:t>B23.8</a:t>
            </a:r>
            <a:r>
              <a:rPr lang="tr-TR" sz="5100" dirty="0" smtClean="0">
                <a:latin typeface="Times New Roman" panose="02020603050405020304" pitchFamily="18" charset="0"/>
                <a:cs typeface="Times New Roman" panose="02020603050405020304" pitchFamily="18" charset="0"/>
              </a:rPr>
              <a:t> Diğer </a:t>
            </a:r>
            <a:r>
              <a:rPr lang="tr-TR" sz="5100" dirty="0">
                <a:latin typeface="Times New Roman" panose="02020603050405020304" pitchFamily="18" charset="0"/>
                <a:cs typeface="Times New Roman" panose="02020603050405020304" pitchFamily="18" charset="0"/>
              </a:rPr>
              <a:t>tanımlanmış durumlar ile sonuçlanan insan </a:t>
            </a:r>
            <a:r>
              <a:rPr lang="tr-TR" sz="5100" dirty="0" err="1">
                <a:latin typeface="Times New Roman" panose="02020603050405020304" pitchFamily="18" charset="0"/>
                <a:cs typeface="Times New Roman" panose="02020603050405020304" pitchFamily="18" charset="0"/>
              </a:rPr>
              <a:t>immün</a:t>
            </a:r>
            <a:r>
              <a:rPr lang="tr-TR" sz="5100" dirty="0">
                <a:latin typeface="Times New Roman" panose="02020603050405020304" pitchFamily="18" charset="0"/>
                <a:cs typeface="Times New Roman" panose="02020603050405020304" pitchFamily="18" charset="0"/>
              </a:rPr>
              <a:t> yetmezlik </a:t>
            </a:r>
            <a:r>
              <a:rPr lang="tr-TR" sz="5100" dirty="0" err="1">
                <a:latin typeface="Times New Roman" panose="02020603050405020304" pitchFamily="18" charset="0"/>
                <a:cs typeface="Times New Roman" panose="02020603050405020304" pitchFamily="18" charset="0"/>
              </a:rPr>
              <a:t>virus</a:t>
            </a:r>
            <a:r>
              <a:rPr lang="tr-TR" sz="5100" dirty="0">
                <a:latin typeface="Times New Roman" panose="02020603050405020304" pitchFamily="18" charset="0"/>
                <a:cs typeface="Times New Roman" panose="02020603050405020304" pitchFamily="18" charset="0"/>
              </a:rPr>
              <a:t> [HIV] hastalığı</a:t>
            </a:r>
          </a:p>
          <a:p>
            <a:pPr fontAlgn="auto">
              <a:lnSpc>
                <a:spcPct val="110000"/>
              </a:lnSpc>
              <a:spcAft>
                <a:spcPts val="0"/>
              </a:spcAft>
              <a:buFont typeface="Wingdings" pitchFamily="2" charset="2"/>
              <a:buChar char="Ø"/>
              <a:defRPr/>
            </a:pPr>
            <a:endParaRPr lang="tr-TR" sz="5100" dirty="0">
              <a:latin typeface="Times New Roman" panose="02020603050405020304" pitchFamily="18" charset="0"/>
              <a:cs typeface="Times New Roman" panose="02020603050405020304" pitchFamily="18" charset="0"/>
            </a:endParaRPr>
          </a:p>
          <a:p>
            <a:pPr fontAlgn="auto">
              <a:lnSpc>
                <a:spcPct val="110000"/>
              </a:lnSpc>
              <a:spcAft>
                <a:spcPts val="0"/>
              </a:spcAft>
              <a:buFont typeface="Wingdings" pitchFamily="2" charset="2"/>
              <a:buChar char="Ø"/>
              <a:defRPr/>
            </a:pPr>
            <a:r>
              <a:rPr lang="tr-TR" sz="5100" b="1" dirty="0">
                <a:solidFill>
                  <a:srgbClr val="FF0000"/>
                </a:solidFill>
                <a:latin typeface="Times New Roman" panose="02020603050405020304" pitchFamily="18" charset="0"/>
                <a:cs typeface="Times New Roman" panose="02020603050405020304" pitchFamily="18" charset="0"/>
              </a:rPr>
              <a:t>B24</a:t>
            </a:r>
            <a:r>
              <a:rPr lang="tr-TR" sz="5100" dirty="0">
                <a:solidFill>
                  <a:srgbClr val="FF0000"/>
                </a:solidFill>
                <a:latin typeface="Times New Roman" panose="02020603050405020304" pitchFamily="18" charset="0"/>
                <a:cs typeface="Times New Roman" panose="02020603050405020304" pitchFamily="18" charset="0"/>
              </a:rPr>
              <a:t> </a:t>
            </a:r>
            <a:r>
              <a:rPr lang="tr-TR" sz="5100" dirty="0" smtClean="0">
                <a:latin typeface="Times New Roman" panose="02020603050405020304" pitchFamily="18" charset="0"/>
                <a:cs typeface="Times New Roman" panose="02020603050405020304" pitchFamily="18" charset="0"/>
              </a:rPr>
              <a:t> Tanımlanmamış </a:t>
            </a:r>
            <a:r>
              <a:rPr lang="tr-TR" sz="5100" dirty="0">
                <a:latin typeface="Times New Roman" panose="02020603050405020304" pitchFamily="18" charset="0"/>
                <a:cs typeface="Times New Roman" panose="02020603050405020304" pitchFamily="18" charset="0"/>
              </a:rPr>
              <a:t>insan </a:t>
            </a:r>
            <a:r>
              <a:rPr lang="tr-TR" sz="5100" dirty="0" err="1">
                <a:latin typeface="Times New Roman" panose="02020603050405020304" pitchFamily="18" charset="0"/>
                <a:cs typeface="Times New Roman" panose="02020603050405020304" pitchFamily="18" charset="0"/>
              </a:rPr>
              <a:t>immün</a:t>
            </a:r>
            <a:r>
              <a:rPr lang="tr-TR" sz="5100" dirty="0">
                <a:latin typeface="Times New Roman" panose="02020603050405020304" pitchFamily="18" charset="0"/>
                <a:cs typeface="Times New Roman" panose="02020603050405020304" pitchFamily="18" charset="0"/>
              </a:rPr>
              <a:t> yetmezlik </a:t>
            </a:r>
            <a:r>
              <a:rPr lang="tr-TR" sz="5100" dirty="0" err="1">
                <a:latin typeface="Times New Roman" panose="02020603050405020304" pitchFamily="18" charset="0"/>
                <a:cs typeface="Times New Roman" panose="02020603050405020304" pitchFamily="18" charset="0"/>
              </a:rPr>
              <a:t>virus</a:t>
            </a:r>
            <a:r>
              <a:rPr lang="tr-TR" sz="5100" dirty="0">
                <a:latin typeface="Times New Roman" panose="02020603050405020304" pitchFamily="18" charset="0"/>
                <a:cs typeface="Times New Roman" panose="02020603050405020304" pitchFamily="18" charset="0"/>
              </a:rPr>
              <a:t> [HIV] hastalığı</a:t>
            </a:r>
          </a:p>
          <a:p>
            <a:pPr fontAlgn="auto">
              <a:lnSpc>
                <a:spcPct val="110000"/>
              </a:lnSpc>
              <a:spcAft>
                <a:spcPts val="0"/>
              </a:spcAft>
              <a:buFont typeface="Wingdings" pitchFamily="2" charset="2"/>
              <a:buChar char="Ø"/>
              <a:defRPr/>
            </a:pPr>
            <a:endParaRPr lang="tr-TR" sz="4500" dirty="0">
              <a:latin typeface="Arial Narrow"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100</a:t>
            </a:fld>
            <a:endParaRPr lang="tr-TR"/>
          </a:p>
        </p:txBody>
      </p:sp>
      <p:sp>
        <p:nvSpPr>
          <p:cNvPr id="86018" name="Rectangle 3"/>
          <p:cNvSpPr>
            <a:spLocks noGrp="1"/>
          </p:cNvSpPr>
          <p:nvPr>
            <p:ph type="body" idx="4294967295"/>
          </p:nvPr>
        </p:nvSpPr>
        <p:spPr>
          <a:xfrm>
            <a:off x="1150938" y="1600200"/>
            <a:ext cx="7993062" cy="4525963"/>
          </a:xfrm>
        </p:spPr>
        <p:txBody>
          <a:bodyPr/>
          <a:lstStyle/>
          <a:p>
            <a:pPr algn="ctr" eaLnBrk="1" hangingPunct="1">
              <a:buFont typeface="Arial" charset="0"/>
              <a:buNone/>
            </a:pPr>
            <a:endParaRPr lang="tr-TR" sz="4400" dirty="0">
              <a:latin typeface="Times New Roman" panose="02020603050405020304" pitchFamily="18" charset="0"/>
              <a:cs typeface="Times New Roman" panose="02020603050405020304" pitchFamily="18" charset="0"/>
            </a:endParaRPr>
          </a:p>
          <a:p>
            <a:pPr algn="ctr" eaLnBrk="1" hangingPunct="1">
              <a:buFont typeface="Arial" charset="0"/>
              <a:buNone/>
            </a:pPr>
            <a:r>
              <a:rPr lang="tr-TR" sz="5200" b="1" dirty="0" smtClean="0">
                <a:solidFill>
                  <a:srgbClr val="FF0000"/>
                </a:solidFill>
                <a:latin typeface="Times New Roman" panose="02020603050405020304" pitchFamily="18" charset="0"/>
                <a:cs typeface="Times New Roman" panose="02020603050405020304" pitchFamily="18" charset="0"/>
              </a:rPr>
              <a:t>TEŞEKKÜRLER</a:t>
            </a:r>
            <a:endParaRPr lang="tr-TR" sz="5200" b="1" dirty="0">
              <a:solidFill>
                <a:srgbClr val="FF0000"/>
              </a:solidFill>
              <a:latin typeface="Times New Roman" panose="02020603050405020304" pitchFamily="18" charset="0"/>
              <a:cs typeface="Times New Roman" panose="02020603050405020304" pitchFamily="18" charset="0"/>
            </a:endParaRPr>
          </a:p>
          <a:p>
            <a:pPr algn="ctr" eaLnBrk="1" hangingPunct="1">
              <a:buFont typeface="Arial" charset="0"/>
              <a:buNone/>
            </a:pPr>
            <a:endParaRPr lang="tr-TR" sz="4400" dirty="0">
              <a:latin typeface="Times New Roman" panose="02020603050405020304" pitchFamily="18" charset="0"/>
              <a:cs typeface="Times New Roman" panose="02020603050405020304" pitchFamily="18" charset="0"/>
            </a:endParaRPr>
          </a:p>
          <a:p>
            <a:pPr algn="ctr" eaLnBrk="1" hangingPunct="1"/>
            <a:endParaRPr lang="tr-T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11</a:t>
            </a:fld>
            <a:endParaRPr lang="tr-TR"/>
          </a:p>
        </p:txBody>
      </p:sp>
      <p:sp>
        <p:nvSpPr>
          <p:cNvPr id="3" name="2 İçerik Yer Tutucusu"/>
          <p:cNvSpPr>
            <a:spLocks noGrp="1"/>
          </p:cNvSpPr>
          <p:nvPr>
            <p:ph idx="4294967295"/>
          </p:nvPr>
        </p:nvSpPr>
        <p:spPr>
          <a:xfrm>
            <a:off x="1042988" y="404813"/>
            <a:ext cx="8101012" cy="6192837"/>
          </a:xfrm>
        </p:spPr>
        <p:txBody>
          <a:bodyPr rtlCol="0">
            <a:normAutofit lnSpcReduction="10000"/>
          </a:bodyPr>
          <a:lstStyle/>
          <a:p>
            <a:pPr>
              <a:buNone/>
            </a:pPr>
            <a:r>
              <a:rPr lang="tr-TR" sz="2800" b="1" dirty="0">
                <a:latin typeface="Times New Roman" panose="02020603050405020304" pitchFamily="18" charset="0"/>
                <a:cs typeface="Times New Roman" panose="02020603050405020304" pitchFamily="18" charset="0"/>
              </a:rPr>
              <a:t>Kodların sıralanması ve seçimi;</a:t>
            </a:r>
            <a:endParaRPr lang="tr-TR" sz="2800" dirty="0">
              <a:latin typeface="Times New Roman" panose="02020603050405020304" pitchFamily="18" charset="0"/>
              <a:cs typeface="Times New Roman" panose="02020603050405020304" pitchFamily="18" charset="0"/>
            </a:endParaRPr>
          </a:p>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Kodların sıralanmasına ilişkin kararlar, ana tanının tanımı ışığında verilmelidir.</a:t>
            </a:r>
          </a:p>
          <a:p>
            <a:pPr>
              <a:buClr>
                <a:srgbClr val="002060"/>
              </a:buClr>
              <a:buFont typeface="Wingdings" pitchFamily="2" charset="2"/>
              <a:buChar char="ü"/>
            </a:pPr>
            <a:endParaRPr lang="tr-TR" sz="2800" dirty="0">
              <a:latin typeface="Times New Roman" panose="02020603050405020304" pitchFamily="18" charset="0"/>
              <a:cs typeface="Times New Roman" panose="02020603050405020304" pitchFamily="18" charset="0"/>
            </a:endParaRPr>
          </a:p>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Hastanın bakım epizodunun gerisindeki nedenin büyük oranda HIV olduğu ortaya konulmuşsa B20-B24’ten uygun kodu kullanın.</a:t>
            </a:r>
          </a:p>
          <a:p>
            <a:pPr marL="0" indent="0">
              <a:buClr>
                <a:srgbClr val="002060"/>
              </a:buClr>
              <a:buNone/>
            </a:pPr>
            <a:endParaRPr lang="tr-TR" sz="2800" dirty="0">
              <a:latin typeface="Times New Roman" panose="02020603050405020304" pitchFamily="18" charset="0"/>
              <a:cs typeface="Times New Roman" panose="02020603050405020304" pitchFamily="18" charset="0"/>
            </a:endParaRPr>
          </a:p>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Hastanın bakım epizodunun gerisindeki başlıca nedenin büyük oranda bir HIV bulgusu olduğu ortaya konulduğunda ise söz konusu bulguyu ana tanı olarak kodlayın. </a:t>
            </a:r>
          </a:p>
          <a:p>
            <a:pPr>
              <a:buClr>
                <a:srgbClr val="002060"/>
              </a:buClr>
              <a:buNone/>
            </a:pPr>
            <a:endParaRPr lang="tr-TR" sz="2800" dirty="0">
              <a:latin typeface="Times New Roman" panose="02020603050405020304" pitchFamily="18" charset="0"/>
              <a:cs typeface="Times New Roman" panose="02020603050405020304" pitchFamily="18" charset="0"/>
            </a:endParaRPr>
          </a:p>
          <a:p>
            <a:pPr algn="ctr">
              <a:buNone/>
            </a:pPr>
            <a:r>
              <a:rPr lang="tr-TR" sz="2800" dirty="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	</a:t>
            </a:r>
            <a:r>
              <a:rPr lang="tr-TR" sz="2800" b="1" dirty="0">
                <a:solidFill>
                  <a:srgbClr val="FF0000"/>
                </a:solidFill>
                <a:latin typeface="Times New Roman" panose="02020603050405020304" pitchFamily="18" charset="0"/>
                <a:cs typeface="Times New Roman" panose="02020603050405020304" pitchFamily="18" charset="0"/>
              </a:rPr>
              <a:t>Yıldız imi (*) bulunan bulgular, HIV/AIDS’te hiçbir zaman ana tanı olarak atanamaz.</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12</a:t>
            </a:fld>
            <a:endParaRPr lang="tr-TR"/>
          </a:p>
        </p:txBody>
      </p:sp>
      <p:sp>
        <p:nvSpPr>
          <p:cNvPr id="26626" name="2 İçerik Yer Tutucusu"/>
          <p:cNvSpPr>
            <a:spLocks noGrp="1"/>
          </p:cNvSpPr>
          <p:nvPr>
            <p:ph idx="4294967295"/>
          </p:nvPr>
        </p:nvSpPr>
        <p:spPr>
          <a:xfrm>
            <a:off x="1042988" y="549275"/>
            <a:ext cx="8101012" cy="5975350"/>
          </a:xfrm>
        </p:spPr>
        <p:txBody>
          <a:bodyPr>
            <a:normAutofit/>
          </a:bodyPr>
          <a:lstStyle/>
          <a:p>
            <a:pPr>
              <a:buNone/>
            </a:pPr>
            <a:r>
              <a:rPr lang="tr-TR" sz="2800" b="1" dirty="0">
                <a:solidFill>
                  <a:srgbClr val="FF0000"/>
                </a:solidFill>
                <a:latin typeface="Times New Roman" panose="02020603050405020304" pitchFamily="18" charset="0"/>
                <a:cs typeface="Times New Roman" panose="02020603050405020304" pitchFamily="18" charset="0"/>
              </a:rPr>
              <a:t>Örnek: </a:t>
            </a:r>
          </a:p>
          <a:p>
            <a:pPr>
              <a:buNone/>
            </a:pPr>
            <a:r>
              <a:rPr lang="tr-TR" sz="2800" dirty="0">
                <a:latin typeface="Times New Roman" panose="02020603050405020304" pitchFamily="18" charset="0"/>
                <a:cs typeface="Times New Roman" panose="02020603050405020304" pitchFamily="18" charset="0"/>
              </a:rPr>
              <a:t>	HIV enfeksiyonuna bağlı oral </a:t>
            </a:r>
            <a:r>
              <a:rPr lang="tr-TR" sz="2800" dirty="0" err="1">
                <a:latin typeface="Times New Roman" panose="02020603050405020304" pitchFamily="18" charset="0"/>
                <a:cs typeface="Times New Roman" panose="02020603050405020304" pitchFamily="18" charset="0"/>
              </a:rPr>
              <a:t>kandidiazis</a:t>
            </a:r>
            <a:r>
              <a:rPr lang="tr-TR" sz="2800" dirty="0">
                <a:latin typeface="Times New Roman" panose="02020603050405020304" pitchFamily="18" charset="0"/>
                <a:cs typeface="Times New Roman" panose="02020603050405020304" pitchFamily="18" charset="0"/>
              </a:rPr>
              <a:t> sebebiyle hasta yatırıldı.</a:t>
            </a:r>
          </a:p>
          <a:p>
            <a:pPr>
              <a:buNone/>
            </a:pPr>
            <a:endParaRPr lang="tr-TR"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B37.0 </a:t>
            </a:r>
            <a:r>
              <a:rPr lang="tr-TR" sz="2800" dirty="0" err="1">
                <a:latin typeface="Times New Roman" panose="02020603050405020304" pitchFamily="18" charset="0"/>
                <a:cs typeface="Times New Roman" panose="02020603050405020304" pitchFamily="18" charset="0"/>
              </a:rPr>
              <a:t>Kandida</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stomatiti</a:t>
            </a:r>
            <a:endParaRPr lang="tr-TR"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B20 </a:t>
            </a:r>
            <a:r>
              <a:rPr lang="tr-TR" sz="2800" dirty="0" err="1">
                <a:latin typeface="Times New Roman" panose="02020603050405020304" pitchFamily="18" charset="0"/>
                <a:cs typeface="Times New Roman" panose="02020603050405020304" pitchFamily="18" charset="0"/>
              </a:rPr>
              <a:t>Enfeksiyöz</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paraziter</a:t>
            </a:r>
            <a:r>
              <a:rPr lang="tr-TR" sz="2800" dirty="0">
                <a:latin typeface="Times New Roman" panose="02020603050405020304" pitchFamily="18" charset="0"/>
                <a:cs typeface="Times New Roman" panose="02020603050405020304" pitchFamily="18" charset="0"/>
              </a:rPr>
              <a:t> hastalıklar ile sonuçlanan insan </a:t>
            </a:r>
            <a:r>
              <a:rPr lang="tr-TR" sz="2800" dirty="0" err="1">
                <a:latin typeface="Times New Roman" panose="02020603050405020304" pitchFamily="18" charset="0"/>
                <a:cs typeface="Times New Roman" panose="02020603050405020304" pitchFamily="18" charset="0"/>
              </a:rPr>
              <a:t>immün</a:t>
            </a:r>
            <a:r>
              <a:rPr lang="tr-TR" sz="2800" dirty="0">
                <a:latin typeface="Times New Roman" panose="02020603050405020304" pitchFamily="18" charset="0"/>
                <a:cs typeface="Times New Roman" panose="02020603050405020304" pitchFamily="18" charset="0"/>
              </a:rPr>
              <a:t> yetmezlik virüsü [HIV] hastalığı</a:t>
            </a:r>
          </a:p>
          <a:p>
            <a:pPr>
              <a:buNone/>
            </a:pPr>
            <a:r>
              <a:rPr lang="tr-TR" sz="2800" dirty="0">
                <a:latin typeface="Times New Roman" panose="02020603050405020304" pitchFamily="18" charset="0"/>
                <a:cs typeface="Times New Roman" panose="02020603050405020304" pitchFamily="18" charset="0"/>
              </a:rPr>
              <a:t>	</a:t>
            </a:r>
          </a:p>
          <a:p>
            <a:pPr algn="ctr">
              <a:buNone/>
            </a:pPr>
            <a:r>
              <a:rPr lang="tr-TR" sz="2800" b="1" i="1" dirty="0">
                <a:latin typeface="Times New Roman" panose="02020603050405020304" pitchFamily="18" charset="0"/>
                <a:cs typeface="Times New Roman" panose="02020603050405020304" pitchFamily="18" charset="0"/>
              </a:rPr>
              <a:t>Unutmayınız; hasta B20-B24’teki iki veya daha fazla kategori kapsamında sınıflandırılabilecek birden fazla bulgu gösteriyorsa, epizot için yalnızca ana tanı ile ilgili olan HIV kodu atanmalıdır</a:t>
            </a:r>
            <a:endParaRPr lang="tr-TR"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13</a:t>
            </a:fld>
            <a:endParaRPr lang="tr-TR"/>
          </a:p>
        </p:txBody>
      </p:sp>
      <p:sp>
        <p:nvSpPr>
          <p:cNvPr id="29697" name="1 Başlık"/>
          <p:cNvSpPr>
            <a:spLocks noGrp="1"/>
          </p:cNvSpPr>
          <p:nvPr>
            <p:ph type="title" idx="4294967295"/>
          </p:nvPr>
        </p:nvSpPr>
        <p:spPr>
          <a:xfrm>
            <a:off x="1150938" y="0"/>
            <a:ext cx="7993062" cy="908050"/>
          </a:xfrm>
        </p:spPr>
        <p:txBody>
          <a:bodyPr>
            <a:normAutofit/>
          </a:bodyPr>
          <a:lstStyle/>
          <a:p>
            <a:pPr algn="ctr"/>
            <a:r>
              <a:rPr lang="tr-TR" sz="3600" b="1" dirty="0" err="1">
                <a:solidFill>
                  <a:srgbClr val="FF0000"/>
                </a:solidFill>
                <a:latin typeface="Times New Roman" panose="02020603050405020304" pitchFamily="18" charset="0"/>
                <a:cs typeface="Times New Roman" panose="02020603050405020304" pitchFamily="18" charset="0"/>
              </a:rPr>
              <a:t>Viral</a:t>
            </a:r>
            <a:r>
              <a:rPr lang="tr-TR" sz="3600" b="1" dirty="0">
                <a:solidFill>
                  <a:srgbClr val="FF0000"/>
                </a:solidFill>
                <a:latin typeface="Times New Roman" panose="02020603050405020304" pitchFamily="18" charset="0"/>
                <a:cs typeface="Times New Roman" panose="02020603050405020304" pitchFamily="18" charset="0"/>
              </a:rPr>
              <a:t> Hepatit  (ACS 104)</a:t>
            </a:r>
          </a:p>
        </p:txBody>
      </p:sp>
      <p:sp>
        <p:nvSpPr>
          <p:cNvPr id="3" name="2 İçerik Yer Tutucusu"/>
          <p:cNvSpPr>
            <a:spLocks noGrp="1"/>
          </p:cNvSpPr>
          <p:nvPr>
            <p:ph idx="4294967295"/>
          </p:nvPr>
        </p:nvSpPr>
        <p:spPr>
          <a:xfrm>
            <a:off x="1042988" y="836613"/>
            <a:ext cx="8101012" cy="5832475"/>
          </a:xfrm>
        </p:spPr>
        <p:txBody>
          <a:bodyPr rtlCol="0">
            <a:normAutofit/>
          </a:bodyPr>
          <a:lstStyle/>
          <a:p>
            <a:pPr eaLnBrk="1" fontAlgn="auto" hangingPunct="1">
              <a:spcAft>
                <a:spcPts val="0"/>
              </a:spcAft>
              <a:buFont typeface="Wingdings" pitchFamily="2" charset="2"/>
              <a:buChar char="Ø"/>
              <a:defRPr/>
            </a:pPr>
            <a:r>
              <a:rPr lang="tr-TR" sz="2800" dirty="0" err="1">
                <a:latin typeface="Times New Roman" panose="02020603050405020304" pitchFamily="18" charset="0"/>
                <a:cs typeface="Times New Roman" panose="02020603050405020304" pitchFamily="18" charset="0"/>
              </a:rPr>
              <a:t>Viral</a:t>
            </a:r>
            <a:r>
              <a:rPr lang="tr-TR" sz="2800" dirty="0">
                <a:latin typeface="Times New Roman" panose="02020603050405020304" pitchFamily="18" charset="0"/>
                <a:cs typeface="Times New Roman" panose="02020603050405020304" pitchFamily="18" charset="0"/>
              </a:rPr>
              <a:t> hepatit, karaciğer hücrelerinin bir </a:t>
            </a:r>
            <a:r>
              <a:rPr lang="tr-TR" sz="2800" dirty="0" err="1">
                <a:latin typeface="Times New Roman" panose="02020603050405020304" pitchFamily="18" charset="0"/>
                <a:cs typeface="Times New Roman" panose="02020603050405020304" pitchFamily="18" charset="0"/>
              </a:rPr>
              <a:t>inflamatuvar</a:t>
            </a:r>
            <a:r>
              <a:rPr lang="tr-TR" sz="2800" dirty="0">
                <a:latin typeface="Times New Roman" panose="02020603050405020304" pitchFamily="18" charset="0"/>
                <a:cs typeface="Times New Roman" panose="02020603050405020304" pitchFamily="18" charset="0"/>
              </a:rPr>
              <a:t> ve nekrotik hastalığıdır. </a:t>
            </a:r>
            <a:endParaRPr lang="tr-TR" sz="28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Wingdings" pitchFamily="2" charset="2"/>
              <a:buChar char="Ø"/>
              <a:defRPr/>
            </a:pPr>
            <a:endParaRPr lang="tr-TR" sz="2800" dirty="0">
              <a:latin typeface="Times New Roman" panose="02020603050405020304" pitchFamily="18" charset="0"/>
              <a:cs typeface="Times New Roman" panose="02020603050405020304" pitchFamily="18" charset="0"/>
            </a:endParaRPr>
          </a:p>
          <a:p>
            <a:pPr eaLnBrk="1" fontAlgn="auto" hangingPunct="1">
              <a:spcAft>
                <a:spcPts val="0"/>
              </a:spcAft>
              <a:buFont typeface="Wingdings" pitchFamily="2" charset="2"/>
              <a:buChar char="Ø"/>
              <a:defRPr/>
            </a:pPr>
            <a:r>
              <a:rPr lang="tr-TR" sz="2800" dirty="0">
                <a:latin typeface="Times New Roman" panose="02020603050405020304" pitchFamily="18" charset="0"/>
                <a:cs typeface="Times New Roman" panose="02020603050405020304" pitchFamily="18" charset="0"/>
              </a:rPr>
              <a:t>A, B, C, D ve E </a:t>
            </a:r>
            <a:r>
              <a:rPr lang="tr-TR" sz="2800" dirty="0" err="1">
                <a:latin typeface="Times New Roman" panose="02020603050405020304" pitchFamily="18" charset="0"/>
                <a:cs typeface="Times New Roman" panose="02020603050405020304" pitchFamily="18" charset="0"/>
              </a:rPr>
              <a:t>virusleri</a:t>
            </a:r>
            <a:r>
              <a:rPr lang="tr-TR" sz="2800" dirty="0">
                <a:latin typeface="Times New Roman" panose="02020603050405020304" pitchFamily="18" charset="0"/>
                <a:cs typeface="Times New Roman" panose="02020603050405020304" pitchFamily="18" charset="0"/>
              </a:rPr>
              <a:t> akut </a:t>
            </a:r>
            <a:r>
              <a:rPr lang="tr-TR" sz="2800" dirty="0" err="1">
                <a:latin typeface="Times New Roman" panose="02020603050405020304" pitchFamily="18" charset="0"/>
                <a:cs typeface="Times New Roman" panose="02020603050405020304" pitchFamily="18" charset="0"/>
              </a:rPr>
              <a:t>viral</a:t>
            </a:r>
            <a:r>
              <a:rPr lang="tr-TR" sz="2800" dirty="0">
                <a:latin typeface="Times New Roman" panose="02020603050405020304" pitchFamily="18" charset="0"/>
                <a:cs typeface="Times New Roman" panose="02020603050405020304" pitchFamily="18" charset="0"/>
              </a:rPr>
              <a:t> hepatit ile sonuçlanabilmektedir</a:t>
            </a:r>
            <a:r>
              <a:rPr lang="tr-TR" sz="2800" dirty="0" smtClean="0">
                <a:latin typeface="Times New Roman" panose="02020603050405020304" pitchFamily="18" charset="0"/>
                <a:cs typeface="Times New Roman" panose="02020603050405020304" pitchFamily="18" charset="0"/>
              </a:rPr>
              <a:t>.</a:t>
            </a:r>
          </a:p>
          <a:p>
            <a:pPr eaLnBrk="1" fontAlgn="auto" hangingPunct="1">
              <a:spcAft>
                <a:spcPts val="0"/>
              </a:spcAft>
              <a:buFont typeface="Wingdings" pitchFamily="2" charset="2"/>
              <a:buChar char="Ø"/>
              <a:defRPr/>
            </a:pPr>
            <a:endParaRPr lang="tr-TR" sz="28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Wingdings" pitchFamily="2" charset="2"/>
              <a:buChar char="Ø"/>
              <a:defRPr/>
            </a:pP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B, C ve D </a:t>
            </a:r>
            <a:r>
              <a:rPr lang="tr-TR" sz="2800" dirty="0" err="1">
                <a:latin typeface="Times New Roman" panose="02020603050405020304" pitchFamily="18" charset="0"/>
                <a:cs typeface="Times New Roman" panose="02020603050405020304" pitchFamily="18" charset="0"/>
              </a:rPr>
              <a:t>viruslu</a:t>
            </a:r>
            <a:r>
              <a:rPr lang="tr-TR" sz="2800" dirty="0">
                <a:latin typeface="Times New Roman" panose="02020603050405020304" pitchFamily="18" charset="0"/>
                <a:cs typeface="Times New Roman" panose="02020603050405020304" pitchFamily="18" charset="0"/>
              </a:rPr>
              <a:t> akut </a:t>
            </a:r>
            <a:r>
              <a:rPr lang="tr-TR" sz="2800" dirty="0" err="1">
                <a:latin typeface="Times New Roman" panose="02020603050405020304" pitchFamily="18" charset="0"/>
                <a:cs typeface="Times New Roman" panose="02020603050405020304" pitchFamily="18" charset="0"/>
              </a:rPr>
              <a:t>viral</a:t>
            </a:r>
            <a:r>
              <a:rPr lang="tr-TR" sz="2800" dirty="0">
                <a:latin typeface="Times New Roman" panose="02020603050405020304" pitchFamily="18" charset="0"/>
                <a:cs typeface="Times New Roman" panose="02020603050405020304" pitchFamily="18" charset="0"/>
              </a:rPr>
              <a:t> hepatit enfeksiyonları, kronik </a:t>
            </a:r>
            <a:r>
              <a:rPr lang="tr-TR" sz="2800" dirty="0" err="1">
                <a:latin typeface="Times New Roman" panose="02020603050405020304" pitchFamily="18" charset="0"/>
                <a:cs typeface="Times New Roman" panose="02020603050405020304" pitchFamily="18" charset="0"/>
              </a:rPr>
              <a:t>viral</a:t>
            </a:r>
            <a:r>
              <a:rPr lang="tr-TR" sz="2800" dirty="0">
                <a:latin typeface="Times New Roman" panose="02020603050405020304" pitchFamily="18" charset="0"/>
                <a:cs typeface="Times New Roman" panose="02020603050405020304" pitchFamily="18" charset="0"/>
              </a:rPr>
              <a:t> hepatite </a:t>
            </a:r>
            <a:r>
              <a:rPr lang="tr-TR" sz="2800" dirty="0" smtClean="0">
                <a:latin typeface="Times New Roman" panose="02020603050405020304" pitchFamily="18" charset="0"/>
                <a:cs typeface="Times New Roman" panose="02020603050405020304" pitchFamily="18" charset="0"/>
              </a:rPr>
              <a:t>dönüşebilmektedir.</a:t>
            </a:r>
          </a:p>
          <a:p>
            <a:pPr eaLnBrk="1" fontAlgn="auto" hangingPunct="1">
              <a:spcAft>
                <a:spcPts val="0"/>
              </a:spcAft>
              <a:buFont typeface="Wingdings" pitchFamily="2" charset="2"/>
              <a:buChar char="Ø"/>
              <a:defRPr/>
            </a:pPr>
            <a:endParaRPr lang="tr-TR" sz="28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Wingdings" pitchFamily="2" charset="2"/>
              <a:buChar char="Ø"/>
              <a:defRPr/>
            </a:pPr>
            <a:r>
              <a:rPr lang="tr-TR" sz="2800" dirty="0" smtClean="0">
                <a:latin typeface="Times New Roman" panose="02020603050405020304" pitchFamily="18" charset="0"/>
                <a:cs typeface="Times New Roman" panose="02020603050405020304" pitchFamily="18" charset="0"/>
              </a:rPr>
              <a:t>Altı </a:t>
            </a:r>
            <a:r>
              <a:rPr lang="tr-TR" sz="2800" dirty="0">
                <a:latin typeface="Times New Roman" panose="02020603050405020304" pitchFamily="18" charset="0"/>
                <a:cs typeface="Times New Roman" panose="02020603050405020304" pitchFamily="18" charset="0"/>
              </a:rPr>
              <a:t>aydan uzun süren </a:t>
            </a:r>
            <a:r>
              <a:rPr lang="tr-TR" sz="2800" dirty="0" err="1">
                <a:latin typeface="Times New Roman" panose="02020603050405020304" pitchFamily="18" charset="0"/>
                <a:cs typeface="Times New Roman" panose="02020603050405020304" pitchFamily="18" charset="0"/>
              </a:rPr>
              <a:t>viral</a:t>
            </a:r>
            <a:r>
              <a:rPr lang="tr-TR" sz="2800" dirty="0">
                <a:latin typeface="Times New Roman" panose="02020603050405020304" pitchFamily="18" charset="0"/>
                <a:cs typeface="Times New Roman" panose="02020603050405020304" pitchFamily="18" charset="0"/>
              </a:rPr>
              <a:t> hepatit genellikle ‘kronik’ olarak tanımlanır. Kronik </a:t>
            </a:r>
            <a:r>
              <a:rPr lang="tr-TR" sz="2800" dirty="0" err="1">
                <a:latin typeface="Times New Roman" panose="02020603050405020304" pitchFamily="18" charset="0"/>
                <a:cs typeface="Times New Roman" panose="02020603050405020304" pitchFamily="18" charset="0"/>
              </a:rPr>
              <a:t>viral</a:t>
            </a:r>
            <a:r>
              <a:rPr lang="tr-TR" sz="2800" dirty="0">
                <a:latin typeface="Times New Roman" panose="02020603050405020304" pitchFamily="18" charset="0"/>
                <a:cs typeface="Times New Roman" panose="02020603050405020304" pitchFamily="18" charset="0"/>
              </a:rPr>
              <a:t> hepatitin teşhisi yalnızca karaciğer biyopsisi ile yapılabilmektedir.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14</a:t>
            </a:fld>
            <a:endParaRPr lang="tr-TR"/>
          </a:p>
        </p:txBody>
      </p:sp>
      <p:sp>
        <p:nvSpPr>
          <p:cNvPr id="30722" name="2 İçerik Yer Tutucusu"/>
          <p:cNvSpPr>
            <a:spLocks noGrp="1"/>
          </p:cNvSpPr>
          <p:nvPr>
            <p:ph idx="4294967295"/>
          </p:nvPr>
        </p:nvSpPr>
        <p:spPr>
          <a:xfrm>
            <a:off x="1295400" y="115888"/>
            <a:ext cx="7848600" cy="6010275"/>
          </a:xfrm>
        </p:spPr>
        <p:txBody>
          <a:bodyPr/>
          <a:lstStyle/>
          <a:p>
            <a:pPr eaLnBrk="1" hangingPunct="1">
              <a:buFont typeface="Wingdings" pitchFamily="2" charset="2"/>
              <a:buChar char="Ø"/>
            </a:pPr>
            <a:r>
              <a:rPr lang="tr-TR" sz="2800" dirty="0">
                <a:latin typeface="Times New Roman" panose="02020603050405020304" pitchFamily="18" charset="0"/>
                <a:cs typeface="Times New Roman" panose="02020603050405020304" pitchFamily="18" charset="0"/>
              </a:rPr>
              <a:t>Ek tanı kriterleri yerine getirilmese bile </a:t>
            </a:r>
            <a:r>
              <a:rPr lang="tr-TR" sz="2800" dirty="0" err="1">
                <a:latin typeface="Times New Roman" panose="02020603050405020304" pitchFamily="18" charset="0"/>
                <a:cs typeface="Times New Roman" panose="02020603050405020304" pitchFamily="18" charset="0"/>
              </a:rPr>
              <a:t>viral</a:t>
            </a:r>
            <a:r>
              <a:rPr lang="tr-TR" sz="2800" dirty="0">
                <a:latin typeface="Times New Roman" panose="02020603050405020304" pitchFamily="18" charset="0"/>
                <a:cs typeface="Times New Roman" panose="02020603050405020304" pitchFamily="18" charset="0"/>
              </a:rPr>
              <a:t> hepatit veya hepatit taşıyıcılığı durumu </a:t>
            </a:r>
            <a:r>
              <a:rPr lang="tr-TR" sz="2800" dirty="0" err="1">
                <a:latin typeface="Times New Roman" panose="02020603050405020304" pitchFamily="18" charset="0"/>
                <a:cs typeface="Times New Roman" panose="02020603050405020304" pitchFamily="18" charset="0"/>
              </a:rPr>
              <a:t>dokümante</a:t>
            </a:r>
            <a:r>
              <a:rPr lang="tr-TR" sz="2800" dirty="0">
                <a:latin typeface="Times New Roman" panose="02020603050405020304" pitchFamily="18" charset="0"/>
                <a:cs typeface="Times New Roman" panose="02020603050405020304" pitchFamily="18" charset="0"/>
              </a:rPr>
              <a:t> edilmişse mutlaka kodlanmalıdır</a:t>
            </a:r>
            <a:r>
              <a:rPr lang="tr-TR" sz="2800" dirty="0" smtClean="0">
                <a:latin typeface="Times New Roman" panose="02020603050405020304" pitchFamily="18" charset="0"/>
                <a:cs typeface="Times New Roman" panose="02020603050405020304" pitchFamily="18" charset="0"/>
              </a:rPr>
              <a:t>.</a:t>
            </a:r>
          </a:p>
          <a:p>
            <a:pPr eaLnBrk="1" hangingPunct="1">
              <a:buNone/>
            </a:pPr>
            <a:endParaRPr lang="tr-TR" sz="2800" dirty="0">
              <a:latin typeface="Times New Roman" panose="02020603050405020304" pitchFamily="18" charset="0"/>
              <a:cs typeface="Times New Roman" panose="02020603050405020304" pitchFamily="18" charset="0"/>
            </a:endParaRPr>
          </a:p>
          <a:p>
            <a:pPr eaLnBrk="1" hangingPunct="1"/>
            <a:r>
              <a:rPr lang="tr-TR" sz="2800" b="1" dirty="0" smtClean="0">
                <a:latin typeface="Times New Roman" panose="02020603050405020304" pitchFamily="18" charset="0"/>
                <a:cs typeface="Times New Roman" panose="02020603050405020304" pitchFamily="18" charset="0"/>
              </a:rPr>
              <a:t>Z22.51 </a:t>
            </a:r>
            <a:r>
              <a:rPr lang="tr-TR" sz="2800" b="1" dirty="0" err="1" smtClean="0">
                <a:latin typeface="Times New Roman" panose="02020603050405020304" pitchFamily="18" charset="0"/>
                <a:cs typeface="Times New Roman" panose="02020603050405020304" pitchFamily="18" charset="0"/>
              </a:rPr>
              <a:t>Viral</a:t>
            </a:r>
            <a:r>
              <a:rPr lang="tr-TR" sz="2800" b="1" dirty="0" smtClean="0">
                <a:latin typeface="Times New Roman" panose="02020603050405020304" pitchFamily="18" charset="0"/>
                <a:cs typeface="Times New Roman" panose="02020603050405020304" pitchFamily="18" charset="0"/>
              </a:rPr>
              <a:t> hepatit B taşıyıcısı</a:t>
            </a:r>
          </a:p>
          <a:p>
            <a:pPr eaLnBrk="1" hangingPunct="1">
              <a:buNone/>
            </a:pPr>
            <a:endParaRPr lang="tr-TR" dirty="0"/>
          </a:p>
        </p:txBody>
      </p:sp>
      <p:pic>
        <p:nvPicPr>
          <p:cNvPr id="5" name="Picture 2" descr="http://img03.blogcu.com/v2/images/editor/e/s/e/esenkal/527598649315741_1260702261.jpg"/>
          <p:cNvPicPr>
            <a:picLocks noChangeAspect="1" noChangeArrowheads="1"/>
          </p:cNvPicPr>
          <p:nvPr/>
        </p:nvPicPr>
        <p:blipFill>
          <a:blip r:embed="rId2" cstate="print"/>
          <a:srcRect/>
          <a:stretch>
            <a:fillRect/>
          </a:stretch>
        </p:blipFill>
        <p:spPr bwMode="auto">
          <a:xfrm>
            <a:off x="1691681" y="3429000"/>
            <a:ext cx="6336703"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15</a:t>
            </a:fld>
            <a:endParaRPr lang="tr-TR"/>
          </a:p>
        </p:txBody>
      </p:sp>
      <p:sp>
        <p:nvSpPr>
          <p:cNvPr id="2" name="1 Başlık"/>
          <p:cNvSpPr>
            <a:spLocks noGrp="1"/>
          </p:cNvSpPr>
          <p:nvPr>
            <p:ph type="title" idx="4294967295"/>
          </p:nvPr>
        </p:nvSpPr>
        <p:spPr>
          <a:xfrm>
            <a:off x="1042988" y="0"/>
            <a:ext cx="8101012" cy="1125538"/>
          </a:xfrm>
        </p:spPr>
        <p:txBody>
          <a:bodyPr rtlCol="0">
            <a:noAutofit/>
          </a:bodyPr>
          <a:lstStyle/>
          <a:p>
            <a:pPr algn="ctr" fontAlgn="auto">
              <a:spcAft>
                <a:spcPts val="0"/>
              </a:spcAft>
              <a:defRPr/>
            </a:pPr>
            <a:r>
              <a:rPr lang="tr-TR" sz="3600" b="1" dirty="0">
                <a:solidFill>
                  <a:srgbClr val="FF0000"/>
                </a:solidFill>
                <a:latin typeface="Times New Roman" panose="02020603050405020304" pitchFamily="18" charset="0"/>
                <a:cs typeface="Times New Roman" panose="02020603050405020304" pitchFamily="18" charset="0"/>
              </a:rPr>
              <a:t>İlaca Dirençli Mikroorganizmalar ile Enfeksiyon  (ACS 112)</a:t>
            </a:r>
          </a:p>
        </p:txBody>
      </p:sp>
      <p:sp>
        <p:nvSpPr>
          <p:cNvPr id="40962" name="2 İçerik Yer Tutucusu"/>
          <p:cNvSpPr>
            <a:spLocks noGrp="1"/>
          </p:cNvSpPr>
          <p:nvPr>
            <p:ph idx="4294967295"/>
          </p:nvPr>
        </p:nvSpPr>
        <p:spPr>
          <a:xfrm>
            <a:off x="1042988" y="1125539"/>
            <a:ext cx="8101012" cy="5543550"/>
          </a:xfrm>
        </p:spPr>
        <p:txBody>
          <a:bodyPr>
            <a:normAutofit/>
          </a:bodyPr>
          <a:lstStyle/>
          <a:p>
            <a:pPr eaLnBrk="1" hangingPunct="1">
              <a:buFont typeface="Arial" charset="0"/>
              <a:buNone/>
            </a:pPr>
            <a:r>
              <a:rPr lang="tr-TR"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Eğer </a:t>
            </a:r>
            <a:r>
              <a:rPr lang="tr-TR" sz="2800" dirty="0">
                <a:latin typeface="Times New Roman" panose="02020603050405020304" pitchFamily="18" charset="0"/>
                <a:cs typeface="Times New Roman" panose="02020603050405020304" pitchFamily="18" charset="0"/>
              </a:rPr>
              <a:t>hastanın klinik sürecinde enfeksiyona neden olan organizmaların ilaca dirençli olduğu tanımlanırsa, o zaman üç kod atanır</a:t>
            </a:r>
          </a:p>
          <a:p>
            <a:pPr eaLnBrk="1" hangingPunct="1">
              <a:buFont typeface="Arial" charset="0"/>
              <a:buNone/>
            </a:pPr>
            <a:endParaRPr lang="tr-TR" sz="2800" dirty="0">
              <a:latin typeface="Times New Roman" panose="02020603050405020304" pitchFamily="18" charset="0"/>
              <a:cs typeface="Times New Roman" panose="02020603050405020304" pitchFamily="18" charset="0"/>
            </a:endParaRPr>
          </a:p>
          <a:p>
            <a:pPr lvl="1" eaLnBrk="1" hangingPunct="1">
              <a:buClr>
                <a:srgbClr val="7030A0"/>
              </a:buClr>
              <a:buFont typeface="Wingdings" pitchFamily="2" charset="2"/>
              <a:buChar char="Ø"/>
            </a:pPr>
            <a:r>
              <a:rPr lang="tr-TR" sz="2800" dirty="0">
                <a:latin typeface="Times New Roman" panose="02020603050405020304" pitchFamily="18" charset="0"/>
                <a:cs typeface="Times New Roman" panose="02020603050405020304" pitchFamily="18" charset="0"/>
              </a:rPr>
              <a:t>Enfeksiyon için bir kod</a:t>
            </a:r>
          </a:p>
          <a:p>
            <a:pPr lvl="1" eaLnBrk="1" hangingPunct="1">
              <a:buClr>
                <a:srgbClr val="7030A0"/>
              </a:buClr>
              <a:buFont typeface="Wingdings" pitchFamily="2" charset="2"/>
              <a:buChar char="Ø"/>
            </a:pPr>
            <a:r>
              <a:rPr lang="tr-TR" sz="2800" dirty="0">
                <a:latin typeface="Times New Roman" panose="02020603050405020304" pitchFamily="18" charset="0"/>
                <a:cs typeface="Times New Roman" panose="02020603050405020304" pitchFamily="18" charset="0"/>
              </a:rPr>
              <a:t>Organizma tipi için bir kod</a:t>
            </a:r>
          </a:p>
          <a:p>
            <a:pPr lvl="1" eaLnBrk="1" hangingPunct="1">
              <a:buClr>
                <a:srgbClr val="7030A0"/>
              </a:buClr>
              <a:buFont typeface="Wingdings" pitchFamily="2" charset="2"/>
              <a:buChar char="Ø"/>
            </a:pPr>
            <a:r>
              <a:rPr lang="tr-TR" sz="2800" dirty="0">
                <a:latin typeface="Times New Roman" panose="02020603050405020304" pitchFamily="18" charset="0"/>
                <a:cs typeface="Times New Roman" panose="02020603050405020304" pitchFamily="18" charset="0"/>
              </a:rPr>
              <a:t>Spesifik ilaç direncini belirtmek için bir </a:t>
            </a:r>
            <a:r>
              <a:rPr lang="tr-TR" sz="2800" dirty="0" smtClean="0">
                <a:latin typeface="Times New Roman" panose="02020603050405020304" pitchFamily="18" charset="0"/>
                <a:cs typeface="Times New Roman" panose="02020603050405020304" pitchFamily="18" charset="0"/>
              </a:rPr>
              <a:t>kod</a:t>
            </a:r>
          </a:p>
          <a:p>
            <a:pPr marL="0" indent="0">
              <a:buNone/>
            </a:pPr>
            <a:r>
              <a:rPr lang="tr-TR" sz="2800" dirty="0" smtClean="0">
                <a:latin typeface="Times New Roman" panose="02020603050405020304" pitchFamily="18" charset="0"/>
                <a:cs typeface="Times New Roman" panose="02020603050405020304" pitchFamily="18" charset="0"/>
              </a:rPr>
              <a:t>	Bir </a:t>
            </a:r>
            <a:r>
              <a:rPr lang="tr-TR" sz="2800" dirty="0">
                <a:latin typeface="Times New Roman" panose="02020603050405020304" pitchFamily="18" charset="0"/>
                <a:cs typeface="Times New Roman" panose="02020603050405020304" pitchFamily="18" charset="0"/>
              </a:rPr>
              <a:t>bakteriyel ajanın dirençli olduğu antibiyotiği belirtmek için Z06.- Antibiyotiklere dirençli bakteriyel ajanlar kategorisinden bir kodu ek kod olarak atanır</a:t>
            </a:r>
            <a:r>
              <a:rPr lang="tr-TR" sz="2800" dirty="0" smtClean="0">
                <a:latin typeface="Times New Roman" panose="02020603050405020304" pitchFamily="18" charset="0"/>
                <a:cs typeface="Times New Roman" panose="02020603050405020304" pitchFamily="18" charset="0"/>
              </a:rPr>
              <a:t>.</a:t>
            </a:r>
          </a:p>
          <a:p>
            <a:pPr marL="0" indent="0">
              <a:buNone/>
            </a:pPr>
            <a:endParaRPr lang="tr-TR" sz="2800" dirty="0">
              <a:latin typeface="Times New Roman" panose="02020603050405020304" pitchFamily="18" charset="0"/>
              <a:cs typeface="Times New Roman" panose="02020603050405020304" pitchFamily="18" charset="0"/>
            </a:endParaRPr>
          </a:p>
          <a:p>
            <a:pPr>
              <a:buFont typeface="Wingdings" pitchFamily="2" charset="2"/>
              <a:buChar char="Ø"/>
            </a:pPr>
            <a:r>
              <a:rPr lang="tr-TR" sz="2800" dirty="0">
                <a:latin typeface="Times New Roman" panose="02020603050405020304" pitchFamily="18" charset="0"/>
                <a:cs typeface="Times New Roman" panose="02020603050405020304" pitchFamily="18" charset="0"/>
              </a:rPr>
              <a:t>Z06.- hiçbir zaman </a:t>
            </a:r>
            <a:r>
              <a:rPr lang="tr-TR" sz="2800" b="1" dirty="0">
                <a:solidFill>
                  <a:srgbClr val="FF0000"/>
                </a:solidFill>
                <a:latin typeface="Times New Roman" panose="02020603050405020304" pitchFamily="18" charset="0"/>
                <a:cs typeface="Times New Roman" panose="02020603050405020304" pitchFamily="18" charset="0"/>
              </a:rPr>
              <a:t>ana tanı </a:t>
            </a:r>
            <a:r>
              <a:rPr lang="tr-TR" sz="2800" dirty="0">
                <a:latin typeface="Times New Roman" panose="02020603050405020304" pitchFamily="18" charset="0"/>
                <a:cs typeface="Times New Roman" panose="02020603050405020304" pitchFamily="18" charset="0"/>
              </a:rPr>
              <a:t>olarak kodlanmamalıdır</a:t>
            </a:r>
            <a:endParaRPr lang="tr-TR" sz="2800"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16</a:t>
            </a:fld>
            <a:endParaRPr lang="tr-TR"/>
          </a:p>
        </p:txBody>
      </p:sp>
      <p:sp>
        <p:nvSpPr>
          <p:cNvPr id="3" name="2 İçerik Yer Tutucusu"/>
          <p:cNvSpPr>
            <a:spLocks noGrp="1"/>
          </p:cNvSpPr>
          <p:nvPr>
            <p:ph idx="4294967295"/>
          </p:nvPr>
        </p:nvSpPr>
        <p:spPr>
          <a:xfrm>
            <a:off x="1042988" y="404813"/>
            <a:ext cx="8101012" cy="6048375"/>
          </a:xfrm>
        </p:spPr>
        <p:txBody>
          <a:bodyPr rtlCol="0">
            <a:normAutofit/>
          </a:bodyPr>
          <a:lstStyle/>
          <a:p>
            <a:pPr eaLnBrk="1" fontAlgn="auto" hangingPunct="1">
              <a:lnSpc>
                <a:spcPct val="80000"/>
              </a:lnSpc>
              <a:spcAft>
                <a:spcPts val="0"/>
              </a:spcAft>
              <a:buFont typeface="Arial" pitchFamily="34" charset="0"/>
              <a:buNone/>
              <a:defRPr/>
            </a:pPr>
            <a:r>
              <a:rPr lang="tr-TR" sz="2800" dirty="0">
                <a:solidFill>
                  <a:srgbClr val="FF0000"/>
                </a:solidFill>
                <a:latin typeface="Times New Roman" panose="02020603050405020304" pitchFamily="18" charset="0"/>
                <a:cs typeface="Times New Roman" panose="02020603050405020304" pitchFamily="18" charset="0"/>
              </a:rPr>
              <a:t>MRSA  </a:t>
            </a:r>
            <a:r>
              <a:rPr lang="tr-TR" sz="2800" dirty="0" smtClean="0">
                <a:solidFill>
                  <a:srgbClr val="FF0000"/>
                </a:solidFill>
                <a:latin typeface="Times New Roman" panose="02020603050405020304" pitchFamily="18" charset="0"/>
                <a:cs typeface="Times New Roman" panose="02020603050405020304" pitchFamily="18" charset="0"/>
              </a:rPr>
              <a:t>(</a:t>
            </a:r>
            <a:r>
              <a:rPr lang="tr-TR" sz="2800" dirty="0" err="1" smtClean="0">
                <a:solidFill>
                  <a:srgbClr val="FF0000"/>
                </a:solidFill>
                <a:latin typeface="Times New Roman" panose="02020603050405020304" pitchFamily="18" charset="0"/>
                <a:cs typeface="Times New Roman" panose="02020603050405020304" pitchFamily="18" charset="0"/>
              </a:rPr>
              <a:t>Metisilin</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err="1" smtClean="0">
                <a:solidFill>
                  <a:srgbClr val="FF0000"/>
                </a:solidFill>
                <a:latin typeface="Times New Roman" panose="02020603050405020304" pitchFamily="18" charset="0"/>
                <a:cs typeface="Times New Roman" panose="02020603050405020304" pitchFamily="18" charset="0"/>
              </a:rPr>
              <a:t>Rezistan</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err="1" smtClean="0">
                <a:solidFill>
                  <a:srgbClr val="FF0000"/>
                </a:solidFill>
                <a:latin typeface="Times New Roman" panose="02020603050405020304" pitchFamily="18" charset="0"/>
                <a:cs typeface="Times New Roman" panose="02020603050405020304" pitchFamily="18" charset="0"/>
              </a:rPr>
              <a:t>Stafilokokkus</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err="1" smtClean="0">
                <a:solidFill>
                  <a:srgbClr val="FF0000"/>
                </a:solidFill>
                <a:latin typeface="Times New Roman" panose="02020603050405020304" pitchFamily="18" charset="0"/>
                <a:cs typeface="Times New Roman" panose="02020603050405020304" pitchFamily="18" charset="0"/>
              </a:rPr>
              <a:t>Aureus</a:t>
            </a:r>
            <a:r>
              <a:rPr lang="tr-TR" sz="2800" dirty="0" smtClean="0">
                <a:solidFill>
                  <a:srgbClr val="FF0000"/>
                </a:solidFill>
                <a:latin typeface="Times New Roman" panose="02020603050405020304" pitchFamily="18" charset="0"/>
                <a:cs typeface="Times New Roman" panose="02020603050405020304" pitchFamily="18" charset="0"/>
              </a:rPr>
              <a:t>)</a:t>
            </a:r>
          </a:p>
          <a:p>
            <a:pPr eaLnBrk="1" fontAlgn="auto" hangingPunct="1">
              <a:lnSpc>
                <a:spcPct val="80000"/>
              </a:lnSpc>
              <a:spcAft>
                <a:spcPts val="0"/>
              </a:spcAft>
              <a:buFont typeface="Arial" pitchFamily="34" charset="0"/>
              <a:buNone/>
              <a:defRPr/>
            </a:pPr>
            <a:endParaRPr lang="tr-TR" sz="28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Char char="ü"/>
              <a:defRPr/>
            </a:pPr>
            <a:r>
              <a:rPr lang="tr-TR" sz="2800" b="1" dirty="0">
                <a:latin typeface="Times New Roman" panose="02020603050405020304" pitchFamily="18" charset="0"/>
                <a:cs typeface="Times New Roman" panose="02020603050405020304" pitchFamily="18" charset="0"/>
              </a:rPr>
              <a:t>B95.6</a:t>
            </a:r>
            <a:r>
              <a:rPr lang="tr-TR" sz="2800" dirty="0">
                <a:latin typeface="Times New Roman" panose="02020603050405020304" pitchFamily="18" charset="0"/>
                <a:cs typeface="Times New Roman" panose="02020603050405020304" pitchFamily="18" charset="0"/>
              </a:rPr>
              <a:t> Diğer bölümlere sınıflanan hastalıkların sebebi       olarak </a:t>
            </a:r>
            <a:r>
              <a:rPr lang="tr-TR" sz="2800" dirty="0" err="1">
                <a:latin typeface="Times New Roman" panose="02020603050405020304" pitchFamily="18" charset="0"/>
                <a:cs typeface="Times New Roman" panose="02020603050405020304" pitchFamily="18" charset="0"/>
              </a:rPr>
              <a:t>Stafilokokkus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aureus</a:t>
            </a:r>
            <a:endParaRPr lang="tr-TR" sz="28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Char char="ü"/>
              <a:defRPr/>
            </a:pPr>
            <a:r>
              <a:rPr lang="tr-TR" sz="2800" b="1" dirty="0">
                <a:latin typeface="Times New Roman" panose="02020603050405020304" pitchFamily="18" charset="0"/>
                <a:cs typeface="Times New Roman" panose="02020603050405020304" pitchFamily="18" charset="0"/>
              </a:rPr>
              <a:t>Z06.32 </a:t>
            </a:r>
            <a:r>
              <a:rPr lang="tr-TR" sz="2800" dirty="0" err="1">
                <a:latin typeface="Times New Roman" panose="02020603050405020304" pitchFamily="18" charset="0"/>
                <a:cs typeface="Times New Roman" panose="02020603050405020304" pitchFamily="18" charset="0"/>
              </a:rPr>
              <a:t>Metisiline</a:t>
            </a:r>
            <a:r>
              <a:rPr lang="tr-TR" sz="2800" dirty="0">
                <a:latin typeface="Times New Roman" panose="02020603050405020304" pitchFamily="18" charset="0"/>
                <a:cs typeface="Times New Roman" panose="02020603050405020304" pitchFamily="18" charset="0"/>
              </a:rPr>
              <a:t> dirençli ajan</a:t>
            </a:r>
          </a:p>
          <a:p>
            <a:pPr eaLnBrk="1" fontAlgn="auto" hangingPunct="1">
              <a:lnSpc>
                <a:spcPct val="80000"/>
              </a:lnSpc>
              <a:spcAft>
                <a:spcPts val="0"/>
              </a:spcAft>
              <a:buFont typeface="Arial" pitchFamily="34" charset="0"/>
              <a:buNone/>
              <a:defRPr/>
            </a:pPr>
            <a:endParaRPr lang="tr-TR" sz="28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itchFamily="34" charset="0"/>
              <a:buNone/>
              <a:defRPr/>
            </a:pPr>
            <a:r>
              <a:rPr lang="tr-TR" sz="2800" dirty="0">
                <a:solidFill>
                  <a:srgbClr val="FF0000"/>
                </a:solidFill>
                <a:latin typeface="Times New Roman" panose="02020603050405020304" pitchFamily="18" charset="0"/>
                <a:cs typeface="Times New Roman" panose="02020603050405020304" pitchFamily="18" charset="0"/>
              </a:rPr>
              <a:t>VRE (</a:t>
            </a:r>
            <a:r>
              <a:rPr lang="tr-TR" sz="2800" dirty="0" err="1">
                <a:solidFill>
                  <a:srgbClr val="FF0000"/>
                </a:solidFill>
                <a:latin typeface="Times New Roman" panose="02020603050405020304" pitchFamily="18" charset="0"/>
                <a:cs typeface="Times New Roman" panose="02020603050405020304" pitchFamily="18" charset="0"/>
              </a:rPr>
              <a:t>Vankomisin</a:t>
            </a:r>
            <a:r>
              <a:rPr lang="tr-TR" sz="2800" dirty="0">
                <a:solidFill>
                  <a:srgbClr val="FF0000"/>
                </a:solidFill>
                <a:latin typeface="Times New Roman" panose="02020603050405020304" pitchFamily="18" charset="0"/>
                <a:cs typeface="Times New Roman" panose="02020603050405020304" pitchFamily="18" charset="0"/>
              </a:rPr>
              <a:t> </a:t>
            </a:r>
            <a:r>
              <a:rPr lang="tr-TR" sz="2800" dirty="0" err="1">
                <a:solidFill>
                  <a:srgbClr val="FF0000"/>
                </a:solidFill>
                <a:latin typeface="Times New Roman" panose="02020603050405020304" pitchFamily="18" charset="0"/>
                <a:cs typeface="Times New Roman" panose="02020603050405020304" pitchFamily="18" charset="0"/>
              </a:rPr>
              <a:t>Rezistan</a:t>
            </a:r>
            <a:r>
              <a:rPr lang="tr-TR" sz="2800" dirty="0">
                <a:solidFill>
                  <a:srgbClr val="FF0000"/>
                </a:solidFill>
                <a:latin typeface="Times New Roman" panose="02020603050405020304" pitchFamily="18" charset="0"/>
                <a:cs typeface="Times New Roman" panose="02020603050405020304" pitchFamily="18" charset="0"/>
              </a:rPr>
              <a:t>  </a:t>
            </a:r>
            <a:r>
              <a:rPr lang="tr-TR" sz="2800" dirty="0" err="1">
                <a:solidFill>
                  <a:srgbClr val="FF0000"/>
                </a:solidFill>
                <a:latin typeface="Times New Roman" panose="02020603050405020304" pitchFamily="18" charset="0"/>
                <a:cs typeface="Times New Roman" panose="02020603050405020304" pitchFamily="18" charset="0"/>
              </a:rPr>
              <a:t>Enterokok</a:t>
            </a:r>
            <a:r>
              <a:rPr lang="tr-TR" sz="2800" dirty="0">
                <a:solidFill>
                  <a:srgbClr val="FF0000"/>
                </a:solidFill>
                <a:latin typeface="Times New Roman" panose="02020603050405020304" pitchFamily="18" charset="0"/>
                <a:cs typeface="Times New Roman" panose="02020603050405020304" pitchFamily="18" charset="0"/>
              </a:rPr>
              <a:t>)</a:t>
            </a:r>
          </a:p>
          <a:p>
            <a:pPr eaLnBrk="1" fontAlgn="auto" hangingPunct="1">
              <a:lnSpc>
                <a:spcPct val="80000"/>
              </a:lnSpc>
              <a:spcAft>
                <a:spcPts val="0"/>
              </a:spcAft>
              <a:buFont typeface="Arial" pitchFamily="34" charset="0"/>
              <a:buNone/>
              <a:defRPr/>
            </a:pPr>
            <a:endParaRPr lang="tr-TR" sz="28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Char char="ü"/>
              <a:defRPr/>
            </a:pPr>
            <a:r>
              <a:rPr lang="tr-TR" sz="2800" b="1" dirty="0">
                <a:latin typeface="Times New Roman" panose="02020603050405020304" pitchFamily="18" charset="0"/>
                <a:cs typeface="Times New Roman" panose="02020603050405020304" pitchFamily="18" charset="0"/>
              </a:rPr>
              <a:t>B95.2</a:t>
            </a:r>
            <a:r>
              <a:rPr lang="tr-TR" sz="2800" dirty="0">
                <a:latin typeface="Times New Roman" panose="02020603050405020304" pitchFamily="18" charset="0"/>
                <a:cs typeface="Times New Roman" panose="02020603050405020304" pitchFamily="18" charset="0"/>
              </a:rPr>
              <a:t> Streptokok, D grubu, diğer bölümlere sınıflanan hastalıkların sebebi olarak</a:t>
            </a:r>
          </a:p>
          <a:p>
            <a:pPr eaLnBrk="1" fontAlgn="auto" hangingPunct="1">
              <a:lnSpc>
                <a:spcPct val="80000"/>
              </a:lnSpc>
              <a:spcAft>
                <a:spcPts val="0"/>
              </a:spcAft>
              <a:buFont typeface="Wingdings" panose="05000000000000000000" pitchFamily="2" charset="2"/>
              <a:buChar char="ü"/>
              <a:defRPr/>
            </a:pPr>
            <a:r>
              <a:rPr lang="tr-TR" sz="2800" b="1" dirty="0" smtClean="0">
                <a:latin typeface="Times New Roman" panose="02020603050405020304" pitchFamily="18" charset="0"/>
                <a:cs typeface="Times New Roman" panose="02020603050405020304" pitchFamily="18" charset="0"/>
              </a:rPr>
              <a:t>Z06.41 </a:t>
            </a:r>
            <a:r>
              <a:rPr lang="tr-TR" sz="2800" dirty="0" err="1">
                <a:latin typeface="Times New Roman" panose="02020603050405020304" pitchFamily="18" charset="0"/>
                <a:cs typeface="Times New Roman" panose="02020603050405020304" pitchFamily="18" charset="0"/>
              </a:rPr>
              <a:t>Vankomisin</a:t>
            </a:r>
            <a:r>
              <a:rPr lang="tr-TR" sz="2800" dirty="0">
                <a:latin typeface="Times New Roman" panose="02020603050405020304" pitchFamily="18" charset="0"/>
                <a:cs typeface="Times New Roman" panose="02020603050405020304" pitchFamily="18" charset="0"/>
              </a:rPr>
              <a:t> ve ilişkili antibiyotiklere dirençli ajan, </a:t>
            </a:r>
            <a:r>
              <a:rPr lang="tr-TR" sz="2800" dirty="0" err="1">
                <a:latin typeface="Times New Roman" panose="02020603050405020304" pitchFamily="18" charset="0"/>
                <a:cs typeface="Times New Roman" panose="02020603050405020304" pitchFamily="18" charset="0"/>
              </a:rPr>
              <a:t>Vankomisine</a:t>
            </a:r>
            <a:r>
              <a:rPr lang="tr-TR" sz="2800" dirty="0">
                <a:latin typeface="Times New Roman" panose="02020603050405020304" pitchFamily="18" charset="0"/>
                <a:cs typeface="Times New Roman" panose="02020603050405020304" pitchFamily="18" charset="0"/>
              </a:rPr>
              <a:t> dirençli ajan</a:t>
            </a:r>
          </a:p>
          <a:p>
            <a:pPr eaLnBrk="1" fontAlgn="auto" hangingPunct="1">
              <a:spcAft>
                <a:spcPts val="0"/>
              </a:spcAft>
              <a:buFont typeface="Arial" pitchFamily="34" charset="0"/>
              <a:buChar char="•"/>
              <a:defRPr/>
            </a:pPr>
            <a:endParaRPr lang="tr-TR" kern="1200" dirty="0">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B45B0A79-930E-444F-BC04-A34B492D622F}" type="slidenum">
              <a:rPr lang="tr-TR" smtClean="0"/>
              <a:pPr>
                <a:defRPr/>
              </a:pPr>
              <a:t>17</a:t>
            </a:fld>
            <a:endParaRPr lang="tr-TR"/>
          </a:p>
        </p:txBody>
      </p:sp>
      <p:sp>
        <p:nvSpPr>
          <p:cNvPr id="6" name="1 Başlık"/>
          <p:cNvSpPr txBox="1">
            <a:spLocks/>
          </p:cNvSpPr>
          <p:nvPr/>
        </p:nvSpPr>
        <p:spPr>
          <a:xfrm>
            <a:off x="1043609" y="404664"/>
            <a:ext cx="7929264" cy="5664607"/>
          </a:xfrm>
          <a:prstGeom prst="rect">
            <a:avLst/>
          </a:prstGeom>
        </p:spPr>
        <p:txBody>
          <a:bodyPr vert="horz" anchor="b">
            <a:noAutofit/>
          </a:bodyPr>
          <a:lstStyle>
            <a:lvl1pPr algn="ctr" rtl="0" eaLnBrk="1" latinLnBrk="0" hangingPunct="1">
              <a:spcBef>
                <a:spcPct val="0"/>
              </a:spcBef>
              <a:buNone/>
              <a:defRPr kumimoji="0" sz="4200" kern="1200">
                <a:solidFill>
                  <a:schemeClr val="accent1"/>
                </a:solidFill>
                <a:latin typeface="+mj-lt"/>
                <a:ea typeface="+mj-ea"/>
                <a:cs typeface="+mj-cs"/>
              </a:defRPr>
            </a:lvl1pPr>
          </a:lstStyle>
          <a:p>
            <a:pPr algn="l"/>
            <a:endParaRPr lang="tr-TR" sz="2400" b="1" dirty="0" smtClean="0">
              <a:solidFill>
                <a:schemeClr val="tx1"/>
              </a:solidFill>
              <a:latin typeface="Times New Roman" panose="02020603050405020304" pitchFamily="18" charset="0"/>
              <a:cs typeface="Times New Roman" panose="02020603050405020304" pitchFamily="18" charset="0"/>
            </a:endParaRPr>
          </a:p>
          <a:p>
            <a:pPr algn="l"/>
            <a:endParaRPr lang="tr-TR" sz="2400" b="1" dirty="0">
              <a:solidFill>
                <a:schemeClr val="tx1"/>
              </a:solidFill>
              <a:latin typeface="Times New Roman" panose="02020603050405020304" pitchFamily="18" charset="0"/>
              <a:cs typeface="Times New Roman" panose="02020603050405020304" pitchFamily="18" charset="0"/>
            </a:endParaRPr>
          </a:p>
          <a:p>
            <a:pPr algn="l"/>
            <a:endParaRPr lang="tr-TR" sz="2400" b="1" dirty="0" smtClean="0">
              <a:solidFill>
                <a:schemeClr val="tx1"/>
              </a:solidFill>
              <a:latin typeface="Times New Roman" panose="02020603050405020304" pitchFamily="18" charset="0"/>
              <a:cs typeface="Times New Roman" panose="02020603050405020304" pitchFamily="18" charset="0"/>
            </a:endParaRPr>
          </a:p>
          <a:p>
            <a:pPr algn="l"/>
            <a:endParaRPr lang="tr-TR" sz="2400" b="1" dirty="0">
              <a:solidFill>
                <a:schemeClr val="tx1"/>
              </a:solidFill>
              <a:latin typeface="Times New Roman" panose="02020603050405020304" pitchFamily="18" charset="0"/>
              <a:cs typeface="Times New Roman" panose="02020603050405020304" pitchFamily="18" charset="0"/>
            </a:endParaRPr>
          </a:p>
          <a:p>
            <a:pPr algn="l"/>
            <a:endParaRPr lang="tr-TR" sz="2800" b="1" dirty="0" smtClean="0">
              <a:solidFill>
                <a:srgbClr val="FF0000"/>
              </a:solidFill>
              <a:latin typeface="Times New Roman" panose="02020603050405020304" pitchFamily="18" charset="0"/>
              <a:cs typeface="Times New Roman" panose="02020603050405020304" pitchFamily="18" charset="0"/>
            </a:endParaRPr>
          </a:p>
          <a:p>
            <a:pPr algn="l"/>
            <a:endParaRPr lang="tr-TR" sz="2800" b="1" dirty="0">
              <a:solidFill>
                <a:srgbClr val="FF0000"/>
              </a:solidFill>
              <a:latin typeface="Times New Roman" panose="02020603050405020304" pitchFamily="18" charset="0"/>
              <a:cs typeface="Times New Roman" panose="02020603050405020304" pitchFamily="18" charset="0"/>
            </a:endParaRPr>
          </a:p>
          <a:p>
            <a:pPr algn="l"/>
            <a:endParaRPr lang="tr-TR" sz="2800" b="1" dirty="0" smtClean="0">
              <a:solidFill>
                <a:srgbClr val="FF0000"/>
              </a:solidFill>
              <a:latin typeface="Times New Roman" panose="02020603050405020304" pitchFamily="18" charset="0"/>
              <a:cs typeface="Times New Roman" panose="02020603050405020304" pitchFamily="18" charset="0"/>
            </a:endParaRPr>
          </a:p>
          <a:p>
            <a:pPr algn="l"/>
            <a:endParaRPr lang="tr-TR" sz="2800" b="1" dirty="0">
              <a:solidFill>
                <a:srgbClr val="FF0000"/>
              </a:solidFill>
              <a:latin typeface="Times New Roman" panose="02020603050405020304" pitchFamily="18" charset="0"/>
              <a:cs typeface="Times New Roman" panose="02020603050405020304" pitchFamily="18" charset="0"/>
            </a:endParaRPr>
          </a:p>
          <a:p>
            <a:pPr algn="l"/>
            <a:endParaRPr lang="tr-TR" sz="2800" b="1" dirty="0" smtClean="0">
              <a:solidFill>
                <a:srgbClr val="FF0000"/>
              </a:solidFill>
              <a:latin typeface="Times New Roman" panose="02020603050405020304" pitchFamily="18" charset="0"/>
              <a:cs typeface="Times New Roman" panose="02020603050405020304" pitchFamily="18" charset="0"/>
            </a:endParaRPr>
          </a:p>
          <a:p>
            <a:pPr algn="l"/>
            <a:endParaRPr lang="tr-TR" sz="2800" b="1" dirty="0" smtClean="0">
              <a:solidFill>
                <a:srgbClr val="FF0000"/>
              </a:solidFill>
              <a:latin typeface="Times New Roman" panose="02020603050405020304" pitchFamily="18" charset="0"/>
              <a:cs typeface="Times New Roman" panose="02020603050405020304" pitchFamily="18" charset="0"/>
            </a:endParaRPr>
          </a:p>
          <a:p>
            <a:pPr algn="l"/>
            <a:endParaRPr lang="tr-TR" sz="2800" b="1" dirty="0">
              <a:solidFill>
                <a:srgbClr val="FF0000"/>
              </a:solidFill>
              <a:latin typeface="Times New Roman" panose="02020603050405020304" pitchFamily="18" charset="0"/>
              <a:cs typeface="Times New Roman" panose="02020603050405020304" pitchFamily="18" charset="0"/>
            </a:endParaRPr>
          </a:p>
          <a:p>
            <a:pPr algn="l"/>
            <a:endParaRPr lang="tr-TR" sz="2800" b="1" dirty="0" smtClean="0">
              <a:solidFill>
                <a:srgbClr val="FF0000"/>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r>
              <a:rPr lang="tr-TR" sz="2800" b="1" dirty="0" smtClean="0">
                <a:solidFill>
                  <a:srgbClr val="FF0000"/>
                </a:solidFill>
                <a:latin typeface="Times New Roman" panose="02020603050405020304" pitchFamily="18" charset="0"/>
                <a:cs typeface="Times New Roman" panose="02020603050405020304" pitchFamily="18" charset="0"/>
              </a:rPr>
              <a:t>Örnek:</a:t>
            </a:r>
          </a:p>
          <a:p>
            <a:pPr lvl="0" algn="l">
              <a:spcBef>
                <a:spcPct val="20000"/>
              </a:spcBef>
              <a:buClr>
                <a:srgbClr val="0070C0"/>
              </a:buClr>
              <a:buSzPct val="85000"/>
              <a:defRPr/>
            </a:pPr>
            <a:r>
              <a:rPr lang="tr-TR" sz="2400" dirty="0" smtClean="0">
                <a:solidFill>
                  <a:prstClr val="black"/>
                </a:solidFill>
                <a:latin typeface="Times New Roman" panose="02020603050405020304" pitchFamily="18" charset="0"/>
                <a:cs typeface="Times New Roman" panose="02020603050405020304" pitchFamily="18" charset="0"/>
              </a:rPr>
              <a:t>	Karın </a:t>
            </a:r>
            <a:r>
              <a:rPr lang="tr-TR" sz="2400" dirty="0">
                <a:solidFill>
                  <a:prstClr val="black"/>
                </a:solidFill>
                <a:latin typeface="Times New Roman" panose="02020603050405020304" pitchFamily="18" charset="0"/>
                <a:cs typeface="Times New Roman" panose="02020603050405020304" pitchFamily="18" charset="0"/>
              </a:rPr>
              <a:t>ağrısı, idrarda yanma ve yüksek ateş nedeniyle başvuran hasta, idrar yolu enfeksiyonu tanısı ile yatırıldı. İdrar kültüründe </a:t>
            </a:r>
            <a:r>
              <a:rPr lang="tr-TR" sz="2400" dirty="0" err="1">
                <a:solidFill>
                  <a:prstClr val="black"/>
                </a:solidFill>
                <a:latin typeface="Times New Roman" panose="02020603050405020304" pitchFamily="18" charset="0"/>
                <a:cs typeface="Times New Roman" panose="02020603050405020304" pitchFamily="18" charset="0"/>
              </a:rPr>
              <a:t>Staphylococcus</a:t>
            </a:r>
            <a:r>
              <a:rPr lang="tr-TR" sz="2400" dirty="0">
                <a:solidFill>
                  <a:prstClr val="black"/>
                </a:solidFill>
                <a:latin typeface="Times New Roman" panose="02020603050405020304" pitchFamily="18" charset="0"/>
                <a:cs typeface="Times New Roman" panose="02020603050405020304" pitchFamily="18" charset="0"/>
              </a:rPr>
              <a:t> </a:t>
            </a:r>
            <a:r>
              <a:rPr lang="tr-TR" sz="2400" dirty="0" err="1">
                <a:solidFill>
                  <a:prstClr val="black"/>
                </a:solidFill>
                <a:latin typeface="Times New Roman" panose="02020603050405020304" pitchFamily="18" charset="0"/>
                <a:cs typeface="Times New Roman" panose="02020603050405020304" pitchFamily="18" charset="0"/>
              </a:rPr>
              <a:t>aureus</a:t>
            </a:r>
            <a:r>
              <a:rPr lang="tr-TR" sz="2400" dirty="0">
                <a:solidFill>
                  <a:prstClr val="black"/>
                </a:solidFill>
                <a:latin typeface="Times New Roman" panose="02020603050405020304" pitchFamily="18" charset="0"/>
                <a:cs typeface="Times New Roman" panose="02020603050405020304" pitchFamily="18" charset="0"/>
              </a:rPr>
              <a:t> üredi. Enfeksiyon etkeninin Penisiline dirençli olduğu tespit </a:t>
            </a:r>
            <a:r>
              <a:rPr lang="tr-TR" sz="2400" dirty="0" smtClean="0">
                <a:solidFill>
                  <a:prstClr val="black"/>
                </a:solidFill>
                <a:latin typeface="Times New Roman" panose="02020603050405020304" pitchFamily="18" charset="0"/>
                <a:cs typeface="Times New Roman" panose="02020603050405020304" pitchFamily="18" charset="0"/>
              </a:rPr>
              <a:t>edildi.</a:t>
            </a: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a:p>
            <a:pPr marL="342900" lvl="0" indent="-342900" algn="l">
              <a:spcBef>
                <a:spcPct val="20000"/>
              </a:spcBef>
              <a:buClr>
                <a:srgbClr val="0070C0"/>
              </a:buClr>
              <a:buSzPct val="85000"/>
              <a:buFont typeface="Wingdings" panose="05000000000000000000" pitchFamily="2" charset="2"/>
              <a:buChar char="ü"/>
              <a:defRPr/>
            </a:pPr>
            <a:r>
              <a:rPr lang="tr-TR" sz="2400" dirty="0" smtClean="0">
                <a:solidFill>
                  <a:prstClr val="black"/>
                </a:solidFill>
                <a:latin typeface="Times New Roman" panose="02020603050405020304" pitchFamily="18" charset="0"/>
                <a:cs typeface="Times New Roman" panose="02020603050405020304" pitchFamily="18" charset="0"/>
              </a:rPr>
              <a:t>N39.0   </a:t>
            </a:r>
            <a:r>
              <a:rPr lang="tr-TR" sz="2400" dirty="0" err="1">
                <a:solidFill>
                  <a:prstClr val="black"/>
                </a:solidFill>
                <a:latin typeface="Times New Roman" panose="02020603050405020304" pitchFamily="18" charset="0"/>
                <a:cs typeface="Times New Roman" panose="02020603050405020304" pitchFamily="18" charset="0"/>
              </a:rPr>
              <a:t>Üriner</a:t>
            </a:r>
            <a:r>
              <a:rPr lang="tr-TR" sz="2400" dirty="0">
                <a:solidFill>
                  <a:prstClr val="black"/>
                </a:solidFill>
                <a:latin typeface="Times New Roman" panose="02020603050405020304" pitchFamily="18" charset="0"/>
                <a:cs typeface="Times New Roman" panose="02020603050405020304" pitchFamily="18" charset="0"/>
              </a:rPr>
              <a:t> sistem enfeksiyonu</a:t>
            </a:r>
          </a:p>
          <a:p>
            <a:pPr marL="342900" lvl="0" indent="-342900" algn="l">
              <a:spcBef>
                <a:spcPct val="20000"/>
              </a:spcBef>
              <a:buClr>
                <a:srgbClr val="0070C0"/>
              </a:buClr>
              <a:buSzPct val="85000"/>
              <a:buFont typeface="Wingdings" panose="05000000000000000000" pitchFamily="2" charset="2"/>
              <a:buChar char="ü"/>
              <a:defRPr/>
            </a:pPr>
            <a:r>
              <a:rPr lang="tr-TR" sz="2400" dirty="0">
                <a:solidFill>
                  <a:prstClr val="black"/>
                </a:solidFill>
                <a:latin typeface="Times New Roman" panose="02020603050405020304" pitchFamily="18" charset="0"/>
                <a:cs typeface="Times New Roman" panose="02020603050405020304" pitchFamily="18" charset="0"/>
              </a:rPr>
              <a:t>B95.6   </a:t>
            </a:r>
            <a:r>
              <a:rPr lang="tr-TR" sz="2400" dirty="0" err="1">
                <a:solidFill>
                  <a:prstClr val="black"/>
                </a:solidFill>
                <a:latin typeface="Times New Roman" panose="02020603050405020304" pitchFamily="18" charset="0"/>
                <a:cs typeface="Times New Roman" panose="02020603050405020304" pitchFamily="18" charset="0"/>
              </a:rPr>
              <a:t>Staphylococcus</a:t>
            </a:r>
            <a:r>
              <a:rPr lang="tr-TR" sz="2400" dirty="0">
                <a:solidFill>
                  <a:prstClr val="black"/>
                </a:solidFill>
                <a:latin typeface="Times New Roman" panose="02020603050405020304" pitchFamily="18" charset="0"/>
                <a:cs typeface="Times New Roman" panose="02020603050405020304" pitchFamily="18" charset="0"/>
              </a:rPr>
              <a:t> </a:t>
            </a:r>
            <a:r>
              <a:rPr lang="tr-TR" sz="2400" dirty="0" err="1">
                <a:solidFill>
                  <a:prstClr val="black"/>
                </a:solidFill>
                <a:latin typeface="Times New Roman" panose="02020603050405020304" pitchFamily="18" charset="0"/>
                <a:cs typeface="Times New Roman" panose="02020603050405020304" pitchFamily="18" charset="0"/>
              </a:rPr>
              <a:t>aureus</a:t>
            </a:r>
            <a:r>
              <a:rPr lang="tr-TR" sz="2400" dirty="0">
                <a:solidFill>
                  <a:prstClr val="black"/>
                </a:solidFill>
                <a:latin typeface="Times New Roman" panose="02020603050405020304" pitchFamily="18" charset="0"/>
                <a:cs typeface="Times New Roman" panose="02020603050405020304" pitchFamily="18" charset="0"/>
              </a:rPr>
              <a:t>, diğer bölümlerde sınıflanan hastalıkların etkeni olarak</a:t>
            </a:r>
          </a:p>
          <a:p>
            <a:pPr marL="342900" lvl="0" indent="-342900" algn="l">
              <a:spcBef>
                <a:spcPct val="20000"/>
              </a:spcBef>
              <a:buClr>
                <a:srgbClr val="0070C0"/>
              </a:buClr>
              <a:buSzPct val="85000"/>
              <a:buFont typeface="Wingdings" panose="05000000000000000000" pitchFamily="2" charset="2"/>
              <a:buChar char="ü"/>
              <a:defRPr/>
            </a:pPr>
            <a:r>
              <a:rPr lang="tr-TR" sz="2400" dirty="0">
                <a:solidFill>
                  <a:prstClr val="black"/>
                </a:solidFill>
                <a:latin typeface="Times New Roman" panose="02020603050405020304" pitchFamily="18" charset="0"/>
                <a:cs typeface="Times New Roman" panose="02020603050405020304" pitchFamily="18" charset="0"/>
              </a:rPr>
              <a:t>Z06.31 Penisilin ve ilişkili antibiyotiklere dirençli ajan, penisiline dirençli ajan</a:t>
            </a:r>
          </a:p>
          <a:p>
            <a:pPr lvl="0" algn="l">
              <a:spcBef>
                <a:spcPct val="20000"/>
              </a:spcBef>
              <a:buClr>
                <a:srgbClr val="0070C0"/>
              </a:buClr>
              <a:buSzPct val="85000"/>
              <a:defRPr/>
            </a:pPr>
            <a:endParaRPr lang="tr-TR" sz="2400" dirty="0">
              <a:solidFill>
                <a:prstClr val="black"/>
              </a:solidFill>
              <a:latin typeface="Times New Roman" panose="02020603050405020304" pitchFamily="18" charset="0"/>
              <a:cs typeface="Times New Roman" panose="02020603050405020304" pitchFamily="18" charset="0"/>
            </a:endParaRPr>
          </a:p>
          <a:p>
            <a:pPr lvl="0" algn="l">
              <a:spcBef>
                <a:spcPct val="20000"/>
              </a:spcBef>
              <a:buClr>
                <a:srgbClr val="0070C0"/>
              </a:buClr>
              <a:buSzPct val="85000"/>
              <a:defRPr/>
            </a:pPr>
            <a:endParaRPr lang="tr-TR" sz="2400" dirty="0" smtClean="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60" end="60"/>
                                            </p:txEl>
                                          </p:spTgt>
                                        </p:tgtEl>
                                        <p:attrNameLst>
                                          <p:attrName>style.visibility</p:attrName>
                                        </p:attrNameLst>
                                      </p:cBhvr>
                                      <p:to>
                                        <p:strVal val="visible"/>
                                      </p:to>
                                    </p:set>
                                    <p:anim calcmode="lin" valueType="num">
                                      <p:cBhvr additive="base">
                                        <p:cTn id="7" dur="500" fill="hold"/>
                                        <p:tgtEl>
                                          <p:spTgt spid="6">
                                            <p:txEl>
                                              <p:pRg st="60" end="6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60" end="6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61" end="61"/>
                                            </p:txEl>
                                          </p:spTgt>
                                        </p:tgtEl>
                                        <p:attrNameLst>
                                          <p:attrName>style.visibility</p:attrName>
                                        </p:attrNameLst>
                                      </p:cBhvr>
                                      <p:to>
                                        <p:strVal val="visible"/>
                                      </p:to>
                                    </p:set>
                                    <p:anim calcmode="lin" valueType="num">
                                      <p:cBhvr additive="base">
                                        <p:cTn id="11" dur="500" fill="hold"/>
                                        <p:tgtEl>
                                          <p:spTgt spid="6">
                                            <p:txEl>
                                              <p:pRg st="61" end="6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61" end="6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62" end="62"/>
                                            </p:txEl>
                                          </p:spTgt>
                                        </p:tgtEl>
                                        <p:attrNameLst>
                                          <p:attrName>style.visibility</p:attrName>
                                        </p:attrNameLst>
                                      </p:cBhvr>
                                      <p:to>
                                        <p:strVal val="visible"/>
                                      </p:to>
                                    </p:set>
                                    <p:anim calcmode="lin" valueType="num">
                                      <p:cBhvr additive="base">
                                        <p:cTn id="15" dur="500" fill="hold"/>
                                        <p:tgtEl>
                                          <p:spTgt spid="6">
                                            <p:txEl>
                                              <p:pRg st="62" end="6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62" end="6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8172400" y="6356350"/>
            <a:ext cx="792088" cy="365126"/>
          </a:xfrm>
        </p:spPr>
        <p:txBody>
          <a:bodyPr/>
          <a:lstStyle/>
          <a:p>
            <a:pPr>
              <a:defRPr/>
            </a:pPr>
            <a:fld id="{B45B0A79-930E-444F-BC04-A34B492D622F}" type="slidenum">
              <a:rPr lang="tr-TR" smtClean="0"/>
              <a:pPr>
                <a:defRPr/>
              </a:pPr>
              <a:t>18</a:t>
            </a:fld>
            <a:endParaRPr lang="tr-TR"/>
          </a:p>
        </p:txBody>
      </p:sp>
      <p:sp>
        <p:nvSpPr>
          <p:cNvPr id="5" name="Yuvarlatılmış Dikdörtgen 4"/>
          <p:cNvSpPr/>
          <p:nvPr/>
        </p:nvSpPr>
        <p:spPr>
          <a:xfrm>
            <a:off x="3061811" y="1338830"/>
            <a:ext cx="2518301" cy="680760"/>
          </a:xfrm>
          <a:prstGeom prst="roundRect">
            <a:avLst/>
          </a:prstGeom>
          <a:solidFill>
            <a:schemeClr val="accent1">
              <a:lumMod val="20000"/>
              <a:lumOff val="8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800" b="1" i="0" u="none" strike="noStrike" kern="0" cap="none" spc="0" normalizeH="0" baseline="0" noProof="0" dirty="0" err="1" smtClean="0">
                <a:ln>
                  <a:noFill/>
                </a:ln>
                <a:solidFill>
                  <a:sysClr val="windowText" lastClr="000000"/>
                </a:solidFill>
                <a:effectLst/>
                <a:uLnTx/>
                <a:uFillTx/>
                <a:latin typeface="Times New Roman" panose="02020603050405020304" pitchFamily="18" charset="0"/>
                <a:cs typeface="Times New Roman" panose="02020603050405020304" pitchFamily="18" charset="0"/>
              </a:rPr>
              <a:t>Nötropeni</a:t>
            </a:r>
            <a:endParaRPr kumimoji="0" lang="tr-TR"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6" name="Akış Çizelgesi: Sonlandırıcı 5"/>
          <p:cNvSpPr/>
          <p:nvPr/>
        </p:nvSpPr>
        <p:spPr>
          <a:xfrm>
            <a:off x="1004812" y="2437915"/>
            <a:ext cx="2547074" cy="858095"/>
          </a:xfrm>
          <a:prstGeom prst="flowChartTerminator">
            <a:avLst/>
          </a:prstGeom>
          <a:solidFill>
            <a:schemeClr val="accent2">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Septisemi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Var</a:t>
            </a:r>
            <a:endParaRPr kumimoji="0" lang="tr-TR" sz="24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7" name="Akış Çizelgesi: Sonlandırıcı 6"/>
          <p:cNvSpPr/>
          <p:nvPr/>
        </p:nvSpPr>
        <p:spPr>
          <a:xfrm>
            <a:off x="5841349" y="2395910"/>
            <a:ext cx="2547074" cy="936104"/>
          </a:xfrm>
          <a:prstGeom prst="flowChartTerminator">
            <a:avLst/>
          </a:prstGeom>
          <a:solidFill>
            <a:schemeClr val="accent5">
              <a:lumMod val="20000"/>
              <a:lumOff val="8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Septisemi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Yok</a:t>
            </a:r>
            <a:endParaRPr kumimoji="0" lang="tr-TR" sz="24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8" name="Akış Çizelgesi: İşlem 7"/>
          <p:cNvSpPr/>
          <p:nvPr/>
        </p:nvSpPr>
        <p:spPr>
          <a:xfrm>
            <a:off x="1005092" y="3663760"/>
            <a:ext cx="3134860" cy="702078"/>
          </a:xfrm>
          <a:prstGeom prst="flowChartProcess">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400" b="0"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Ana Tanı: Septisem</a:t>
            </a:r>
            <a:r>
              <a:rPr kumimoji="0" lang="tr-TR" sz="2400" b="0" i="0" u="none" strike="noStrike" kern="0" cap="none" spc="0" normalizeH="0" baseline="0" noProof="0" dirty="0" smtClean="0">
                <a:ln>
                  <a:noFill/>
                </a:ln>
                <a:solidFill>
                  <a:sysClr val="windowText" lastClr="000000"/>
                </a:solidFill>
                <a:effectLst/>
                <a:uLnTx/>
                <a:uFillTx/>
                <a:latin typeface="Calibri"/>
                <a:ea typeface="+mn-ea"/>
                <a:cs typeface="+mn-cs"/>
              </a:rPr>
              <a:t>i</a:t>
            </a:r>
            <a:endParaRPr kumimoji="0" lang="tr-TR" sz="24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9" name="Akış Çizelgesi: İşlem 8"/>
          <p:cNvSpPr/>
          <p:nvPr/>
        </p:nvSpPr>
        <p:spPr>
          <a:xfrm>
            <a:off x="998392" y="4887896"/>
            <a:ext cx="3069551" cy="702078"/>
          </a:xfrm>
          <a:prstGeom prst="flowChartProcess">
            <a:avLst/>
          </a:prstGeom>
          <a:solidFill>
            <a:schemeClr val="accent1">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tr-TR" sz="2400" kern="0" dirty="0">
                <a:solidFill>
                  <a:sysClr val="windowText" lastClr="000000"/>
                </a:solidFill>
                <a:latin typeface="Times New Roman" panose="02020603050405020304" pitchFamily="18" charset="0"/>
                <a:cs typeface="Times New Roman" panose="02020603050405020304" pitchFamily="18" charset="0"/>
              </a:rPr>
              <a:t>E</a:t>
            </a:r>
            <a:r>
              <a:rPr kumimoji="0" lang="tr-TR" sz="2400" b="0"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k </a:t>
            </a:r>
            <a:r>
              <a:rPr kumimoji="0" lang="tr-TR" sz="2400" b="0" i="0" u="none" strike="noStrike" kern="0" cap="none" spc="0" normalizeH="0" baseline="0" noProof="0" dirty="0" err="1" smtClean="0">
                <a:ln>
                  <a:noFill/>
                </a:ln>
                <a:solidFill>
                  <a:sysClr val="windowText" lastClr="000000"/>
                </a:solidFill>
                <a:effectLst/>
                <a:uLnTx/>
                <a:uFillTx/>
                <a:latin typeface="Times New Roman" panose="02020603050405020304" pitchFamily="18" charset="0"/>
                <a:cs typeface="Times New Roman" panose="02020603050405020304" pitchFamily="18" charset="0"/>
              </a:rPr>
              <a:t>Tanı:Nötropeni</a:t>
            </a:r>
            <a:endParaRPr kumimoji="0" lang="tr-TR" sz="24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10" name="Artı 9"/>
          <p:cNvSpPr/>
          <p:nvPr/>
        </p:nvSpPr>
        <p:spPr>
          <a:xfrm>
            <a:off x="2049208" y="4401842"/>
            <a:ext cx="326548" cy="468052"/>
          </a:xfrm>
          <a:prstGeom prst="mathPlus">
            <a:avLst/>
          </a:prstGeom>
          <a:solidFill>
            <a:srgbClr val="0F6FC6"/>
          </a:solidFill>
          <a:ln w="25400" cap="flat" cmpd="sng" algn="ctr">
            <a:solidFill>
              <a:srgbClr val="0F6F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sysClr val="window" lastClr="FFFFFF"/>
              </a:solidFill>
              <a:effectLst/>
              <a:uLnTx/>
              <a:uFillTx/>
              <a:latin typeface="Constantia"/>
              <a:ea typeface="+mn-ea"/>
              <a:cs typeface="+mn-cs"/>
            </a:endParaRPr>
          </a:p>
        </p:txBody>
      </p:sp>
      <p:sp>
        <p:nvSpPr>
          <p:cNvPr id="11" name="Akış Çizelgesi: İşlem 10"/>
          <p:cNvSpPr/>
          <p:nvPr/>
        </p:nvSpPr>
        <p:spPr>
          <a:xfrm>
            <a:off x="5481310" y="3663760"/>
            <a:ext cx="2547074" cy="702078"/>
          </a:xfrm>
          <a:prstGeom prst="flowChartProcess">
            <a:avLst/>
          </a:prstGeom>
          <a:solidFill>
            <a:schemeClr val="accent1">
              <a:lumMod val="40000"/>
              <a:lumOff val="6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lvl="0" algn="ctr">
              <a:defRPr/>
            </a:pPr>
            <a:r>
              <a:rPr lang="tr-TR" sz="2400" kern="0" dirty="0" smtClean="0">
                <a:solidFill>
                  <a:sysClr val="windowText" lastClr="000000"/>
                </a:solidFill>
                <a:latin typeface="Times New Roman" panose="02020603050405020304" pitchFamily="18" charset="0"/>
                <a:cs typeface="Times New Roman" panose="02020603050405020304" pitchFamily="18" charset="0"/>
              </a:rPr>
              <a:t>Ana Tanı: </a:t>
            </a:r>
            <a:r>
              <a:rPr lang="tr-TR" sz="2400" kern="0" dirty="0" err="1">
                <a:solidFill>
                  <a:sysClr val="windowText" lastClr="000000"/>
                </a:solidFill>
                <a:latin typeface="Times New Roman" panose="02020603050405020304" pitchFamily="18" charset="0"/>
                <a:cs typeface="Times New Roman" panose="02020603050405020304" pitchFamily="18" charset="0"/>
              </a:rPr>
              <a:t>N</a:t>
            </a:r>
            <a:r>
              <a:rPr lang="tr-TR" sz="2400" kern="0" dirty="0" err="1" smtClean="0">
                <a:solidFill>
                  <a:sysClr val="windowText" lastClr="000000"/>
                </a:solidFill>
                <a:latin typeface="Times New Roman" panose="02020603050405020304" pitchFamily="18" charset="0"/>
                <a:cs typeface="Times New Roman" panose="02020603050405020304" pitchFamily="18" charset="0"/>
              </a:rPr>
              <a:t>ötropeni</a:t>
            </a:r>
            <a:endParaRPr kumimoji="0" lang="tr-TR" sz="24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12" name="Akış Çizelgesi: İşlem 11"/>
          <p:cNvSpPr/>
          <p:nvPr/>
        </p:nvSpPr>
        <p:spPr>
          <a:xfrm>
            <a:off x="5449492" y="4823236"/>
            <a:ext cx="2938932" cy="1533114"/>
          </a:xfrm>
          <a:prstGeom prst="flowChartProcess">
            <a:avLst/>
          </a:prstGeom>
          <a:solidFill>
            <a:schemeClr val="tx2">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400" b="0"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Ateşi </a:t>
            </a:r>
            <a:r>
              <a:rPr lang="tr-TR" sz="2400" kern="0" dirty="0" smtClean="0">
                <a:solidFill>
                  <a:sysClr val="windowText" lastClr="000000"/>
                </a:solidFill>
                <a:latin typeface="Times New Roman" panose="02020603050405020304" pitchFamily="18" charset="0"/>
                <a:cs typeface="Times New Roman" panose="02020603050405020304" pitchFamily="18" charset="0"/>
              </a:rPr>
              <a:t>kaydedilmiş</a:t>
            </a:r>
            <a:r>
              <a:rPr kumimoji="0" lang="tr-TR" sz="2400" b="0"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 ise;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400" b="0"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 Ek</a:t>
            </a:r>
            <a:r>
              <a:rPr kumimoji="0" lang="tr-TR" sz="2400" b="0" i="0" u="none" strike="noStrike" kern="0" cap="none" spc="0" normalizeH="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tr-TR" sz="2400" b="0"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Tanı: R50</a:t>
            </a:r>
            <a:r>
              <a:rPr kumimoji="0" lang="tr-TR" sz="24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tr-TR" sz="2400" b="0" i="1"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Nedeni bilinmeyen </a:t>
            </a:r>
            <a:r>
              <a:rPr kumimoji="0" lang="tr-TR" sz="2400" b="0" i="1"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ateş</a:t>
            </a:r>
            <a:endParaRPr kumimoji="0" lang="tr-TR" sz="24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13" name="Artı 12"/>
          <p:cNvSpPr/>
          <p:nvPr/>
        </p:nvSpPr>
        <p:spPr>
          <a:xfrm>
            <a:off x="6477700" y="4390176"/>
            <a:ext cx="326548" cy="468052"/>
          </a:xfrm>
          <a:prstGeom prst="mathPlus">
            <a:avLst/>
          </a:prstGeom>
          <a:solidFill>
            <a:srgbClr val="0F6FC6"/>
          </a:solidFill>
          <a:ln w="25400" cap="flat" cmpd="sng" algn="ctr">
            <a:solidFill>
              <a:srgbClr val="0F6F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sysClr val="window" lastClr="FFFFFF"/>
              </a:solidFill>
              <a:effectLst/>
              <a:uLnTx/>
              <a:uFillTx/>
              <a:latin typeface="Constantia"/>
              <a:ea typeface="+mn-ea"/>
              <a:cs typeface="+mn-cs"/>
            </a:endParaRPr>
          </a:p>
        </p:txBody>
      </p:sp>
      <p:cxnSp>
        <p:nvCxnSpPr>
          <p:cNvPr id="14" name="Düz Ok Bağlayıcısı 13"/>
          <p:cNvCxnSpPr/>
          <p:nvPr/>
        </p:nvCxnSpPr>
        <p:spPr>
          <a:xfrm flipH="1">
            <a:off x="2571737" y="2019590"/>
            <a:ext cx="490074" cy="409278"/>
          </a:xfrm>
          <a:prstGeom prst="straightConnector1">
            <a:avLst/>
          </a:prstGeom>
          <a:noFill/>
          <a:ln w="38100" cap="flat" cmpd="sng" algn="ctr">
            <a:solidFill>
              <a:sysClr val="windowText" lastClr="000000"/>
            </a:solidFill>
            <a:prstDash val="solid"/>
            <a:tailEnd type="arrow"/>
          </a:ln>
          <a:effectLst>
            <a:outerShdw blurRad="57150" dist="38100" dir="5400000" algn="ctr" rotWithShape="0">
              <a:sysClr val="windowText" lastClr="000000">
                <a:shade val="9000"/>
                <a:satMod val="105000"/>
                <a:alpha val="48000"/>
              </a:sysClr>
            </a:outerShdw>
          </a:effectLst>
        </p:spPr>
      </p:cxnSp>
      <p:cxnSp>
        <p:nvCxnSpPr>
          <p:cNvPr id="15" name="Düz Ok Bağlayıcısı 14"/>
          <p:cNvCxnSpPr/>
          <p:nvPr/>
        </p:nvCxnSpPr>
        <p:spPr>
          <a:xfrm>
            <a:off x="5580112" y="2019590"/>
            <a:ext cx="576064" cy="349748"/>
          </a:xfrm>
          <a:prstGeom prst="straightConnector1">
            <a:avLst/>
          </a:prstGeom>
          <a:noFill/>
          <a:ln w="38100" cap="flat" cmpd="sng" algn="ctr">
            <a:solidFill>
              <a:sysClr val="windowText" lastClr="000000"/>
            </a:solidFill>
            <a:prstDash val="solid"/>
            <a:tailEnd type="arrow"/>
          </a:ln>
          <a:effectLst>
            <a:outerShdw blurRad="57150" dist="38100" dir="5400000" algn="ctr" rotWithShape="0">
              <a:sysClr val="windowText" lastClr="000000">
                <a:shade val="9000"/>
                <a:satMod val="105000"/>
                <a:alpha val="48000"/>
              </a:sysClr>
            </a:outerShdw>
          </a:effectLst>
        </p:spPr>
      </p:cxnSp>
      <p:cxnSp>
        <p:nvCxnSpPr>
          <p:cNvPr id="16" name="Düz Ok Bağlayıcısı 15"/>
          <p:cNvCxnSpPr/>
          <p:nvPr/>
        </p:nvCxnSpPr>
        <p:spPr>
          <a:xfrm>
            <a:off x="2186742" y="3326927"/>
            <a:ext cx="182259" cy="390839"/>
          </a:xfrm>
          <a:prstGeom prst="straightConnector1">
            <a:avLst/>
          </a:prstGeom>
          <a:noFill/>
          <a:ln w="25400" cap="flat" cmpd="sng" algn="ctr">
            <a:solidFill>
              <a:sysClr val="windowText" lastClr="000000"/>
            </a:solidFill>
            <a:prstDash val="solid"/>
            <a:tailEnd type="arrow"/>
          </a:ln>
          <a:effectLst>
            <a:outerShdw blurRad="57150" dist="38100" dir="5400000" algn="ctr" rotWithShape="0">
              <a:sysClr val="windowText" lastClr="000000">
                <a:shade val="9000"/>
                <a:satMod val="105000"/>
                <a:alpha val="48000"/>
              </a:sysClr>
            </a:outerShdw>
          </a:effectLst>
        </p:spPr>
      </p:cxnSp>
      <p:cxnSp>
        <p:nvCxnSpPr>
          <p:cNvPr id="17" name="Düz Ok Bağlayıcısı 16"/>
          <p:cNvCxnSpPr>
            <a:stCxn id="7" idx="2"/>
          </p:cNvCxnSpPr>
          <p:nvPr/>
        </p:nvCxnSpPr>
        <p:spPr>
          <a:xfrm flipH="1">
            <a:off x="6984267" y="3332014"/>
            <a:ext cx="130619" cy="303368"/>
          </a:xfrm>
          <a:prstGeom prst="straightConnector1">
            <a:avLst/>
          </a:prstGeom>
          <a:noFill/>
          <a:ln w="25400" cap="flat" cmpd="sng" algn="ctr">
            <a:solidFill>
              <a:sysClr val="windowText" lastClr="000000"/>
            </a:solidFill>
            <a:prstDash val="solid"/>
            <a:tailEnd type="arrow"/>
          </a:ln>
          <a:effectLst>
            <a:outerShdw blurRad="57150" dist="38100" dir="5400000" algn="ctr" rotWithShape="0">
              <a:sysClr val="windowText" lastClr="000000">
                <a:shade val="9000"/>
                <a:satMod val="105000"/>
                <a:alpha val="48000"/>
              </a:sysClr>
            </a:outerShdw>
          </a:effectLst>
        </p:spPr>
      </p:cxnSp>
      <p:sp>
        <p:nvSpPr>
          <p:cNvPr id="18" name="Dikdörtgen 17"/>
          <p:cNvSpPr/>
          <p:nvPr/>
        </p:nvSpPr>
        <p:spPr>
          <a:xfrm>
            <a:off x="998392" y="44408"/>
            <a:ext cx="8470152" cy="1384995"/>
          </a:xfrm>
          <a:prstGeom prst="rect">
            <a:avLst/>
          </a:prstGeom>
        </p:spPr>
        <p:txBody>
          <a:bodyPr wrap="square">
            <a:spAutoFit/>
          </a:bodyPr>
          <a:lstStyle/>
          <a:p>
            <a:pPr>
              <a:spcBef>
                <a:spcPct val="20000"/>
              </a:spcBef>
              <a:buClr>
                <a:srgbClr val="0BD0D9"/>
              </a:buClr>
              <a:buSzPct val="95000"/>
              <a:defRPr/>
            </a:pPr>
            <a:r>
              <a:rPr lang="tr-TR" sz="2800" kern="0" dirty="0" err="1" smtClean="0">
                <a:solidFill>
                  <a:prstClr val="black"/>
                </a:solidFill>
                <a:latin typeface="Times New Roman" panose="02020603050405020304" pitchFamily="18" charset="0"/>
                <a:cs typeface="Times New Roman" panose="02020603050405020304" pitchFamily="18" charset="0"/>
              </a:rPr>
              <a:t>Nötropeni:Vücudu</a:t>
            </a:r>
            <a:r>
              <a:rPr lang="tr-TR" sz="2800" kern="0" dirty="0" smtClean="0">
                <a:solidFill>
                  <a:prstClr val="black"/>
                </a:solidFill>
                <a:latin typeface="Times New Roman" panose="02020603050405020304" pitchFamily="18" charset="0"/>
                <a:cs typeface="Times New Roman" panose="02020603050405020304" pitchFamily="18" charset="0"/>
              </a:rPr>
              <a:t> </a:t>
            </a:r>
            <a:r>
              <a:rPr lang="tr-TR" sz="2800" kern="0" dirty="0">
                <a:solidFill>
                  <a:prstClr val="black"/>
                </a:solidFill>
                <a:latin typeface="Times New Roman" panose="02020603050405020304" pitchFamily="18" charset="0"/>
                <a:cs typeface="Times New Roman" panose="02020603050405020304" pitchFamily="18" charset="0"/>
              </a:rPr>
              <a:t>enfeksiyona karşı koruyan bir beyaz kan hücresi türü olan </a:t>
            </a:r>
            <a:r>
              <a:rPr lang="tr-TR" sz="2800" kern="0" dirty="0" err="1">
                <a:solidFill>
                  <a:prstClr val="black"/>
                </a:solidFill>
                <a:latin typeface="Times New Roman" panose="02020603050405020304" pitchFamily="18" charset="0"/>
                <a:cs typeface="Times New Roman" panose="02020603050405020304" pitchFamily="18" charset="0"/>
              </a:rPr>
              <a:t>nötrofillerin</a:t>
            </a:r>
            <a:r>
              <a:rPr lang="tr-TR" sz="2800" kern="0" dirty="0">
                <a:solidFill>
                  <a:prstClr val="black"/>
                </a:solidFill>
                <a:latin typeface="Times New Roman" panose="02020603050405020304" pitchFamily="18" charset="0"/>
                <a:cs typeface="Times New Roman" panose="02020603050405020304" pitchFamily="18" charset="0"/>
              </a:rPr>
              <a:t> sayısının anormal derecede az </a:t>
            </a:r>
            <a:r>
              <a:rPr lang="tr-TR" sz="2800" kern="0" dirty="0" smtClean="0">
                <a:latin typeface="Times New Roman" panose="02020603050405020304" pitchFamily="18" charset="0"/>
                <a:cs typeface="Times New Roman" panose="02020603050405020304" pitchFamily="18" charset="0"/>
              </a:rPr>
              <a:t>olmasıdır</a:t>
            </a:r>
            <a:endParaRPr lang="tr-TR" sz="2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210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19</a:t>
            </a:fld>
            <a:endParaRPr lang="tr-TR"/>
          </a:p>
        </p:txBody>
      </p:sp>
      <p:sp>
        <p:nvSpPr>
          <p:cNvPr id="5" name="Yuvarlatılmış Dikdörtgen 4"/>
          <p:cNvSpPr/>
          <p:nvPr/>
        </p:nvSpPr>
        <p:spPr>
          <a:xfrm>
            <a:off x="2843808" y="1096734"/>
            <a:ext cx="3168352" cy="541358"/>
          </a:xfrm>
          <a:prstGeom prst="roundRect">
            <a:avLst/>
          </a:prstGeom>
          <a:solidFill>
            <a:schemeClr val="accent2">
              <a:lumMod val="40000"/>
              <a:lumOff val="6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3200" b="1" dirty="0" smtClean="0">
                <a:solidFill>
                  <a:schemeClr val="tx1"/>
                </a:solidFill>
                <a:latin typeface="Times New Roman" panose="02020603050405020304" pitchFamily="18" charset="0"/>
                <a:cs typeface="Times New Roman" panose="02020603050405020304" pitchFamily="18" charset="0"/>
              </a:rPr>
              <a:t>Bakteriyemi</a:t>
            </a:r>
            <a:endParaRPr lang="tr-TR" sz="3200" b="1" dirty="0">
              <a:solidFill>
                <a:schemeClr val="tx1"/>
              </a:solidFill>
              <a:latin typeface="Times New Roman" panose="02020603050405020304" pitchFamily="18" charset="0"/>
              <a:cs typeface="Times New Roman" panose="02020603050405020304" pitchFamily="18" charset="0"/>
            </a:endParaRPr>
          </a:p>
        </p:txBody>
      </p:sp>
      <p:sp>
        <p:nvSpPr>
          <p:cNvPr id="6" name="Yuvarlatılmış Dikdörtgen 5"/>
          <p:cNvSpPr/>
          <p:nvPr/>
        </p:nvSpPr>
        <p:spPr>
          <a:xfrm>
            <a:off x="1115616" y="2060847"/>
            <a:ext cx="2304256" cy="1080119"/>
          </a:xfrm>
          <a:prstGeom prst="roundRect">
            <a:avLst/>
          </a:prstGeom>
          <a:solidFill>
            <a:schemeClr val="bg2">
              <a:lumMod val="9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err="1" smtClean="0">
                <a:solidFill>
                  <a:schemeClr val="tx1"/>
                </a:solidFill>
                <a:latin typeface="Times New Roman" panose="02020603050405020304" pitchFamily="18" charset="0"/>
                <a:cs typeface="Times New Roman" panose="02020603050405020304" pitchFamily="18" charset="0"/>
              </a:rPr>
              <a:t>Semptomatik</a:t>
            </a:r>
            <a:r>
              <a:rPr lang="tr-TR" sz="2400" b="1" dirty="0" smtClean="0">
                <a:solidFill>
                  <a:schemeClr val="tx1"/>
                </a:solidFill>
                <a:latin typeface="Times New Roman" panose="02020603050405020304" pitchFamily="18" charset="0"/>
                <a:cs typeface="Times New Roman" panose="02020603050405020304" pitchFamily="18" charset="0"/>
              </a:rPr>
              <a:t> Bakteriyemi</a:t>
            </a: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5652120" y="2021096"/>
            <a:ext cx="2664296" cy="1119871"/>
          </a:xfrm>
          <a:prstGeom prst="roundRect">
            <a:avLst/>
          </a:prstGeom>
          <a:solidFill>
            <a:schemeClr val="accent4">
              <a:lumMod val="20000"/>
              <a:lumOff val="8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400" b="1" dirty="0" smtClean="0">
                <a:solidFill>
                  <a:schemeClr val="tx1"/>
                </a:solidFill>
                <a:latin typeface="Times New Roman" panose="02020603050405020304" pitchFamily="18" charset="0"/>
                <a:cs typeface="Times New Roman" panose="02020603050405020304" pitchFamily="18" charset="0"/>
              </a:rPr>
              <a:t>Hastanede Kazanılmış Bakteriyemi</a:t>
            </a: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8" name="Dikdörtgen 7"/>
          <p:cNvSpPr/>
          <p:nvPr/>
        </p:nvSpPr>
        <p:spPr>
          <a:xfrm>
            <a:off x="1115616" y="3645024"/>
            <a:ext cx="2304256" cy="1224136"/>
          </a:xfrm>
          <a:prstGeom prst="rect">
            <a:avLst/>
          </a:prstGeom>
          <a:solidFill>
            <a:schemeClr val="accent1">
              <a:lumMod val="40000"/>
              <a:lumOff val="6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dirty="0">
                <a:solidFill>
                  <a:schemeClr val="tx1"/>
                </a:solidFill>
                <a:latin typeface="Times New Roman" panose="02020603050405020304" pitchFamily="18" charset="0"/>
                <a:cs typeface="Times New Roman" panose="02020603050405020304" pitchFamily="18" charset="0"/>
              </a:rPr>
              <a:t>A49.9 Bakteriyel enfeksiyon, tanımlanmamış </a:t>
            </a:r>
          </a:p>
        </p:txBody>
      </p:sp>
      <p:sp>
        <p:nvSpPr>
          <p:cNvPr id="9" name="Dikdörtgen 8"/>
          <p:cNvSpPr/>
          <p:nvPr/>
        </p:nvSpPr>
        <p:spPr>
          <a:xfrm>
            <a:off x="5292080" y="5443055"/>
            <a:ext cx="3384376" cy="1152128"/>
          </a:xfrm>
          <a:prstGeom prst="rect">
            <a:avLst/>
          </a:prstGeom>
          <a:solidFill>
            <a:schemeClr val="accent5">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tr-TR" sz="2400" dirty="0">
                <a:solidFill>
                  <a:schemeClr val="tx1"/>
                </a:solidFill>
                <a:latin typeface="Times New Roman" panose="02020603050405020304" pitchFamily="18" charset="0"/>
                <a:cs typeface="Times New Roman" panose="02020603050405020304" pitchFamily="18" charset="0"/>
              </a:rPr>
              <a:t>Y95 </a:t>
            </a:r>
            <a:r>
              <a:rPr lang="tr-TR" sz="2400" dirty="0" err="1" smtClean="0">
                <a:solidFill>
                  <a:schemeClr val="tx1"/>
                </a:solidFill>
                <a:latin typeface="Times New Roman" panose="02020603050405020304" pitchFamily="18" charset="0"/>
                <a:cs typeface="Times New Roman" panose="02020603050405020304" pitchFamily="18" charset="0"/>
              </a:rPr>
              <a:t>Nozokomiyal</a:t>
            </a:r>
            <a:r>
              <a:rPr lang="tr-TR" sz="2400" dirty="0" smtClean="0">
                <a:solidFill>
                  <a:schemeClr val="tx1"/>
                </a:solidFill>
                <a:latin typeface="Times New Roman" panose="02020603050405020304" pitchFamily="18" charset="0"/>
                <a:cs typeface="Times New Roman" panose="02020603050405020304" pitchFamily="18" charset="0"/>
              </a:rPr>
              <a:t> durum</a:t>
            </a:r>
          </a:p>
          <a:p>
            <a:r>
              <a:rPr lang="tr-TR" sz="2400" dirty="0" smtClean="0">
                <a:solidFill>
                  <a:schemeClr val="tx1"/>
                </a:solidFill>
                <a:latin typeface="Times New Roman" panose="02020603050405020304" pitchFamily="18" charset="0"/>
                <a:cs typeface="Times New Roman" panose="02020603050405020304" pitchFamily="18" charset="0"/>
              </a:rPr>
              <a:t>(Sağlık </a:t>
            </a:r>
            <a:r>
              <a:rPr lang="tr-TR" sz="2400" dirty="0">
                <a:solidFill>
                  <a:schemeClr val="tx1"/>
                </a:solidFill>
                <a:latin typeface="Times New Roman" panose="02020603050405020304" pitchFamily="18" charset="0"/>
                <a:cs typeface="Times New Roman" panose="02020603050405020304" pitchFamily="18" charset="0"/>
              </a:rPr>
              <a:t>hizmeti ile ilişkili)</a:t>
            </a:r>
            <a:endParaRPr lang="tr-TR" sz="2400" dirty="0" smtClean="0">
              <a:solidFill>
                <a:schemeClr val="tx1"/>
              </a:solidFill>
              <a:latin typeface="Times New Roman" panose="02020603050405020304" pitchFamily="18" charset="0"/>
              <a:cs typeface="Times New Roman" panose="02020603050405020304" pitchFamily="18" charset="0"/>
            </a:endParaRPr>
          </a:p>
        </p:txBody>
      </p:sp>
      <p:sp>
        <p:nvSpPr>
          <p:cNvPr id="10" name="Dikdörtgen 9"/>
          <p:cNvSpPr/>
          <p:nvPr/>
        </p:nvSpPr>
        <p:spPr>
          <a:xfrm>
            <a:off x="5706126" y="3624064"/>
            <a:ext cx="2664296" cy="1224136"/>
          </a:xfrm>
          <a:prstGeom prst="rect">
            <a:avLst/>
          </a:prstGeom>
          <a:solidFill>
            <a:schemeClr val="accent1">
              <a:lumMod val="40000"/>
              <a:lumOff val="6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tr-TR" sz="2400" dirty="0">
                <a:solidFill>
                  <a:schemeClr val="tx1"/>
                </a:solidFill>
                <a:latin typeface="Times New Roman" panose="02020603050405020304" pitchFamily="18" charset="0"/>
                <a:cs typeface="Times New Roman" panose="02020603050405020304" pitchFamily="18" charset="0"/>
              </a:rPr>
              <a:t>A49.9 Bakteriyel enfeksiyon, tanımlanmamış </a:t>
            </a:r>
          </a:p>
        </p:txBody>
      </p:sp>
      <p:cxnSp>
        <p:nvCxnSpPr>
          <p:cNvPr id="11" name="Düz Ok Bağlayıcısı 10"/>
          <p:cNvCxnSpPr>
            <a:endCxn id="6" idx="0"/>
          </p:cNvCxnSpPr>
          <p:nvPr/>
        </p:nvCxnSpPr>
        <p:spPr>
          <a:xfrm flipH="1">
            <a:off x="2267744" y="1638092"/>
            <a:ext cx="576064" cy="42275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Düz Ok Bağlayıcısı 11"/>
          <p:cNvCxnSpPr>
            <a:endCxn id="7" idx="0"/>
          </p:cNvCxnSpPr>
          <p:nvPr/>
        </p:nvCxnSpPr>
        <p:spPr>
          <a:xfrm>
            <a:off x="6012160" y="1600792"/>
            <a:ext cx="972108" cy="4203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Düz Ok Bağlayıcısı 12"/>
          <p:cNvCxnSpPr>
            <a:stCxn id="6" idx="2"/>
          </p:cNvCxnSpPr>
          <p:nvPr/>
        </p:nvCxnSpPr>
        <p:spPr>
          <a:xfrm flipH="1">
            <a:off x="2261818" y="3140966"/>
            <a:ext cx="5926" cy="51170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Düz Ok Bağlayıcısı 13"/>
          <p:cNvCxnSpPr>
            <a:endCxn id="10" idx="0"/>
          </p:cNvCxnSpPr>
          <p:nvPr/>
        </p:nvCxnSpPr>
        <p:spPr>
          <a:xfrm>
            <a:off x="6984268" y="3120007"/>
            <a:ext cx="54006" cy="50405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Artı 14"/>
          <p:cNvSpPr/>
          <p:nvPr/>
        </p:nvSpPr>
        <p:spPr>
          <a:xfrm>
            <a:off x="6929282" y="4869160"/>
            <a:ext cx="468052" cy="43204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p:cNvSpPr/>
          <p:nvPr/>
        </p:nvSpPr>
        <p:spPr>
          <a:xfrm>
            <a:off x="1115616" y="188641"/>
            <a:ext cx="7920880" cy="523220"/>
          </a:xfrm>
          <a:prstGeom prst="rect">
            <a:avLst/>
          </a:prstGeom>
        </p:spPr>
        <p:txBody>
          <a:bodyPr wrap="square">
            <a:spAutoFit/>
          </a:bodyPr>
          <a:lstStyle/>
          <a:p>
            <a:r>
              <a:rPr lang="tr-TR" sz="2800" dirty="0">
                <a:solidFill>
                  <a:prstClr val="black"/>
                </a:solidFill>
                <a:latin typeface="Times New Roman" panose="02020603050405020304" pitchFamily="18" charset="0"/>
                <a:cs typeface="Times New Roman" panose="02020603050405020304" pitchFamily="18" charset="0"/>
              </a:rPr>
              <a:t>Bakteriyemi “kanda bakteri bulunması” demektir. </a:t>
            </a:r>
            <a:endParaRPr lang="tr-TR" sz="2800" dirty="0"/>
          </a:p>
        </p:txBody>
      </p:sp>
    </p:spTree>
    <p:extLst>
      <p:ext uri="{BB962C8B-B14F-4D97-AF65-F5344CB8AC3E}">
        <p14:creationId xmlns:p14="http://schemas.microsoft.com/office/powerpoint/2010/main" val="1689969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2</a:t>
            </a:fld>
            <a:endParaRPr lang="tr-TR"/>
          </a:p>
        </p:txBody>
      </p:sp>
      <p:sp>
        <p:nvSpPr>
          <p:cNvPr id="2" name="1 Başlık"/>
          <p:cNvSpPr>
            <a:spLocks noGrp="1"/>
          </p:cNvSpPr>
          <p:nvPr>
            <p:ph type="title" idx="4294967295"/>
          </p:nvPr>
        </p:nvSpPr>
        <p:spPr>
          <a:xfrm>
            <a:off x="1042988" y="0"/>
            <a:ext cx="8101012" cy="1125538"/>
          </a:xfrm>
        </p:spPr>
        <p:txBody>
          <a:bodyPr rtlCol="0">
            <a:normAutofit/>
          </a:bodyPr>
          <a:lstStyle/>
          <a:p>
            <a:pPr algn="ctr" eaLnBrk="1" fontAlgn="auto" hangingPunct="1">
              <a:spcAft>
                <a:spcPts val="0"/>
              </a:spcAft>
              <a:defRPr/>
            </a:pPr>
            <a:r>
              <a:rPr lang="en-US" sz="3600" b="1" kern="1200" dirty="0" err="1">
                <a:solidFill>
                  <a:srgbClr val="FF0000"/>
                </a:solidFill>
                <a:latin typeface="Times New Roman" panose="02020603050405020304" pitchFamily="18" charset="0"/>
                <a:cs typeface="Times New Roman" panose="02020603050405020304" pitchFamily="18" charset="0"/>
              </a:rPr>
              <a:t>Belirli</a:t>
            </a:r>
            <a:r>
              <a:rPr lang="en-US" sz="3600" b="1" kern="1200" dirty="0">
                <a:solidFill>
                  <a:srgbClr val="FF0000"/>
                </a:solidFill>
                <a:latin typeface="Times New Roman" panose="02020603050405020304" pitchFamily="18" charset="0"/>
                <a:cs typeface="Times New Roman" panose="02020603050405020304" pitchFamily="18" charset="0"/>
              </a:rPr>
              <a:t> </a:t>
            </a:r>
            <a:r>
              <a:rPr lang="en-US" sz="3600" b="1" kern="1200" dirty="0" err="1">
                <a:solidFill>
                  <a:srgbClr val="FF0000"/>
                </a:solidFill>
                <a:latin typeface="Times New Roman" panose="02020603050405020304" pitchFamily="18" charset="0"/>
                <a:cs typeface="Times New Roman" panose="02020603050405020304" pitchFamily="18" charset="0"/>
              </a:rPr>
              <a:t>Enfeksiyon</a:t>
            </a:r>
            <a:r>
              <a:rPr lang="en-US" sz="3600" b="1" kern="1200" dirty="0">
                <a:solidFill>
                  <a:srgbClr val="FF0000"/>
                </a:solidFill>
                <a:latin typeface="Times New Roman" panose="02020603050405020304" pitchFamily="18" charset="0"/>
                <a:cs typeface="Times New Roman" panose="02020603050405020304" pitchFamily="18" charset="0"/>
              </a:rPr>
              <a:t> </a:t>
            </a:r>
            <a:r>
              <a:rPr lang="tr-TR" sz="3600" b="1" kern="1200" dirty="0">
                <a:solidFill>
                  <a:srgbClr val="FF0000"/>
                </a:solidFill>
                <a:latin typeface="Times New Roman" panose="02020603050405020304" pitchFamily="18" charset="0"/>
                <a:cs typeface="Times New Roman" panose="02020603050405020304" pitchFamily="18" charset="0"/>
              </a:rPr>
              <a:t>v</a:t>
            </a:r>
            <a:r>
              <a:rPr lang="en-US" sz="3600" b="1" kern="1200" dirty="0">
                <a:solidFill>
                  <a:srgbClr val="FF0000"/>
                </a:solidFill>
                <a:latin typeface="Times New Roman" panose="02020603050405020304" pitchFamily="18" charset="0"/>
                <a:cs typeface="Times New Roman" panose="02020603050405020304" pitchFamily="18" charset="0"/>
              </a:rPr>
              <a:t>e </a:t>
            </a:r>
            <a:r>
              <a:rPr lang="en-US" sz="3600" b="1" kern="1200" dirty="0" err="1">
                <a:solidFill>
                  <a:srgbClr val="FF0000"/>
                </a:solidFill>
                <a:latin typeface="Times New Roman" panose="02020603050405020304" pitchFamily="18" charset="0"/>
                <a:cs typeface="Times New Roman" panose="02020603050405020304" pitchFamily="18" charset="0"/>
              </a:rPr>
              <a:t>Parazit</a:t>
            </a:r>
            <a:r>
              <a:rPr lang="tr-TR" sz="3600" b="1" kern="1200" dirty="0">
                <a:solidFill>
                  <a:srgbClr val="FF0000"/>
                </a:solidFill>
                <a:latin typeface="Times New Roman" panose="02020603050405020304" pitchFamily="18" charset="0"/>
                <a:cs typeface="Times New Roman" panose="02020603050405020304" pitchFamily="18" charset="0"/>
              </a:rPr>
              <a:t>er</a:t>
            </a:r>
            <a:r>
              <a:rPr lang="en-US" sz="3600" b="1" kern="1200" dirty="0">
                <a:solidFill>
                  <a:srgbClr val="FF0000"/>
                </a:solidFill>
                <a:latin typeface="Times New Roman" panose="02020603050405020304" pitchFamily="18" charset="0"/>
                <a:cs typeface="Times New Roman" panose="02020603050405020304" pitchFamily="18" charset="0"/>
              </a:rPr>
              <a:t> </a:t>
            </a:r>
            <a:r>
              <a:rPr lang="en-US" sz="3600" b="1" kern="1200" dirty="0" err="1">
                <a:solidFill>
                  <a:srgbClr val="FF0000"/>
                </a:solidFill>
                <a:latin typeface="Times New Roman" panose="02020603050405020304" pitchFamily="18" charset="0"/>
                <a:cs typeface="Times New Roman" panose="02020603050405020304" pitchFamily="18" charset="0"/>
              </a:rPr>
              <a:t>Hastalıklar</a:t>
            </a:r>
            <a:r>
              <a:rPr lang="tr-TR" sz="3600" b="1" kern="1200" dirty="0">
                <a:solidFill>
                  <a:srgbClr val="FF0000"/>
                </a:solidFill>
                <a:latin typeface="Times New Roman" panose="02020603050405020304" pitchFamily="18" charset="0"/>
                <a:cs typeface="Times New Roman" panose="02020603050405020304" pitchFamily="18" charset="0"/>
              </a:rPr>
              <a:t> (A00-B99)</a:t>
            </a:r>
          </a:p>
        </p:txBody>
      </p:sp>
      <p:sp>
        <p:nvSpPr>
          <p:cNvPr id="3" name="2 İçerik Yer Tutucusu"/>
          <p:cNvSpPr>
            <a:spLocks noGrp="1"/>
          </p:cNvSpPr>
          <p:nvPr>
            <p:ph idx="4294967295"/>
          </p:nvPr>
        </p:nvSpPr>
        <p:spPr>
          <a:xfrm>
            <a:off x="1042988" y="1412875"/>
            <a:ext cx="8101012" cy="5111750"/>
          </a:xfrm>
        </p:spPr>
        <p:txBody>
          <a:bodyPr rtlCol="0">
            <a:normAutofit/>
          </a:bodyPr>
          <a:lstStyle/>
          <a:p>
            <a:pPr eaLnBrk="1" fontAlgn="auto" hangingPunct="1">
              <a:lnSpc>
                <a:spcPct val="80000"/>
              </a:lnSpc>
              <a:spcAft>
                <a:spcPts val="0"/>
              </a:spcAft>
              <a:buClr>
                <a:srgbClr val="7030A0"/>
              </a:buClr>
              <a:buFont typeface="Wingdings" pitchFamily="2" charset="2"/>
              <a:buChar char="Ø"/>
              <a:defRPr/>
            </a:pPr>
            <a:r>
              <a:rPr lang="en-US" sz="2800" kern="1200" dirty="0">
                <a:latin typeface="Times New Roman" panose="02020603050405020304" pitchFamily="18" charset="0"/>
                <a:cs typeface="Times New Roman" panose="02020603050405020304" pitchFamily="18" charset="0"/>
              </a:rPr>
              <a:t>Bu </a:t>
            </a:r>
            <a:r>
              <a:rPr lang="en-US" sz="2800" kern="1200" dirty="0" err="1">
                <a:latin typeface="Times New Roman" panose="02020603050405020304" pitchFamily="18" charset="0"/>
                <a:cs typeface="Times New Roman" panose="02020603050405020304" pitchFamily="18" charset="0"/>
              </a:rPr>
              <a:t>bölümde</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enfeksiyon</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ve</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parazit</a:t>
            </a:r>
            <a:r>
              <a:rPr lang="tr-TR" sz="2800" kern="1200" dirty="0">
                <a:latin typeface="Times New Roman" panose="02020603050405020304" pitchFamily="18" charset="0"/>
                <a:cs typeface="Times New Roman" panose="02020603050405020304" pitchFamily="18" charset="0"/>
              </a:rPr>
              <a:t>er</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hastalıkların</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büyük</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bir</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bölümü</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yer</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almaktadır</a:t>
            </a:r>
            <a:r>
              <a:rPr lang="tr-TR" sz="2800" kern="1200" dirty="0">
                <a:latin typeface="Times New Roman" panose="02020603050405020304" pitchFamily="18" charset="0"/>
                <a:cs typeface="Times New Roman" panose="02020603050405020304" pitchFamily="18" charset="0"/>
              </a:rPr>
              <a:t>.</a:t>
            </a:r>
          </a:p>
          <a:p>
            <a:pPr eaLnBrk="1" fontAlgn="auto" hangingPunct="1">
              <a:lnSpc>
                <a:spcPct val="80000"/>
              </a:lnSpc>
              <a:spcAft>
                <a:spcPts val="0"/>
              </a:spcAft>
              <a:buClr>
                <a:srgbClr val="7030A0"/>
              </a:buClr>
              <a:buFont typeface="Wingdings" pitchFamily="2" charset="2"/>
              <a:buChar char="Ø"/>
              <a:defRPr/>
            </a:pPr>
            <a:endParaRPr lang="tr-TR" sz="2800" kern="12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Clr>
                <a:srgbClr val="7030A0"/>
              </a:buClr>
              <a:buFont typeface="Wingdings" pitchFamily="2" charset="2"/>
              <a:buChar char="Ø"/>
              <a:defRPr/>
            </a:pPr>
            <a:r>
              <a:rPr lang="en-US" sz="2800" kern="1200" dirty="0" err="1">
                <a:latin typeface="Times New Roman" panose="02020603050405020304" pitchFamily="18" charset="0"/>
                <a:cs typeface="Times New Roman" panose="02020603050405020304" pitchFamily="18" charset="0"/>
              </a:rPr>
              <a:t>Hastalık</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ya</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da</a:t>
            </a:r>
            <a:r>
              <a:rPr lang="en-US" sz="2800" kern="1200" dirty="0">
                <a:latin typeface="Times New Roman" panose="02020603050405020304" pitchFamily="18" charset="0"/>
                <a:cs typeface="Times New Roman" panose="02020603050405020304" pitchFamily="18" charset="0"/>
              </a:rPr>
              <a:t> </a:t>
            </a:r>
            <a:r>
              <a:rPr lang="tr-TR" sz="2800" kern="1200" dirty="0">
                <a:latin typeface="Times New Roman" panose="02020603050405020304" pitchFamily="18" charset="0"/>
                <a:cs typeface="Times New Roman" panose="02020603050405020304" pitchFamily="18" charset="0"/>
              </a:rPr>
              <a:t>hastalıklara /</a:t>
            </a:r>
            <a:r>
              <a:rPr lang="en-US" sz="2800" kern="1200" dirty="0" err="1">
                <a:latin typeface="Times New Roman" panose="02020603050405020304" pitchFamily="18" charset="0"/>
                <a:cs typeface="Times New Roman" panose="02020603050405020304" pitchFamily="18" charset="0"/>
              </a:rPr>
              <a:t>durumlara</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neden</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olan</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organizmalar</a:t>
            </a:r>
            <a:r>
              <a:rPr lang="tr-TR" sz="2800" kern="1200" dirty="0">
                <a:latin typeface="Times New Roman" panose="02020603050405020304" pitchFamily="18" charset="0"/>
                <a:cs typeface="Times New Roman" panose="02020603050405020304" pitchFamily="18" charset="0"/>
              </a:rPr>
              <a:t>a</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göre</a:t>
            </a:r>
            <a:r>
              <a:rPr lang="en-US" sz="2800" kern="1200" dirty="0">
                <a:latin typeface="Times New Roman" panose="02020603050405020304" pitchFamily="18" charset="0"/>
                <a:cs typeface="Times New Roman" panose="02020603050405020304" pitchFamily="18" charset="0"/>
              </a:rPr>
              <a:t> </a:t>
            </a:r>
            <a:r>
              <a:rPr lang="tr-TR" sz="2800" kern="1200" dirty="0">
                <a:latin typeface="Times New Roman" panose="02020603050405020304" pitchFamily="18" charset="0"/>
                <a:cs typeface="Times New Roman" panose="02020603050405020304" pitchFamily="18" charset="0"/>
              </a:rPr>
              <a:t>düzenlenmiştir.</a:t>
            </a:r>
          </a:p>
          <a:p>
            <a:pPr eaLnBrk="1" fontAlgn="auto" hangingPunct="1">
              <a:lnSpc>
                <a:spcPct val="80000"/>
              </a:lnSpc>
              <a:spcAft>
                <a:spcPts val="0"/>
              </a:spcAft>
              <a:buClr>
                <a:srgbClr val="7030A0"/>
              </a:buClr>
              <a:buFont typeface="Wingdings" pitchFamily="2" charset="2"/>
              <a:buChar char="Ø"/>
              <a:defRPr/>
            </a:pPr>
            <a:endParaRPr lang="tr-TR" sz="2800" kern="12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Clr>
                <a:srgbClr val="7030A0"/>
              </a:buClr>
              <a:buFont typeface="Wingdings" pitchFamily="2" charset="2"/>
              <a:buChar char="Ø"/>
              <a:defRPr/>
            </a:pPr>
            <a:r>
              <a:rPr lang="tr-TR" sz="2800" kern="1200" dirty="0">
                <a:latin typeface="Times New Roman" panose="02020603050405020304" pitchFamily="18" charset="0"/>
                <a:cs typeface="Times New Roman" panose="02020603050405020304" pitchFamily="18" charset="0"/>
              </a:rPr>
              <a:t>Sistemde </a:t>
            </a:r>
            <a:r>
              <a:rPr lang="en-US" sz="2800" kern="1200" dirty="0" err="1">
                <a:latin typeface="Times New Roman" panose="02020603050405020304" pitchFamily="18" charset="0"/>
                <a:cs typeface="Times New Roman" panose="02020603050405020304" pitchFamily="18" charset="0"/>
              </a:rPr>
              <a:t>hastalığın</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etyolojisini</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belirleye</a:t>
            </a:r>
            <a:r>
              <a:rPr lang="tr-TR" sz="2800" kern="1200" dirty="0">
                <a:latin typeface="Times New Roman" panose="02020603050405020304" pitchFamily="18" charset="0"/>
                <a:cs typeface="Times New Roman" panose="02020603050405020304" pitchFamily="18" charset="0"/>
              </a:rPr>
              <a:t>n</a:t>
            </a:r>
            <a:r>
              <a:rPr lang="en-US" sz="2800" kern="1200" dirty="0">
                <a:latin typeface="Times New Roman" panose="02020603050405020304" pitchFamily="18" charset="0"/>
                <a:cs typeface="Times New Roman" panose="02020603050405020304" pitchFamily="18" charset="0"/>
              </a:rPr>
              <a:t> </a:t>
            </a:r>
            <a:r>
              <a:rPr lang="tr-TR" sz="2800" kern="1200" dirty="0">
                <a:latin typeface="Times New Roman" panose="02020603050405020304" pitchFamily="18" charset="0"/>
                <a:cs typeface="Times New Roman" panose="02020603050405020304" pitchFamily="18" charset="0"/>
              </a:rPr>
              <a:t>(</a:t>
            </a:r>
            <a:r>
              <a:rPr lang="en-US" sz="2800" kern="1200" dirty="0" err="1">
                <a:latin typeface="Times New Roman" panose="02020603050405020304" pitchFamily="18" charset="0"/>
                <a:cs typeface="Times New Roman" panose="02020603050405020304" pitchFamily="18" charset="0"/>
              </a:rPr>
              <a:t>yıldız</a:t>
            </a:r>
            <a:r>
              <a:rPr lang="tr-TR" sz="2800" kern="1200" dirty="0" err="1">
                <a:latin typeface="Times New Roman" panose="02020603050405020304" pitchFamily="18" charset="0"/>
                <a:cs typeface="Times New Roman" panose="02020603050405020304" pitchFamily="18" charset="0"/>
              </a:rPr>
              <a:t>lı</a:t>
            </a:r>
            <a:r>
              <a:rPr lang="en-US" sz="2800" kern="1200" dirty="0">
                <a:latin typeface="Times New Roman" panose="02020603050405020304" pitchFamily="18" charset="0"/>
                <a:cs typeface="Times New Roman" panose="02020603050405020304" pitchFamily="18" charset="0"/>
              </a:rPr>
              <a:t> </a:t>
            </a:r>
            <a:r>
              <a:rPr lang="tr-TR" sz="2800" kern="1200" dirty="0">
                <a:latin typeface="Times New Roman" panose="02020603050405020304" pitchFamily="18" charset="0"/>
                <a:cs typeface="Times New Roman" panose="02020603050405020304" pitchFamily="18" charset="0"/>
              </a:rPr>
              <a:t>simgesi)</a:t>
            </a:r>
            <a:r>
              <a:rPr lang="en-US" sz="2800" kern="1200" dirty="0">
                <a:latin typeface="Times New Roman" panose="02020603050405020304" pitchFamily="18" charset="0"/>
                <a:cs typeface="Times New Roman" panose="02020603050405020304" pitchFamily="18" charset="0"/>
              </a:rPr>
              <a:t> </a:t>
            </a:r>
            <a:r>
              <a:rPr lang="tr-TR" sz="2800" kern="1200" dirty="0">
                <a:latin typeface="Times New Roman" panose="02020603050405020304" pitchFamily="18" charset="0"/>
                <a:cs typeface="Times New Roman" panose="02020603050405020304" pitchFamily="18" charset="0"/>
              </a:rPr>
              <a:t>uyarılar </a:t>
            </a:r>
            <a:r>
              <a:rPr lang="en-US" sz="2800" kern="1200" dirty="0" err="1">
                <a:latin typeface="Times New Roman" panose="02020603050405020304" pitchFamily="18" charset="0"/>
                <a:cs typeface="Times New Roman" panose="02020603050405020304" pitchFamily="18" charset="0"/>
              </a:rPr>
              <a:t>bulunmaktadır</a:t>
            </a:r>
            <a:r>
              <a:rPr lang="en-US" sz="2800" kern="1200" dirty="0">
                <a:latin typeface="Times New Roman" panose="02020603050405020304" pitchFamily="18" charset="0"/>
                <a:cs typeface="Times New Roman" panose="02020603050405020304" pitchFamily="18" charset="0"/>
              </a:rPr>
              <a:t>. </a:t>
            </a:r>
            <a:r>
              <a:rPr lang="tr-TR" sz="2800" kern="1200" dirty="0">
                <a:latin typeface="Times New Roman" panose="02020603050405020304" pitchFamily="18" charset="0"/>
                <a:cs typeface="Times New Roman" panose="02020603050405020304" pitchFamily="18" charset="0"/>
              </a:rPr>
              <a:t> </a:t>
            </a:r>
          </a:p>
          <a:p>
            <a:pPr eaLnBrk="1" fontAlgn="auto" hangingPunct="1">
              <a:lnSpc>
                <a:spcPct val="80000"/>
              </a:lnSpc>
              <a:spcAft>
                <a:spcPts val="0"/>
              </a:spcAft>
              <a:buClr>
                <a:srgbClr val="7030A0"/>
              </a:buClr>
              <a:buFont typeface="Wingdings" pitchFamily="2" charset="2"/>
              <a:buChar char="Ø"/>
              <a:defRPr/>
            </a:pPr>
            <a:endParaRPr lang="tr-TR" sz="2800" kern="1200" dirty="0">
              <a:solidFill>
                <a:srgbClr val="FFFF00"/>
              </a:solidFill>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Clr>
                <a:srgbClr val="7030A0"/>
              </a:buClr>
              <a:buFont typeface="Wingdings" pitchFamily="2" charset="2"/>
              <a:buChar char="Ø"/>
              <a:defRPr/>
            </a:pPr>
            <a:endParaRPr lang="tr-TR" sz="2800" i="1" kern="12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Clr>
                <a:srgbClr val="7030A0"/>
              </a:buClr>
              <a:buNone/>
              <a:defRPr/>
            </a:pPr>
            <a:r>
              <a:rPr lang="en-US" sz="2800" i="1" kern="1200" dirty="0" err="1">
                <a:latin typeface="Times New Roman" panose="02020603050405020304" pitchFamily="18" charset="0"/>
                <a:cs typeface="Times New Roman" panose="02020603050405020304" pitchFamily="18" charset="0"/>
              </a:rPr>
              <a:t>Enfeksiyon</a:t>
            </a:r>
            <a:r>
              <a:rPr lang="en-US" sz="2800" i="1" kern="1200" dirty="0">
                <a:latin typeface="Times New Roman" panose="02020603050405020304" pitchFamily="18" charset="0"/>
                <a:cs typeface="Times New Roman" panose="02020603050405020304" pitchFamily="18" charset="0"/>
              </a:rPr>
              <a:t> </a:t>
            </a:r>
            <a:r>
              <a:rPr lang="en-US" sz="2800" i="1" kern="1200" dirty="0" err="1">
                <a:latin typeface="Times New Roman" panose="02020603050405020304" pitchFamily="18" charset="0"/>
                <a:cs typeface="Times New Roman" panose="02020603050405020304" pitchFamily="18" charset="0"/>
              </a:rPr>
              <a:t>etkenini</a:t>
            </a:r>
            <a:r>
              <a:rPr lang="en-US" sz="2800" i="1" kern="1200" dirty="0">
                <a:latin typeface="Times New Roman" panose="02020603050405020304" pitchFamily="18" charset="0"/>
                <a:cs typeface="Times New Roman" panose="02020603050405020304" pitchFamily="18" charset="0"/>
              </a:rPr>
              <a:t> </a:t>
            </a:r>
            <a:r>
              <a:rPr lang="en-US" sz="2800" i="1" kern="1200" dirty="0" err="1">
                <a:latin typeface="Times New Roman" panose="02020603050405020304" pitchFamily="18" charset="0"/>
                <a:cs typeface="Times New Roman" panose="02020603050405020304" pitchFamily="18" charset="0"/>
              </a:rPr>
              <a:t>belirlemek</a:t>
            </a:r>
            <a:r>
              <a:rPr lang="en-US" sz="2800" i="1" kern="1200" dirty="0">
                <a:latin typeface="Times New Roman" panose="02020603050405020304" pitchFamily="18" charset="0"/>
                <a:cs typeface="Times New Roman" panose="02020603050405020304" pitchFamily="18" charset="0"/>
              </a:rPr>
              <a:t> </a:t>
            </a:r>
            <a:r>
              <a:rPr lang="en-US" sz="2800" i="1" kern="1200" dirty="0" err="1">
                <a:latin typeface="Times New Roman" panose="02020603050405020304" pitchFamily="18" charset="0"/>
                <a:cs typeface="Times New Roman" panose="02020603050405020304" pitchFamily="18" charset="0"/>
              </a:rPr>
              <a:t>için</a:t>
            </a:r>
            <a:r>
              <a:rPr lang="en-US" sz="2800" i="1" kern="1200" dirty="0">
                <a:latin typeface="Times New Roman" panose="02020603050405020304" pitchFamily="18" charset="0"/>
                <a:cs typeface="Times New Roman" panose="02020603050405020304" pitchFamily="18" charset="0"/>
              </a:rPr>
              <a:t> </a:t>
            </a:r>
            <a:r>
              <a:rPr lang="en-US" sz="2800" i="1" kern="1200" dirty="0" err="1">
                <a:solidFill>
                  <a:srgbClr val="7030A0"/>
                </a:solidFill>
                <a:latin typeface="Times New Roman" panose="02020603050405020304" pitchFamily="18" charset="0"/>
                <a:cs typeface="Times New Roman" panose="02020603050405020304" pitchFamily="18" charset="0"/>
              </a:rPr>
              <a:t>ek</a:t>
            </a:r>
            <a:r>
              <a:rPr lang="en-US" sz="2800" i="1" kern="1200" dirty="0">
                <a:solidFill>
                  <a:srgbClr val="7030A0"/>
                </a:solidFill>
                <a:latin typeface="Times New Roman" panose="02020603050405020304" pitchFamily="18" charset="0"/>
                <a:cs typeface="Times New Roman" panose="02020603050405020304" pitchFamily="18" charset="0"/>
              </a:rPr>
              <a:t> </a:t>
            </a:r>
            <a:r>
              <a:rPr lang="en-US" sz="2800" i="1" kern="1200" dirty="0" err="1">
                <a:solidFill>
                  <a:srgbClr val="7030A0"/>
                </a:solidFill>
                <a:latin typeface="Times New Roman" panose="02020603050405020304" pitchFamily="18" charset="0"/>
                <a:cs typeface="Times New Roman" panose="02020603050405020304" pitchFamily="18" charset="0"/>
              </a:rPr>
              <a:t>kod</a:t>
            </a:r>
            <a:r>
              <a:rPr lang="en-US" sz="2800" i="1" kern="1200" dirty="0">
                <a:solidFill>
                  <a:srgbClr val="7030A0"/>
                </a:solidFill>
                <a:latin typeface="Times New Roman" panose="02020603050405020304" pitchFamily="18" charset="0"/>
                <a:cs typeface="Times New Roman" panose="02020603050405020304" pitchFamily="18" charset="0"/>
              </a:rPr>
              <a:t> </a:t>
            </a:r>
            <a:r>
              <a:rPr lang="en-US" sz="2800" i="1" kern="1200" dirty="0" err="1">
                <a:latin typeface="Times New Roman" panose="02020603050405020304" pitchFamily="18" charset="0"/>
                <a:cs typeface="Times New Roman" panose="02020603050405020304" pitchFamily="18" charset="0"/>
              </a:rPr>
              <a:t>kullanın</a:t>
            </a:r>
            <a:r>
              <a:rPr lang="tr-TR" sz="2800" i="1" kern="1200" dirty="0">
                <a:latin typeface="Times New Roman" panose="02020603050405020304" pitchFamily="18" charset="0"/>
                <a:cs typeface="Times New Roman" panose="02020603050405020304" pitchFamily="18" charset="0"/>
              </a:rPr>
              <a:t>. </a:t>
            </a:r>
          </a:p>
          <a:p>
            <a:pPr eaLnBrk="1" fontAlgn="auto" hangingPunct="1">
              <a:spcAft>
                <a:spcPts val="0"/>
              </a:spcAft>
              <a:buFont typeface="Arial" pitchFamily="34" charset="0"/>
              <a:buChar char="•"/>
              <a:defRPr/>
            </a:pPr>
            <a:endParaRPr lang="tr-TR" kern="1200" dirty="0">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57642" y="1803122"/>
            <a:ext cx="7629159" cy="4023774"/>
          </a:xfrm>
        </p:spPr>
        <p:txBody>
          <a:bodyPr/>
          <a:lstStyle/>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p:txBody>
      </p:sp>
      <p:sp>
        <p:nvSpPr>
          <p:cNvPr id="7" name="6 Slayt Numarası Yer Tutucusu"/>
          <p:cNvSpPr>
            <a:spLocks noGrp="1"/>
          </p:cNvSpPr>
          <p:nvPr>
            <p:ph type="sldNum" sz="quarter" idx="12"/>
          </p:nvPr>
        </p:nvSpPr>
        <p:spPr/>
        <p:txBody>
          <a:bodyPr/>
          <a:lstStyle/>
          <a:p>
            <a:fld id="{84682033-5290-4839-A7E1-A23564A56206}" type="slidenum">
              <a:rPr lang="en-US" smtClean="0"/>
              <a:pPr/>
              <a:t>20</a:t>
            </a:fld>
            <a:endParaRPr lang="en-US" dirty="0"/>
          </a:p>
        </p:txBody>
      </p:sp>
      <p:sp>
        <p:nvSpPr>
          <p:cNvPr id="4" name="1 Başlık"/>
          <p:cNvSpPr txBox="1">
            <a:spLocks/>
          </p:cNvSpPr>
          <p:nvPr/>
        </p:nvSpPr>
        <p:spPr>
          <a:xfrm>
            <a:off x="457200" y="706027"/>
            <a:ext cx="8229601" cy="1354901"/>
          </a:xfrm>
          <a:prstGeom prst="rect">
            <a:avLst/>
          </a:prstGeom>
        </p:spPr>
        <p:txBody>
          <a:bodyPr vert="horz" lIns="91076" tIns="45538" rIns="91076" bIns="45538" rtlCol="0" anchor="ctr">
            <a:normAutofit fontScale="52500" lnSpcReduction="20000"/>
          </a:bodyPr>
          <a:lstStyle/>
          <a:p>
            <a:pPr algn="ctr" defTabSz="910742" eaLnBrk="1" fontAlgn="auto" hangingPunct="1">
              <a:spcAft>
                <a:spcPts val="0"/>
              </a:spcAft>
              <a:defRPr/>
            </a:pPr>
            <a:r>
              <a:rPr lang="tr-TR" sz="4382" dirty="0">
                <a:latin typeface="+mj-lt"/>
                <a:ea typeface="+mj-ea"/>
                <a:cs typeface="+mj-cs"/>
              </a:rPr>
              <a:t/>
            </a:r>
            <a:br>
              <a:rPr lang="tr-TR" sz="4382" dirty="0">
                <a:latin typeface="+mj-lt"/>
                <a:ea typeface="+mj-ea"/>
                <a:cs typeface="+mj-cs"/>
              </a:rPr>
            </a:br>
            <a:r>
              <a:rPr lang="tr-TR" sz="4382" dirty="0">
                <a:latin typeface="+mj-lt"/>
                <a:ea typeface="+mj-ea"/>
                <a:cs typeface="+mj-cs"/>
              </a:rPr>
              <a:t/>
            </a:r>
            <a:br>
              <a:rPr lang="tr-TR" sz="4382" dirty="0">
                <a:latin typeface="+mj-lt"/>
                <a:ea typeface="+mj-ea"/>
                <a:cs typeface="+mj-cs"/>
              </a:rPr>
            </a:br>
            <a:r>
              <a:rPr lang="tr-TR" sz="4382" dirty="0">
                <a:latin typeface="+mj-lt"/>
                <a:ea typeface="+mj-ea"/>
                <a:cs typeface="+mj-cs"/>
              </a:rPr>
              <a:t/>
            </a:r>
            <a:br>
              <a:rPr lang="tr-TR" sz="4382" dirty="0">
                <a:latin typeface="+mj-lt"/>
                <a:ea typeface="+mj-ea"/>
                <a:cs typeface="+mj-cs"/>
              </a:rPr>
            </a:br>
            <a:endParaRPr lang="tr-TR" sz="4382" dirty="0">
              <a:latin typeface="+mj-lt"/>
              <a:ea typeface="+mj-ea"/>
              <a:cs typeface="+mj-cs"/>
            </a:endParaRPr>
          </a:p>
        </p:txBody>
      </p:sp>
      <p:sp>
        <p:nvSpPr>
          <p:cNvPr id="5" name="4 Dikdörtgen"/>
          <p:cNvSpPr/>
          <p:nvPr/>
        </p:nvSpPr>
        <p:spPr>
          <a:xfrm>
            <a:off x="770755" y="1228879"/>
            <a:ext cx="8300094" cy="5262979"/>
          </a:xfrm>
          <a:prstGeom prst="rect">
            <a:avLst/>
          </a:prstGeom>
        </p:spPr>
        <p:txBody>
          <a:bodyPr wrap="square">
            <a:spAutoFit/>
          </a:bodyPr>
          <a:lstStyle/>
          <a:p>
            <a:pPr marL="796900" lvl="1" indent="-341528">
              <a:lnSpc>
                <a:spcPct val="150000"/>
              </a:lnSpc>
              <a:buClr>
                <a:schemeClr val="accent1"/>
              </a:buClr>
              <a:buFont typeface="Wingdings" pitchFamily="2" charset="2"/>
              <a:buChar char="ü"/>
            </a:pPr>
            <a:r>
              <a:rPr lang="tr-TR" sz="2800" dirty="0">
                <a:latin typeface="Times New Roman" pitchFamily="18" charset="0"/>
                <a:ea typeface="Tahoma" pitchFamily="34" charset="0"/>
                <a:cs typeface="Times New Roman" pitchFamily="18" charset="0"/>
              </a:rPr>
              <a:t>Neoplazinin  </a:t>
            </a:r>
            <a:r>
              <a:rPr lang="tr-TR" sz="2800" dirty="0">
                <a:solidFill>
                  <a:srgbClr val="7030A0"/>
                </a:solidFill>
                <a:latin typeface="Times New Roman" pitchFamily="18" charset="0"/>
                <a:ea typeface="Tahoma" pitchFamily="34" charset="0"/>
                <a:cs typeface="Times New Roman" pitchFamily="18" charset="0"/>
              </a:rPr>
              <a:t>davranışı</a:t>
            </a:r>
            <a:r>
              <a:rPr lang="tr-TR" sz="2800" dirty="0">
                <a:latin typeface="Times New Roman" pitchFamily="18" charset="0"/>
                <a:ea typeface="Tahoma" pitchFamily="34" charset="0"/>
                <a:cs typeface="Times New Roman" pitchFamily="18" charset="0"/>
              </a:rPr>
              <a:t> (malign, benign, in situ, belirsiz, tanımlanmamış) bilinmeli</a:t>
            </a:r>
          </a:p>
          <a:p>
            <a:pPr marL="796900" lvl="1" indent="-341528">
              <a:lnSpc>
                <a:spcPct val="150000"/>
              </a:lnSpc>
              <a:buClr>
                <a:schemeClr val="accent1"/>
              </a:buClr>
              <a:buFont typeface="Wingdings" pitchFamily="2" charset="2"/>
              <a:buChar char="ü"/>
            </a:pPr>
            <a:r>
              <a:rPr lang="tr-TR" sz="2800" dirty="0">
                <a:latin typeface="Times New Roman" pitchFamily="18" charset="0"/>
                <a:ea typeface="Tahoma" pitchFamily="34" charset="0"/>
                <a:cs typeface="Times New Roman" pitchFamily="18" charset="0"/>
              </a:rPr>
              <a:t>Neoplazinin </a:t>
            </a:r>
            <a:r>
              <a:rPr lang="tr-TR" sz="2800" dirty="0">
                <a:solidFill>
                  <a:srgbClr val="7030A0"/>
                </a:solidFill>
                <a:latin typeface="Times New Roman" pitchFamily="18" charset="0"/>
                <a:ea typeface="Tahoma" pitchFamily="34" charset="0"/>
                <a:cs typeface="Times New Roman" pitchFamily="18" charset="0"/>
              </a:rPr>
              <a:t>anatomik yeri </a:t>
            </a:r>
            <a:r>
              <a:rPr lang="tr-TR" sz="2800" dirty="0">
                <a:latin typeface="Times New Roman" pitchFamily="18" charset="0"/>
                <a:ea typeface="Tahoma" pitchFamily="34" charset="0"/>
                <a:cs typeface="Times New Roman" pitchFamily="18" charset="0"/>
              </a:rPr>
              <a:t>(akciğer, göğüs, vs.) tanımlanmalı</a:t>
            </a:r>
          </a:p>
          <a:p>
            <a:pPr marL="796900" lvl="1" indent="-341528">
              <a:lnSpc>
                <a:spcPct val="150000"/>
              </a:lnSpc>
              <a:buClr>
                <a:schemeClr val="accent1"/>
              </a:buClr>
              <a:buFont typeface="Wingdings" pitchFamily="2" charset="2"/>
              <a:buChar char="ü"/>
            </a:pPr>
            <a:r>
              <a:rPr lang="tr-TR" sz="2800" dirty="0">
                <a:latin typeface="Times New Roman" pitchFamily="18" charset="0"/>
                <a:ea typeface="Tahoma" pitchFamily="34" charset="0"/>
                <a:cs typeface="Times New Roman" pitchFamily="18" charset="0"/>
              </a:rPr>
              <a:t>Malign neoplaziler için </a:t>
            </a:r>
            <a:r>
              <a:rPr lang="tr-TR" sz="2800" dirty="0">
                <a:solidFill>
                  <a:srgbClr val="7030A0"/>
                </a:solidFill>
                <a:latin typeface="Times New Roman" pitchFamily="18" charset="0"/>
                <a:ea typeface="Tahoma" pitchFamily="34" charset="0"/>
                <a:cs typeface="Times New Roman" pitchFamily="18" charset="0"/>
              </a:rPr>
              <a:t>primer, sekonder yer </a:t>
            </a:r>
            <a:r>
              <a:rPr lang="tr-TR" sz="2800" dirty="0">
                <a:latin typeface="Times New Roman" pitchFamily="18" charset="0"/>
                <a:ea typeface="Tahoma" pitchFamily="34" charset="0"/>
                <a:cs typeface="Times New Roman" pitchFamily="18" charset="0"/>
              </a:rPr>
              <a:t>(metastaz) olduğu belirtilmeli </a:t>
            </a:r>
          </a:p>
          <a:p>
            <a:pPr marL="796900" lvl="1" indent="-341528">
              <a:lnSpc>
                <a:spcPct val="150000"/>
              </a:lnSpc>
              <a:buClr>
                <a:schemeClr val="accent1"/>
              </a:buClr>
              <a:buFont typeface="Wingdings" pitchFamily="2" charset="2"/>
              <a:buChar char="ü"/>
            </a:pPr>
            <a:r>
              <a:rPr lang="tr-TR" sz="2800" dirty="0">
                <a:latin typeface="Times New Roman" pitchFamily="18" charset="0"/>
                <a:ea typeface="Tahoma" pitchFamily="34" charset="0"/>
                <a:cs typeface="Times New Roman" pitchFamily="18" charset="0"/>
              </a:rPr>
              <a:t>Neoplazinin </a:t>
            </a:r>
            <a:r>
              <a:rPr lang="tr-TR" sz="2800" dirty="0">
                <a:solidFill>
                  <a:srgbClr val="7030A0"/>
                </a:solidFill>
                <a:latin typeface="Times New Roman" pitchFamily="18" charset="0"/>
                <a:ea typeface="Tahoma" pitchFamily="34" charset="0"/>
                <a:cs typeface="Times New Roman" pitchFamily="18" charset="0"/>
              </a:rPr>
              <a:t>morfolojisi </a:t>
            </a:r>
            <a:r>
              <a:rPr lang="tr-TR" sz="2800" dirty="0">
                <a:latin typeface="Times New Roman" pitchFamily="18" charset="0"/>
                <a:ea typeface="Tahoma" pitchFamily="34" charset="0"/>
                <a:cs typeface="Times New Roman" pitchFamily="18" charset="0"/>
              </a:rPr>
              <a:t>(histoloji ya da hücre yapısı)  belirlenmelidir.</a:t>
            </a:r>
          </a:p>
        </p:txBody>
      </p:sp>
      <p:sp>
        <p:nvSpPr>
          <p:cNvPr id="6" name="5 Dikdörtgen"/>
          <p:cNvSpPr/>
          <p:nvPr/>
        </p:nvSpPr>
        <p:spPr>
          <a:xfrm>
            <a:off x="1057641" y="380474"/>
            <a:ext cx="8013208" cy="643760"/>
          </a:xfrm>
          <a:prstGeom prst="rect">
            <a:avLst/>
          </a:prstGeom>
        </p:spPr>
        <p:txBody>
          <a:bodyPr wrap="square">
            <a:spAutoFit/>
          </a:bodyPr>
          <a:lstStyle/>
          <a:p>
            <a:pPr algn="ctr"/>
            <a:r>
              <a:rPr lang="tr-TR" sz="3586" b="1" dirty="0" smtClean="0">
                <a:solidFill>
                  <a:srgbClr val="FF0000"/>
                </a:solidFill>
                <a:latin typeface="Times New Roman" panose="02020603050405020304" pitchFamily="18" charset="0"/>
                <a:ea typeface="Tahoma" pitchFamily="34" charset="0"/>
                <a:cs typeface="Times New Roman" pitchFamily="18" charset="0"/>
              </a:rPr>
              <a:t>KANSERLER (C00-D48</a:t>
            </a:r>
            <a:r>
              <a:rPr lang="tr-TR" sz="3586" dirty="0">
                <a:solidFill>
                  <a:srgbClr val="FF0000"/>
                </a:solidFill>
                <a:latin typeface="Times New Roman" panose="02020603050405020304" pitchFamily="18" charset="0"/>
                <a:ea typeface="Tahoma" pitchFamily="34" charset="0"/>
                <a:cs typeface="Times New Roman" panose="02020603050405020304" pitchFamily="18" charset="0"/>
              </a:rPr>
              <a:t>)</a:t>
            </a:r>
            <a:endParaRPr lang="tr-TR" sz="3586"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415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marL="113843" indent="0">
              <a:buNone/>
            </a:pPr>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p:txBody>
      </p:sp>
      <p:sp>
        <p:nvSpPr>
          <p:cNvPr id="6" name="5 Slayt Numarası Yer Tutucusu"/>
          <p:cNvSpPr>
            <a:spLocks noGrp="1"/>
          </p:cNvSpPr>
          <p:nvPr>
            <p:ph type="sldNum" sz="quarter" idx="12"/>
          </p:nvPr>
        </p:nvSpPr>
        <p:spPr/>
        <p:txBody>
          <a:bodyPr/>
          <a:lstStyle/>
          <a:p>
            <a:fld id="{84682033-5290-4839-A7E1-A23564A56206}" type="slidenum">
              <a:rPr lang="en-US" smtClean="0"/>
              <a:pPr/>
              <a:t>21</a:t>
            </a:fld>
            <a:endParaRPr lang="en-US" dirty="0"/>
          </a:p>
        </p:txBody>
      </p:sp>
      <p:sp>
        <p:nvSpPr>
          <p:cNvPr id="4" name="1 Başlık"/>
          <p:cNvSpPr txBox="1">
            <a:spLocks/>
          </p:cNvSpPr>
          <p:nvPr/>
        </p:nvSpPr>
        <p:spPr>
          <a:xfrm>
            <a:off x="1057641" y="53433"/>
            <a:ext cx="8086360" cy="567255"/>
          </a:xfrm>
          <a:prstGeom prst="rect">
            <a:avLst/>
          </a:prstGeom>
        </p:spPr>
        <p:txBody>
          <a:bodyPr vert="horz" lIns="91076" tIns="45538" rIns="91076" bIns="45538" rtlCol="0" anchor="ctr">
            <a:noAutofit/>
          </a:bodyPr>
          <a:lstStyle/>
          <a:p>
            <a:pPr marL="0" lvl="1" algn="ctr">
              <a:defRPr/>
            </a:pPr>
            <a:r>
              <a:rPr lang="sv-SE" sz="3586" b="1" kern="0" dirty="0">
                <a:solidFill>
                  <a:srgbClr val="FF0000"/>
                </a:solidFill>
                <a:latin typeface="Times New Roman" pitchFamily="18" charset="0"/>
                <a:cs typeface="Times New Roman" pitchFamily="18" charset="0"/>
              </a:rPr>
              <a:t>Davranış Tipine Göre </a:t>
            </a:r>
            <a:r>
              <a:rPr lang="tr-TR" sz="3586" b="1" kern="0" dirty="0">
                <a:solidFill>
                  <a:srgbClr val="FF0000"/>
                </a:solidFill>
                <a:latin typeface="Times New Roman" pitchFamily="18" charset="0"/>
                <a:ea typeface="Tahoma" pitchFamily="34" charset="0"/>
                <a:cs typeface="Times New Roman" pitchFamily="18" charset="0"/>
              </a:rPr>
              <a:t>Neoplaziler</a:t>
            </a:r>
            <a:endParaRPr lang="tr-TR" sz="3586" kern="0" dirty="0">
              <a:solidFill>
                <a:srgbClr val="FF0000"/>
              </a:solidFill>
              <a:latin typeface="Times New Roman" pitchFamily="18" charset="0"/>
              <a:cs typeface="Times New Roman" pitchFamily="18" charset="0"/>
            </a:endParaRPr>
          </a:p>
        </p:txBody>
      </p:sp>
      <p:sp>
        <p:nvSpPr>
          <p:cNvPr id="5" name="2 İçerik Yer Tutucusu"/>
          <p:cNvSpPr txBox="1">
            <a:spLocks/>
          </p:cNvSpPr>
          <p:nvPr/>
        </p:nvSpPr>
        <p:spPr>
          <a:xfrm>
            <a:off x="1057641" y="800076"/>
            <a:ext cx="8013208" cy="6057923"/>
          </a:xfrm>
          <a:prstGeom prst="rect">
            <a:avLst/>
          </a:prstGeom>
        </p:spPr>
        <p:txBody>
          <a:bodyPr vert="horz" lIns="91076" tIns="45538" rIns="91076" bIns="45538" rtlCol="0">
            <a:normAutofit/>
          </a:bodyPr>
          <a:lstStyle/>
          <a:p>
            <a:pPr defTabSz="910742" eaLnBrk="1" fontAlgn="auto" hangingPunct="1">
              <a:spcBef>
                <a:spcPct val="20000"/>
              </a:spcBef>
              <a:spcAft>
                <a:spcPts val="0"/>
              </a:spcAft>
              <a:defRPr/>
            </a:pPr>
            <a:r>
              <a:rPr lang="tr-TR" sz="2800" b="1" kern="0" dirty="0">
                <a:solidFill>
                  <a:srgbClr val="7030A0"/>
                </a:solidFill>
                <a:latin typeface="Times New Roman" pitchFamily="18" charset="0"/>
                <a:ea typeface="Tahoma" pitchFamily="34" charset="0"/>
                <a:cs typeface="Times New Roman" pitchFamily="18" charset="0"/>
              </a:rPr>
              <a:t>Benign </a:t>
            </a:r>
            <a:r>
              <a:rPr lang="tr-TR" sz="2800" b="1" dirty="0">
                <a:solidFill>
                  <a:srgbClr val="7030A0"/>
                </a:solidFill>
                <a:latin typeface="Times New Roman" pitchFamily="18" charset="0"/>
                <a:ea typeface="Tahoma" pitchFamily="34" charset="0"/>
                <a:cs typeface="Times New Roman" pitchFamily="18" charset="0"/>
              </a:rPr>
              <a:t>Neoplaziler </a:t>
            </a:r>
          </a:p>
          <a:p>
            <a:pPr>
              <a:spcBef>
                <a:spcPct val="20000"/>
              </a:spcBef>
              <a:buClr>
                <a:schemeClr val="accent1"/>
              </a:buClr>
              <a:buSzPct val="121000"/>
              <a:buFont typeface="Wingdings" pitchFamily="2" charset="2"/>
              <a:buChar char="ü"/>
            </a:pPr>
            <a:r>
              <a:rPr lang="tr-TR" sz="2800" dirty="0">
                <a:latin typeface="Times New Roman" pitchFamily="18" charset="0"/>
                <a:cs typeface="Times New Roman" pitchFamily="18" charset="0"/>
              </a:rPr>
              <a:t>Benign neoplaziler bir noktada büyürler ve etraftaki dokuları tehdit etmezler.</a:t>
            </a:r>
          </a:p>
          <a:p>
            <a:pPr>
              <a:spcBef>
                <a:spcPct val="20000"/>
              </a:spcBef>
              <a:buClr>
                <a:schemeClr val="accent1"/>
              </a:buClr>
              <a:buSzPct val="121000"/>
              <a:buFont typeface="Wingdings" pitchFamily="2" charset="2"/>
              <a:buChar char="ü"/>
            </a:pPr>
            <a:r>
              <a:rPr lang="tr-TR" sz="2800" dirty="0">
                <a:latin typeface="Times New Roman" pitchFamily="18" charset="0"/>
                <a:cs typeface="Times New Roman" pitchFamily="18" charset="0"/>
              </a:rPr>
              <a:t>Genelde kapsülleri bulunur ve vücudun farklı bölgelerine metastaz yapmazlar.</a:t>
            </a:r>
          </a:p>
          <a:p>
            <a:pPr>
              <a:spcBef>
                <a:spcPct val="20000"/>
              </a:spcBef>
              <a:buClr>
                <a:schemeClr val="accent1"/>
              </a:buClr>
              <a:buSzPct val="121000"/>
              <a:buFont typeface="Wingdings" pitchFamily="2" charset="2"/>
              <a:buChar char="ü"/>
            </a:pPr>
            <a:r>
              <a:rPr lang="tr-TR" sz="2800" dirty="0">
                <a:latin typeface="Times New Roman" pitchFamily="18" charset="0"/>
                <a:cs typeface="Times New Roman" pitchFamily="18" charset="0"/>
              </a:rPr>
              <a:t>Büyümeleri veya diğer yapılar üzerinde baskı oluşturmaları ciddi problemlere neden olabilir</a:t>
            </a:r>
            <a:r>
              <a:rPr lang="tr-TR" sz="2800" dirty="0" smtClean="0">
                <a:latin typeface="Times New Roman" pitchFamily="18" charset="0"/>
                <a:cs typeface="Times New Roman" pitchFamily="18" charset="0"/>
              </a:rPr>
              <a:t>.</a:t>
            </a:r>
          </a:p>
          <a:p>
            <a:pPr>
              <a:buNone/>
            </a:pPr>
            <a:endParaRPr lang="tr-TR" sz="2800" dirty="0">
              <a:solidFill>
                <a:srgbClr val="FF0000"/>
              </a:solidFill>
              <a:latin typeface="Times New Roman" pitchFamily="18" charset="0"/>
              <a:cs typeface="Times New Roman" pitchFamily="18" charset="0"/>
            </a:endParaRPr>
          </a:p>
          <a:p>
            <a:pPr>
              <a:buNone/>
            </a:pPr>
            <a:r>
              <a:rPr lang="tr-TR" sz="2800" b="1" dirty="0">
                <a:solidFill>
                  <a:srgbClr val="FF0000"/>
                </a:solidFill>
                <a:latin typeface="Times New Roman" pitchFamily="18" charset="0"/>
                <a:cs typeface="Times New Roman" pitchFamily="18" charset="0"/>
              </a:rPr>
              <a:t>Örnek: </a:t>
            </a:r>
          </a:p>
          <a:p>
            <a:pPr>
              <a:buNone/>
            </a:pPr>
            <a:r>
              <a:rPr lang="tr-TR" sz="2800" dirty="0">
                <a:solidFill>
                  <a:srgbClr val="FF0000"/>
                </a:solidFill>
                <a:latin typeface="Times New Roman" pitchFamily="18" charset="0"/>
                <a:cs typeface="Times New Roman" pitchFamily="18" charset="0"/>
              </a:rPr>
              <a:t> 	</a:t>
            </a:r>
            <a:r>
              <a:rPr lang="tr-TR" sz="2800" dirty="0" err="1">
                <a:latin typeface="Times New Roman" pitchFamily="18" charset="0"/>
                <a:cs typeface="Times New Roman" pitchFamily="18" charset="0"/>
              </a:rPr>
              <a:t>Uterusta</a:t>
            </a:r>
            <a:r>
              <a:rPr lang="tr-TR" sz="2800" dirty="0">
                <a:latin typeface="Times New Roman" pitchFamily="18" charset="0"/>
                <a:cs typeface="Times New Roman" pitchFamily="18" charset="0"/>
              </a:rPr>
              <a:t> kitle nedeniyle  </a:t>
            </a:r>
            <a:r>
              <a:rPr lang="tr-TR" sz="2800" dirty="0" err="1">
                <a:latin typeface="Times New Roman" pitchFamily="18" charset="0"/>
                <a:cs typeface="Times New Roman" pitchFamily="18" charset="0"/>
              </a:rPr>
              <a:t>histerektomi</a:t>
            </a:r>
            <a:r>
              <a:rPr lang="tr-TR" sz="2800" dirty="0">
                <a:latin typeface="Times New Roman" pitchFamily="18" charset="0"/>
                <a:cs typeface="Times New Roman" pitchFamily="18" charset="0"/>
              </a:rPr>
              <a:t> yapılan hastanın patoloji sonucu </a:t>
            </a:r>
            <a:r>
              <a:rPr lang="tr-TR" sz="2800" dirty="0" err="1">
                <a:latin typeface="Times New Roman" pitchFamily="18" charset="0"/>
                <a:cs typeface="Times New Roman" pitchFamily="18" charset="0"/>
              </a:rPr>
              <a:t>leyomiyom</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nos</a:t>
            </a:r>
            <a:r>
              <a:rPr lang="tr-TR" sz="2800" dirty="0">
                <a:latin typeface="Times New Roman" pitchFamily="18" charset="0"/>
                <a:cs typeface="Times New Roman" pitchFamily="18" charset="0"/>
              </a:rPr>
              <a:t> gelmiştir. </a:t>
            </a:r>
          </a:p>
          <a:p>
            <a:pPr>
              <a:buFont typeface="Wingdings" pitchFamily="2" charset="2"/>
              <a:buChar char="ü"/>
            </a:pPr>
            <a:r>
              <a:rPr lang="tr-TR" sz="2800" i="1" dirty="0">
                <a:latin typeface="Times New Roman" pitchFamily="18" charset="0"/>
                <a:cs typeface="Times New Roman" pitchFamily="18" charset="0"/>
              </a:rPr>
              <a:t>D25.9  </a:t>
            </a:r>
            <a:r>
              <a:rPr lang="tr-TR" sz="2800" i="1" dirty="0" err="1">
                <a:latin typeface="Times New Roman" pitchFamily="18" charset="0"/>
                <a:cs typeface="Times New Roman" pitchFamily="18" charset="0"/>
              </a:rPr>
              <a:t>Uterusun</a:t>
            </a:r>
            <a:r>
              <a:rPr lang="tr-TR" sz="2800" i="1" dirty="0">
                <a:latin typeface="Times New Roman" pitchFamily="18" charset="0"/>
                <a:cs typeface="Times New Roman" pitchFamily="18" charset="0"/>
              </a:rPr>
              <a:t> </a:t>
            </a:r>
            <a:r>
              <a:rPr lang="tr-TR" sz="2800" i="1" dirty="0" err="1">
                <a:latin typeface="Times New Roman" pitchFamily="18" charset="0"/>
                <a:cs typeface="Times New Roman" pitchFamily="18" charset="0"/>
              </a:rPr>
              <a:t>leyomiyomu</a:t>
            </a:r>
            <a:r>
              <a:rPr lang="tr-TR" sz="2800" i="1" dirty="0">
                <a:latin typeface="Times New Roman" pitchFamily="18" charset="0"/>
                <a:cs typeface="Times New Roman" pitchFamily="18" charset="0"/>
              </a:rPr>
              <a:t>, tanımlanmamış</a:t>
            </a:r>
          </a:p>
          <a:p>
            <a:pPr>
              <a:buFont typeface="Wingdings" pitchFamily="2" charset="2"/>
              <a:buChar char="ü"/>
            </a:pPr>
            <a:r>
              <a:rPr lang="tr-TR" sz="2800" i="1" dirty="0">
                <a:latin typeface="Times New Roman" pitchFamily="18" charset="0"/>
                <a:cs typeface="Times New Roman" pitchFamily="18" charset="0"/>
              </a:rPr>
              <a:t>M8890/0 </a:t>
            </a:r>
            <a:r>
              <a:rPr lang="tr-TR" sz="2800" i="1" dirty="0" err="1">
                <a:latin typeface="Times New Roman" pitchFamily="18" charset="0"/>
                <a:cs typeface="Times New Roman" pitchFamily="18" charset="0"/>
              </a:rPr>
              <a:t>Leyomiyom</a:t>
            </a:r>
            <a:r>
              <a:rPr lang="tr-TR" sz="2800" i="1" dirty="0">
                <a:latin typeface="Times New Roman" pitchFamily="18" charset="0"/>
                <a:cs typeface="Times New Roman" pitchFamily="18" charset="0"/>
              </a:rPr>
              <a:t> NOS</a:t>
            </a:r>
          </a:p>
          <a:p>
            <a:pPr>
              <a:spcBef>
                <a:spcPct val="20000"/>
              </a:spcBef>
              <a:buClr>
                <a:srgbClr val="002060"/>
              </a:buClr>
              <a:buSzPct val="121000"/>
              <a:buFont typeface="Wingdings" pitchFamily="2" charset="2"/>
              <a:buChar char="ü"/>
            </a:pPr>
            <a:endParaRPr lang="tr-TR" sz="2390" dirty="0"/>
          </a:p>
        </p:txBody>
      </p:sp>
    </p:spTree>
    <p:extLst>
      <p:ext uri="{BB962C8B-B14F-4D97-AF65-F5344CB8AC3E}">
        <p14:creationId xmlns:p14="http://schemas.microsoft.com/office/powerpoint/2010/main" val="4151388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84682033-5290-4839-A7E1-A23564A56206}" type="slidenum">
              <a:rPr lang="en-US" smtClean="0"/>
              <a:pPr/>
              <a:t>22</a:t>
            </a:fld>
            <a:endParaRPr lang="en-US" dirty="0"/>
          </a:p>
        </p:txBody>
      </p:sp>
      <p:sp>
        <p:nvSpPr>
          <p:cNvPr id="4" name="1 Başlık"/>
          <p:cNvSpPr txBox="1">
            <a:spLocks/>
          </p:cNvSpPr>
          <p:nvPr/>
        </p:nvSpPr>
        <p:spPr>
          <a:xfrm>
            <a:off x="1115616" y="0"/>
            <a:ext cx="7955232" cy="887121"/>
          </a:xfrm>
          <a:prstGeom prst="rect">
            <a:avLst/>
          </a:prstGeom>
        </p:spPr>
        <p:txBody>
          <a:bodyPr vert="horz" lIns="91076" tIns="45538" rIns="91076" bIns="45538" rtlCol="0" anchor="ctr">
            <a:noAutofit/>
          </a:bodyPr>
          <a:lstStyle/>
          <a:p>
            <a:pPr marL="0" lvl="1" algn="ctr" defTabSz="910742" eaLnBrk="1" fontAlgn="auto" hangingPunct="1">
              <a:spcAft>
                <a:spcPts val="0"/>
              </a:spcAft>
              <a:defRPr/>
            </a:pPr>
            <a:r>
              <a:rPr lang="sv-SE" sz="3586" b="1" kern="0" dirty="0">
                <a:solidFill>
                  <a:srgbClr val="FF0000"/>
                </a:solidFill>
                <a:latin typeface="Times New Roman" pitchFamily="18" charset="0"/>
                <a:cs typeface="Times New Roman" pitchFamily="18" charset="0"/>
              </a:rPr>
              <a:t>Davranış Tipine Göre </a:t>
            </a:r>
            <a:r>
              <a:rPr lang="tr-TR" sz="3586" b="1" kern="0" dirty="0">
                <a:solidFill>
                  <a:srgbClr val="FF0000"/>
                </a:solidFill>
                <a:latin typeface="Times New Roman" pitchFamily="18" charset="0"/>
                <a:ea typeface="Tahoma" pitchFamily="34" charset="0"/>
                <a:cs typeface="Times New Roman" pitchFamily="18" charset="0"/>
              </a:rPr>
              <a:t>Neoplaziler</a:t>
            </a:r>
            <a:endParaRPr lang="tr-TR" sz="3586" kern="0" dirty="0">
              <a:solidFill>
                <a:srgbClr val="FF0000"/>
              </a:solidFill>
              <a:latin typeface="Times New Roman" pitchFamily="18" charset="0"/>
              <a:cs typeface="Times New Roman" pitchFamily="18" charset="0"/>
            </a:endParaRPr>
          </a:p>
        </p:txBody>
      </p:sp>
      <p:sp>
        <p:nvSpPr>
          <p:cNvPr id="5" name="2 İçerik Yer Tutucusu"/>
          <p:cNvSpPr txBox="1">
            <a:spLocks/>
          </p:cNvSpPr>
          <p:nvPr/>
        </p:nvSpPr>
        <p:spPr>
          <a:xfrm>
            <a:off x="1115616" y="887121"/>
            <a:ext cx="8028384" cy="5970879"/>
          </a:xfrm>
          <a:prstGeom prst="rect">
            <a:avLst/>
          </a:prstGeom>
        </p:spPr>
        <p:txBody>
          <a:bodyPr vert="horz" lIns="91076" tIns="45538" rIns="91076" bIns="45538" rtlCol="0">
            <a:noAutofit/>
          </a:bodyPr>
          <a:lstStyle/>
          <a:p>
            <a:pPr lvl="0">
              <a:spcBef>
                <a:spcPct val="20000"/>
              </a:spcBef>
            </a:pPr>
            <a:r>
              <a:rPr lang="tr-TR" sz="2800" b="1" dirty="0" err="1">
                <a:solidFill>
                  <a:srgbClr val="7030A0"/>
                </a:solidFill>
                <a:latin typeface="Times New Roman" pitchFamily="18" charset="0"/>
                <a:ea typeface="Tahoma" pitchFamily="34" charset="0"/>
                <a:cs typeface="Times New Roman" pitchFamily="18" charset="0"/>
              </a:rPr>
              <a:t>Malign</a:t>
            </a:r>
            <a:r>
              <a:rPr lang="tr-TR" sz="2800" b="1" dirty="0">
                <a:solidFill>
                  <a:srgbClr val="7030A0"/>
                </a:solidFill>
                <a:latin typeface="Times New Roman" pitchFamily="18" charset="0"/>
                <a:ea typeface="Tahoma" pitchFamily="34" charset="0"/>
                <a:cs typeface="Times New Roman" pitchFamily="18" charset="0"/>
              </a:rPr>
              <a:t> </a:t>
            </a:r>
            <a:r>
              <a:rPr lang="tr-TR" sz="2800" b="1" dirty="0" err="1">
                <a:solidFill>
                  <a:srgbClr val="7030A0"/>
                </a:solidFill>
                <a:latin typeface="Times New Roman" pitchFamily="18" charset="0"/>
                <a:ea typeface="Tahoma" pitchFamily="34" charset="0"/>
                <a:cs typeface="Times New Roman" pitchFamily="18" charset="0"/>
              </a:rPr>
              <a:t>Neoplaziler</a:t>
            </a:r>
            <a:endParaRPr lang="tr-TR" sz="2800" dirty="0">
              <a:solidFill>
                <a:srgbClr val="FF0000"/>
              </a:solidFill>
              <a:ea typeface="Tahoma" pitchFamily="34" charset="0"/>
              <a:cs typeface="Tahoma" pitchFamily="34" charset="0"/>
            </a:endParaRPr>
          </a:p>
          <a:p>
            <a:pPr marL="341528" indent="-341528">
              <a:spcBef>
                <a:spcPct val="20000"/>
              </a:spcBef>
              <a:buClr>
                <a:srgbClr val="00B0F0"/>
              </a:buClr>
              <a:buFont typeface="Wingdings" panose="05000000000000000000" pitchFamily="2" charset="2"/>
              <a:buChar char="ü"/>
            </a:pPr>
            <a:r>
              <a:rPr lang="tr-TR" sz="2800" dirty="0">
                <a:latin typeface="Times New Roman" pitchFamily="18" charset="0"/>
                <a:ea typeface="Tahoma" pitchFamily="34" charset="0"/>
                <a:cs typeface="Times New Roman" pitchFamily="18" charset="0"/>
              </a:rPr>
              <a:t>Kontrolsüz büyür, metastaz   yapar ve  </a:t>
            </a:r>
            <a:r>
              <a:rPr lang="tr-TR" sz="2800" dirty="0" err="1">
                <a:latin typeface="Times New Roman" pitchFamily="18" charset="0"/>
                <a:ea typeface="Tahoma" pitchFamily="34" charset="0"/>
                <a:cs typeface="Times New Roman" pitchFamily="18" charset="0"/>
              </a:rPr>
              <a:t>invaziv</a:t>
            </a:r>
            <a:r>
              <a:rPr lang="tr-TR" sz="2800" dirty="0">
                <a:latin typeface="Times New Roman" pitchFamily="18" charset="0"/>
                <a:ea typeface="Tahoma" pitchFamily="34" charset="0"/>
                <a:cs typeface="Times New Roman" pitchFamily="18" charset="0"/>
              </a:rPr>
              <a:t> olurlar.</a:t>
            </a:r>
          </a:p>
          <a:p>
            <a:pPr marL="341528" indent="-341528">
              <a:spcBef>
                <a:spcPct val="20000"/>
              </a:spcBef>
              <a:buClr>
                <a:srgbClr val="00B0F0"/>
              </a:buClr>
              <a:buFont typeface="Wingdings" panose="05000000000000000000" pitchFamily="2" charset="2"/>
              <a:buChar char="ü"/>
            </a:pPr>
            <a:r>
              <a:rPr lang="tr-TR" sz="2800" dirty="0">
                <a:latin typeface="Times New Roman" pitchFamily="18" charset="0"/>
                <a:ea typeface="Tahoma" pitchFamily="34" charset="0"/>
                <a:cs typeface="Times New Roman" pitchFamily="18" charset="0"/>
              </a:rPr>
              <a:t>Vücuttaki diğer organlara yayılmasından dolayı kontrol altına alınmaz ise yaşamı tehdit ederler. </a:t>
            </a:r>
          </a:p>
          <a:p>
            <a:pPr algn="ctr">
              <a:buNone/>
            </a:pPr>
            <a:r>
              <a:rPr lang="tr-TR" sz="2800" dirty="0">
                <a:latin typeface="Times New Roman" pitchFamily="18" charset="0"/>
                <a:ea typeface="Tahoma" pitchFamily="34" charset="0"/>
                <a:cs typeface="Times New Roman" pitchFamily="18" charset="0"/>
              </a:rPr>
              <a:t>Erken teşhis ve tedavi hasta için çok önemlidir.</a:t>
            </a:r>
            <a:r>
              <a:rPr lang="tr-TR" sz="2800" dirty="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a:buNone/>
            </a:pPr>
            <a:endParaRPr lang="tr-TR" sz="2800" dirty="0">
              <a:latin typeface="Times New Roman" pitchFamily="18" charset="0"/>
              <a:cs typeface="Times New Roman" pitchFamily="18" charset="0"/>
            </a:endParaRPr>
          </a:p>
          <a:p>
            <a:pPr>
              <a:buNone/>
            </a:pPr>
            <a:r>
              <a:rPr lang="tr-TR" sz="2800" b="1" dirty="0">
                <a:solidFill>
                  <a:srgbClr val="FF0000"/>
                </a:solidFill>
                <a:latin typeface="Times New Roman" pitchFamily="18" charset="0"/>
                <a:cs typeface="Times New Roman" pitchFamily="18" charset="0"/>
              </a:rPr>
              <a:t>Örnek: </a:t>
            </a:r>
          </a:p>
          <a:p>
            <a:pPr>
              <a:buNone/>
            </a:pPr>
            <a:r>
              <a:rPr lang="tr-TR" sz="2800" dirty="0">
                <a:latin typeface="Times New Roman" pitchFamily="18" charset="0"/>
                <a:cs typeface="Times New Roman" pitchFamily="18" charset="0"/>
              </a:rPr>
              <a:t>	Karaciğer </a:t>
            </a:r>
            <a:r>
              <a:rPr lang="tr-TR" sz="2800" dirty="0" err="1">
                <a:latin typeface="Times New Roman" pitchFamily="18" charset="0"/>
                <a:cs typeface="Times New Roman" pitchFamily="18" charset="0"/>
              </a:rPr>
              <a:t>anjiyosarkom</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kupffer</a:t>
            </a:r>
            <a:r>
              <a:rPr lang="tr-TR" sz="2800" dirty="0">
                <a:latin typeface="Times New Roman" pitchFamily="18" charset="0"/>
                <a:cs typeface="Times New Roman" pitchFamily="18" charset="0"/>
              </a:rPr>
              <a:t> hücreli sarkom) tanısı olan hasta</a:t>
            </a:r>
          </a:p>
          <a:p>
            <a:pPr>
              <a:buNone/>
            </a:pPr>
            <a:endParaRPr lang="tr-TR" sz="2800" dirty="0">
              <a:latin typeface="Times New Roman" pitchFamily="18" charset="0"/>
              <a:cs typeface="Times New Roman" pitchFamily="18" charset="0"/>
            </a:endParaRPr>
          </a:p>
          <a:p>
            <a:pPr>
              <a:buFont typeface="Wingdings" pitchFamily="2" charset="2"/>
              <a:buChar char="ü"/>
            </a:pPr>
            <a:r>
              <a:rPr lang="tr-TR" sz="2800" dirty="0">
                <a:latin typeface="Times New Roman" pitchFamily="18" charset="0"/>
                <a:cs typeface="Times New Roman" pitchFamily="18" charset="0"/>
              </a:rPr>
              <a:t>C22.3 Karaciğerin anjiyo sarkomu</a:t>
            </a:r>
          </a:p>
          <a:p>
            <a:pPr>
              <a:buFont typeface="Wingdings" pitchFamily="2" charset="2"/>
              <a:buChar char="ü"/>
            </a:pPr>
            <a:r>
              <a:rPr lang="tr-TR" sz="2800" dirty="0">
                <a:latin typeface="Times New Roman" pitchFamily="18" charset="0"/>
                <a:cs typeface="Times New Roman" pitchFamily="18" charset="0"/>
              </a:rPr>
              <a:t>M9124/3 </a:t>
            </a:r>
            <a:r>
              <a:rPr lang="tr-TR" sz="2800" dirty="0" err="1">
                <a:latin typeface="Times New Roman" pitchFamily="18" charset="0"/>
                <a:cs typeface="Times New Roman" pitchFamily="18" charset="0"/>
              </a:rPr>
              <a:t>Kupffer</a:t>
            </a:r>
            <a:r>
              <a:rPr lang="tr-TR" sz="2800" dirty="0">
                <a:latin typeface="Times New Roman" pitchFamily="18" charset="0"/>
                <a:cs typeface="Times New Roman" pitchFamily="18" charset="0"/>
              </a:rPr>
              <a:t> hücreli sarkom</a:t>
            </a:r>
            <a:endParaRPr lang="tr-TR" sz="2800" dirty="0">
              <a:solidFill>
                <a:srgbClr val="FF0000"/>
              </a:solidFill>
            </a:endParaRPr>
          </a:p>
          <a:p>
            <a:pPr>
              <a:buNone/>
            </a:pPr>
            <a:endParaRPr lang="tr-TR" sz="2390" b="1" dirty="0">
              <a:latin typeface="Times New Roman" pitchFamily="18" charset="0"/>
              <a:cs typeface="Times New Roman" pitchFamily="18" charset="0"/>
            </a:endParaRPr>
          </a:p>
        </p:txBody>
      </p:sp>
    </p:spTree>
    <p:extLst>
      <p:ext uri="{BB962C8B-B14F-4D97-AF65-F5344CB8AC3E}">
        <p14:creationId xmlns:p14="http://schemas.microsoft.com/office/powerpoint/2010/main" val="2253628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43152" y="1"/>
            <a:ext cx="8127696" cy="918744"/>
          </a:xfrm>
        </p:spPr>
        <p:txBody>
          <a:bodyPr>
            <a:noAutofit/>
          </a:bodyPr>
          <a:lstStyle/>
          <a:p>
            <a:pPr lvl="1" algn="ctr" defTabSz="910742" rtl="0">
              <a:spcBef>
                <a:spcPct val="0"/>
              </a:spcBef>
              <a:defRPr/>
            </a:pPr>
            <a:r>
              <a:rPr lang="sv-SE" sz="3586" b="1" dirty="0">
                <a:solidFill>
                  <a:srgbClr val="FF0000"/>
                </a:solidFill>
                <a:latin typeface="Times New Roman" pitchFamily="18" charset="0"/>
                <a:cs typeface="Times New Roman" pitchFamily="18" charset="0"/>
              </a:rPr>
              <a:t>Davranış Tipine Göre </a:t>
            </a:r>
            <a:r>
              <a:rPr lang="tr-TR" sz="3586" b="1" dirty="0">
                <a:solidFill>
                  <a:srgbClr val="FF0000"/>
                </a:solidFill>
                <a:latin typeface="Times New Roman" pitchFamily="18" charset="0"/>
                <a:ea typeface="Tahoma" pitchFamily="34" charset="0"/>
                <a:cs typeface="Times New Roman" pitchFamily="18" charset="0"/>
              </a:rPr>
              <a:t>Neoplaziler</a:t>
            </a:r>
            <a:endParaRPr lang="tr-TR" sz="3586" dirty="0">
              <a:solidFill>
                <a:srgbClr val="FF0000"/>
              </a:solidFill>
              <a:latin typeface="Times New Roman" pitchFamily="18" charset="0"/>
              <a:cs typeface="Times New Roman" pitchFamily="18" charset="0"/>
            </a:endParaRPr>
          </a:p>
        </p:txBody>
      </p:sp>
      <p:sp>
        <p:nvSpPr>
          <p:cNvPr id="7" name="6 Slayt Numarası Yer Tutucusu"/>
          <p:cNvSpPr>
            <a:spLocks noGrp="1"/>
          </p:cNvSpPr>
          <p:nvPr>
            <p:ph type="sldNum" sz="quarter" idx="12"/>
          </p:nvPr>
        </p:nvSpPr>
        <p:spPr/>
        <p:txBody>
          <a:bodyPr/>
          <a:lstStyle/>
          <a:p>
            <a:fld id="{84682033-5290-4839-A7E1-A23564A56206}" type="slidenum">
              <a:rPr lang="en-US" smtClean="0"/>
              <a:pPr/>
              <a:t>23</a:t>
            </a:fld>
            <a:endParaRPr lang="en-US" dirty="0"/>
          </a:p>
        </p:txBody>
      </p:sp>
      <p:sp>
        <p:nvSpPr>
          <p:cNvPr id="4" name="1 Başlık"/>
          <p:cNvSpPr txBox="1">
            <a:spLocks/>
          </p:cNvSpPr>
          <p:nvPr/>
        </p:nvSpPr>
        <p:spPr>
          <a:xfrm>
            <a:off x="943152" y="1223230"/>
            <a:ext cx="5307399" cy="502051"/>
          </a:xfrm>
          <a:prstGeom prst="rect">
            <a:avLst/>
          </a:prstGeom>
        </p:spPr>
        <p:txBody>
          <a:bodyPr vert="horz" lIns="91076" tIns="45538" rIns="91076" bIns="45538" rtlCol="0" anchor="ctr">
            <a:normAutofit fontScale="70000" lnSpcReduction="20000"/>
          </a:bodyPr>
          <a:lstStyle/>
          <a:p>
            <a:pPr defTabSz="910742" eaLnBrk="1" fontAlgn="auto" hangingPunct="1">
              <a:spcAft>
                <a:spcPts val="0"/>
              </a:spcAft>
              <a:defRPr/>
            </a:pPr>
            <a:endParaRPr lang="tr-TR" sz="4382" b="1" dirty="0">
              <a:latin typeface="+mj-lt"/>
              <a:ea typeface="+mj-ea"/>
              <a:cs typeface="+mj-cs"/>
            </a:endParaRPr>
          </a:p>
        </p:txBody>
      </p:sp>
      <p:sp>
        <p:nvSpPr>
          <p:cNvPr id="5" name="Dikdörtgen 4"/>
          <p:cNvSpPr/>
          <p:nvPr/>
        </p:nvSpPr>
        <p:spPr>
          <a:xfrm>
            <a:off x="1115615" y="918745"/>
            <a:ext cx="7831403" cy="8740854"/>
          </a:xfrm>
          <a:prstGeom prst="rect">
            <a:avLst/>
          </a:prstGeom>
        </p:spPr>
        <p:txBody>
          <a:bodyPr wrap="square">
            <a:spAutoFit/>
          </a:bodyPr>
          <a:lstStyle/>
          <a:p>
            <a:r>
              <a:rPr lang="tr-TR" sz="2800" b="1" dirty="0">
                <a:solidFill>
                  <a:srgbClr val="7030A0"/>
                </a:solidFill>
                <a:latin typeface="Times New Roman" panose="02020603050405020304" pitchFamily="18" charset="0"/>
                <a:cs typeface="Times New Roman" panose="02020603050405020304" pitchFamily="18" charset="0"/>
              </a:rPr>
              <a:t>İn </a:t>
            </a:r>
            <a:r>
              <a:rPr lang="tr-TR" sz="2800" b="1" dirty="0" err="1">
                <a:solidFill>
                  <a:srgbClr val="7030A0"/>
                </a:solidFill>
                <a:latin typeface="Times New Roman" panose="02020603050405020304" pitchFamily="18" charset="0"/>
                <a:cs typeface="Times New Roman" panose="02020603050405020304" pitchFamily="18" charset="0"/>
              </a:rPr>
              <a:t>Situ</a:t>
            </a:r>
            <a:r>
              <a:rPr lang="tr-TR" sz="2800" b="1" dirty="0">
                <a:solidFill>
                  <a:srgbClr val="7030A0"/>
                </a:solidFill>
                <a:latin typeface="Times New Roman" panose="02020603050405020304" pitchFamily="18" charset="0"/>
                <a:cs typeface="Times New Roman" panose="02020603050405020304" pitchFamily="18" charset="0"/>
              </a:rPr>
              <a:t> (= yerinde) </a:t>
            </a:r>
          </a:p>
          <a:p>
            <a:pPr marL="341528" indent="-341528">
              <a:buClr>
                <a:srgbClr val="00B0F0"/>
              </a:buCl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Tek bir yerde bulunur</a:t>
            </a:r>
          </a:p>
          <a:p>
            <a:pPr marL="341528" indent="-341528">
              <a:buClr>
                <a:srgbClr val="00B0F0"/>
              </a:buClr>
              <a:buFont typeface="Wingdings" panose="05000000000000000000" pitchFamily="2" charset="2"/>
              <a:buChar char="ü"/>
            </a:pPr>
            <a:r>
              <a:rPr lang="tr-TR" sz="2800" dirty="0" err="1">
                <a:latin typeface="Times New Roman" panose="02020603050405020304" pitchFamily="18" charset="0"/>
                <a:cs typeface="Times New Roman" panose="02020603050405020304" pitchFamily="18" charset="0"/>
              </a:rPr>
              <a:t>Malign</a:t>
            </a:r>
            <a:r>
              <a:rPr lang="tr-TR" sz="2800" dirty="0">
                <a:latin typeface="Times New Roman" panose="02020603050405020304" pitchFamily="18" charset="0"/>
                <a:cs typeface="Times New Roman" panose="02020603050405020304" pitchFamily="18" charset="0"/>
              </a:rPr>
              <a:t> değişiklikleri devam eder</a:t>
            </a:r>
          </a:p>
          <a:p>
            <a:pPr marL="341528" indent="-341528">
              <a:buClr>
                <a:srgbClr val="00B0F0"/>
              </a:buCl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Normal dokuların çevresini tehdit etmez dolayısı ile yayılma göstermezler. </a:t>
            </a:r>
            <a:endParaRPr lang="tr-TR" sz="2800" dirty="0" smtClean="0">
              <a:latin typeface="Times New Roman" panose="02020603050405020304" pitchFamily="18" charset="0"/>
              <a:cs typeface="Times New Roman" panose="02020603050405020304" pitchFamily="18" charset="0"/>
            </a:endParaRPr>
          </a:p>
          <a:p>
            <a:pPr>
              <a:buClr>
                <a:srgbClr val="00B0F0"/>
              </a:buClr>
            </a:pPr>
            <a:endParaRPr lang="tr-TR" sz="2800" dirty="0" smtClean="0">
              <a:latin typeface="Times New Roman" panose="02020603050405020304" pitchFamily="18" charset="0"/>
              <a:cs typeface="Times New Roman" panose="02020603050405020304" pitchFamily="18" charset="0"/>
            </a:endParaRPr>
          </a:p>
          <a:p>
            <a:pPr>
              <a:buNone/>
            </a:pPr>
            <a:r>
              <a:rPr lang="tr-TR" sz="2800" b="1" dirty="0">
                <a:solidFill>
                  <a:srgbClr val="FF0000"/>
                </a:solidFill>
                <a:latin typeface="Times New Roman" pitchFamily="18" charset="0"/>
                <a:cs typeface="Times New Roman" pitchFamily="18" charset="0"/>
              </a:rPr>
              <a:t>Örnek: </a:t>
            </a:r>
          </a:p>
          <a:p>
            <a:pPr>
              <a:buNone/>
            </a:pPr>
            <a:r>
              <a:rPr lang="tr-TR" sz="2800" dirty="0">
                <a:solidFill>
                  <a:srgbClr val="FF0000"/>
                </a:solidFill>
                <a:latin typeface="Times New Roman" pitchFamily="18" charset="0"/>
                <a:cs typeface="Times New Roman" pitchFamily="18" charset="0"/>
              </a:rPr>
              <a:t>	</a:t>
            </a:r>
            <a:r>
              <a:rPr lang="tr-TR" sz="2800" dirty="0">
                <a:latin typeface="Times New Roman" pitchFamily="18" charset="0"/>
                <a:cs typeface="Times New Roman" pitchFamily="18" charset="0"/>
              </a:rPr>
              <a:t>Ses kısıklığı nedeniyle başvuran ve </a:t>
            </a:r>
            <a:r>
              <a:rPr lang="tr-TR" sz="2800" dirty="0" err="1">
                <a:latin typeface="Times New Roman" pitchFamily="18" charset="0"/>
                <a:cs typeface="Times New Roman" pitchFamily="18" charset="0"/>
              </a:rPr>
              <a:t>larenks</a:t>
            </a:r>
            <a:r>
              <a:rPr lang="tr-TR" sz="2800" dirty="0">
                <a:latin typeface="Times New Roman" pitchFamily="18" charset="0"/>
                <a:cs typeface="Times New Roman" pitchFamily="18" charset="0"/>
              </a:rPr>
              <a:t>   CA tanısı konulan, morfoloji sonucu </a:t>
            </a:r>
            <a:r>
              <a:rPr lang="tr-TR" sz="2800" dirty="0" err="1">
                <a:latin typeface="Times New Roman" pitchFamily="18" charset="0"/>
                <a:cs typeface="Times New Roman" pitchFamily="18" charset="0"/>
              </a:rPr>
              <a:t>adenokarsinom</a:t>
            </a:r>
            <a:r>
              <a:rPr lang="tr-TR" sz="2800" dirty="0">
                <a:latin typeface="Times New Roman" pitchFamily="18" charset="0"/>
                <a:cs typeface="Times New Roman" pitchFamily="18" charset="0"/>
              </a:rPr>
              <a:t> in </a:t>
            </a:r>
            <a:r>
              <a:rPr lang="tr-TR" sz="2800" dirty="0" err="1">
                <a:latin typeface="Times New Roman" pitchFamily="18" charset="0"/>
                <a:cs typeface="Times New Roman" pitchFamily="18" charset="0"/>
              </a:rPr>
              <a:t>situ</a:t>
            </a:r>
            <a:r>
              <a:rPr lang="tr-TR" sz="2800" dirty="0">
                <a:latin typeface="Times New Roman" pitchFamily="18" charset="0"/>
                <a:cs typeface="Times New Roman" pitchFamily="18" charset="0"/>
              </a:rPr>
              <a:t> olan hasta;</a:t>
            </a:r>
          </a:p>
          <a:p>
            <a:pPr>
              <a:buNone/>
            </a:pPr>
            <a:endParaRPr lang="tr-TR" sz="2800" b="1" dirty="0">
              <a:latin typeface="Times New Roman" pitchFamily="18" charset="0"/>
              <a:cs typeface="Times New Roman" pitchFamily="18" charset="0"/>
            </a:endParaRPr>
          </a:p>
          <a:p>
            <a:pPr>
              <a:buFont typeface="Wingdings" pitchFamily="2" charset="2"/>
              <a:buChar char="ü"/>
            </a:pPr>
            <a:r>
              <a:rPr lang="fi-FI" sz="2800" dirty="0">
                <a:latin typeface="Times New Roman" pitchFamily="18" charset="0"/>
                <a:cs typeface="Times New Roman" pitchFamily="18" charset="0"/>
              </a:rPr>
              <a:t>D02.0</a:t>
            </a:r>
            <a:r>
              <a:rPr lang="tr-TR" sz="2800" dirty="0">
                <a:latin typeface="Times New Roman" pitchFamily="18" charset="0"/>
                <a:cs typeface="Times New Roman" pitchFamily="18" charset="0"/>
              </a:rPr>
              <a:t> </a:t>
            </a:r>
            <a:r>
              <a:rPr lang="fi-FI" sz="2800" dirty="0">
                <a:latin typeface="Times New Roman" pitchFamily="18" charset="0"/>
                <a:cs typeface="Times New Roman" pitchFamily="18" charset="0"/>
              </a:rPr>
              <a:t>Larenksin in situ karsinomu</a:t>
            </a:r>
            <a:endParaRPr lang="tr-TR" sz="2800" dirty="0">
              <a:latin typeface="Times New Roman" pitchFamily="18" charset="0"/>
              <a:cs typeface="Times New Roman" pitchFamily="18" charset="0"/>
            </a:endParaRPr>
          </a:p>
          <a:p>
            <a:pPr>
              <a:buFont typeface="Wingdings" pitchFamily="2" charset="2"/>
              <a:buChar char="ü"/>
            </a:pPr>
            <a:r>
              <a:rPr lang="tr-TR" sz="2800" dirty="0">
                <a:latin typeface="Times New Roman" pitchFamily="18" charset="0"/>
                <a:cs typeface="Times New Roman" pitchFamily="18" charset="0"/>
              </a:rPr>
              <a:t>M8140/2 </a:t>
            </a:r>
            <a:r>
              <a:rPr lang="tr-TR" sz="2800" dirty="0" err="1">
                <a:latin typeface="Times New Roman" pitchFamily="18" charset="0"/>
                <a:cs typeface="Times New Roman" pitchFamily="18" charset="0"/>
              </a:rPr>
              <a:t>Adenokarsinom</a:t>
            </a:r>
            <a:r>
              <a:rPr lang="tr-TR" sz="2800" dirty="0">
                <a:latin typeface="Times New Roman" pitchFamily="18" charset="0"/>
                <a:cs typeface="Times New Roman" pitchFamily="18" charset="0"/>
              </a:rPr>
              <a:t> in </a:t>
            </a:r>
            <a:r>
              <a:rPr lang="tr-TR" sz="2800" dirty="0" err="1">
                <a:latin typeface="Times New Roman" pitchFamily="18" charset="0"/>
                <a:cs typeface="Times New Roman" pitchFamily="18" charset="0"/>
              </a:rPr>
              <a:t>situ</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nos</a:t>
            </a:r>
            <a:endParaRPr lang="tr-TR" sz="2800" dirty="0">
              <a:latin typeface="Times New Roman" pitchFamily="18" charset="0"/>
              <a:cs typeface="Times New Roman" pitchFamily="18" charset="0"/>
            </a:endParaRPr>
          </a:p>
          <a:p>
            <a:pPr marL="341528" indent="-341528">
              <a:buClr>
                <a:srgbClr val="00B0F0"/>
              </a:buClr>
              <a:buFont typeface="Wingdings" panose="05000000000000000000" pitchFamily="2" charset="2"/>
              <a:buChar char="ü"/>
            </a:pPr>
            <a:endParaRPr lang="tr-TR" dirty="0"/>
          </a:p>
          <a:p>
            <a:pPr marL="341528" indent="-341528">
              <a:buClr>
                <a:srgbClr val="00B0F0"/>
              </a:buClr>
              <a:buFont typeface="Wingdings" panose="05000000000000000000" pitchFamily="2" charset="2"/>
              <a:buChar char="ü"/>
            </a:pPr>
            <a:endParaRPr lang="tr-TR" dirty="0" smtClean="0"/>
          </a:p>
          <a:p>
            <a:pPr marL="341528" indent="-341528">
              <a:buClr>
                <a:srgbClr val="00B0F0"/>
              </a:buClr>
              <a:buFont typeface="Wingdings" panose="05000000000000000000" pitchFamily="2" charset="2"/>
              <a:buChar char="ü"/>
            </a:pPr>
            <a:endParaRPr lang="tr-TR" dirty="0"/>
          </a:p>
          <a:p>
            <a:pPr marL="341528" indent="-341528">
              <a:buClr>
                <a:srgbClr val="00B0F0"/>
              </a:buClr>
              <a:buFont typeface="Wingdings" panose="05000000000000000000" pitchFamily="2" charset="2"/>
              <a:buChar char="ü"/>
            </a:pPr>
            <a:endParaRPr lang="tr-TR" dirty="0" smtClean="0"/>
          </a:p>
          <a:p>
            <a:pPr marL="341528" indent="-341528">
              <a:buClr>
                <a:srgbClr val="00B0F0"/>
              </a:buClr>
              <a:buFont typeface="Wingdings" panose="05000000000000000000" pitchFamily="2" charset="2"/>
              <a:buChar char="ü"/>
            </a:pPr>
            <a:endParaRPr lang="tr-TR" dirty="0"/>
          </a:p>
          <a:p>
            <a:pPr marL="341528" indent="-341528">
              <a:buClr>
                <a:srgbClr val="00B0F0"/>
              </a:buClr>
              <a:buFont typeface="Wingdings" panose="05000000000000000000" pitchFamily="2" charset="2"/>
              <a:buChar char="ü"/>
            </a:pPr>
            <a:endParaRPr lang="tr-TR" dirty="0" smtClean="0"/>
          </a:p>
          <a:p>
            <a:pPr marL="341528" indent="-341528">
              <a:buClr>
                <a:srgbClr val="00B0F0"/>
              </a:buClr>
              <a:buFont typeface="Wingdings" panose="05000000000000000000" pitchFamily="2" charset="2"/>
              <a:buChar char="ü"/>
            </a:pPr>
            <a:endParaRPr lang="tr-TR" dirty="0"/>
          </a:p>
          <a:p>
            <a:pPr marL="341528" indent="-341528">
              <a:buClr>
                <a:srgbClr val="00B0F0"/>
              </a:buClr>
              <a:buFont typeface="Wingdings" panose="05000000000000000000" pitchFamily="2" charset="2"/>
              <a:buChar char="ü"/>
            </a:pPr>
            <a:endParaRPr lang="tr-TR" dirty="0" smtClean="0"/>
          </a:p>
          <a:p>
            <a:pPr marL="341528" indent="-341528">
              <a:buClr>
                <a:srgbClr val="00B0F0"/>
              </a:buClr>
              <a:buFont typeface="Wingdings" panose="05000000000000000000" pitchFamily="2" charset="2"/>
              <a:buChar char="ü"/>
            </a:pPr>
            <a:endParaRPr lang="tr-TR" dirty="0"/>
          </a:p>
          <a:p>
            <a:pPr marL="341528" indent="-341528">
              <a:buClr>
                <a:srgbClr val="00B0F0"/>
              </a:buClr>
              <a:buFont typeface="Wingdings" panose="05000000000000000000" pitchFamily="2" charset="2"/>
              <a:buChar char="ü"/>
            </a:pPr>
            <a:endParaRPr lang="tr-TR" dirty="0" smtClean="0"/>
          </a:p>
          <a:p>
            <a:pPr marL="341528" indent="-341528">
              <a:buClr>
                <a:srgbClr val="00B0F0"/>
              </a:buClr>
              <a:buFont typeface="Wingdings" panose="05000000000000000000" pitchFamily="2" charset="2"/>
              <a:buChar char="ü"/>
            </a:pPr>
            <a:endParaRPr lang="tr-TR" dirty="0"/>
          </a:p>
        </p:txBody>
      </p:sp>
    </p:spTree>
    <p:extLst>
      <p:ext uri="{BB962C8B-B14F-4D97-AF65-F5344CB8AC3E}">
        <p14:creationId xmlns:p14="http://schemas.microsoft.com/office/powerpoint/2010/main" val="997102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7" name="6 Slayt Numarası Yer Tutucusu"/>
          <p:cNvSpPr>
            <a:spLocks noGrp="1"/>
          </p:cNvSpPr>
          <p:nvPr>
            <p:ph type="sldNum" sz="quarter" idx="12"/>
          </p:nvPr>
        </p:nvSpPr>
        <p:spPr/>
        <p:txBody>
          <a:bodyPr/>
          <a:lstStyle/>
          <a:p>
            <a:fld id="{84682033-5290-4839-A7E1-A23564A56206}" type="slidenum">
              <a:rPr lang="en-US" smtClean="0"/>
              <a:pPr/>
              <a:t>24</a:t>
            </a:fld>
            <a:endParaRPr lang="en-US" dirty="0"/>
          </a:p>
        </p:txBody>
      </p:sp>
      <p:sp>
        <p:nvSpPr>
          <p:cNvPr id="4" name="3 Dikdörtgen"/>
          <p:cNvSpPr/>
          <p:nvPr/>
        </p:nvSpPr>
        <p:spPr>
          <a:xfrm>
            <a:off x="1057640" y="399779"/>
            <a:ext cx="8013208" cy="643760"/>
          </a:xfrm>
          <a:prstGeom prst="rect">
            <a:avLst/>
          </a:prstGeom>
        </p:spPr>
        <p:txBody>
          <a:bodyPr wrap="square">
            <a:spAutoFit/>
          </a:bodyPr>
          <a:lstStyle/>
          <a:p>
            <a:pPr algn="ctr"/>
            <a:r>
              <a:rPr lang="sv-SE" sz="3586" b="1" dirty="0">
                <a:solidFill>
                  <a:srgbClr val="FF0000"/>
                </a:solidFill>
                <a:latin typeface="Times New Roman" pitchFamily="18" charset="0"/>
                <a:cs typeface="Times New Roman" pitchFamily="18" charset="0"/>
              </a:rPr>
              <a:t>Davranış Tipine Göre </a:t>
            </a:r>
            <a:r>
              <a:rPr lang="tr-TR" sz="3586" b="1" dirty="0">
                <a:solidFill>
                  <a:srgbClr val="FF0000"/>
                </a:solidFill>
                <a:latin typeface="Times New Roman" pitchFamily="18" charset="0"/>
                <a:ea typeface="Tahoma" pitchFamily="34" charset="0"/>
                <a:cs typeface="Times New Roman" pitchFamily="18" charset="0"/>
              </a:rPr>
              <a:t>Neoplaziler</a:t>
            </a:r>
            <a:endParaRPr lang="tr-TR" sz="3586" b="1" dirty="0">
              <a:solidFill>
                <a:srgbClr val="FF0000"/>
              </a:solidFill>
            </a:endParaRPr>
          </a:p>
        </p:txBody>
      </p:sp>
      <p:sp>
        <p:nvSpPr>
          <p:cNvPr id="5" name="4 Dikdörtgen"/>
          <p:cNvSpPr/>
          <p:nvPr/>
        </p:nvSpPr>
        <p:spPr>
          <a:xfrm>
            <a:off x="1057640" y="631859"/>
            <a:ext cx="8013208" cy="5933804"/>
          </a:xfrm>
          <a:prstGeom prst="rect">
            <a:avLst/>
          </a:prstGeom>
        </p:spPr>
        <p:txBody>
          <a:bodyPr wrap="square">
            <a:spAutoFit/>
          </a:bodyPr>
          <a:lstStyle/>
          <a:p>
            <a:endParaRPr lang="tr-TR" sz="2789" dirty="0">
              <a:solidFill>
                <a:srgbClr val="7030A0"/>
              </a:solidFill>
              <a:latin typeface="Times New Roman" pitchFamily="18" charset="0"/>
              <a:ea typeface="Tahoma" pitchFamily="34" charset="0"/>
              <a:cs typeface="Times New Roman" pitchFamily="18" charset="0"/>
            </a:endParaRPr>
          </a:p>
          <a:p>
            <a:endParaRPr lang="tr-TR" sz="2390" b="1" dirty="0">
              <a:solidFill>
                <a:srgbClr val="7030A0"/>
              </a:solidFill>
              <a:latin typeface="Times New Roman" pitchFamily="18" charset="0"/>
              <a:ea typeface="Tahoma" pitchFamily="34" charset="0"/>
              <a:cs typeface="Times New Roman" pitchFamily="18" charset="0"/>
            </a:endParaRPr>
          </a:p>
          <a:p>
            <a:r>
              <a:rPr lang="tr-TR" sz="2800" b="1" dirty="0">
                <a:solidFill>
                  <a:srgbClr val="7030A0"/>
                </a:solidFill>
                <a:latin typeface="Times New Roman" pitchFamily="18" charset="0"/>
                <a:ea typeface="Tahoma" pitchFamily="34" charset="0"/>
                <a:cs typeface="Times New Roman" pitchFamily="18" charset="0"/>
              </a:rPr>
              <a:t>Belirsiz </a:t>
            </a:r>
            <a:r>
              <a:rPr lang="tr-TR" sz="2800" b="1" dirty="0" err="1">
                <a:solidFill>
                  <a:srgbClr val="7030A0"/>
                </a:solidFill>
                <a:latin typeface="Times New Roman" pitchFamily="18" charset="0"/>
                <a:ea typeface="Tahoma" pitchFamily="34" charset="0"/>
                <a:cs typeface="Times New Roman" pitchFamily="18" charset="0"/>
              </a:rPr>
              <a:t>Neoplaziler</a:t>
            </a:r>
            <a:r>
              <a:rPr lang="tr-TR" sz="2800" b="1" dirty="0">
                <a:solidFill>
                  <a:srgbClr val="7030A0"/>
                </a:solidFill>
                <a:latin typeface="Times New Roman" pitchFamily="18" charset="0"/>
                <a:ea typeface="Tahoma" pitchFamily="34" charset="0"/>
                <a:cs typeface="Times New Roman" pitchFamily="18" charset="0"/>
              </a:rPr>
              <a:t>:</a:t>
            </a:r>
            <a:endParaRPr lang="tr-TR" sz="2800" dirty="0">
              <a:solidFill>
                <a:srgbClr val="7030A0"/>
              </a:solidFill>
              <a:latin typeface="Times New Roman" pitchFamily="18" charset="0"/>
              <a:ea typeface="Tahoma" pitchFamily="34" charset="0"/>
              <a:cs typeface="Times New Roman" pitchFamily="18" charset="0"/>
            </a:endParaRPr>
          </a:p>
          <a:p>
            <a:pPr>
              <a:buNone/>
            </a:pPr>
            <a:endParaRPr lang="tr-TR" sz="2800" dirty="0">
              <a:latin typeface="Times New Roman" pitchFamily="18" charset="0"/>
              <a:cs typeface="Times New Roman" pitchFamily="18" charset="0"/>
            </a:endParaRPr>
          </a:p>
          <a:p>
            <a:pPr>
              <a:buNone/>
            </a:pPr>
            <a:r>
              <a:rPr lang="tr-TR" sz="2800" dirty="0">
                <a:latin typeface="Times New Roman" pitchFamily="18" charset="0"/>
                <a:cs typeface="Times New Roman" pitchFamily="18" charset="0"/>
              </a:rPr>
              <a:t>	Davranış tipi tahmin edilemeyen, gelecekte ne olacağı bilinmeyen şu anda benign ancak ileride malign olma ihtimali olan kanser grubudur. </a:t>
            </a:r>
          </a:p>
          <a:p>
            <a:pPr>
              <a:buNone/>
            </a:pPr>
            <a:endParaRPr lang="tr-TR" sz="2800" dirty="0">
              <a:latin typeface="Times New Roman" pitchFamily="18" charset="0"/>
              <a:cs typeface="Times New Roman" pitchFamily="18" charset="0"/>
            </a:endParaRPr>
          </a:p>
          <a:p>
            <a:pPr marL="0" lvl="1">
              <a:buClr>
                <a:schemeClr val="accent3"/>
              </a:buClr>
              <a:buSzPct val="95000"/>
            </a:pPr>
            <a:r>
              <a:rPr lang="tr-TR" sz="2800" b="1" dirty="0">
                <a:solidFill>
                  <a:srgbClr val="7030A0"/>
                </a:solidFill>
                <a:latin typeface="Times New Roman" pitchFamily="18" charset="0"/>
                <a:ea typeface="Tahoma" pitchFamily="34" charset="0"/>
                <a:cs typeface="Times New Roman" pitchFamily="18" charset="0"/>
              </a:rPr>
              <a:t>Tanımlanmamış </a:t>
            </a:r>
            <a:r>
              <a:rPr lang="tr-TR" sz="2800" b="1" dirty="0" err="1">
                <a:solidFill>
                  <a:srgbClr val="7030A0"/>
                </a:solidFill>
                <a:latin typeface="Times New Roman" pitchFamily="18" charset="0"/>
                <a:ea typeface="Tahoma" pitchFamily="34" charset="0"/>
                <a:cs typeface="Times New Roman" pitchFamily="18" charset="0"/>
              </a:rPr>
              <a:t>Neoplaziler</a:t>
            </a:r>
            <a:r>
              <a:rPr lang="tr-TR" sz="2800" b="1" dirty="0">
                <a:solidFill>
                  <a:srgbClr val="7030A0"/>
                </a:solidFill>
                <a:latin typeface="Times New Roman" pitchFamily="18" charset="0"/>
                <a:ea typeface="Tahoma" pitchFamily="34" charset="0"/>
                <a:cs typeface="Times New Roman" pitchFamily="18" charset="0"/>
              </a:rPr>
              <a:t>:</a:t>
            </a:r>
            <a:endParaRPr lang="tr-TR" sz="2800" dirty="0">
              <a:latin typeface="Times New Roman" pitchFamily="18" charset="0"/>
              <a:ea typeface="Tahoma" pitchFamily="34" charset="0"/>
              <a:cs typeface="Times New Roman" pitchFamily="18" charset="0"/>
            </a:endParaRPr>
          </a:p>
          <a:p>
            <a:pPr marL="113843"/>
            <a:r>
              <a:rPr lang="tr-TR" sz="2800" dirty="0">
                <a:latin typeface="Times New Roman" pitchFamily="18" charset="0"/>
                <a:ea typeface="Tahoma" pitchFamily="34" charset="0"/>
                <a:cs typeface="Times New Roman" pitchFamily="18" charset="0"/>
              </a:rPr>
              <a:t> 	</a:t>
            </a:r>
            <a:r>
              <a:rPr lang="tr-TR" sz="2800" dirty="0" err="1">
                <a:latin typeface="Times New Roman" pitchFamily="18" charset="0"/>
                <a:ea typeface="Tahoma" pitchFamily="34" charset="0"/>
                <a:cs typeface="Times New Roman" pitchFamily="18" charset="0"/>
              </a:rPr>
              <a:t>Malign</a:t>
            </a:r>
            <a:r>
              <a:rPr lang="tr-TR" sz="2800" dirty="0">
                <a:latin typeface="Times New Roman" pitchFamily="18" charset="0"/>
                <a:ea typeface="Tahoma" pitchFamily="34" charset="0"/>
                <a:cs typeface="Times New Roman" pitchFamily="18" charset="0"/>
              </a:rPr>
              <a:t> </a:t>
            </a:r>
            <a:r>
              <a:rPr lang="tr-TR" sz="2800" dirty="0" err="1">
                <a:latin typeface="Times New Roman" pitchFamily="18" charset="0"/>
                <a:ea typeface="Tahoma" pitchFamily="34" charset="0"/>
                <a:cs typeface="Times New Roman" pitchFamily="18" charset="0"/>
              </a:rPr>
              <a:t>neoplazinin</a:t>
            </a:r>
            <a:r>
              <a:rPr lang="tr-TR" sz="2800" dirty="0">
                <a:latin typeface="Times New Roman" pitchFamily="18" charset="0"/>
                <a:ea typeface="Tahoma" pitchFamily="34" charset="0"/>
                <a:cs typeface="Times New Roman" pitchFamily="18" charset="0"/>
              </a:rPr>
              <a:t> davranışı (</a:t>
            </a:r>
            <a:r>
              <a:rPr lang="tr-TR" sz="2800" dirty="0" err="1">
                <a:latin typeface="Times New Roman" pitchFamily="18" charset="0"/>
                <a:ea typeface="Tahoma" pitchFamily="34" charset="0"/>
                <a:cs typeface="Times New Roman" pitchFamily="18" charset="0"/>
              </a:rPr>
              <a:t>primer</a:t>
            </a:r>
            <a:r>
              <a:rPr lang="tr-TR" sz="2800" dirty="0">
                <a:latin typeface="Times New Roman" pitchFamily="18" charset="0"/>
                <a:ea typeface="Tahoma" pitchFamily="34" charset="0"/>
                <a:cs typeface="Times New Roman" pitchFamily="18" charset="0"/>
              </a:rPr>
              <a:t> ya da </a:t>
            </a:r>
            <a:r>
              <a:rPr lang="tr-TR" sz="2800" dirty="0" err="1">
                <a:latin typeface="Times New Roman" pitchFamily="18" charset="0"/>
                <a:ea typeface="Tahoma" pitchFamily="34" charset="0"/>
                <a:cs typeface="Times New Roman" pitchFamily="18" charset="0"/>
              </a:rPr>
              <a:t>sekonder</a:t>
            </a:r>
            <a:r>
              <a:rPr lang="tr-TR" sz="2800" dirty="0">
                <a:latin typeface="Times New Roman" pitchFamily="18" charset="0"/>
                <a:ea typeface="Tahoma" pitchFamily="34" charset="0"/>
                <a:cs typeface="Times New Roman" pitchFamily="18" charset="0"/>
              </a:rPr>
              <a:t>) hakkında hiçbir kayıt bulunmayan ve davranışı bilinmeyen kanser grubudur.</a:t>
            </a:r>
          </a:p>
          <a:p>
            <a:pPr>
              <a:buNone/>
            </a:pPr>
            <a:endParaRPr lang="tr-TR" sz="2390" dirty="0">
              <a:latin typeface="Times New Roman" pitchFamily="18" charset="0"/>
              <a:cs typeface="Times New Roman" pitchFamily="18" charset="0"/>
            </a:endParaRPr>
          </a:p>
          <a:p>
            <a:pPr>
              <a:buNone/>
            </a:pPr>
            <a:endParaRPr lang="tr-TR" sz="2390" dirty="0">
              <a:latin typeface="Times New Roman" pitchFamily="18" charset="0"/>
              <a:cs typeface="Times New Roman" pitchFamily="18" charset="0"/>
            </a:endParaRPr>
          </a:p>
        </p:txBody>
      </p:sp>
    </p:spTree>
    <p:extLst>
      <p:ext uri="{BB962C8B-B14F-4D97-AF65-F5344CB8AC3E}">
        <p14:creationId xmlns:p14="http://schemas.microsoft.com/office/powerpoint/2010/main" val="2869635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Slayt Numarası Yer Tutucusu"/>
          <p:cNvSpPr>
            <a:spLocks noGrp="1"/>
          </p:cNvSpPr>
          <p:nvPr>
            <p:ph type="sldNum" sz="quarter" idx="12"/>
          </p:nvPr>
        </p:nvSpPr>
        <p:spPr/>
        <p:txBody>
          <a:bodyPr/>
          <a:lstStyle/>
          <a:p>
            <a:fld id="{84682033-5290-4839-A7E1-A23564A56206}" type="slidenum">
              <a:rPr lang="en-US" smtClean="0"/>
              <a:pPr/>
              <a:t>25</a:t>
            </a:fld>
            <a:endParaRPr lang="en-US" dirty="0"/>
          </a:p>
        </p:txBody>
      </p:sp>
      <p:sp>
        <p:nvSpPr>
          <p:cNvPr id="4" name="3 Dikdörtgen"/>
          <p:cNvSpPr/>
          <p:nvPr/>
        </p:nvSpPr>
        <p:spPr>
          <a:xfrm>
            <a:off x="1057641" y="0"/>
            <a:ext cx="8013208" cy="643760"/>
          </a:xfrm>
          <a:prstGeom prst="rect">
            <a:avLst/>
          </a:prstGeom>
        </p:spPr>
        <p:txBody>
          <a:bodyPr wrap="square">
            <a:spAutoFit/>
          </a:bodyPr>
          <a:lstStyle/>
          <a:p>
            <a:pPr algn="ctr"/>
            <a:r>
              <a:rPr lang="sv-SE" sz="3586" b="1" dirty="0">
                <a:solidFill>
                  <a:srgbClr val="FF0000"/>
                </a:solidFill>
                <a:latin typeface="Times New Roman" pitchFamily="18" charset="0"/>
                <a:cs typeface="Times New Roman" pitchFamily="18" charset="0"/>
              </a:rPr>
              <a:t>Davranış Tipine Göre </a:t>
            </a:r>
            <a:r>
              <a:rPr lang="tr-TR" sz="3586" b="1" dirty="0">
                <a:solidFill>
                  <a:srgbClr val="FF0000"/>
                </a:solidFill>
                <a:latin typeface="Times New Roman" pitchFamily="18" charset="0"/>
                <a:ea typeface="Tahoma" pitchFamily="34" charset="0"/>
                <a:cs typeface="Times New Roman" pitchFamily="18" charset="0"/>
              </a:rPr>
              <a:t>Neoplaziler</a:t>
            </a:r>
            <a:endParaRPr lang="tr-TR" sz="3586" b="1" dirty="0">
              <a:solidFill>
                <a:srgbClr val="FF0000"/>
              </a:solidFill>
            </a:endParaRPr>
          </a:p>
        </p:txBody>
      </p:sp>
      <p:sp>
        <p:nvSpPr>
          <p:cNvPr id="5" name="4 Dikdörtgen"/>
          <p:cNvSpPr/>
          <p:nvPr/>
        </p:nvSpPr>
        <p:spPr>
          <a:xfrm>
            <a:off x="1057641" y="643760"/>
            <a:ext cx="8086358" cy="8596473"/>
          </a:xfrm>
          <a:prstGeom prst="rect">
            <a:avLst/>
          </a:prstGeom>
        </p:spPr>
        <p:txBody>
          <a:bodyPr wrap="square">
            <a:spAutoFit/>
          </a:bodyPr>
          <a:lstStyle/>
          <a:p>
            <a:pPr>
              <a:buNone/>
            </a:pPr>
            <a:r>
              <a:rPr lang="tr-TR" sz="2800" b="1" dirty="0" smtClean="0">
                <a:solidFill>
                  <a:srgbClr val="FF0000"/>
                </a:solidFill>
                <a:latin typeface="Times New Roman" pitchFamily="18" charset="0"/>
                <a:cs typeface="Times New Roman" pitchFamily="18" charset="0"/>
              </a:rPr>
              <a:t>Örnek</a:t>
            </a:r>
            <a:r>
              <a:rPr lang="tr-TR" sz="2800" b="1" dirty="0">
                <a:solidFill>
                  <a:srgbClr val="FF0000"/>
                </a:solidFill>
                <a:latin typeface="Times New Roman" pitchFamily="18" charset="0"/>
                <a:cs typeface="Times New Roman" pitchFamily="18" charset="0"/>
              </a:rPr>
              <a:t>:</a:t>
            </a:r>
          </a:p>
          <a:p>
            <a:pPr>
              <a:buNone/>
            </a:pPr>
            <a:r>
              <a:rPr lang="tr-TR" sz="2800" dirty="0">
                <a:solidFill>
                  <a:srgbClr val="FF0000"/>
                </a:solidFill>
                <a:latin typeface="Times New Roman" pitchFamily="18" charset="0"/>
                <a:cs typeface="Times New Roman" pitchFamily="18" charset="0"/>
              </a:rPr>
              <a:t>	 </a:t>
            </a:r>
            <a:r>
              <a:rPr lang="tr-TR" sz="2800" dirty="0">
                <a:latin typeface="Times New Roman" pitchFamily="18" charset="0"/>
                <a:cs typeface="Times New Roman" pitchFamily="18" charset="0"/>
              </a:rPr>
              <a:t>Beyin </a:t>
            </a:r>
            <a:r>
              <a:rPr lang="tr-TR" sz="2800" dirty="0" err="1">
                <a:latin typeface="Times New Roman" pitchFamily="18" charset="0"/>
                <a:cs typeface="Times New Roman" pitchFamily="18" charset="0"/>
              </a:rPr>
              <a:t>serebral</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meninkslerin</a:t>
            </a:r>
            <a:r>
              <a:rPr lang="tr-TR" sz="2800" dirty="0">
                <a:latin typeface="Times New Roman" pitchFamily="18" charset="0"/>
                <a:cs typeface="Times New Roman" pitchFamily="18" charset="0"/>
              </a:rPr>
              <a:t> neoplazması </a:t>
            </a:r>
            <a:r>
              <a:rPr lang="tr-TR" sz="2800" dirty="0" err="1">
                <a:latin typeface="Times New Roman" pitchFamily="18" charset="0"/>
                <a:cs typeface="Times New Roman" pitchFamily="18" charset="0"/>
              </a:rPr>
              <a:t>nöroblastom</a:t>
            </a:r>
            <a:r>
              <a:rPr lang="tr-TR" sz="2800" dirty="0">
                <a:latin typeface="Times New Roman" pitchFamily="18" charset="0"/>
                <a:cs typeface="Times New Roman" pitchFamily="18" charset="0"/>
              </a:rPr>
              <a:t>  belirsiz davranışlı tanısı konulan hasta</a:t>
            </a:r>
            <a:r>
              <a:rPr lang="tr-TR" sz="28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a:buFont typeface="Wingdings" pitchFamily="2" charset="2"/>
              <a:buChar char="ü"/>
            </a:pPr>
            <a:r>
              <a:rPr lang="tr-TR" sz="2800" dirty="0">
                <a:latin typeface="Times New Roman" pitchFamily="18" charset="0"/>
                <a:cs typeface="Times New Roman" pitchFamily="18" charset="0"/>
              </a:rPr>
              <a:t>D42.0 </a:t>
            </a:r>
            <a:r>
              <a:rPr lang="tr-TR" sz="2800" dirty="0" err="1">
                <a:latin typeface="Times New Roman" pitchFamily="18" charset="0"/>
                <a:cs typeface="Times New Roman" pitchFamily="18" charset="0"/>
              </a:rPr>
              <a:t>Serebral</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meninkslerin</a:t>
            </a:r>
            <a:r>
              <a:rPr lang="tr-TR" sz="2800" dirty="0">
                <a:latin typeface="Times New Roman" pitchFamily="18" charset="0"/>
                <a:cs typeface="Times New Roman" pitchFamily="18" charset="0"/>
              </a:rPr>
              <a:t> belirsiz veya bilinmeyen davranışlı neoplazması</a:t>
            </a:r>
          </a:p>
          <a:p>
            <a:pPr>
              <a:buFont typeface="Wingdings" pitchFamily="2" charset="2"/>
              <a:buChar char="ü"/>
            </a:pPr>
            <a:r>
              <a:rPr lang="tr-TR" sz="2800" dirty="0">
                <a:latin typeface="Times New Roman" pitchFamily="18" charset="0"/>
                <a:cs typeface="Times New Roman" pitchFamily="18" charset="0"/>
              </a:rPr>
              <a:t>M9500/1Nöroblastom NOS, belirsiz davranışlı selim veya </a:t>
            </a:r>
            <a:r>
              <a:rPr lang="tr-TR" sz="2800" dirty="0" smtClean="0">
                <a:latin typeface="Times New Roman" pitchFamily="18" charset="0"/>
                <a:cs typeface="Times New Roman" pitchFamily="18" charset="0"/>
              </a:rPr>
              <a:t>habis</a:t>
            </a:r>
            <a:endParaRPr lang="tr-TR" sz="2800" dirty="0">
              <a:solidFill>
                <a:srgbClr val="FF0000"/>
              </a:solidFill>
              <a:latin typeface="Times New Roman" panose="02020603050405020304" pitchFamily="18" charset="0"/>
              <a:cs typeface="Times New Roman" panose="02020603050405020304" pitchFamily="18" charset="0"/>
            </a:endParaRPr>
          </a:p>
          <a:p>
            <a:pPr marL="0" lvl="1" indent="0">
              <a:buClr>
                <a:schemeClr val="accent3"/>
              </a:buClr>
              <a:buSzPct val="95000"/>
              <a:buNone/>
            </a:pPr>
            <a:r>
              <a:rPr lang="tr-TR" sz="2800" b="1" dirty="0">
                <a:solidFill>
                  <a:srgbClr val="FF0000"/>
                </a:solidFill>
                <a:latin typeface="Times New Roman" panose="02020603050405020304" pitchFamily="18" charset="0"/>
                <a:cs typeface="Times New Roman" panose="02020603050405020304" pitchFamily="18" charset="0"/>
              </a:rPr>
              <a:t>Örnek : </a:t>
            </a:r>
          </a:p>
          <a:p>
            <a:pPr marL="0" lvl="1" indent="0">
              <a:buClr>
                <a:schemeClr val="accent3"/>
              </a:buClr>
              <a:buSzPct val="95000"/>
              <a:buNone/>
            </a:pPr>
            <a:r>
              <a:rPr lang="tr-TR" sz="2800" dirty="0">
                <a:latin typeface="Times New Roman" panose="02020603050405020304" pitchFamily="18" charset="0"/>
                <a:cs typeface="Times New Roman" panose="02020603050405020304" pitchFamily="18" charset="0"/>
              </a:rPr>
              <a:t>	Yer tanımı olmayan neoplazma </a:t>
            </a:r>
            <a:r>
              <a:rPr lang="tr-TR" sz="2800" dirty="0" err="1">
                <a:latin typeface="Times New Roman" panose="02020603050405020304" pitchFamily="18" charset="0"/>
                <a:cs typeface="Times New Roman" panose="02020603050405020304" pitchFamily="18" charset="0"/>
              </a:rPr>
              <a:t>Tranzisyonel</a:t>
            </a:r>
            <a:r>
              <a:rPr lang="tr-TR" sz="2800" dirty="0">
                <a:latin typeface="Times New Roman" panose="02020603050405020304" pitchFamily="18" charset="0"/>
                <a:cs typeface="Times New Roman" panose="02020603050405020304" pitchFamily="18" charset="0"/>
              </a:rPr>
              <a:t> hücreli </a:t>
            </a:r>
            <a:r>
              <a:rPr lang="tr-TR" sz="2800" dirty="0" err="1">
                <a:latin typeface="Times New Roman" panose="02020603050405020304" pitchFamily="18" charset="0"/>
                <a:cs typeface="Times New Roman" panose="02020603050405020304" pitchFamily="18" charset="0"/>
              </a:rPr>
              <a:t>karsinom</a:t>
            </a:r>
            <a:r>
              <a:rPr lang="tr-TR" sz="2800" dirty="0">
                <a:latin typeface="Times New Roman" panose="02020603050405020304" pitchFamily="18" charset="0"/>
                <a:cs typeface="Times New Roman" panose="02020603050405020304" pitchFamily="18" charset="0"/>
              </a:rPr>
              <a:t> belirsiz </a:t>
            </a:r>
            <a:r>
              <a:rPr lang="tr-TR" sz="2800" dirty="0" err="1">
                <a:latin typeface="Times New Roman" panose="02020603050405020304" pitchFamily="18" charset="0"/>
                <a:cs typeface="Times New Roman" panose="02020603050405020304" pitchFamily="18" charset="0"/>
              </a:rPr>
              <a:t>malign</a:t>
            </a:r>
            <a:r>
              <a:rPr lang="tr-TR" sz="2800" dirty="0">
                <a:latin typeface="Times New Roman" panose="02020603050405020304" pitchFamily="18" charset="0"/>
                <a:cs typeface="Times New Roman" panose="02020603050405020304" pitchFamily="18" charset="0"/>
              </a:rPr>
              <a:t> davranışlı tanısı konulan hasta</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buFont typeface="Wingdings" pitchFamily="2" charset="2"/>
              <a:buChar char="ü"/>
            </a:pPr>
            <a:r>
              <a:rPr lang="tr-TR" sz="2800" dirty="0">
                <a:latin typeface="Times New Roman" panose="02020603050405020304" pitchFamily="18" charset="0"/>
                <a:cs typeface="Times New Roman" panose="02020603050405020304" pitchFamily="18" charset="0"/>
              </a:rPr>
              <a:t>C80 Yer tanımı olmadan habis neoplazma</a:t>
            </a:r>
          </a:p>
          <a:p>
            <a:pPr>
              <a:buFont typeface="Wingdings" pitchFamily="2" charset="2"/>
              <a:buChar char="ü"/>
            </a:pPr>
            <a:r>
              <a:rPr lang="tr-TR" sz="2800" dirty="0">
                <a:latin typeface="Times New Roman" panose="02020603050405020304" pitchFamily="18" charset="0"/>
                <a:cs typeface="Times New Roman" panose="02020603050405020304" pitchFamily="18" charset="0"/>
              </a:rPr>
              <a:t>M8120/9 </a:t>
            </a:r>
            <a:r>
              <a:rPr lang="tr-TR" sz="2800" dirty="0" err="1">
                <a:latin typeface="Times New Roman" panose="02020603050405020304" pitchFamily="18" charset="0"/>
                <a:cs typeface="Times New Roman" panose="02020603050405020304" pitchFamily="18" charset="0"/>
              </a:rPr>
              <a:t>Transizyonel</a:t>
            </a:r>
            <a:r>
              <a:rPr lang="tr-TR" sz="2800" dirty="0">
                <a:latin typeface="Times New Roman" panose="02020603050405020304" pitchFamily="18" charset="0"/>
                <a:cs typeface="Times New Roman" panose="02020603050405020304" pitchFamily="18" charset="0"/>
              </a:rPr>
              <a:t> hücreli </a:t>
            </a:r>
            <a:r>
              <a:rPr lang="tr-TR" sz="2800" dirty="0" err="1">
                <a:latin typeface="Times New Roman" panose="02020603050405020304" pitchFamily="18" charset="0"/>
                <a:cs typeface="Times New Roman" panose="02020603050405020304" pitchFamily="18" charset="0"/>
              </a:rPr>
              <a:t>karsinom</a:t>
            </a:r>
            <a:r>
              <a:rPr lang="tr-TR" sz="2800" dirty="0">
                <a:latin typeface="Times New Roman" panose="02020603050405020304" pitchFamily="18" charset="0"/>
                <a:cs typeface="Times New Roman" panose="02020603050405020304" pitchFamily="18" charset="0"/>
              </a:rPr>
              <a:t> NOS, belirsiz davranışlı </a:t>
            </a:r>
            <a:r>
              <a:rPr lang="tr-TR" sz="2800" dirty="0" err="1">
                <a:latin typeface="Times New Roman" panose="02020603050405020304" pitchFamily="18" charset="0"/>
                <a:cs typeface="Times New Roman" panose="02020603050405020304" pitchFamily="18" charset="0"/>
              </a:rPr>
              <a:t>primer</a:t>
            </a:r>
            <a:r>
              <a:rPr lang="tr-TR" sz="2800" dirty="0">
                <a:latin typeface="Times New Roman" panose="02020603050405020304" pitchFamily="18" charset="0"/>
                <a:cs typeface="Times New Roman" panose="02020603050405020304" pitchFamily="18" charset="0"/>
              </a:rPr>
              <a:t> veya </a:t>
            </a:r>
            <a:r>
              <a:rPr lang="tr-TR" sz="2800" dirty="0" err="1">
                <a:latin typeface="Times New Roman" panose="02020603050405020304" pitchFamily="18" charset="0"/>
                <a:cs typeface="Times New Roman" panose="02020603050405020304" pitchFamily="18" charset="0"/>
              </a:rPr>
              <a:t>metastazik</a:t>
            </a:r>
            <a:endParaRPr lang="tr-TR" sz="2800" dirty="0">
              <a:latin typeface="Times New Roman" panose="02020603050405020304" pitchFamily="18" charset="0"/>
              <a:cs typeface="Times New Roman" panose="02020603050405020304" pitchFamily="18" charset="0"/>
            </a:endParaRPr>
          </a:p>
          <a:p>
            <a:pPr>
              <a:buFont typeface="Wingdings" pitchFamily="2" charset="2"/>
              <a:buChar char="ü"/>
            </a:pPr>
            <a:endParaRPr lang="tr-TR" sz="2390" dirty="0" smtClean="0">
              <a:latin typeface="Times New Roman" pitchFamily="18" charset="0"/>
              <a:cs typeface="Times New Roman" pitchFamily="18" charset="0"/>
            </a:endParaRPr>
          </a:p>
          <a:p>
            <a:pPr>
              <a:buFont typeface="Wingdings" pitchFamily="2" charset="2"/>
              <a:buChar char="ü"/>
            </a:pPr>
            <a:endParaRPr lang="tr-TR" sz="2390" dirty="0">
              <a:latin typeface="Times New Roman" pitchFamily="18" charset="0"/>
              <a:cs typeface="Times New Roman" pitchFamily="18" charset="0"/>
            </a:endParaRPr>
          </a:p>
          <a:p>
            <a:pPr>
              <a:buFont typeface="Wingdings" pitchFamily="2" charset="2"/>
              <a:buChar char="ü"/>
            </a:pPr>
            <a:endParaRPr lang="tr-TR" sz="2390" dirty="0" smtClean="0">
              <a:latin typeface="Times New Roman" pitchFamily="18" charset="0"/>
              <a:cs typeface="Times New Roman" pitchFamily="18" charset="0"/>
            </a:endParaRPr>
          </a:p>
          <a:p>
            <a:pPr>
              <a:buFont typeface="Wingdings" pitchFamily="2" charset="2"/>
              <a:buChar char="ü"/>
            </a:pPr>
            <a:endParaRPr lang="tr-TR" sz="2390" dirty="0">
              <a:latin typeface="Times New Roman" pitchFamily="18" charset="0"/>
              <a:cs typeface="Times New Roman" pitchFamily="18" charset="0"/>
            </a:endParaRPr>
          </a:p>
          <a:p>
            <a:pPr>
              <a:buFont typeface="Wingdings" pitchFamily="2" charset="2"/>
              <a:buChar char="ü"/>
            </a:pPr>
            <a:endParaRPr lang="tr-TR" sz="2390" dirty="0" smtClean="0">
              <a:latin typeface="Times New Roman" pitchFamily="18" charset="0"/>
              <a:cs typeface="Times New Roman" pitchFamily="18" charset="0"/>
            </a:endParaRPr>
          </a:p>
          <a:p>
            <a:pPr>
              <a:buFont typeface="Wingdings" pitchFamily="2" charset="2"/>
              <a:buChar char="ü"/>
            </a:pPr>
            <a:endParaRPr lang="tr-TR" sz="2390" dirty="0">
              <a:latin typeface="Times New Roman" pitchFamily="18" charset="0"/>
              <a:cs typeface="Times New Roman" pitchFamily="18" charset="0"/>
            </a:endParaRPr>
          </a:p>
        </p:txBody>
      </p:sp>
    </p:spTree>
    <p:extLst>
      <p:ext uri="{BB962C8B-B14F-4D97-AF65-F5344CB8AC3E}">
        <p14:creationId xmlns:p14="http://schemas.microsoft.com/office/powerpoint/2010/main" val="396966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p:cTn id="13"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3" end="3"/>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p:cTn id="1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p:cTn id="25"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5" end="5"/>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6" end="6"/>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p:cTn id="37"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8" name="7 Slayt Numarası Yer Tutucusu"/>
          <p:cNvSpPr>
            <a:spLocks noGrp="1"/>
          </p:cNvSpPr>
          <p:nvPr>
            <p:ph type="sldNum" sz="quarter" idx="12"/>
          </p:nvPr>
        </p:nvSpPr>
        <p:spPr/>
        <p:txBody>
          <a:bodyPr/>
          <a:lstStyle/>
          <a:p>
            <a:fld id="{84682033-5290-4839-A7E1-A23564A56206}" type="slidenum">
              <a:rPr lang="en-US" smtClean="0"/>
              <a:pPr/>
              <a:t>26</a:t>
            </a:fld>
            <a:endParaRPr lang="en-US" dirty="0"/>
          </a:p>
        </p:txBody>
      </p:sp>
      <p:sp>
        <p:nvSpPr>
          <p:cNvPr id="4" name="1 Başlık"/>
          <p:cNvSpPr txBox="1">
            <a:spLocks/>
          </p:cNvSpPr>
          <p:nvPr/>
        </p:nvSpPr>
        <p:spPr>
          <a:xfrm>
            <a:off x="985919" y="380473"/>
            <a:ext cx="7947768" cy="609992"/>
          </a:xfrm>
          <a:prstGeom prst="rect">
            <a:avLst/>
          </a:prstGeom>
        </p:spPr>
        <p:txBody>
          <a:bodyPr vert="horz" lIns="91076" tIns="45538" rIns="91076" bIns="45538" rtlCol="0" anchor="ctr">
            <a:normAutofit lnSpcReduction="10000"/>
          </a:bodyPr>
          <a:lstStyle/>
          <a:p>
            <a:pPr algn="ctr" defTabSz="910742" eaLnBrk="1" fontAlgn="auto" hangingPunct="1">
              <a:spcAft>
                <a:spcPts val="0"/>
              </a:spcAft>
              <a:defRPr/>
            </a:pPr>
            <a:r>
              <a:rPr lang="tr-TR" sz="3586" b="1" dirty="0">
                <a:solidFill>
                  <a:srgbClr val="FF0000"/>
                </a:solidFill>
                <a:latin typeface="Times New Roman" pitchFamily="18" charset="0"/>
                <a:ea typeface="+mj-ea"/>
                <a:cs typeface="Times New Roman" pitchFamily="18" charset="0"/>
              </a:rPr>
              <a:t>Primer Neoplaziler</a:t>
            </a:r>
            <a:endParaRPr lang="tr-TR" sz="3586" dirty="0">
              <a:solidFill>
                <a:srgbClr val="FF0000"/>
              </a:solidFill>
              <a:latin typeface="Times New Roman" pitchFamily="18" charset="0"/>
              <a:ea typeface="+mj-ea"/>
              <a:cs typeface="Times New Roman" pitchFamily="18" charset="0"/>
            </a:endParaRPr>
          </a:p>
        </p:txBody>
      </p:sp>
      <p:sp>
        <p:nvSpPr>
          <p:cNvPr id="5" name="4 Dikdörtgen"/>
          <p:cNvSpPr/>
          <p:nvPr/>
        </p:nvSpPr>
        <p:spPr>
          <a:xfrm>
            <a:off x="985920" y="990465"/>
            <a:ext cx="8084928" cy="5476756"/>
          </a:xfrm>
          <a:prstGeom prst="rect">
            <a:avLst/>
          </a:prstGeom>
        </p:spPr>
        <p:txBody>
          <a:bodyPr wrap="square">
            <a:spAutoFit/>
          </a:bodyPr>
          <a:lstStyle/>
          <a:p>
            <a:pPr>
              <a:buClr>
                <a:schemeClr val="accent1"/>
              </a:buClr>
            </a:pPr>
            <a:endParaRPr lang="tr-TR" sz="2800" dirty="0">
              <a:latin typeface="Times New Roman" pitchFamily="18" charset="0"/>
              <a:cs typeface="Times New Roman" pitchFamily="18" charset="0"/>
            </a:endParaRPr>
          </a:p>
          <a:p>
            <a:pPr marL="455371" indent="-455371">
              <a:buClr>
                <a:srgbClr val="00B0F0"/>
              </a:buClr>
              <a:buFont typeface="Wingdings" pitchFamily="2" charset="2"/>
              <a:buChar char="ü"/>
            </a:pPr>
            <a:r>
              <a:rPr lang="tr-TR" sz="2800" dirty="0">
                <a:latin typeface="Times New Roman" pitchFamily="18" charset="0"/>
                <a:cs typeface="Times New Roman" pitchFamily="18" charset="0"/>
              </a:rPr>
              <a:t>Kanserin ilk  görüldüğü  yeri ifade eder.</a:t>
            </a:r>
          </a:p>
          <a:p>
            <a:pPr marL="455371" indent="-455371">
              <a:buClr>
                <a:srgbClr val="00B0F0"/>
              </a:buClr>
              <a:buFont typeface="Wingdings" pitchFamily="2" charset="2"/>
              <a:buChar char="ü"/>
            </a:pPr>
            <a:r>
              <a:rPr lang="tr-TR" sz="2800" dirty="0">
                <a:latin typeface="Times New Roman" pitchFamily="18" charset="0"/>
                <a:cs typeface="Times New Roman" pitchFamily="18" charset="0"/>
              </a:rPr>
              <a:t>Kodlanmasında mutlaka bölge açıkça belirtilmelidir.</a:t>
            </a:r>
          </a:p>
          <a:p>
            <a:pPr marL="455371" indent="-455371">
              <a:lnSpc>
                <a:spcPct val="90000"/>
              </a:lnSpc>
              <a:buClr>
                <a:srgbClr val="00B0F0"/>
              </a:buClr>
              <a:buFont typeface="Wingdings" pitchFamily="2" charset="2"/>
              <a:buChar char="ü"/>
            </a:pPr>
            <a:r>
              <a:rPr lang="tr-TR" sz="2800" dirty="0">
                <a:latin typeface="Times New Roman" pitchFamily="18" charset="0"/>
                <a:ea typeface="Tahoma" pitchFamily="34" charset="0"/>
                <a:cs typeface="Times New Roman" pitchFamily="18" charset="0"/>
              </a:rPr>
              <a:t>Morfolojisi ……./3  olarak atanmalıdır</a:t>
            </a:r>
            <a:r>
              <a:rPr lang="tr-TR" sz="2800" dirty="0">
                <a:solidFill>
                  <a:srgbClr val="7030A0"/>
                </a:solidFill>
                <a:latin typeface="Times New Roman" pitchFamily="18" charset="0"/>
                <a:ea typeface="Tahoma" pitchFamily="34" charset="0"/>
                <a:cs typeface="Times New Roman" pitchFamily="18" charset="0"/>
              </a:rPr>
              <a:t>.</a:t>
            </a:r>
          </a:p>
          <a:p>
            <a:pPr marL="455371" indent="-455371">
              <a:lnSpc>
                <a:spcPct val="90000"/>
              </a:lnSpc>
              <a:buClr>
                <a:schemeClr val="accent1"/>
              </a:buClr>
              <a:buFont typeface="Wingdings" pitchFamily="2" charset="2"/>
              <a:buChar char="ü"/>
            </a:pPr>
            <a:endParaRPr lang="tr-TR" sz="2800" dirty="0">
              <a:solidFill>
                <a:srgbClr val="7030A0"/>
              </a:solidFill>
              <a:latin typeface="Times New Roman" pitchFamily="18" charset="0"/>
              <a:ea typeface="Tahoma" pitchFamily="34" charset="0"/>
              <a:cs typeface="Times New Roman" pitchFamily="18" charset="0"/>
            </a:endParaRPr>
          </a:p>
          <a:p>
            <a:pPr>
              <a:lnSpc>
                <a:spcPct val="90000"/>
              </a:lnSpc>
              <a:buClr>
                <a:srgbClr val="7030A0"/>
              </a:buClr>
              <a:buNone/>
            </a:pPr>
            <a:r>
              <a:rPr lang="tr-TR" sz="2800" b="1" dirty="0">
                <a:solidFill>
                  <a:srgbClr val="FF0000"/>
                </a:solidFill>
                <a:latin typeface="Times New Roman" pitchFamily="18" charset="0"/>
                <a:ea typeface="Tahoma" pitchFamily="34" charset="0"/>
                <a:cs typeface="Times New Roman" pitchFamily="18" charset="0"/>
              </a:rPr>
              <a:t>Örnek: </a:t>
            </a:r>
          </a:p>
          <a:p>
            <a:pPr>
              <a:lnSpc>
                <a:spcPct val="90000"/>
              </a:lnSpc>
              <a:buClr>
                <a:srgbClr val="7030A0"/>
              </a:buClr>
              <a:buNone/>
            </a:pPr>
            <a:r>
              <a:rPr lang="tr-TR" sz="2800" dirty="0">
                <a:latin typeface="Times New Roman" pitchFamily="18" charset="0"/>
                <a:ea typeface="Tahoma" pitchFamily="34" charset="0"/>
                <a:cs typeface="Times New Roman" pitchFamily="18" charset="0"/>
              </a:rPr>
              <a:t>	Karaciğer hücreli karsinom (hepatokarsinoma); </a:t>
            </a:r>
          </a:p>
          <a:p>
            <a:pPr>
              <a:lnSpc>
                <a:spcPct val="90000"/>
              </a:lnSpc>
              <a:buClr>
                <a:srgbClr val="7030A0"/>
              </a:buClr>
              <a:buNone/>
            </a:pPr>
            <a:endParaRPr lang="tr-TR" sz="2800" dirty="0">
              <a:latin typeface="Times New Roman" pitchFamily="18" charset="0"/>
              <a:ea typeface="Tahoma" pitchFamily="34" charset="0"/>
              <a:cs typeface="Times New Roman" pitchFamily="18" charset="0"/>
            </a:endParaRPr>
          </a:p>
          <a:p>
            <a:pPr marL="455371" indent="-455371">
              <a:buFont typeface="Wingdings" panose="05000000000000000000" pitchFamily="2" charset="2"/>
              <a:buChar char="ü"/>
            </a:pPr>
            <a:r>
              <a:rPr lang="tr-TR" sz="2800" dirty="0">
                <a:latin typeface="Times New Roman" pitchFamily="18" charset="0"/>
                <a:cs typeface="Times New Roman" pitchFamily="18" charset="0"/>
              </a:rPr>
              <a:t>C22.0 Karaciğer hücreli </a:t>
            </a:r>
            <a:r>
              <a:rPr lang="tr-TR" sz="2800" dirty="0" err="1">
                <a:latin typeface="Times New Roman" pitchFamily="18" charset="0"/>
                <a:cs typeface="Times New Roman" pitchFamily="18" charset="0"/>
              </a:rPr>
              <a:t>karsinom</a:t>
            </a:r>
            <a:endParaRPr lang="tr-TR" sz="2800" dirty="0">
              <a:latin typeface="Times New Roman" pitchFamily="18" charset="0"/>
              <a:cs typeface="Times New Roman" pitchFamily="18" charset="0"/>
            </a:endParaRPr>
          </a:p>
          <a:p>
            <a:pPr marL="455371" indent="-455371">
              <a:buFont typeface="Wingdings" panose="05000000000000000000" pitchFamily="2" charset="2"/>
              <a:buChar char="ü"/>
            </a:pPr>
            <a:r>
              <a:rPr lang="tr-TR" sz="2800" dirty="0">
                <a:latin typeface="Times New Roman" pitchFamily="18" charset="0"/>
                <a:cs typeface="Times New Roman" pitchFamily="18" charset="0"/>
              </a:rPr>
              <a:t>M8170/3 </a:t>
            </a:r>
            <a:r>
              <a:rPr lang="tr-TR" sz="2800" dirty="0" err="1">
                <a:latin typeface="Times New Roman" pitchFamily="18" charset="0"/>
                <a:cs typeface="Times New Roman" pitchFamily="18" charset="0"/>
              </a:rPr>
              <a:t>Hepatoselüler</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karsinom</a:t>
            </a:r>
            <a:r>
              <a:rPr lang="tr-TR" sz="2800" dirty="0">
                <a:latin typeface="Times New Roman" pitchFamily="18" charset="0"/>
                <a:cs typeface="Times New Roman" pitchFamily="18" charset="0"/>
              </a:rPr>
              <a:t> NOS </a:t>
            </a:r>
            <a:r>
              <a:rPr lang="tr-TR" sz="2800" dirty="0">
                <a:latin typeface="Times New Roman" pitchFamily="18" charset="0"/>
                <a:ea typeface="Tahoma" pitchFamily="34" charset="0"/>
                <a:cs typeface="Times New Roman" pitchFamily="18" charset="0"/>
              </a:rPr>
              <a:t>olarak kodlanır</a:t>
            </a:r>
          </a:p>
          <a:p>
            <a:endParaRPr lang="tr-TR" sz="2789" dirty="0">
              <a:latin typeface="Times New Roman" pitchFamily="18" charset="0"/>
              <a:cs typeface="Times New Roman" pitchFamily="18" charset="0"/>
            </a:endParaRPr>
          </a:p>
        </p:txBody>
      </p:sp>
    </p:spTree>
    <p:extLst>
      <p:ext uri="{BB962C8B-B14F-4D97-AF65-F5344CB8AC3E}">
        <p14:creationId xmlns:p14="http://schemas.microsoft.com/office/powerpoint/2010/main" val="87361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 calcmode="lin" valueType="num">
                                      <p:cBhvr>
                                        <p:cTn id="7"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8" end="8"/>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anim calcmode="lin" valueType="num">
                                      <p:cBhvr>
                                        <p:cTn id="13"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09732"/>
            <a:ext cx="7620001" cy="3861325"/>
          </a:xfrm>
        </p:spPr>
        <p:txBody>
          <a:bodyPr/>
          <a:lstStyle/>
          <a:p>
            <a:pPr>
              <a:buNone/>
            </a:pPr>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p:txBody>
      </p:sp>
      <p:sp>
        <p:nvSpPr>
          <p:cNvPr id="7" name="6 Slayt Numarası Yer Tutucusu"/>
          <p:cNvSpPr>
            <a:spLocks noGrp="1"/>
          </p:cNvSpPr>
          <p:nvPr>
            <p:ph type="sldNum" sz="quarter" idx="12"/>
          </p:nvPr>
        </p:nvSpPr>
        <p:spPr/>
        <p:txBody>
          <a:bodyPr/>
          <a:lstStyle/>
          <a:p>
            <a:fld id="{84682033-5290-4839-A7E1-A23564A56206}" type="slidenum">
              <a:rPr lang="en-US" smtClean="0"/>
              <a:pPr/>
              <a:t>27</a:t>
            </a:fld>
            <a:endParaRPr lang="en-US" dirty="0"/>
          </a:p>
        </p:txBody>
      </p:sp>
      <p:sp>
        <p:nvSpPr>
          <p:cNvPr id="4" name="3 Dikdörtgen"/>
          <p:cNvSpPr/>
          <p:nvPr/>
        </p:nvSpPr>
        <p:spPr>
          <a:xfrm>
            <a:off x="1057640" y="380474"/>
            <a:ext cx="8086361" cy="643760"/>
          </a:xfrm>
          <a:prstGeom prst="rect">
            <a:avLst/>
          </a:prstGeom>
        </p:spPr>
        <p:txBody>
          <a:bodyPr wrap="square">
            <a:spAutoFit/>
          </a:bodyPr>
          <a:lstStyle/>
          <a:p>
            <a:pPr algn="ctr"/>
            <a:r>
              <a:rPr lang="tr-TR" sz="3586" b="1" dirty="0">
                <a:solidFill>
                  <a:srgbClr val="FF0000"/>
                </a:solidFill>
                <a:latin typeface="Times New Roman" pitchFamily="18" charset="0"/>
                <a:cs typeface="Times New Roman" pitchFamily="18" charset="0"/>
              </a:rPr>
              <a:t>Primer  Yer </a:t>
            </a:r>
            <a:endParaRPr lang="tr-TR" sz="3586" b="1" dirty="0">
              <a:latin typeface="Times New Roman" pitchFamily="18" charset="0"/>
              <a:cs typeface="Times New Roman" pitchFamily="18" charset="0"/>
            </a:endParaRPr>
          </a:p>
        </p:txBody>
      </p:sp>
      <p:sp>
        <p:nvSpPr>
          <p:cNvPr id="8" name="Dikdörtgen 7"/>
          <p:cNvSpPr/>
          <p:nvPr/>
        </p:nvSpPr>
        <p:spPr>
          <a:xfrm>
            <a:off x="1082895" y="1016382"/>
            <a:ext cx="8013208" cy="954107"/>
          </a:xfrm>
          <a:prstGeom prst="rect">
            <a:avLst/>
          </a:prstGeom>
        </p:spPr>
        <p:txBody>
          <a:bodyPr wrap="square">
            <a:spAutoFit/>
          </a:bodyPr>
          <a:lstStyle/>
          <a:p>
            <a:r>
              <a:rPr lang="tr-TR" sz="2800" dirty="0">
                <a:latin typeface="Times New Roman" pitchFamily="18" charset="0"/>
                <a:cs typeface="Times New Roman" pitchFamily="18" charset="0"/>
              </a:rPr>
              <a:t>	Kanserlerin kodlamasında primer  bölge tabloda habis altında primer olarak  bulunmaktadır. </a:t>
            </a:r>
            <a:endParaRPr lang="tr-TR" sz="2800" b="1" dirty="0">
              <a:latin typeface="Times New Roman" pitchFamily="18" charset="0"/>
              <a:cs typeface="Times New Roman" pitchFamily="18" charset="0"/>
            </a:endParaRPr>
          </a:p>
        </p:txBody>
      </p:sp>
      <p:pic>
        <p:nvPicPr>
          <p:cNvPr id="9" name="Resim 8"/>
          <p:cNvPicPr/>
          <p:nvPr/>
        </p:nvPicPr>
        <p:blipFill rotWithShape="1">
          <a:blip r:embed="rId2" cstate="print"/>
          <a:srcRect t="2281" r="42208" b="80725"/>
          <a:stretch/>
        </p:blipFill>
        <p:spPr bwMode="auto">
          <a:xfrm>
            <a:off x="1082895" y="1973702"/>
            <a:ext cx="8013208" cy="4112344"/>
          </a:xfrm>
          <a:prstGeom prst="rect">
            <a:avLst/>
          </a:prstGeom>
          <a:ln>
            <a:noFill/>
          </a:ln>
          <a:extLst>
            <a:ext uri="{53640926-AAD7-44D8-BBD7-CCE9431645EC}">
              <a14:shadowObscured xmlns:a14="http://schemas.microsoft.com/office/drawing/2010/main"/>
            </a:ext>
          </a:extLst>
        </p:spPr>
      </p:pic>
      <p:sp>
        <p:nvSpPr>
          <p:cNvPr id="11" name="10 Oval"/>
          <p:cNvSpPr/>
          <p:nvPr/>
        </p:nvSpPr>
        <p:spPr>
          <a:xfrm>
            <a:off x="5289216" y="4217938"/>
            <a:ext cx="788938" cy="155813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8368480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57641" y="488414"/>
            <a:ext cx="8086359" cy="717216"/>
          </a:xfrm>
        </p:spPr>
        <p:txBody>
          <a:bodyPr>
            <a:noAutofit/>
          </a:bodyPr>
          <a:lstStyle/>
          <a:p>
            <a:pPr algn="ctr"/>
            <a:r>
              <a:rPr lang="tr-TR" sz="3586" b="1" dirty="0">
                <a:solidFill>
                  <a:srgbClr val="FF0000"/>
                </a:solidFill>
                <a:latin typeface="Times New Roman" pitchFamily="18" charset="0"/>
                <a:ea typeface="Tahoma" pitchFamily="34" charset="0"/>
                <a:cs typeface="Times New Roman" pitchFamily="18" charset="0"/>
              </a:rPr>
              <a:t>Metastazlar (Sekonder Yerler)</a:t>
            </a:r>
            <a:endParaRPr lang="tr-TR" sz="3586" dirty="0">
              <a:solidFill>
                <a:srgbClr val="FF0000"/>
              </a:solidFill>
              <a:latin typeface="Times New Roman" pitchFamily="18" charset="0"/>
              <a:cs typeface="Times New Roman" pitchFamily="18" charset="0"/>
            </a:endParaRPr>
          </a:p>
        </p:txBody>
      </p:sp>
      <p:sp>
        <p:nvSpPr>
          <p:cNvPr id="8" name="7 Slayt Numarası Yer Tutucusu"/>
          <p:cNvSpPr>
            <a:spLocks noGrp="1"/>
          </p:cNvSpPr>
          <p:nvPr>
            <p:ph type="sldNum" sz="quarter" idx="12"/>
          </p:nvPr>
        </p:nvSpPr>
        <p:spPr/>
        <p:txBody>
          <a:bodyPr/>
          <a:lstStyle/>
          <a:p>
            <a:fld id="{84682033-5290-4839-A7E1-A23564A56206}" type="slidenum">
              <a:rPr lang="en-US" smtClean="0"/>
              <a:pPr/>
              <a:t>28</a:t>
            </a:fld>
            <a:endParaRPr lang="en-US" dirty="0"/>
          </a:p>
        </p:txBody>
      </p:sp>
      <p:sp>
        <p:nvSpPr>
          <p:cNvPr id="4" name="3 Dikdörtgen"/>
          <p:cNvSpPr/>
          <p:nvPr/>
        </p:nvSpPr>
        <p:spPr>
          <a:xfrm>
            <a:off x="985920" y="993351"/>
            <a:ext cx="8084928" cy="5998565"/>
          </a:xfrm>
          <a:prstGeom prst="rect">
            <a:avLst/>
          </a:prstGeom>
        </p:spPr>
        <p:txBody>
          <a:bodyPr wrap="square">
            <a:spAutoFit/>
          </a:bodyPr>
          <a:lstStyle/>
          <a:p>
            <a:r>
              <a:rPr lang="tr-TR" sz="2800" dirty="0">
                <a:latin typeface="Tahoma" pitchFamily="34" charset="0"/>
                <a:ea typeface="Tahoma" pitchFamily="34" charset="0"/>
                <a:cs typeface="Tahoma" pitchFamily="34" charset="0"/>
              </a:rPr>
              <a:t>	</a:t>
            </a:r>
          </a:p>
          <a:p>
            <a:pPr marL="341528" indent="-341528">
              <a:buClr>
                <a:srgbClr val="00B0F0"/>
              </a:buClr>
              <a:buFont typeface="Wingdings" panose="05000000000000000000" pitchFamily="2" charset="2"/>
              <a:buChar char="ü"/>
            </a:pPr>
            <a:r>
              <a:rPr lang="tr-TR" sz="2800" dirty="0">
                <a:latin typeface="Times New Roman" pitchFamily="18" charset="0"/>
                <a:cs typeface="Times New Roman" pitchFamily="18" charset="0"/>
              </a:rPr>
              <a:t>Kanserli hücrelerin bulundukları yerden  başka bölgelere sıçramasına verilen isimdir.</a:t>
            </a:r>
          </a:p>
          <a:p>
            <a:pPr marL="341528" indent="-341528">
              <a:buClr>
                <a:srgbClr val="00B0F0"/>
              </a:buClr>
              <a:buFont typeface="Wingdings" panose="05000000000000000000" pitchFamily="2" charset="2"/>
              <a:buChar char="ü"/>
            </a:pPr>
            <a:r>
              <a:rPr lang="tr-TR" sz="2800" dirty="0" err="1">
                <a:latin typeface="Times New Roman" pitchFamily="18" charset="0"/>
                <a:ea typeface="Tahoma" pitchFamily="34" charset="0"/>
                <a:cs typeface="Times New Roman" pitchFamily="18" charset="0"/>
              </a:rPr>
              <a:t>Sekonder</a:t>
            </a:r>
            <a:r>
              <a:rPr lang="tr-TR" sz="2800" dirty="0">
                <a:latin typeface="Times New Roman" pitchFamily="18" charset="0"/>
                <a:ea typeface="Tahoma" pitchFamily="34" charset="0"/>
                <a:cs typeface="Times New Roman" pitchFamily="18" charset="0"/>
              </a:rPr>
              <a:t> yerler için kodlar primere göre daha genel olarak ifade edilmektedir.</a:t>
            </a:r>
            <a:endParaRPr lang="tr-TR" sz="2800" dirty="0">
              <a:latin typeface="Times New Roman" pitchFamily="18" charset="0"/>
              <a:cs typeface="Times New Roman" pitchFamily="18" charset="0"/>
            </a:endParaRPr>
          </a:p>
          <a:p>
            <a:pPr marL="341528" indent="-341528">
              <a:buClr>
                <a:srgbClr val="00B0F0"/>
              </a:buClr>
              <a:buFont typeface="Wingdings" panose="05000000000000000000" pitchFamily="2" charset="2"/>
              <a:buChar char="ü"/>
            </a:pPr>
            <a:r>
              <a:rPr lang="tr-TR" sz="2800" dirty="0">
                <a:latin typeface="Times New Roman" pitchFamily="18" charset="0"/>
                <a:cs typeface="Times New Roman" pitchFamily="18" charset="0"/>
              </a:rPr>
              <a:t>Morfolojisi ……./6  olarak atanmalıdır.</a:t>
            </a:r>
          </a:p>
          <a:p>
            <a:endParaRPr lang="tr-TR" sz="2800" dirty="0">
              <a:latin typeface="Times New Roman" pitchFamily="18" charset="0"/>
              <a:cs typeface="Times New Roman" pitchFamily="18" charset="0"/>
            </a:endParaRPr>
          </a:p>
          <a:p>
            <a:r>
              <a:rPr lang="tr-TR" sz="2800" dirty="0">
                <a:solidFill>
                  <a:srgbClr val="FF0000"/>
                </a:solidFill>
                <a:latin typeface="Times New Roman" pitchFamily="18" charset="0"/>
                <a:cs typeface="Times New Roman" pitchFamily="18" charset="0"/>
              </a:rPr>
              <a:t>Örnek: </a:t>
            </a:r>
          </a:p>
          <a:p>
            <a:endParaRPr lang="tr-TR" sz="2800" dirty="0">
              <a:solidFill>
                <a:srgbClr val="FF0000"/>
              </a:solidFill>
              <a:latin typeface="Times New Roman" pitchFamily="18" charset="0"/>
              <a:cs typeface="Times New Roman" pitchFamily="18" charset="0"/>
            </a:endParaRPr>
          </a:p>
          <a:p>
            <a:pPr marL="341528" indent="-341528">
              <a:buFont typeface="Wingdings" panose="05000000000000000000" pitchFamily="2" charset="2"/>
              <a:buChar char="ü"/>
            </a:pPr>
            <a:r>
              <a:rPr lang="tr-TR" sz="2800" dirty="0">
                <a:latin typeface="Times New Roman" pitchFamily="18" charset="0"/>
                <a:cs typeface="Times New Roman" pitchFamily="18" charset="0"/>
              </a:rPr>
              <a:t> C79.5 Kemik ve Kemik İliğinin Sekonder Habis Neoplazması</a:t>
            </a:r>
          </a:p>
          <a:p>
            <a:pPr marL="341528" indent="-341528">
              <a:buFont typeface="Wingdings" panose="05000000000000000000" pitchFamily="2" charset="2"/>
              <a:buChar char="ü"/>
            </a:pPr>
            <a:r>
              <a:rPr lang="tr-TR" sz="2800" dirty="0">
                <a:latin typeface="Times New Roman" pitchFamily="18" charset="0"/>
                <a:cs typeface="Times New Roman" pitchFamily="18" charset="0"/>
              </a:rPr>
              <a:t> M8140/6 </a:t>
            </a:r>
            <a:r>
              <a:rPr lang="tr-TR" sz="2800" dirty="0" err="1">
                <a:latin typeface="Times New Roman" pitchFamily="18" charset="0"/>
                <a:cs typeface="Times New Roman" pitchFamily="18" charset="0"/>
              </a:rPr>
              <a:t>Adenokarsinom</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metastatik</a:t>
            </a:r>
            <a:r>
              <a:rPr lang="tr-TR" sz="2800" dirty="0">
                <a:latin typeface="Times New Roman" pitchFamily="18" charset="0"/>
                <a:cs typeface="Times New Roman" pitchFamily="18" charset="0"/>
              </a:rPr>
              <a:t> NOS</a:t>
            </a:r>
            <a:endParaRPr lang="tr-TR" sz="2800" dirty="0">
              <a:latin typeface="Gill Sans MT"/>
              <a:cs typeface="Times New Roman" pitchFamily="18" charset="0"/>
            </a:endParaRPr>
          </a:p>
          <a:p>
            <a:pPr marL="341528" indent="-341528">
              <a:buFont typeface="Wingdings" panose="05000000000000000000" pitchFamily="2" charset="2"/>
              <a:buChar char="ü"/>
            </a:pPr>
            <a:endParaRPr lang="tr-TR" sz="2390" dirty="0">
              <a:ea typeface="Tahoma" pitchFamily="34" charset="0"/>
              <a:cs typeface="Tahoma" pitchFamily="34" charset="0"/>
            </a:endParaRPr>
          </a:p>
          <a:p>
            <a:pPr algn="ctr"/>
            <a:endParaRPr lang="tr-TR" sz="2390" dirty="0"/>
          </a:p>
        </p:txBody>
      </p:sp>
    </p:spTree>
    <p:extLst>
      <p:ext uri="{BB962C8B-B14F-4D97-AF65-F5344CB8AC3E}">
        <p14:creationId xmlns:p14="http://schemas.microsoft.com/office/powerpoint/2010/main" val="2628510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09732"/>
            <a:ext cx="7620001" cy="3861325"/>
          </a:xfrm>
        </p:spPr>
        <p:txBody>
          <a:bodyPr/>
          <a:lstStyle/>
          <a:p>
            <a:pPr>
              <a:buNone/>
            </a:pPr>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p:txBody>
      </p:sp>
      <p:sp>
        <p:nvSpPr>
          <p:cNvPr id="4" name="3 Dikdörtgen"/>
          <p:cNvSpPr/>
          <p:nvPr/>
        </p:nvSpPr>
        <p:spPr>
          <a:xfrm>
            <a:off x="1057640" y="31829"/>
            <a:ext cx="8013209" cy="643760"/>
          </a:xfrm>
          <a:prstGeom prst="rect">
            <a:avLst/>
          </a:prstGeom>
        </p:spPr>
        <p:txBody>
          <a:bodyPr wrap="square">
            <a:spAutoFit/>
          </a:bodyPr>
          <a:lstStyle/>
          <a:p>
            <a:pPr algn="ctr"/>
            <a:r>
              <a:rPr lang="tr-TR" sz="3586" b="1" dirty="0">
                <a:solidFill>
                  <a:srgbClr val="FF0000"/>
                </a:solidFill>
                <a:latin typeface="Times New Roman" pitchFamily="18" charset="0"/>
                <a:cs typeface="Times New Roman" pitchFamily="18" charset="0"/>
              </a:rPr>
              <a:t>Sekonder Yer</a:t>
            </a:r>
            <a:endParaRPr lang="tr-TR" sz="3586" dirty="0">
              <a:solidFill>
                <a:srgbClr val="FF0000"/>
              </a:solidFill>
            </a:endParaRPr>
          </a:p>
        </p:txBody>
      </p:sp>
      <p:sp>
        <p:nvSpPr>
          <p:cNvPr id="8" name="Dikdörtgen 7"/>
          <p:cNvSpPr/>
          <p:nvPr/>
        </p:nvSpPr>
        <p:spPr>
          <a:xfrm>
            <a:off x="1024078" y="764704"/>
            <a:ext cx="8013209" cy="954107"/>
          </a:xfrm>
          <a:prstGeom prst="rect">
            <a:avLst/>
          </a:prstGeom>
        </p:spPr>
        <p:txBody>
          <a:bodyPr wrap="square">
            <a:spAutoFit/>
          </a:bodyPr>
          <a:lstStyle/>
          <a:p>
            <a:r>
              <a:rPr lang="tr-TR" sz="2800" dirty="0">
                <a:latin typeface="Times New Roman" pitchFamily="18" charset="0"/>
                <a:cs typeface="Times New Roman" pitchFamily="18" charset="0"/>
              </a:rPr>
              <a:t>	Kanserlerin kodlamasında sekonder   bölge tabloda habis altında sekonder olarak  bulunmaktadır</a:t>
            </a:r>
            <a:r>
              <a:rPr lang="tr-TR" sz="2390" dirty="0">
                <a:latin typeface="Times New Roman" pitchFamily="18" charset="0"/>
                <a:cs typeface="Times New Roman" pitchFamily="18" charset="0"/>
              </a:rPr>
              <a:t>. </a:t>
            </a:r>
            <a:endParaRPr lang="tr-TR" sz="2390" b="1" dirty="0">
              <a:latin typeface="Times New Roman" pitchFamily="18" charset="0"/>
              <a:cs typeface="Times New Roman" pitchFamily="18" charset="0"/>
            </a:endParaRPr>
          </a:p>
        </p:txBody>
      </p:sp>
      <p:pic>
        <p:nvPicPr>
          <p:cNvPr id="9" name="Resim 8"/>
          <p:cNvPicPr/>
          <p:nvPr/>
        </p:nvPicPr>
        <p:blipFill rotWithShape="1">
          <a:blip r:embed="rId2" cstate="print"/>
          <a:srcRect l="1466" t="2797" r="44008" b="79865"/>
          <a:stretch/>
        </p:blipFill>
        <p:spPr bwMode="auto">
          <a:xfrm>
            <a:off x="1057641" y="2209733"/>
            <a:ext cx="8061090" cy="3995069"/>
          </a:xfrm>
          <a:prstGeom prst="rect">
            <a:avLst/>
          </a:prstGeom>
          <a:ln>
            <a:noFill/>
          </a:ln>
          <a:extLst>
            <a:ext uri="{53640926-AAD7-44D8-BBD7-CCE9431645EC}">
              <a14:shadowObscured xmlns:a14="http://schemas.microsoft.com/office/drawing/2010/main"/>
            </a:ext>
          </a:extLst>
        </p:spPr>
      </p:pic>
      <p:sp>
        <p:nvSpPr>
          <p:cNvPr id="11" name="10 Oval"/>
          <p:cNvSpPr/>
          <p:nvPr/>
        </p:nvSpPr>
        <p:spPr>
          <a:xfrm flipH="1" flipV="1">
            <a:off x="6006432" y="4189873"/>
            <a:ext cx="860659" cy="200820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660532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3</a:t>
            </a:fld>
            <a:endParaRPr lang="tr-TR"/>
          </a:p>
        </p:txBody>
      </p:sp>
      <p:sp>
        <p:nvSpPr>
          <p:cNvPr id="3" name="2 İçerik Yer Tutucusu"/>
          <p:cNvSpPr>
            <a:spLocks noGrp="1"/>
          </p:cNvSpPr>
          <p:nvPr>
            <p:ph idx="4294967295"/>
          </p:nvPr>
        </p:nvSpPr>
        <p:spPr>
          <a:xfrm>
            <a:off x="1042988" y="293688"/>
            <a:ext cx="8101012" cy="6408737"/>
          </a:xfrm>
        </p:spPr>
        <p:txBody>
          <a:bodyPr rtlCol="0">
            <a:normAutofit lnSpcReduction="10000"/>
          </a:bodyPr>
          <a:lstStyle/>
          <a:p>
            <a:pPr eaLnBrk="1" fontAlgn="auto" hangingPunct="1">
              <a:lnSpc>
                <a:spcPct val="90000"/>
              </a:lnSpc>
              <a:spcAft>
                <a:spcPts val="0"/>
              </a:spcAft>
              <a:buFont typeface="Arial" pitchFamily="34" charset="0"/>
              <a:buNone/>
              <a:defRPr/>
            </a:pPr>
            <a:r>
              <a:rPr lang="tr-TR" sz="2800" dirty="0" smtClean="0">
                <a:solidFill>
                  <a:srgbClr val="FF0000"/>
                </a:solidFill>
                <a:latin typeface="Times New Roman" panose="02020603050405020304" pitchFamily="18" charset="0"/>
                <a:cs typeface="Times New Roman" panose="02020603050405020304" pitchFamily="18" charset="0"/>
              </a:rPr>
              <a:t>Örnek:</a:t>
            </a:r>
          </a:p>
          <a:p>
            <a:pPr eaLnBrk="1" fontAlgn="auto" hangingPunct="1">
              <a:lnSpc>
                <a:spcPct val="90000"/>
              </a:lnSpc>
              <a:spcAft>
                <a:spcPts val="0"/>
              </a:spcAft>
              <a:buFont typeface="Arial" pitchFamily="34" charset="0"/>
              <a:buNone/>
              <a:defRPr/>
            </a:pP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Escheria</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coli</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E.Coli</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üriner</a:t>
            </a:r>
            <a:r>
              <a:rPr lang="tr-TR" sz="2800" dirty="0">
                <a:latin typeface="Times New Roman" panose="02020603050405020304" pitchFamily="18" charset="0"/>
                <a:cs typeface="Times New Roman" panose="02020603050405020304" pitchFamily="18" charset="0"/>
              </a:rPr>
              <a:t>  kanal	enfeksiyonu</a:t>
            </a:r>
          </a:p>
          <a:p>
            <a:pPr eaLnBrk="1" fontAlgn="auto" hangingPunct="1">
              <a:lnSpc>
                <a:spcPct val="90000"/>
              </a:lnSpc>
              <a:spcAft>
                <a:spcPts val="0"/>
              </a:spcAft>
              <a:buFont typeface="Arial" pitchFamily="34" charset="0"/>
              <a:buNone/>
              <a:defRPr/>
            </a:pPr>
            <a:endParaRPr lang="tr-TR" sz="2800" dirty="0">
              <a:latin typeface="Times New Roman" panose="02020603050405020304" pitchFamily="18" charset="0"/>
              <a:cs typeface="Times New Roman" panose="02020603050405020304" pitchFamily="18" charset="0"/>
            </a:endParaRPr>
          </a:p>
          <a:p>
            <a:pPr eaLnBrk="1" fontAlgn="auto" hangingPunct="1">
              <a:lnSpc>
                <a:spcPct val="90000"/>
              </a:lnSpc>
              <a:spcAft>
                <a:spcPts val="0"/>
              </a:spcAft>
              <a:buFont typeface="Wingdings" panose="05000000000000000000" pitchFamily="2" charset="2"/>
              <a:buChar char="ü"/>
              <a:defRPr/>
            </a:pPr>
            <a:r>
              <a:rPr lang="tr-TR" sz="2800" i="1" dirty="0" smtClean="0">
                <a:latin typeface="Times New Roman" panose="02020603050405020304" pitchFamily="18" charset="0"/>
                <a:cs typeface="Times New Roman" panose="02020603050405020304" pitchFamily="18" charset="0"/>
              </a:rPr>
              <a:t> N39.0 </a:t>
            </a:r>
            <a:r>
              <a:rPr lang="tr-TR" sz="2800" i="1" dirty="0" err="1">
                <a:latin typeface="Times New Roman" panose="02020603050405020304" pitchFamily="18" charset="0"/>
                <a:cs typeface="Times New Roman" panose="02020603050405020304" pitchFamily="18" charset="0"/>
              </a:rPr>
              <a:t>üriner</a:t>
            </a:r>
            <a:r>
              <a:rPr lang="tr-TR" sz="2800" i="1" dirty="0">
                <a:latin typeface="Times New Roman" panose="02020603050405020304" pitchFamily="18" charset="0"/>
                <a:cs typeface="Times New Roman" panose="02020603050405020304" pitchFamily="18" charset="0"/>
              </a:rPr>
              <a:t> kanal enfeksiyonu,bölge tanımlanmamış</a:t>
            </a:r>
          </a:p>
          <a:p>
            <a:pPr eaLnBrk="1" fontAlgn="auto" hangingPunct="1">
              <a:lnSpc>
                <a:spcPct val="90000"/>
              </a:lnSpc>
              <a:spcAft>
                <a:spcPts val="0"/>
              </a:spcAft>
              <a:buFont typeface="Arial" pitchFamily="34" charset="0"/>
              <a:buNone/>
              <a:defRPr/>
            </a:pP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Enfeksiyon </a:t>
            </a:r>
            <a:r>
              <a:rPr lang="tr-TR" sz="2800" dirty="0">
                <a:latin typeface="Times New Roman" panose="02020603050405020304" pitchFamily="18" charset="0"/>
                <a:cs typeface="Times New Roman" panose="02020603050405020304" pitchFamily="18" charset="0"/>
              </a:rPr>
              <a:t>ajanını belirlemek için (B95-97)den ek kod atayın</a:t>
            </a:r>
          </a:p>
          <a:p>
            <a:pPr eaLnBrk="1" fontAlgn="auto" hangingPunct="1">
              <a:lnSpc>
                <a:spcPct val="90000"/>
              </a:lnSpc>
              <a:spcAft>
                <a:spcPts val="0"/>
              </a:spcAft>
              <a:buFont typeface="Wingdings" panose="05000000000000000000" pitchFamily="2" charset="2"/>
              <a:buChar char="ü"/>
              <a:defRPr/>
            </a:pPr>
            <a:r>
              <a:rPr lang="tr-TR" sz="2800" i="1" dirty="0" smtClean="0">
                <a:latin typeface="Times New Roman" panose="02020603050405020304" pitchFamily="18" charset="0"/>
                <a:cs typeface="Times New Roman" panose="02020603050405020304" pitchFamily="18" charset="0"/>
              </a:rPr>
              <a:t>B96.2 </a:t>
            </a:r>
            <a:r>
              <a:rPr lang="tr-TR" sz="2800" i="1" dirty="0">
                <a:latin typeface="Times New Roman" panose="02020603050405020304" pitchFamily="18" charset="0"/>
                <a:cs typeface="Times New Roman" panose="02020603050405020304" pitchFamily="18" charset="0"/>
              </a:rPr>
              <a:t>E </a:t>
            </a:r>
            <a:r>
              <a:rPr lang="tr-TR" sz="2800" i="1" dirty="0" err="1">
                <a:latin typeface="Times New Roman" panose="02020603050405020304" pitchFamily="18" charset="0"/>
                <a:cs typeface="Times New Roman" panose="02020603050405020304" pitchFamily="18" charset="0"/>
              </a:rPr>
              <a:t>coli</a:t>
            </a:r>
            <a:r>
              <a:rPr lang="tr-TR" sz="2800" i="1" dirty="0">
                <a:latin typeface="Times New Roman" panose="02020603050405020304" pitchFamily="18" charset="0"/>
                <a:cs typeface="Times New Roman" panose="02020603050405020304" pitchFamily="18" charset="0"/>
              </a:rPr>
              <a:t> ,başka yerde sınıflanmış hastalığın sebebi olarak</a:t>
            </a:r>
          </a:p>
          <a:p>
            <a:pPr eaLnBrk="1" fontAlgn="auto" hangingPunct="1">
              <a:lnSpc>
                <a:spcPct val="90000"/>
              </a:lnSpc>
              <a:spcAft>
                <a:spcPts val="0"/>
              </a:spcAft>
              <a:buFont typeface="Arial" pitchFamily="34" charset="0"/>
              <a:buNone/>
              <a:defRPr/>
            </a:pP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a:buNone/>
              <a:defRPr/>
            </a:pPr>
            <a:r>
              <a:rPr lang="tr-TR" sz="2800" dirty="0" smtClean="0">
                <a:latin typeface="Times New Roman" panose="02020603050405020304" pitchFamily="18" charset="0"/>
                <a:cs typeface="Times New Roman" panose="02020603050405020304" pitchFamily="18" charset="0"/>
              </a:rPr>
              <a:t>		Enfeksiyon ile ilgili bir kod kullandığınız zaman kodu Tabular-1 listesinde </a:t>
            </a:r>
            <a:r>
              <a:rPr lang="tr-TR" sz="2800" dirty="0">
                <a:latin typeface="Times New Roman" panose="02020603050405020304" pitchFamily="18" charset="0"/>
                <a:cs typeface="Times New Roman" panose="02020603050405020304" pitchFamily="18" charset="0"/>
              </a:rPr>
              <a:t>kontrol ederek </a:t>
            </a:r>
            <a:r>
              <a:rPr lang="tr-TR" sz="2800" dirty="0" err="1">
                <a:latin typeface="Times New Roman" panose="02020603050405020304" pitchFamily="18" charset="0"/>
                <a:cs typeface="Times New Roman" panose="02020603050405020304" pitchFamily="18" charset="0"/>
              </a:rPr>
              <a:t>Enfeksiyöz</a:t>
            </a:r>
            <a:r>
              <a:rPr lang="tr-TR" sz="2800" dirty="0">
                <a:latin typeface="Times New Roman" panose="02020603050405020304" pitchFamily="18" charset="0"/>
                <a:cs typeface="Times New Roman" panose="02020603050405020304" pitchFamily="18" charset="0"/>
              </a:rPr>
              <a:t> ajanı tanımlamak için ilave kod (</a:t>
            </a:r>
            <a:r>
              <a:rPr lang="tr-TR" sz="2800" dirty="0" smtClean="0">
                <a:latin typeface="Times New Roman" panose="02020603050405020304" pitchFamily="18" charset="0"/>
                <a:cs typeface="Times New Roman" panose="02020603050405020304" pitchFamily="18" charset="0"/>
              </a:rPr>
              <a:t>B95– B97</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kullanın ibaresinin olup olmadığını kontrol ederek kodlama yapınız . </a:t>
            </a:r>
            <a:endParaRPr lang="tr-TR" kern="1200" dirty="0">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57642" y="0"/>
            <a:ext cx="8032820" cy="692696"/>
          </a:xfrm>
        </p:spPr>
        <p:txBody>
          <a:bodyPr>
            <a:normAutofit/>
          </a:bodyPr>
          <a:lstStyle/>
          <a:p>
            <a:pPr algn="ctr"/>
            <a:r>
              <a:rPr lang="tr-TR" sz="3586" b="1" dirty="0">
                <a:solidFill>
                  <a:srgbClr val="FF0000"/>
                </a:solidFill>
                <a:latin typeface="Times New Roman" pitchFamily="18" charset="0"/>
                <a:ea typeface="Tahoma" pitchFamily="34" charset="0"/>
                <a:cs typeface="Times New Roman" pitchFamily="18" charset="0"/>
              </a:rPr>
              <a:t>Metastazlar (Sekonder Yerler)</a:t>
            </a:r>
            <a:endParaRPr lang="tr-TR" sz="3586" b="1" dirty="0">
              <a:solidFill>
                <a:srgbClr val="FF0000"/>
              </a:solidFill>
            </a:endParaRPr>
          </a:p>
        </p:txBody>
      </p:sp>
      <p:sp>
        <p:nvSpPr>
          <p:cNvPr id="3" name="2 İçerik Yer Tutucusu"/>
          <p:cNvSpPr>
            <a:spLocks noGrp="1"/>
          </p:cNvSpPr>
          <p:nvPr>
            <p:ph idx="1"/>
          </p:nvPr>
        </p:nvSpPr>
        <p:spPr>
          <a:xfrm>
            <a:off x="1057642" y="620688"/>
            <a:ext cx="7961099" cy="6237312"/>
          </a:xfrm>
        </p:spPr>
        <p:txBody>
          <a:bodyPr>
            <a:normAutofit/>
          </a:bodyPr>
          <a:lstStyle/>
          <a:p>
            <a:pPr marL="0" indent="0">
              <a:buClr>
                <a:srgbClr val="00B0F0"/>
              </a:buClr>
              <a:buNone/>
            </a:pPr>
            <a:r>
              <a:rPr lang="tr-TR" sz="2800" dirty="0">
                <a:latin typeface="Times New Roman" pitchFamily="18" charset="0"/>
                <a:ea typeface="Tahoma" pitchFamily="34" charset="0"/>
                <a:cs typeface="Times New Roman" pitchFamily="18" charset="0"/>
              </a:rPr>
              <a:t>Metastazlar  kodlanırken;</a:t>
            </a:r>
            <a:endParaRPr lang="tr-TR" sz="2800" dirty="0">
              <a:latin typeface="Times New Roman"/>
              <a:ea typeface="Tahoma" pitchFamily="34" charset="0"/>
              <a:cs typeface="Times New Roman" pitchFamily="18" charset="0"/>
            </a:endParaRPr>
          </a:p>
          <a:p>
            <a:pPr>
              <a:buClr>
                <a:srgbClr val="00B0F0"/>
              </a:buClr>
              <a:buFont typeface="Wingdings" panose="05000000000000000000" pitchFamily="2" charset="2"/>
              <a:buChar char="ü"/>
            </a:pPr>
            <a:r>
              <a:rPr lang="tr-TR" sz="2800" dirty="0">
                <a:latin typeface="Times New Roman" pitchFamily="18" charset="0"/>
                <a:ea typeface="Tahoma" pitchFamily="34" charset="0"/>
                <a:cs typeface="Times New Roman" pitchFamily="18" charset="0"/>
              </a:rPr>
              <a:t>Ana tanı ve ek tanı olarak hangi durumun kodlanacağının ayrımı yapılmalıdır.</a:t>
            </a:r>
          </a:p>
          <a:p>
            <a:pPr>
              <a:buClr>
                <a:srgbClr val="00B0F0"/>
              </a:buClr>
              <a:buFont typeface="Wingdings" panose="05000000000000000000" pitchFamily="2" charset="2"/>
              <a:buChar char="ü"/>
            </a:pPr>
            <a:r>
              <a:rPr lang="tr-TR" sz="2800" dirty="0">
                <a:latin typeface="Times New Roman" pitchFamily="18" charset="0"/>
                <a:ea typeface="Tahoma" pitchFamily="34" charset="0"/>
                <a:cs typeface="Times New Roman" pitchFamily="18" charset="0"/>
              </a:rPr>
              <a:t>Metastazlar için morfoloji kodu /6 ile kodlanmalıdır.</a:t>
            </a:r>
          </a:p>
          <a:p>
            <a:pPr>
              <a:buClr>
                <a:srgbClr val="00B0F0"/>
              </a:buClr>
              <a:buFont typeface="Wingdings" panose="05000000000000000000" pitchFamily="2" charset="2"/>
              <a:buChar char="ü"/>
            </a:pPr>
            <a:r>
              <a:rPr lang="tr-TR" sz="2800" dirty="0" err="1">
                <a:latin typeface="Times New Roman" pitchFamily="18" charset="0"/>
                <a:ea typeface="Tahoma" pitchFamily="34" charset="0"/>
                <a:cs typeface="Times New Roman" pitchFamily="18" charset="0"/>
              </a:rPr>
              <a:t>Metastatik</a:t>
            </a:r>
            <a:r>
              <a:rPr lang="tr-TR" sz="2800" dirty="0">
                <a:latin typeface="Times New Roman" pitchFamily="18" charset="0"/>
                <a:ea typeface="Tahoma" pitchFamily="34" charset="0"/>
                <a:cs typeface="Times New Roman" pitchFamily="18" charset="0"/>
              </a:rPr>
              <a:t> bölge birden fazla ise her bir bölge ayrı ayrı kodlanmalıdır.</a:t>
            </a:r>
          </a:p>
          <a:p>
            <a:pPr>
              <a:buClr>
                <a:srgbClr val="00B0F0"/>
              </a:buClr>
              <a:buFont typeface="Wingdings" panose="05000000000000000000" pitchFamily="2" charset="2"/>
              <a:buChar char="ü"/>
            </a:pPr>
            <a:r>
              <a:rPr lang="tr-TR" sz="2800" dirty="0">
                <a:latin typeface="Times New Roman" pitchFamily="18" charset="0"/>
                <a:ea typeface="Tahoma" pitchFamily="34" charset="0"/>
                <a:cs typeface="Times New Roman" pitchFamily="18" charset="0"/>
              </a:rPr>
              <a:t>Metastazlarda hücre yapısının değişmeyeceği ve hücre yapısını (morfoloji) gösteren /6 ekinin getirilmesinin yeterli olacağı   bilinmelidir.</a:t>
            </a:r>
          </a:p>
          <a:p>
            <a:pPr>
              <a:buClr>
                <a:srgbClr val="00B0F0"/>
              </a:buClr>
              <a:buFont typeface="Wingdings" panose="05000000000000000000" pitchFamily="2" charset="2"/>
              <a:buChar char="ü"/>
            </a:pPr>
            <a:r>
              <a:rPr lang="tr-TR" sz="2800" dirty="0" err="1">
                <a:latin typeface="Times New Roman" pitchFamily="18" charset="0"/>
                <a:cs typeface="Times New Roman" pitchFamily="18" charset="0"/>
              </a:rPr>
              <a:t>Neoplazinin</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veya </a:t>
            </a:r>
            <a:r>
              <a:rPr lang="tr-TR" sz="2800" dirty="0" err="1">
                <a:latin typeface="Times New Roman" pitchFamily="18" charset="0"/>
                <a:cs typeface="Times New Roman" pitchFamily="18" charset="0"/>
              </a:rPr>
              <a:t>sekonder</a:t>
            </a:r>
            <a:r>
              <a:rPr lang="tr-TR" sz="2800" dirty="0">
                <a:latin typeface="Times New Roman" pitchFamily="18" charset="0"/>
                <a:cs typeface="Times New Roman" pitchFamily="18" charset="0"/>
              </a:rPr>
              <a:t> olduğu tanımlanmamış ise </a:t>
            </a:r>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olarak kodlanmalıdır.</a:t>
            </a:r>
          </a:p>
          <a:p>
            <a:pPr>
              <a:buClr>
                <a:srgbClr val="00B0F0"/>
              </a:buClr>
              <a:buFont typeface="Wingdings" panose="05000000000000000000" pitchFamily="2" charset="2"/>
              <a:buChar char="ü"/>
            </a:pPr>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ve </a:t>
            </a:r>
            <a:r>
              <a:rPr lang="tr-TR" sz="2800" dirty="0" err="1">
                <a:latin typeface="Times New Roman" pitchFamily="18" charset="0"/>
                <a:cs typeface="Times New Roman" pitchFamily="18" charset="0"/>
              </a:rPr>
              <a:t>sekonder</a:t>
            </a:r>
            <a:r>
              <a:rPr lang="tr-TR" sz="2800" dirty="0">
                <a:latin typeface="Times New Roman" pitchFamily="18" charset="0"/>
                <a:cs typeface="Times New Roman" pitchFamily="18" charset="0"/>
              </a:rPr>
              <a:t> bölge atanmasında hastanın yatış sırasındaki tedavisinin göz önüne alınmalıdır.</a:t>
            </a:r>
          </a:p>
          <a:p>
            <a:pPr>
              <a:buFont typeface="Wingdings" pitchFamily="2" charset="2"/>
              <a:buChar char="ü"/>
            </a:pPr>
            <a:endParaRPr lang="tr-TR" sz="2390" dirty="0">
              <a:latin typeface="Times New Roman" pitchFamily="18" charset="0"/>
              <a:ea typeface="Tahoma" pitchFamily="34" charset="0"/>
              <a:cs typeface="Times New Roman" pitchFamily="18" charset="0"/>
            </a:endParaRPr>
          </a:p>
        </p:txBody>
      </p:sp>
      <p:sp>
        <p:nvSpPr>
          <p:cNvPr id="4" name="3 Slayt Numarası Yer Tutucusu"/>
          <p:cNvSpPr>
            <a:spLocks noGrp="1"/>
          </p:cNvSpPr>
          <p:nvPr>
            <p:ph type="sldNum" sz="quarter" idx="12"/>
          </p:nvPr>
        </p:nvSpPr>
        <p:spPr>
          <a:xfrm>
            <a:off x="8014638" y="6082700"/>
            <a:ext cx="500714" cy="273452"/>
          </a:xfrm>
        </p:spPr>
        <p:txBody>
          <a:bodyPr/>
          <a:lstStyle/>
          <a:p>
            <a:fld id="{84682033-5290-4839-A7E1-A23564A56206}" type="slidenum">
              <a:rPr lang="en-US" smtClean="0"/>
              <a:pPr/>
              <a:t>30</a:t>
            </a:fld>
            <a:endParaRPr lang="en-US" dirty="0"/>
          </a:p>
        </p:txBody>
      </p:sp>
    </p:spTree>
    <p:extLst>
      <p:ext uri="{BB962C8B-B14F-4D97-AF65-F5344CB8AC3E}">
        <p14:creationId xmlns:p14="http://schemas.microsoft.com/office/powerpoint/2010/main" val="1187989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57641" y="0"/>
            <a:ext cx="8013207" cy="1133909"/>
          </a:xfrm>
        </p:spPr>
        <p:txBody>
          <a:bodyPr/>
          <a:lstStyle/>
          <a:p>
            <a:pPr algn="ctr"/>
            <a:r>
              <a:rPr lang="tr-TR" sz="3586" b="1" dirty="0">
                <a:solidFill>
                  <a:srgbClr val="FF0000"/>
                </a:solidFill>
                <a:latin typeface="Times New Roman" pitchFamily="18" charset="0"/>
                <a:ea typeface="Tahoma" pitchFamily="34" charset="0"/>
                <a:cs typeface="Times New Roman" pitchFamily="18" charset="0"/>
              </a:rPr>
              <a:t>Metastazlar ( Sekonder Yerler)</a:t>
            </a:r>
            <a:endParaRPr lang="tr-TR" sz="3586" dirty="0">
              <a:solidFill>
                <a:srgbClr val="FF0000"/>
              </a:solidFill>
            </a:endParaRPr>
          </a:p>
        </p:txBody>
      </p:sp>
      <p:sp>
        <p:nvSpPr>
          <p:cNvPr id="3" name="2 İçerik Yer Tutucusu"/>
          <p:cNvSpPr>
            <a:spLocks noGrp="1"/>
          </p:cNvSpPr>
          <p:nvPr>
            <p:ph idx="1"/>
          </p:nvPr>
        </p:nvSpPr>
        <p:spPr>
          <a:xfrm>
            <a:off x="1057641" y="1133909"/>
            <a:ext cx="8013207" cy="5222243"/>
          </a:xfrm>
        </p:spPr>
        <p:txBody>
          <a:bodyPr>
            <a:normAutofit lnSpcReduction="10000"/>
          </a:bodyPr>
          <a:lstStyle/>
          <a:p>
            <a:pPr>
              <a:buFont typeface="Wingdings" panose="05000000000000000000" pitchFamily="2" charset="2"/>
              <a:buChar char="ü"/>
            </a:pPr>
            <a:r>
              <a:rPr lang="tr-TR" sz="2800" dirty="0" err="1">
                <a:latin typeface="Times New Roman" pitchFamily="18" charset="0"/>
                <a:cs typeface="Times New Roman" pitchFamily="18" charset="0"/>
              </a:rPr>
              <a:t>Sekonder</a:t>
            </a:r>
            <a:r>
              <a:rPr lang="tr-TR" sz="2800" dirty="0">
                <a:latin typeface="Times New Roman" pitchFamily="18" charset="0"/>
                <a:cs typeface="Times New Roman" pitchFamily="18" charset="0"/>
              </a:rPr>
              <a:t> malignitenin teşhisi veya tedavisi, primer bölgenin ne zaman rezekte edildiğine / daha önce rezekte edilip edilmediğine bakılmaksızın;</a:t>
            </a:r>
          </a:p>
          <a:p>
            <a:pPr marL="455371" indent="-341528"/>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bölge biliniyorsa, uygun </a:t>
            </a:r>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kanser tanısı kodlanır.</a:t>
            </a:r>
          </a:p>
          <a:p>
            <a:pPr marL="455371" indent="-341528"/>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bölge bilinmiyorsa  </a:t>
            </a:r>
            <a:r>
              <a:rPr lang="tr-TR" sz="2800" b="1" i="1" dirty="0">
                <a:latin typeface="Times New Roman" pitchFamily="18" charset="0"/>
                <a:cs typeface="Times New Roman" pitchFamily="18" charset="0"/>
              </a:rPr>
              <a:t>C80 </a:t>
            </a:r>
            <a:r>
              <a:rPr lang="tr-TR" sz="2800" i="1" dirty="0">
                <a:latin typeface="Times New Roman" pitchFamily="18" charset="0"/>
                <a:cs typeface="Times New Roman" pitchFamily="18" charset="0"/>
              </a:rPr>
              <a:t>Bölge Belirtilmemiş Habis Neoplazma </a:t>
            </a:r>
            <a:r>
              <a:rPr lang="tr-TR" sz="2800" dirty="0">
                <a:latin typeface="Times New Roman" pitchFamily="18" charset="0"/>
                <a:cs typeface="Times New Roman" pitchFamily="18" charset="0"/>
              </a:rPr>
              <a:t> tanısı </a:t>
            </a:r>
            <a:r>
              <a:rPr lang="tr-TR" sz="2800" dirty="0">
                <a:solidFill>
                  <a:srgbClr val="FF0000"/>
                </a:solidFill>
                <a:latin typeface="Times New Roman" pitchFamily="18" charset="0"/>
                <a:cs typeface="Times New Roman" pitchFamily="18" charset="0"/>
              </a:rPr>
              <a:t>Ek Kod </a:t>
            </a:r>
            <a:r>
              <a:rPr lang="tr-TR" sz="2800" dirty="0">
                <a:latin typeface="Times New Roman" pitchFamily="18" charset="0"/>
                <a:cs typeface="Times New Roman" pitchFamily="18" charset="0"/>
              </a:rPr>
              <a:t>olarak kodlanır</a:t>
            </a:r>
            <a:r>
              <a:rPr lang="tr-TR" sz="2800" dirty="0" smtClean="0">
                <a:latin typeface="Times New Roman" pitchFamily="18" charset="0"/>
                <a:cs typeface="Times New Roman" pitchFamily="18" charset="0"/>
              </a:rPr>
              <a:t>.</a:t>
            </a:r>
          </a:p>
          <a:p>
            <a:pPr marL="455371" indent="-341528"/>
            <a:endParaRPr lang="tr-TR" sz="2800" dirty="0">
              <a:latin typeface="Times New Roman" pitchFamily="18" charset="0"/>
              <a:cs typeface="Times New Roman" pitchFamily="18" charset="0"/>
            </a:endParaRPr>
          </a:p>
          <a:p>
            <a:pPr>
              <a:buClr>
                <a:schemeClr val="tx1"/>
              </a:buClr>
              <a:buFont typeface="Wingdings" pitchFamily="2" charset="2"/>
              <a:buChar char="ü"/>
            </a:pPr>
            <a:r>
              <a:rPr lang="tr-TR" sz="2800" dirty="0">
                <a:latin typeface="Times New Roman" pitchFamily="18" charset="0"/>
                <a:cs typeface="Times New Roman" pitchFamily="18" charset="0"/>
              </a:rPr>
              <a:t>Yayılma bilinen bir </a:t>
            </a:r>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bölgeden bir komşu organ veya bölgeye doğru ise (</a:t>
            </a:r>
            <a:r>
              <a:rPr lang="tr-TR" sz="2800" i="1" dirty="0">
                <a:latin typeface="Times New Roman" pitchFamily="18" charset="0"/>
                <a:cs typeface="Times New Roman" pitchFamily="18" charset="0"/>
              </a:rPr>
              <a:t>örneğin, bağırsaktan mesaneye veya </a:t>
            </a:r>
            <a:r>
              <a:rPr lang="tr-TR" sz="2800" i="1" dirty="0" err="1">
                <a:latin typeface="Times New Roman" pitchFamily="18" charset="0"/>
                <a:cs typeface="Times New Roman" pitchFamily="18" charset="0"/>
              </a:rPr>
              <a:t>jejunumdan</a:t>
            </a:r>
            <a:r>
              <a:rPr lang="tr-TR" sz="2800" i="1" dirty="0">
                <a:latin typeface="Times New Roman" pitchFamily="18" charset="0"/>
                <a:cs typeface="Times New Roman" pitchFamily="18" charset="0"/>
              </a:rPr>
              <a:t> </a:t>
            </a:r>
            <a:r>
              <a:rPr lang="tr-TR" sz="2800" i="1" dirty="0" err="1">
                <a:latin typeface="Times New Roman" pitchFamily="18" charset="0"/>
                <a:cs typeface="Times New Roman" pitchFamily="18" charset="0"/>
              </a:rPr>
              <a:t>ileuma</a:t>
            </a:r>
            <a:r>
              <a:rPr lang="tr-TR" sz="2800" i="1" dirty="0">
                <a:latin typeface="Times New Roman" pitchFamily="18" charset="0"/>
                <a:cs typeface="Times New Roman" pitchFamily="18" charset="0"/>
              </a:rPr>
              <a:t> doğru</a:t>
            </a:r>
            <a:r>
              <a:rPr lang="tr-TR" sz="2800" dirty="0">
                <a:latin typeface="Times New Roman" pitchFamily="18" charset="0"/>
                <a:cs typeface="Times New Roman" pitchFamily="18" charset="0"/>
              </a:rPr>
              <a:t>), yalnızca </a:t>
            </a:r>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bölgeyi kodlayın.</a:t>
            </a:r>
          </a:p>
          <a:p>
            <a:pPr marL="113843" indent="63246">
              <a:buClr>
                <a:schemeClr val="accent1"/>
              </a:buClr>
              <a:buNone/>
            </a:pPr>
            <a:endParaRPr lang="tr-TR" sz="239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84682033-5290-4839-A7E1-A23564A56206}" type="slidenum">
              <a:rPr lang="en-US" smtClean="0"/>
              <a:pPr/>
              <a:t>31</a:t>
            </a:fld>
            <a:endParaRPr lang="en-US" dirty="0"/>
          </a:p>
        </p:txBody>
      </p:sp>
    </p:spTree>
    <p:extLst>
      <p:ext uri="{BB962C8B-B14F-4D97-AF65-F5344CB8AC3E}">
        <p14:creationId xmlns:p14="http://schemas.microsoft.com/office/powerpoint/2010/main" val="3119942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p:txBody>
      </p:sp>
      <p:sp>
        <p:nvSpPr>
          <p:cNvPr id="6" name="5 Slayt Numarası Yer Tutucusu"/>
          <p:cNvSpPr>
            <a:spLocks noGrp="1"/>
          </p:cNvSpPr>
          <p:nvPr>
            <p:ph type="sldNum" sz="quarter" idx="12"/>
          </p:nvPr>
        </p:nvSpPr>
        <p:spPr/>
        <p:txBody>
          <a:bodyPr/>
          <a:lstStyle/>
          <a:p>
            <a:fld id="{84682033-5290-4839-A7E1-A23564A56206}" type="slidenum">
              <a:rPr lang="en-US" smtClean="0">
                <a:solidFill>
                  <a:prstClr val="black">
                    <a:tint val="75000"/>
                  </a:prstClr>
                </a:solidFill>
              </a:rPr>
              <a:pPr/>
              <a:t>32</a:t>
            </a:fld>
            <a:endParaRPr lang="en-US" dirty="0">
              <a:solidFill>
                <a:prstClr val="black">
                  <a:tint val="75000"/>
                </a:prstClr>
              </a:solidFill>
            </a:endParaRPr>
          </a:p>
        </p:txBody>
      </p:sp>
      <p:sp>
        <p:nvSpPr>
          <p:cNvPr id="4" name="3 Dikdörtgen"/>
          <p:cNvSpPr/>
          <p:nvPr/>
        </p:nvSpPr>
        <p:spPr>
          <a:xfrm>
            <a:off x="1043608" y="365127"/>
            <a:ext cx="8070693" cy="5198218"/>
          </a:xfrm>
          <a:prstGeom prst="rect">
            <a:avLst/>
          </a:prstGeom>
        </p:spPr>
        <p:txBody>
          <a:bodyPr wrap="square">
            <a:spAutoFit/>
          </a:bodyPr>
          <a:lstStyle/>
          <a:p>
            <a:endParaRPr lang="tr-TR" sz="2390" dirty="0"/>
          </a:p>
          <a:p>
            <a:r>
              <a:rPr lang="tr-TR" sz="2800" b="1" dirty="0">
                <a:solidFill>
                  <a:srgbClr val="FF0000"/>
                </a:solidFill>
                <a:latin typeface="Times New Roman" pitchFamily="18" charset="0"/>
                <a:cs typeface="Times New Roman" pitchFamily="18" charset="0"/>
              </a:rPr>
              <a:t>Örnek:</a:t>
            </a:r>
          </a:p>
          <a:p>
            <a:r>
              <a:rPr lang="tr-TR" sz="2800" dirty="0">
                <a:solidFill>
                  <a:srgbClr val="FF0000"/>
                </a:solidFill>
                <a:latin typeface="Times New Roman" pitchFamily="18" charset="0"/>
                <a:cs typeface="Times New Roman" pitchFamily="18" charset="0"/>
              </a:rPr>
              <a:t>         </a:t>
            </a:r>
            <a:r>
              <a:rPr lang="tr-TR" sz="2800" dirty="0">
                <a:latin typeface="Times New Roman" pitchFamily="18" charset="0"/>
                <a:cs typeface="Times New Roman" pitchFamily="18" charset="0"/>
              </a:rPr>
              <a:t>2 yıl önce Mide CA teşhisi alan, morfolojisi bilinmeyen, karında kitle teşhisi ile hastaneye başvurup  metastatik Over CA teşhisi konularak operasyon yapılan hasta;</a:t>
            </a:r>
          </a:p>
          <a:p>
            <a:endParaRPr lang="tr-TR" sz="2800" dirty="0">
              <a:latin typeface="Times New Roman" pitchFamily="18" charset="0"/>
              <a:cs typeface="Times New Roman" pitchFamily="18" charset="0"/>
            </a:endParaRPr>
          </a:p>
          <a:p>
            <a:pPr>
              <a:buClr>
                <a:schemeClr val="accent1"/>
              </a:buClr>
              <a:buFont typeface="Wingdings" pitchFamily="2" charset="2"/>
              <a:buChar char="ü"/>
            </a:pPr>
            <a:r>
              <a:rPr lang="tr-TR" sz="2800" dirty="0">
                <a:latin typeface="Times New Roman" pitchFamily="18" charset="0"/>
                <a:cs typeface="Times New Roman" pitchFamily="18" charset="0"/>
              </a:rPr>
              <a:t> C79.6 </a:t>
            </a:r>
            <a:r>
              <a:rPr lang="tr-TR" sz="2800" dirty="0" err="1">
                <a:latin typeface="Times New Roman" pitchFamily="18" charset="0"/>
                <a:cs typeface="Times New Roman" pitchFamily="18" charset="0"/>
              </a:rPr>
              <a:t>Overin</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sekonder</a:t>
            </a:r>
            <a:r>
              <a:rPr lang="tr-TR" sz="2800" dirty="0">
                <a:latin typeface="Times New Roman" pitchFamily="18" charset="0"/>
                <a:cs typeface="Times New Roman" pitchFamily="18" charset="0"/>
              </a:rPr>
              <a:t> habis neoplazması </a:t>
            </a:r>
          </a:p>
          <a:p>
            <a:pPr>
              <a:buClr>
                <a:schemeClr val="accent1"/>
              </a:buClr>
              <a:buFont typeface="Wingdings" pitchFamily="2" charset="2"/>
              <a:buChar char="ü"/>
            </a:pPr>
            <a:r>
              <a:rPr lang="tr-TR" sz="2800" dirty="0">
                <a:latin typeface="Times New Roman" pitchFamily="18" charset="0"/>
                <a:cs typeface="Times New Roman" pitchFamily="18" charset="0"/>
              </a:rPr>
              <a:t> M8000/6 Neoplazma, </a:t>
            </a:r>
            <a:r>
              <a:rPr lang="tr-TR" sz="2800" dirty="0" err="1">
                <a:latin typeface="Times New Roman" pitchFamily="18" charset="0"/>
                <a:cs typeface="Times New Roman" pitchFamily="18" charset="0"/>
              </a:rPr>
              <a:t>metastatik</a:t>
            </a:r>
            <a:endParaRPr lang="tr-TR" sz="2800" dirty="0">
              <a:latin typeface="Times New Roman" pitchFamily="18" charset="0"/>
              <a:cs typeface="Times New Roman" pitchFamily="18" charset="0"/>
            </a:endParaRPr>
          </a:p>
          <a:p>
            <a:pPr>
              <a:buClr>
                <a:schemeClr val="accent1"/>
              </a:buClr>
              <a:buFont typeface="Wingdings" pitchFamily="2" charset="2"/>
              <a:buChar char="ü"/>
            </a:pPr>
            <a:r>
              <a:rPr lang="tr-TR" sz="2800" dirty="0">
                <a:latin typeface="Times New Roman" pitchFamily="18" charset="0"/>
                <a:cs typeface="Times New Roman" pitchFamily="18" charset="0"/>
              </a:rPr>
              <a:t>C16.9 Midenin habis neoplazması, tanımlanmamış </a:t>
            </a:r>
          </a:p>
          <a:p>
            <a:pPr>
              <a:buClr>
                <a:schemeClr val="accent1"/>
              </a:buClr>
              <a:buFont typeface="Wingdings" pitchFamily="2" charset="2"/>
              <a:buChar char="ü"/>
            </a:pPr>
            <a:r>
              <a:rPr lang="tr-TR" sz="2800" dirty="0">
                <a:latin typeface="Times New Roman" pitchFamily="18" charset="0"/>
                <a:cs typeface="Times New Roman" pitchFamily="18" charset="0"/>
              </a:rPr>
              <a:t> M8000/3 Neoplazma, habis </a:t>
            </a:r>
          </a:p>
          <a:p>
            <a:r>
              <a:rPr lang="tr-TR" sz="2789" dirty="0">
                <a:latin typeface="Times New Roman" pitchFamily="18" charset="0"/>
                <a:cs typeface="Times New Roman" pitchFamily="18" charset="0"/>
              </a:rPr>
              <a:t>      	    </a:t>
            </a:r>
          </a:p>
        </p:txBody>
      </p:sp>
    </p:spTree>
    <p:extLst>
      <p:ext uri="{BB962C8B-B14F-4D97-AF65-F5344CB8AC3E}">
        <p14:creationId xmlns:p14="http://schemas.microsoft.com/office/powerpoint/2010/main" val="4734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p:cTn id="7"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4" end="4"/>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p:cTn id="13"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5" end="5"/>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p:cTn id="19"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6" end="6"/>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 calcmode="lin" valueType="num">
                                      <p:cBhvr>
                                        <p:cTn id="25"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7" end="7"/>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p:cTn id="31"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Slayt Numarası Yer Tutucusu"/>
          <p:cNvSpPr>
            <a:spLocks noGrp="1"/>
          </p:cNvSpPr>
          <p:nvPr>
            <p:ph type="sldNum" sz="quarter" idx="12"/>
          </p:nvPr>
        </p:nvSpPr>
        <p:spPr>
          <a:xfrm>
            <a:off x="6483997" y="6018239"/>
            <a:ext cx="2091173" cy="309482"/>
          </a:xfrm>
        </p:spPr>
        <p:txBody>
          <a:bodyPr/>
          <a:lstStyle/>
          <a:p>
            <a:fld id="{6F6091BC-EBFB-42EC-9935-F99AACDBEC12}" type="slidenum">
              <a:rPr lang="tr-TR" smtClean="0"/>
              <a:pPr/>
              <a:t>33</a:t>
            </a:fld>
            <a:endParaRPr lang="tr-TR" dirty="0"/>
          </a:p>
        </p:txBody>
      </p:sp>
      <p:sp>
        <p:nvSpPr>
          <p:cNvPr id="4" name="Rectangle 2"/>
          <p:cNvSpPr txBox="1">
            <a:spLocks noChangeArrowheads="1"/>
          </p:cNvSpPr>
          <p:nvPr/>
        </p:nvSpPr>
        <p:spPr>
          <a:xfrm>
            <a:off x="985919" y="0"/>
            <a:ext cx="8160506" cy="954630"/>
          </a:xfrm>
          <a:prstGeom prst="rect">
            <a:avLst/>
          </a:prstGeom>
        </p:spPr>
        <p:txBody>
          <a:bodyPr>
            <a:noAutofit/>
          </a:bodyPr>
          <a:lstStyle/>
          <a:p>
            <a:pPr algn="ctr" defTabSz="910742" eaLnBrk="1" fontAlgn="auto" hangingPunct="1">
              <a:spcAft>
                <a:spcPts val="0"/>
              </a:spcAft>
              <a:defRPr/>
            </a:pPr>
            <a:r>
              <a:rPr lang="tr-TR" sz="3586" b="1" dirty="0">
                <a:solidFill>
                  <a:srgbClr val="FF0000"/>
                </a:solidFill>
                <a:latin typeface="Times New Roman" pitchFamily="18" charset="0"/>
                <a:ea typeface="Tahoma" pitchFamily="34" charset="0"/>
                <a:cs typeface="Times New Roman" pitchFamily="18" charset="0"/>
              </a:rPr>
              <a:t>Neoplazilerin Morfolojisi</a:t>
            </a:r>
          </a:p>
        </p:txBody>
      </p:sp>
      <p:sp>
        <p:nvSpPr>
          <p:cNvPr id="5" name="Rectangle 3"/>
          <p:cNvSpPr txBox="1">
            <a:spLocks noChangeArrowheads="1"/>
          </p:cNvSpPr>
          <p:nvPr/>
        </p:nvSpPr>
        <p:spPr>
          <a:xfrm>
            <a:off x="985919" y="692696"/>
            <a:ext cx="8144748" cy="4572635"/>
          </a:xfrm>
          <a:prstGeom prst="rect">
            <a:avLst/>
          </a:prstGeom>
        </p:spPr>
        <p:txBody>
          <a:bodyPr>
            <a:normAutofit/>
          </a:bodyPr>
          <a:lstStyle/>
          <a:p>
            <a:r>
              <a:rPr lang="tr-TR" sz="2800" dirty="0"/>
              <a:t>	</a:t>
            </a:r>
            <a:r>
              <a:rPr lang="tr-TR" sz="2800" dirty="0">
                <a:latin typeface="Times New Roman" pitchFamily="18" charset="0"/>
                <a:cs typeface="Times New Roman" pitchFamily="18" charset="0"/>
              </a:rPr>
              <a:t>Morfoloji, </a:t>
            </a:r>
            <a:r>
              <a:rPr lang="tr-TR" sz="2800" dirty="0">
                <a:latin typeface="Times New Roman" pitchFamily="18" charset="0"/>
                <a:ea typeface="Tahoma" pitchFamily="34" charset="0"/>
                <a:cs typeface="Times New Roman" pitchFamily="18" charset="0"/>
              </a:rPr>
              <a:t>neoplastik hücrelerin histopatolojisi yani hücresel görünümüdür.</a:t>
            </a:r>
            <a:endParaRPr lang="tr-TR" sz="2800" dirty="0">
              <a:latin typeface="Times New Roman" pitchFamily="18" charset="0"/>
              <a:cs typeface="Times New Roman" pitchFamily="18" charset="0"/>
            </a:endParaRPr>
          </a:p>
          <a:p>
            <a:r>
              <a:rPr lang="tr-TR" sz="2800" dirty="0">
                <a:latin typeface="Times New Roman" pitchFamily="18" charset="0"/>
                <a:cs typeface="Times New Roman" pitchFamily="18" charset="0"/>
              </a:rPr>
              <a:t>	Morfoloji kodu beş basamaktan oluşmaktadır; ilk dört basamak neoplazmanın histolojik yapısını temsil etmekte ve beşinci basamak davranışını göstermektedir.</a:t>
            </a:r>
          </a:p>
          <a:p>
            <a:endParaRPr lang="tr-TR" sz="2789" i="1" dirty="0">
              <a:latin typeface="Arial Narrow" pitchFamily="34" charset="0"/>
            </a:endParaRPr>
          </a:p>
        </p:txBody>
      </p:sp>
      <p:sp>
        <p:nvSpPr>
          <p:cNvPr id="7" name="4 Yuvarlatılmış Dikdörtgen"/>
          <p:cNvSpPr/>
          <p:nvPr/>
        </p:nvSpPr>
        <p:spPr>
          <a:xfrm>
            <a:off x="1129363" y="3284984"/>
            <a:ext cx="7889377" cy="1291562"/>
          </a:xfrm>
          <a:prstGeom prst="roundRect">
            <a:avLst/>
          </a:prstGeom>
          <a:solidFill>
            <a:srgbClr val="FED6E1"/>
          </a:solidFill>
        </p:spPr>
        <p:style>
          <a:lnRef idx="0">
            <a:schemeClr val="accent5"/>
          </a:lnRef>
          <a:fillRef idx="3">
            <a:schemeClr val="accent5"/>
          </a:fillRef>
          <a:effectRef idx="3">
            <a:schemeClr val="accent5"/>
          </a:effectRef>
          <a:fontRef idx="minor">
            <a:schemeClr val="lt1"/>
          </a:fontRef>
        </p:style>
        <p:txBody>
          <a:bodyPr anchor="ctr"/>
          <a:lstStyle/>
          <a:p>
            <a:pPr algn="ctr"/>
            <a:r>
              <a:rPr lang="tr-TR" sz="2800" dirty="0">
                <a:solidFill>
                  <a:schemeClr val="tx1"/>
                </a:solidFill>
                <a:latin typeface="Times New Roman" pitchFamily="18" charset="0"/>
                <a:cs typeface="Times New Roman" pitchFamily="18" charset="0"/>
              </a:rPr>
              <a:t>M8120/6 Tranzisyonel Hücreli Karsinom NOS, Metastatik </a:t>
            </a:r>
          </a:p>
        </p:txBody>
      </p:sp>
      <p:sp>
        <p:nvSpPr>
          <p:cNvPr id="8" name="5 Yuvarlatılmış Dikdörtgen"/>
          <p:cNvSpPr/>
          <p:nvPr/>
        </p:nvSpPr>
        <p:spPr>
          <a:xfrm>
            <a:off x="1292910" y="4934702"/>
            <a:ext cx="4159853" cy="1062391"/>
          </a:xfrm>
          <a:prstGeom prst="roundRect">
            <a:avLst/>
          </a:prstGeom>
          <a:solidFill>
            <a:schemeClr val="accent1">
              <a:lumMod val="20000"/>
              <a:lumOff val="80000"/>
            </a:schemeClr>
          </a:solidFill>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tr-TR" sz="2800" dirty="0">
                <a:solidFill>
                  <a:schemeClr val="tx1"/>
                </a:solidFill>
                <a:latin typeface="Times New Roman" pitchFamily="18" charset="0"/>
                <a:cs typeface="Times New Roman" pitchFamily="18" charset="0"/>
              </a:rPr>
              <a:t>M8120 Tranzisyonel Hücreli Karsinom</a:t>
            </a:r>
            <a:endParaRPr lang="tr-TR" sz="2800" dirty="0">
              <a:solidFill>
                <a:schemeClr val="tx1"/>
              </a:solidFill>
            </a:endParaRPr>
          </a:p>
        </p:txBody>
      </p:sp>
      <p:sp>
        <p:nvSpPr>
          <p:cNvPr id="9" name="6 Yuvarlatılmış Dikdörtgen"/>
          <p:cNvSpPr/>
          <p:nvPr/>
        </p:nvSpPr>
        <p:spPr>
          <a:xfrm>
            <a:off x="5879676" y="4934702"/>
            <a:ext cx="2995621" cy="1062392"/>
          </a:xfrm>
          <a:prstGeom prst="roundRect">
            <a:avLst/>
          </a:prstGeom>
          <a:solidFill>
            <a:schemeClr val="accent6">
              <a:lumMod val="20000"/>
              <a:lumOff val="80000"/>
            </a:schemeClr>
          </a:solidFill>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tr-TR" sz="2800" b="1" dirty="0">
                <a:solidFill>
                  <a:schemeClr val="tx1"/>
                </a:solidFill>
                <a:latin typeface="Times New Roman" panose="02020603050405020304" pitchFamily="18" charset="0"/>
                <a:cs typeface="Times New Roman" panose="02020603050405020304" pitchFamily="18" charset="0"/>
              </a:rPr>
              <a:t>/6 </a:t>
            </a:r>
            <a:r>
              <a:rPr lang="tr-TR" sz="2800" dirty="0" err="1">
                <a:solidFill>
                  <a:schemeClr val="tx1"/>
                </a:solidFill>
                <a:latin typeface="Times New Roman" panose="02020603050405020304" pitchFamily="18" charset="0"/>
                <a:cs typeface="Times New Roman" panose="02020603050405020304" pitchFamily="18" charset="0"/>
              </a:rPr>
              <a:t>Metastatik</a:t>
            </a: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557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57641" y="380474"/>
            <a:ext cx="7871328" cy="825157"/>
          </a:xfrm>
        </p:spPr>
        <p:txBody>
          <a:bodyPr>
            <a:normAutofit fontScale="90000"/>
          </a:bodyPr>
          <a:lstStyle/>
          <a:p>
            <a:pPr algn="ctr"/>
            <a:r>
              <a:rPr lang="tr-TR" sz="2789" b="1" dirty="0">
                <a:latin typeface="Times New Roman" pitchFamily="18" charset="0"/>
                <a:ea typeface="Tahoma" pitchFamily="34" charset="0"/>
                <a:cs typeface="Times New Roman" pitchFamily="18" charset="0"/>
              </a:rPr>
              <a:t/>
            </a:r>
            <a:br>
              <a:rPr lang="tr-TR" sz="2789" b="1" dirty="0">
                <a:latin typeface="Times New Roman" pitchFamily="18" charset="0"/>
                <a:ea typeface="Tahoma" pitchFamily="34" charset="0"/>
                <a:cs typeface="Times New Roman" pitchFamily="18" charset="0"/>
              </a:rPr>
            </a:br>
            <a:r>
              <a:rPr lang="tr-TR" sz="3984" b="1" dirty="0">
                <a:solidFill>
                  <a:srgbClr val="FF0000"/>
                </a:solidFill>
                <a:latin typeface="Times New Roman" pitchFamily="18" charset="0"/>
                <a:ea typeface="Tahoma" pitchFamily="34" charset="0"/>
                <a:cs typeface="Times New Roman" pitchFamily="18" charset="0"/>
              </a:rPr>
              <a:t>Morfoloji Davranış Kodları</a:t>
            </a:r>
            <a:br>
              <a:rPr lang="tr-TR" sz="3984" b="1" dirty="0">
                <a:solidFill>
                  <a:srgbClr val="FF0000"/>
                </a:solidFill>
                <a:latin typeface="Times New Roman" pitchFamily="18" charset="0"/>
                <a:ea typeface="Tahoma" pitchFamily="34" charset="0"/>
                <a:cs typeface="Times New Roman" pitchFamily="18" charset="0"/>
              </a:rPr>
            </a:br>
            <a:endParaRPr lang="tr-TR" sz="3984" b="1" dirty="0">
              <a:solidFill>
                <a:srgbClr val="FF0000"/>
              </a:solidFill>
              <a:latin typeface="Times New Roman" pitchFamily="18" charset="0"/>
              <a:cs typeface="Times New Roman" pitchFamily="18" charset="0"/>
            </a:endParaRPr>
          </a:p>
        </p:txBody>
      </p:sp>
      <p:sp>
        <p:nvSpPr>
          <p:cNvPr id="8" name="4 Yuvarlatılmış Dikdörtgen"/>
          <p:cNvSpPr/>
          <p:nvPr/>
        </p:nvSpPr>
        <p:spPr>
          <a:xfrm>
            <a:off x="1631414" y="1578999"/>
            <a:ext cx="6940506" cy="573773"/>
          </a:xfrm>
          <a:prstGeom prst="roundRect">
            <a:avLst/>
          </a:prstGeom>
          <a:solidFill>
            <a:srgbClr val="FED6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tr-TR" sz="2789" b="1" dirty="0">
                <a:solidFill>
                  <a:schemeClr val="tx1"/>
                </a:solidFill>
                <a:latin typeface="Times New Roman" pitchFamily="18" charset="0"/>
                <a:ea typeface="Tahoma" pitchFamily="34" charset="0"/>
                <a:cs typeface="Times New Roman" pitchFamily="18" charset="0"/>
              </a:rPr>
              <a:t>/ 0  Benign</a:t>
            </a:r>
          </a:p>
        </p:txBody>
      </p:sp>
      <p:sp>
        <p:nvSpPr>
          <p:cNvPr id="9" name="5 Yuvarlatılmış Dikdörtgen"/>
          <p:cNvSpPr/>
          <p:nvPr/>
        </p:nvSpPr>
        <p:spPr>
          <a:xfrm>
            <a:off x="1631414" y="2361692"/>
            <a:ext cx="6940506" cy="57377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tr-TR" sz="2789" b="1" dirty="0">
                <a:solidFill>
                  <a:schemeClr val="tx1"/>
                </a:solidFill>
                <a:latin typeface="Times New Roman" pitchFamily="18" charset="0"/>
                <a:ea typeface="Tahoma" pitchFamily="34" charset="0"/>
                <a:cs typeface="Times New Roman" pitchFamily="18" charset="0"/>
              </a:rPr>
              <a:t>/ 1  Benign veya Malign olduğu belirsiz</a:t>
            </a:r>
          </a:p>
        </p:txBody>
      </p:sp>
      <p:sp>
        <p:nvSpPr>
          <p:cNvPr id="10" name="6 Yuvarlatılmış Dikdörtgen"/>
          <p:cNvSpPr/>
          <p:nvPr/>
        </p:nvSpPr>
        <p:spPr>
          <a:xfrm>
            <a:off x="1631414" y="3144384"/>
            <a:ext cx="6940508" cy="573773"/>
          </a:xfrm>
          <a:prstGeom prst="roundRect">
            <a:avLst/>
          </a:prstGeom>
          <a:solidFill>
            <a:srgbClr val="FFF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tr-TR" sz="2789" b="1" dirty="0">
                <a:solidFill>
                  <a:schemeClr val="tx1"/>
                </a:solidFill>
                <a:latin typeface="Times New Roman" pitchFamily="18" charset="0"/>
                <a:ea typeface="Tahoma" pitchFamily="34" charset="0"/>
                <a:cs typeface="Times New Roman" pitchFamily="18" charset="0"/>
              </a:rPr>
              <a:t>/ 2  Karsinoma in situ</a:t>
            </a:r>
          </a:p>
        </p:txBody>
      </p:sp>
      <p:sp>
        <p:nvSpPr>
          <p:cNvPr id="11" name="7 Yuvarlatılmış Dikdörtgen"/>
          <p:cNvSpPr/>
          <p:nvPr/>
        </p:nvSpPr>
        <p:spPr>
          <a:xfrm>
            <a:off x="1631414" y="3927077"/>
            <a:ext cx="6940506" cy="573773"/>
          </a:xfrm>
          <a:prstGeom prst="roundRect">
            <a:avLst/>
          </a:prstGeom>
          <a:solidFill>
            <a:srgbClr val="FEC8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tr-TR" sz="2789" b="1" dirty="0">
                <a:solidFill>
                  <a:schemeClr val="tx1"/>
                </a:solidFill>
                <a:latin typeface="Times New Roman" pitchFamily="18" charset="0"/>
                <a:ea typeface="Tahoma" pitchFamily="34" charset="0"/>
                <a:cs typeface="Times New Roman" pitchFamily="18" charset="0"/>
              </a:rPr>
              <a:t>/ 3  Malign primer</a:t>
            </a:r>
          </a:p>
        </p:txBody>
      </p:sp>
      <p:sp>
        <p:nvSpPr>
          <p:cNvPr id="12" name="8 Yuvarlatılmış Dikdörtgen"/>
          <p:cNvSpPr/>
          <p:nvPr/>
        </p:nvSpPr>
        <p:spPr>
          <a:xfrm>
            <a:off x="1638908" y="4709770"/>
            <a:ext cx="7003133" cy="57377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tr-TR" sz="2789" b="1" dirty="0">
                <a:solidFill>
                  <a:schemeClr val="tx1"/>
                </a:solidFill>
                <a:latin typeface="Times New Roman" pitchFamily="18" charset="0"/>
                <a:ea typeface="Tahoma" pitchFamily="34" charset="0"/>
                <a:cs typeface="Times New Roman" pitchFamily="18" charset="0"/>
              </a:rPr>
              <a:t>/ 6  Malign metastatik</a:t>
            </a:r>
          </a:p>
        </p:txBody>
      </p:sp>
      <p:sp>
        <p:nvSpPr>
          <p:cNvPr id="19" name="7 Yuvarlatılmış Dikdörtgen"/>
          <p:cNvSpPr/>
          <p:nvPr/>
        </p:nvSpPr>
        <p:spPr>
          <a:xfrm>
            <a:off x="1638908" y="5492462"/>
            <a:ext cx="7092946" cy="711539"/>
          </a:xfrm>
          <a:prstGeom prst="roundRect">
            <a:avLst>
              <a:gd name="adj" fmla="val 8050"/>
            </a:avLst>
          </a:prstGeom>
          <a:solidFill>
            <a:srgbClr val="FFF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tr-TR" sz="2789" b="1" dirty="0">
                <a:solidFill>
                  <a:schemeClr val="tx1"/>
                </a:solidFill>
                <a:latin typeface="Times New Roman" pitchFamily="18" charset="0"/>
                <a:ea typeface="Tahoma" pitchFamily="34" charset="0"/>
                <a:cs typeface="Times New Roman" pitchFamily="18" charset="0"/>
              </a:rPr>
              <a:t>/9 Belirsiz davranışlı primer veya metastatik</a:t>
            </a:r>
          </a:p>
        </p:txBody>
      </p:sp>
    </p:spTree>
    <p:extLst>
      <p:ext uri="{BB962C8B-B14F-4D97-AF65-F5344CB8AC3E}">
        <p14:creationId xmlns:p14="http://schemas.microsoft.com/office/powerpoint/2010/main" val="4269496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4638"/>
            <a:ext cx="7620001" cy="1238977"/>
          </a:xfrm>
        </p:spPr>
        <p:txBody>
          <a:bodyPr>
            <a:noAutofit/>
          </a:bodyPr>
          <a:lstStyle/>
          <a:p>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3" name="2 İçerik Yer Tutucusu"/>
          <p:cNvSpPr>
            <a:spLocks noGrp="1"/>
          </p:cNvSpPr>
          <p:nvPr>
            <p:ph idx="1"/>
          </p:nvPr>
        </p:nvSpPr>
        <p:spPr>
          <a:xfrm>
            <a:off x="987350" y="1024234"/>
            <a:ext cx="8156651" cy="5092234"/>
          </a:xfrm>
        </p:spPr>
        <p:txBody>
          <a:bodyPr>
            <a:normAutofit/>
          </a:bodyPr>
          <a:lstStyle/>
          <a:p>
            <a:pPr>
              <a:buClr>
                <a:srgbClr val="00B0F0"/>
              </a:buClr>
              <a:buFont typeface="Wingdings" pitchFamily="2" charset="2"/>
              <a:buChar char="ü"/>
            </a:pPr>
            <a:endParaRPr lang="tr-TR" sz="2800" dirty="0">
              <a:latin typeface="Times New Roman" pitchFamily="18" charset="0"/>
              <a:cs typeface="Times New Roman" pitchFamily="18" charset="0"/>
            </a:endParaRPr>
          </a:p>
          <a:p>
            <a:pPr>
              <a:buClr>
                <a:srgbClr val="00B0F0"/>
              </a:buClr>
              <a:buFont typeface="Wingdings" pitchFamily="2" charset="2"/>
              <a:buChar char="ü"/>
            </a:pPr>
            <a:r>
              <a:rPr lang="tr-TR" sz="2800" dirty="0">
                <a:latin typeface="Times New Roman" pitchFamily="18" charset="0"/>
                <a:cs typeface="Times New Roman" pitchFamily="18" charset="0"/>
              </a:rPr>
              <a:t>Kanser hücrelerinin histopatolojisini ifade eder</a:t>
            </a:r>
          </a:p>
          <a:p>
            <a:pPr>
              <a:buClr>
                <a:srgbClr val="00B0F0"/>
              </a:buClr>
              <a:buFont typeface="Wingdings" pitchFamily="2" charset="2"/>
              <a:buChar char="ü"/>
            </a:pPr>
            <a:r>
              <a:rPr lang="tr-TR" sz="2800" dirty="0">
                <a:latin typeface="Times New Roman" pitchFamily="18" charset="0"/>
                <a:cs typeface="Times New Roman" pitchFamily="18" charset="0"/>
              </a:rPr>
              <a:t>Bir morfoloji kodu asla </a:t>
            </a:r>
            <a:r>
              <a:rPr lang="tr-TR" sz="2800" dirty="0">
                <a:solidFill>
                  <a:srgbClr val="FF0000"/>
                </a:solidFill>
                <a:latin typeface="Times New Roman" pitchFamily="18" charset="0"/>
                <a:cs typeface="Times New Roman" pitchFamily="18" charset="0"/>
              </a:rPr>
              <a:t>Ana Tanı </a:t>
            </a:r>
            <a:r>
              <a:rPr lang="tr-TR" sz="2800" dirty="0">
                <a:latin typeface="Times New Roman" pitchFamily="18" charset="0"/>
                <a:cs typeface="Times New Roman" pitchFamily="18" charset="0"/>
              </a:rPr>
              <a:t>olamaz.</a:t>
            </a:r>
          </a:p>
          <a:p>
            <a:pPr>
              <a:buClr>
                <a:srgbClr val="00B0F0"/>
              </a:buClr>
              <a:buFont typeface="Wingdings" pitchFamily="2" charset="2"/>
              <a:buChar char="ü"/>
            </a:pPr>
            <a:r>
              <a:rPr lang="tr-TR" sz="2800" dirty="0">
                <a:latin typeface="Times New Roman" pitchFamily="18" charset="0"/>
                <a:cs typeface="Times New Roman" pitchFamily="18" charset="0"/>
              </a:rPr>
              <a:t>Morfoloji kodu, uygulandığı neoplazi kodunun hemen arkasına atanır.</a:t>
            </a:r>
          </a:p>
          <a:p>
            <a:pPr>
              <a:buClr>
                <a:srgbClr val="00B0F0"/>
              </a:buClr>
              <a:buFont typeface="Wingdings" pitchFamily="2" charset="2"/>
              <a:buChar char="ü"/>
            </a:pPr>
            <a:r>
              <a:rPr lang="tr-TR" sz="2800" dirty="0">
                <a:latin typeface="Times New Roman" pitchFamily="18" charset="0"/>
                <a:ea typeface="Tahoma" pitchFamily="34" charset="0"/>
                <a:cs typeface="Times New Roman" pitchFamily="18" charset="0"/>
              </a:rPr>
              <a:t>Primer ve sekonder kanserlerin morfolojileri ayrı ayrı kodlanır.</a:t>
            </a:r>
          </a:p>
          <a:p>
            <a:pPr>
              <a:buClr>
                <a:srgbClr val="00B0F0"/>
              </a:buClr>
              <a:buFont typeface="Wingdings" pitchFamily="2" charset="2"/>
              <a:buChar char="ü"/>
            </a:pPr>
            <a:r>
              <a:rPr lang="tr-TR" sz="2800" dirty="0">
                <a:latin typeface="Times New Roman" pitchFamily="18" charset="0"/>
                <a:cs typeface="Times New Roman" pitchFamily="18" charset="0"/>
              </a:rPr>
              <a:t>Morfolojik tanı birden fazla M’li koda sahip histolojik yapı içerebilmektedir, böyle bir durumda daha spesifik olan en büyük sayı kodlanır.</a:t>
            </a:r>
            <a:r>
              <a:rPr lang="tr-TR" sz="2800" dirty="0">
                <a:latin typeface="Times New Roman" pitchFamily="18" charset="0"/>
                <a:ea typeface="Tahoma" pitchFamily="34" charset="0"/>
                <a:cs typeface="Times New Roman" pitchFamily="18" charset="0"/>
              </a:rPr>
              <a:t> (M8070/3- M8120/3)</a:t>
            </a:r>
            <a:r>
              <a:rPr lang="tr-TR" sz="2800" dirty="0">
                <a:latin typeface="Times New Roman" pitchFamily="18" charset="0"/>
                <a:cs typeface="Times New Roman" pitchFamily="18" charset="0"/>
              </a:rPr>
              <a:t> </a:t>
            </a:r>
          </a:p>
          <a:p>
            <a:pPr>
              <a:buFont typeface="Wingdings" pitchFamily="2" charset="2"/>
              <a:buChar char="ü"/>
            </a:pPr>
            <a:endParaRPr lang="tr-TR" sz="2789"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fld id="{84682033-5290-4839-A7E1-A23564A56206}" type="slidenum">
              <a:rPr lang="en-US" smtClean="0"/>
              <a:pPr/>
              <a:t>35</a:t>
            </a:fld>
            <a:endParaRPr lang="en-US" dirty="0"/>
          </a:p>
        </p:txBody>
      </p:sp>
      <p:sp>
        <p:nvSpPr>
          <p:cNvPr id="4" name="3 Dikdörtgen"/>
          <p:cNvSpPr/>
          <p:nvPr/>
        </p:nvSpPr>
        <p:spPr>
          <a:xfrm>
            <a:off x="1022495" y="127258"/>
            <a:ext cx="8086359" cy="643760"/>
          </a:xfrm>
          <a:prstGeom prst="rect">
            <a:avLst/>
          </a:prstGeom>
        </p:spPr>
        <p:txBody>
          <a:bodyPr wrap="square">
            <a:spAutoFit/>
          </a:bodyPr>
          <a:lstStyle/>
          <a:p>
            <a:pPr algn="ctr"/>
            <a:r>
              <a:rPr lang="tr-TR" sz="3586" b="1" dirty="0">
                <a:solidFill>
                  <a:srgbClr val="FF0000"/>
                </a:solidFill>
                <a:latin typeface="Times New Roman" pitchFamily="18" charset="0"/>
                <a:ea typeface="Tahoma" pitchFamily="34" charset="0"/>
                <a:cs typeface="Times New Roman" pitchFamily="18" charset="0"/>
              </a:rPr>
              <a:t>Neoplazilerin Morfolojisi</a:t>
            </a:r>
            <a:endParaRPr lang="tr-TR" sz="3586"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584300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027942" y="188640"/>
            <a:ext cx="8013207" cy="643760"/>
          </a:xfrm>
          <a:prstGeom prst="rect">
            <a:avLst/>
          </a:prstGeom>
        </p:spPr>
        <p:txBody>
          <a:bodyPr wrap="square">
            <a:spAutoFit/>
          </a:bodyPr>
          <a:lstStyle/>
          <a:p>
            <a:pPr algn="ctr"/>
            <a:r>
              <a:rPr lang="tr-TR" sz="3586" b="1" dirty="0">
                <a:solidFill>
                  <a:srgbClr val="FF0000"/>
                </a:solidFill>
                <a:latin typeface="Times New Roman" pitchFamily="18" charset="0"/>
                <a:cs typeface="Times New Roman" pitchFamily="18" charset="0"/>
              </a:rPr>
              <a:t>Morfoloji Kodunun Bulunması </a:t>
            </a:r>
          </a:p>
        </p:txBody>
      </p:sp>
      <p:sp>
        <p:nvSpPr>
          <p:cNvPr id="5" name="4 Dikdörtgen"/>
          <p:cNvSpPr/>
          <p:nvPr/>
        </p:nvSpPr>
        <p:spPr>
          <a:xfrm>
            <a:off x="1083697" y="1412776"/>
            <a:ext cx="8013207" cy="3907223"/>
          </a:xfrm>
          <a:prstGeom prst="rect">
            <a:avLst/>
          </a:prstGeom>
        </p:spPr>
        <p:txBody>
          <a:bodyPr wrap="square">
            <a:spAutoFit/>
          </a:bodyPr>
          <a:lstStyle/>
          <a:p>
            <a:pPr>
              <a:buClr>
                <a:schemeClr val="accent1"/>
              </a:buClr>
            </a:pPr>
            <a:r>
              <a:rPr lang="tr-TR" sz="2800" dirty="0">
                <a:latin typeface="Times New Roman" pitchFamily="18" charset="0"/>
                <a:cs typeface="Times New Roman" pitchFamily="18" charset="0"/>
              </a:rPr>
              <a:t>	Morfoloji açısından, özel isimleri bulunan kanserler E-kitap 2. Cilt ANA indeks liste içinde isminin baş harfinden bulunarak kodlanır.</a:t>
            </a:r>
          </a:p>
          <a:p>
            <a:pPr>
              <a:buClr>
                <a:schemeClr val="accent1"/>
              </a:buClr>
            </a:pPr>
            <a:endParaRPr lang="tr-TR" sz="2800" dirty="0">
              <a:latin typeface="Times New Roman" pitchFamily="18" charset="0"/>
              <a:cs typeface="Times New Roman" pitchFamily="18" charset="0"/>
            </a:endParaRPr>
          </a:p>
          <a:p>
            <a:pPr>
              <a:buClr>
                <a:schemeClr val="accent1"/>
              </a:buClr>
            </a:pPr>
            <a:r>
              <a:rPr lang="tr-TR" sz="2800" dirty="0">
                <a:latin typeface="Times New Roman" pitchFamily="18" charset="0"/>
                <a:cs typeface="Times New Roman" pitchFamily="18" charset="0"/>
              </a:rPr>
              <a:t>	Morfoloji açısından, özel isimleri bulunmayan, kanser ve tümör olarak biten morfoloji tipleri ise E-kitap 2. Cilt ANA indeks liste içinde </a:t>
            </a:r>
            <a:r>
              <a:rPr lang="tr-TR" sz="2800" b="1" dirty="0">
                <a:latin typeface="Times New Roman" pitchFamily="18" charset="0"/>
                <a:cs typeface="Times New Roman" pitchFamily="18" charset="0"/>
              </a:rPr>
              <a:t>Karsinom </a:t>
            </a:r>
            <a:r>
              <a:rPr lang="tr-TR" sz="2800" dirty="0">
                <a:latin typeface="Times New Roman" pitchFamily="18" charset="0"/>
                <a:cs typeface="Times New Roman" pitchFamily="18" charset="0"/>
              </a:rPr>
              <a:t>ve </a:t>
            </a:r>
            <a:r>
              <a:rPr lang="tr-TR" sz="2800" b="1" dirty="0">
                <a:latin typeface="Times New Roman" pitchFamily="18" charset="0"/>
                <a:cs typeface="Times New Roman" pitchFamily="18" charset="0"/>
              </a:rPr>
              <a:t>Tümör</a:t>
            </a:r>
            <a:r>
              <a:rPr lang="tr-TR" sz="2800" dirty="0">
                <a:latin typeface="Times New Roman" pitchFamily="18" charset="0"/>
                <a:cs typeface="Times New Roman" pitchFamily="18" charset="0"/>
              </a:rPr>
              <a:t> başlığı altında bulunarak kodlanır.</a:t>
            </a:r>
          </a:p>
          <a:p>
            <a:endParaRPr lang="tr-TR" sz="2390" dirty="0"/>
          </a:p>
        </p:txBody>
      </p:sp>
      <p:sp>
        <p:nvSpPr>
          <p:cNvPr id="7" name="6 Slayt Numarası Yer Tutucusu"/>
          <p:cNvSpPr>
            <a:spLocks noGrp="1"/>
          </p:cNvSpPr>
          <p:nvPr>
            <p:ph type="sldNum" sz="quarter" idx="12"/>
          </p:nvPr>
        </p:nvSpPr>
        <p:spPr/>
        <p:txBody>
          <a:bodyPr/>
          <a:lstStyle/>
          <a:p>
            <a:fld id="{84682033-5290-4839-A7E1-A23564A56206}" type="slidenum">
              <a:rPr lang="en-US" smtClean="0"/>
              <a:pPr/>
              <a:t>36</a:t>
            </a:fld>
            <a:endParaRPr lang="en-US" dirty="0"/>
          </a:p>
        </p:txBody>
      </p:sp>
    </p:spTree>
    <p:extLst>
      <p:ext uri="{BB962C8B-B14F-4D97-AF65-F5344CB8AC3E}">
        <p14:creationId xmlns:p14="http://schemas.microsoft.com/office/powerpoint/2010/main" val="2829859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55573" y="380473"/>
            <a:ext cx="8088427" cy="753435"/>
          </a:xfrm>
        </p:spPr>
        <p:txBody>
          <a:bodyPr>
            <a:normAutofit/>
          </a:bodyPr>
          <a:lstStyle/>
          <a:p>
            <a:pPr algn="ctr"/>
            <a:r>
              <a:rPr lang="tr-TR" sz="3586" b="1" dirty="0">
                <a:solidFill>
                  <a:srgbClr val="FF0000"/>
                </a:solidFill>
                <a:latin typeface="Times New Roman" pitchFamily="18" charset="0"/>
                <a:cs typeface="Times New Roman" pitchFamily="18" charset="0"/>
              </a:rPr>
              <a:t>Morfoloji Kodunun Bulunması </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1129362" y="1863615"/>
            <a:ext cx="3869561" cy="4578016"/>
          </a:xfrm>
          <a:prstGeom prst="rect">
            <a:avLst/>
          </a:prstGeom>
          <a:noFill/>
          <a:ln w="9525">
            <a:noFill/>
            <a:miter lim="800000"/>
            <a:headEnd/>
            <a:tailEnd/>
          </a:ln>
        </p:spPr>
      </p:pic>
      <p:sp>
        <p:nvSpPr>
          <p:cNvPr id="8" name="7 Slayt Numarası Yer Tutucusu"/>
          <p:cNvSpPr>
            <a:spLocks noGrp="1"/>
          </p:cNvSpPr>
          <p:nvPr>
            <p:ph type="sldNum" sz="quarter" idx="12"/>
          </p:nvPr>
        </p:nvSpPr>
        <p:spPr/>
        <p:txBody>
          <a:bodyPr/>
          <a:lstStyle/>
          <a:p>
            <a:fld id="{84682033-5290-4839-A7E1-A23564A56206}" type="slidenum">
              <a:rPr lang="en-US" smtClean="0"/>
              <a:pPr/>
              <a:t>37</a:t>
            </a:fld>
            <a:endParaRPr lang="en-US" dirty="0"/>
          </a:p>
        </p:txBody>
      </p:sp>
      <p:sp>
        <p:nvSpPr>
          <p:cNvPr id="6" name="5 Oval"/>
          <p:cNvSpPr/>
          <p:nvPr/>
        </p:nvSpPr>
        <p:spPr>
          <a:xfrm>
            <a:off x="4213392" y="1580399"/>
            <a:ext cx="3415386" cy="1200532"/>
          </a:xfrm>
          <a:prstGeom prst="ellipse">
            <a:avLst/>
          </a:prstGeom>
          <a:solidFill>
            <a:srgbClr val="FFF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789" b="1" dirty="0">
                <a:solidFill>
                  <a:schemeClr val="tx1"/>
                </a:solidFill>
              </a:rPr>
              <a:t>Morfoloji   Kodu </a:t>
            </a:r>
            <a:endParaRPr lang="tr-TR" sz="2789" dirty="0">
              <a:solidFill>
                <a:schemeClr val="tx1"/>
              </a:solidFill>
            </a:endParaRPr>
          </a:p>
        </p:txBody>
      </p:sp>
      <p:sp>
        <p:nvSpPr>
          <p:cNvPr id="9" name="8 Aşağı Ok"/>
          <p:cNvSpPr/>
          <p:nvPr/>
        </p:nvSpPr>
        <p:spPr>
          <a:xfrm rot="3645667">
            <a:off x="3141913" y="1627334"/>
            <a:ext cx="172869" cy="2248340"/>
          </a:xfrm>
          <a:prstGeom prst="downArrow">
            <a:avLst>
              <a:gd name="adj1" fmla="val 65259"/>
              <a:gd name="adj2" fmla="val 50000"/>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10246308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fld id="{84682033-5290-4839-A7E1-A23564A56206}" type="slidenum">
              <a:rPr lang="en-US" smtClean="0"/>
              <a:pPr/>
              <a:t>38</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129363" y="1783631"/>
            <a:ext cx="8029223" cy="4626151"/>
          </a:xfrm>
          <a:prstGeom prst="rect">
            <a:avLst/>
          </a:prstGeom>
          <a:noFill/>
          <a:ln w="9525">
            <a:solidFill>
              <a:schemeClr val="tx1"/>
            </a:solidFill>
            <a:miter lim="800000"/>
            <a:headEnd/>
            <a:tailEnd/>
          </a:ln>
        </p:spPr>
      </p:pic>
      <p:sp>
        <p:nvSpPr>
          <p:cNvPr id="6" name="5 Dikdörtgen"/>
          <p:cNvSpPr/>
          <p:nvPr/>
        </p:nvSpPr>
        <p:spPr>
          <a:xfrm>
            <a:off x="1000505" y="1211684"/>
            <a:ext cx="7803070" cy="523220"/>
          </a:xfrm>
          <a:prstGeom prst="rect">
            <a:avLst/>
          </a:prstGeom>
        </p:spPr>
        <p:txBody>
          <a:bodyPr wrap="square">
            <a:spAutoFit/>
          </a:bodyPr>
          <a:lstStyle/>
          <a:p>
            <a:r>
              <a:rPr lang="tr-TR" sz="2800" b="1" dirty="0">
                <a:solidFill>
                  <a:srgbClr val="FF0000"/>
                </a:solidFill>
                <a:latin typeface="Times New Roman" pitchFamily="18" charset="0"/>
                <a:cs typeface="Times New Roman" pitchFamily="18" charset="0"/>
              </a:rPr>
              <a:t>Örnek: </a:t>
            </a:r>
            <a:r>
              <a:rPr lang="tr-TR" sz="2800" dirty="0">
                <a:latin typeface="Times New Roman" pitchFamily="18" charset="0"/>
                <a:cs typeface="Times New Roman" pitchFamily="18" charset="0"/>
              </a:rPr>
              <a:t>Bazal hücreli karsinom,</a:t>
            </a:r>
          </a:p>
        </p:txBody>
      </p:sp>
      <p:sp>
        <p:nvSpPr>
          <p:cNvPr id="7" name="6 Oval"/>
          <p:cNvSpPr/>
          <p:nvPr/>
        </p:nvSpPr>
        <p:spPr>
          <a:xfrm>
            <a:off x="1435608" y="5220268"/>
            <a:ext cx="1636539" cy="910763"/>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ln>
                <a:solidFill>
                  <a:srgbClr val="FF0000"/>
                </a:solidFill>
              </a:ln>
            </a:endParaRPr>
          </a:p>
        </p:txBody>
      </p:sp>
      <p:sp>
        <p:nvSpPr>
          <p:cNvPr id="8" name="1 Başlık"/>
          <p:cNvSpPr txBox="1">
            <a:spLocks/>
          </p:cNvSpPr>
          <p:nvPr/>
        </p:nvSpPr>
        <p:spPr>
          <a:xfrm>
            <a:off x="1000504" y="53433"/>
            <a:ext cx="8018235" cy="846557"/>
          </a:xfrm>
          <a:prstGeom prst="rect">
            <a:avLst/>
          </a:prstGeom>
        </p:spPr>
        <p:txBody>
          <a:bodyPr anchor="ctr">
            <a:normAutofit/>
          </a:bodyPr>
          <a:lstStyle>
            <a:lvl1pPr algn="l" rtl="0" eaLnBrk="1" latinLnBrk="0" hangingPunct="1">
              <a:spcBef>
                <a:spcPct val="0"/>
              </a:spcBef>
              <a:buNone/>
              <a:defRPr kumimoji="0" sz="3838"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tr-TR" sz="3586" b="1" dirty="0">
                <a:solidFill>
                  <a:srgbClr val="FF0000"/>
                </a:solidFill>
                <a:effectLst/>
                <a:latin typeface="Times New Roman" pitchFamily="18" charset="0"/>
                <a:cs typeface="Times New Roman" pitchFamily="18" charset="0"/>
              </a:rPr>
              <a:t>Morfoloji Kodunun Bulunması</a:t>
            </a:r>
            <a:endParaRPr lang="tr-TR" sz="3586" dirty="0">
              <a:solidFill>
                <a:srgbClr val="FF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260111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57640" y="0"/>
            <a:ext cx="8013208" cy="1062188"/>
          </a:xfrm>
        </p:spPr>
        <p:txBody>
          <a:bodyPr>
            <a:normAutofit/>
          </a:bodyPr>
          <a:lstStyle/>
          <a:p>
            <a:pPr algn="ctr"/>
            <a:r>
              <a:rPr lang="tr-TR" sz="3600" b="1" dirty="0">
                <a:solidFill>
                  <a:srgbClr val="FF0000"/>
                </a:solidFill>
                <a:latin typeface="Times New Roman" pitchFamily="18" charset="0"/>
                <a:cs typeface="Times New Roman" pitchFamily="18" charset="0"/>
              </a:rPr>
              <a:t>Neoplazilerin Kodlanması</a:t>
            </a:r>
          </a:p>
        </p:txBody>
      </p:sp>
      <p:sp>
        <p:nvSpPr>
          <p:cNvPr id="3" name="2 İçerik Yer Tutucusu"/>
          <p:cNvSpPr>
            <a:spLocks noGrp="1"/>
          </p:cNvSpPr>
          <p:nvPr>
            <p:ph idx="1"/>
          </p:nvPr>
        </p:nvSpPr>
        <p:spPr>
          <a:xfrm>
            <a:off x="1057640" y="908720"/>
            <a:ext cx="7961100" cy="5949280"/>
          </a:xfrm>
        </p:spPr>
        <p:txBody>
          <a:bodyPr>
            <a:normAutofit lnSpcReduction="10000"/>
          </a:bodyPr>
          <a:lstStyle/>
          <a:p>
            <a:pPr>
              <a:buNone/>
            </a:pPr>
            <a:r>
              <a:rPr lang="tr-TR" sz="2800" dirty="0">
                <a:latin typeface="Times New Roman" pitchFamily="18" charset="0"/>
                <a:cs typeface="Times New Roman" pitchFamily="18" charset="0"/>
              </a:rPr>
              <a:t>Kanserlerde en az iki kod kullanılır. </a:t>
            </a:r>
          </a:p>
          <a:p>
            <a:pPr marL="113843" indent="0">
              <a:buNone/>
            </a:pPr>
            <a:r>
              <a:rPr lang="tr-TR" sz="2800" dirty="0">
                <a:solidFill>
                  <a:srgbClr val="FF0000"/>
                </a:solidFill>
                <a:latin typeface="Times New Roman" pitchFamily="18" charset="0"/>
                <a:cs typeface="Times New Roman" pitchFamily="18" charset="0"/>
              </a:rPr>
              <a:t>     1.Kanserin Anatomik Yeri </a:t>
            </a:r>
          </a:p>
          <a:p>
            <a:pPr marL="113843" indent="0">
              <a:buNone/>
            </a:pPr>
            <a:r>
              <a:rPr lang="tr-TR" sz="2800" dirty="0">
                <a:solidFill>
                  <a:srgbClr val="FF0000"/>
                </a:solidFill>
                <a:latin typeface="Times New Roman" pitchFamily="18" charset="0"/>
                <a:cs typeface="Times New Roman" pitchFamily="18" charset="0"/>
              </a:rPr>
              <a:t>     2.Kanserin Morfolojisi </a:t>
            </a:r>
            <a:endParaRPr lang="tr-TR" sz="2800" dirty="0" smtClean="0">
              <a:solidFill>
                <a:srgbClr val="FF0000"/>
              </a:solidFill>
              <a:latin typeface="Times New Roman" pitchFamily="18" charset="0"/>
              <a:cs typeface="Times New Roman" pitchFamily="18" charset="0"/>
            </a:endParaRPr>
          </a:p>
          <a:p>
            <a:pPr>
              <a:lnSpc>
                <a:spcPct val="100000"/>
              </a:lnSpc>
              <a:buClr>
                <a:srgbClr val="00B0F0"/>
              </a:buClr>
              <a:buFont typeface="Wingdings" pitchFamily="2" charset="2"/>
              <a:buChar char="ü"/>
            </a:pPr>
            <a:r>
              <a:rPr lang="tr-TR" sz="2800" dirty="0">
                <a:latin typeface="Times New Roman" pitchFamily="18" charset="0"/>
                <a:cs typeface="Times New Roman" pitchFamily="18" charset="0"/>
              </a:rPr>
              <a:t>Metastaz olan hastalarda en az 4 kod atanır.</a:t>
            </a:r>
          </a:p>
          <a:p>
            <a:pPr>
              <a:buClr>
                <a:srgbClr val="00B0F0"/>
              </a:buClr>
              <a:buFont typeface="Wingdings" pitchFamily="2" charset="2"/>
              <a:buChar char="ü"/>
            </a:pPr>
            <a:r>
              <a:rPr lang="tr-TR" sz="2800" dirty="0">
                <a:latin typeface="Times New Roman" pitchFamily="18" charset="0"/>
                <a:cs typeface="Times New Roman" pitchFamily="18" charset="0"/>
              </a:rPr>
              <a:t>Kod aranmasında önce kanserin morfolojisi bulunmalıdır.</a:t>
            </a:r>
          </a:p>
          <a:p>
            <a:pPr>
              <a:buClr>
                <a:srgbClr val="00B0F0"/>
              </a:buClr>
              <a:buFont typeface="Wingdings" pitchFamily="2" charset="2"/>
              <a:buChar char="ü"/>
            </a:pPr>
            <a:r>
              <a:rPr lang="tr-TR" sz="2800" dirty="0">
                <a:latin typeface="Times New Roman" pitchFamily="18" charset="0"/>
                <a:cs typeface="Times New Roman" pitchFamily="18" charset="0"/>
              </a:rPr>
              <a:t>Kanserin </a:t>
            </a:r>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a:t>
            </a:r>
            <a:r>
              <a:rPr lang="tr-TR" sz="2800" dirty="0" err="1">
                <a:latin typeface="Times New Roman" pitchFamily="18" charset="0"/>
                <a:cs typeface="Times New Roman" pitchFamily="18" charset="0"/>
              </a:rPr>
              <a:t>sekonder</a:t>
            </a:r>
            <a:r>
              <a:rPr lang="tr-TR" sz="2800" dirty="0">
                <a:latin typeface="Times New Roman" pitchFamily="18" charset="0"/>
                <a:cs typeface="Times New Roman" pitchFamily="18" charset="0"/>
              </a:rPr>
              <a:t> oluşuna göre morfolojinin davranışı belirlenmelidir.  </a:t>
            </a:r>
          </a:p>
          <a:p>
            <a:pPr>
              <a:buClr>
                <a:srgbClr val="00B0F0"/>
              </a:buClr>
              <a:buFont typeface="Wingdings" pitchFamily="2" charset="2"/>
              <a:buChar char="ü"/>
            </a:pPr>
            <a:r>
              <a:rPr lang="tr-TR" sz="2800" dirty="0">
                <a:latin typeface="Times New Roman" pitchFamily="18" charset="0"/>
                <a:cs typeface="Times New Roman" pitchFamily="18" charset="0"/>
              </a:rPr>
              <a:t>Neoplazma tablosundan kanserin anatomik bölgesine göre tanısı bulunmalıdır.</a:t>
            </a:r>
          </a:p>
          <a:p>
            <a:pPr>
              <a:buClr>
                <a:srgbClr val="00B0F0"/>
              </a:buClr>
              <a:buFont typeface="Wingdings" pitchFamily="2" charset="2"/>
              <a:buChar char="ü"/>
            </a:pPr>
            <a:r>
              <a:rPr lang="tr-TR" sz="2800" dirty="0">
                <a:latin typeface="Times New Roman" pitchFamily="18" charset="0"/>
                <a:cs typeface="Times New Roman" pitchFamily="18" charset="0"/>
              </a:rPr>
              <a:t> Ancak kodlama yaparken ise önce kanserin anatomik yeri sonra morfolojisi kodlanır.</a:t>
            </a:r>
          </a:p>
          <a:p>
            <a:pPr>
              <a:buClr>
                <a:srgbClr val="00B0F0"/>
              </a:buClr>
              <a:buFont typeface="Wingdings" pitchFamily="2" charset="2"/>
              <a:buChar char="ü"/>
            </a:pPr>
            <a:r>
              <a:rPr lang="tr-TR" sz="2800" dirty="0" err="1">
                <a:latin typeface="Times New Roman" pitchFamily="18" charset="0"/>
                <a:cs typeface="Times New Roman" pitchFamily="18" charset="0"/>
              </a:rPr>
              <a:t>Primer</a:t>
            </a:r>
            <a:r>
              <a:rPr lang="tr-TR" sz="2800" dirty="0">
                <a:latin typeface="Times New Roman" pitchFamily="18" charset="0"/>
                <a:cs typeface="Times New Roman" pitchFamily="18" charset="0"/>
              </a:rPr>
              <a:t> ve </a:t>
            </a:r>
            <a:r>
              <a:rPr lang="tr-TR" sz="2800" dirty="0" err="1">
                <a:latin typeface="Times New Roman" pitchFamily="18" charset="0"/>
                <a:cs typeface="Times New Roman" pitchFamily="18" charset="0"/>
              </a:rPr>
              <a:t>sekonder</a:t>
            </a:r>
            <a:r>
              <a:rPr lang="tr-TR" sz="2800" dirty="0">
                <a:latin typeface="Times New Roman" pitchFamily="18" charset="0"/>
                <a:cs typeface="Times New Roman" pitchFamily="18" charset="0"/>
              </a:rPr>
              <a:t> kanserlerin morfolojisi ayrı ayrı kodlanmalıdır.</a:t>
            </a:r>
          </a:p>
        </p:txBody>
      </p:sp>
      <p:sp>
        <p:nvSpPr>
          <p:cNvPr id="4" name="3 Slayt Numarası Yer Tutucusu"/>
          <p:cNvSpPr>
            <a:spLocks noGrp="1"/>
          </p:cNvSpPr>
          <p:nvPr>
            <p:ph type="sldNum" sz="quarter" idx="12"/>
          </p:nvPr>
        </p:nvSpPr>
        <p:spPr/>
        <p:txBody>
          <a:bodyPr/>
          <a:lstStyle/>
          <a:p>
            <a:fld id="{84682033-5290-4839-A7E1-A23564A56206}" type="slidenum">
              <a:rPr lang="en-US" smtClean="0"/>
              <a:pPr/>
              <a:t>39</a:t>
            </a:fld>
            <a:endParaRPr lang="en-US" dirty="0"/>
          </a:p>
        </p:txBody>
      </p:sp>
    </p:spTree>
    <p:extLst>
      <p:ext uri="{BB962C8B-B14F-4D97-AF65-F5344CB8AC3E}">
        <p14:creationId xmlns:p14="http://schemas.microsoft.com/office/powerpoint/2010/main" val="3789907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4</a:t>
            </a:fld>
            <a:endParaRPr lang="tr-TR"/>
          </a:p>
        </p:txBody>
      </p:sp>
      <p:sp>
        <p:nvSpPr>
          <p:cNvPr id="16385" name="1 Başlık"/>
          <p:cNvSpPr>
            <a:spLocks noGrp="1"/>
          </p:cNvSpPr>
          <p:nvPr>
            <p:ph type="title" idx="4294967295"/>
          </p:nvPr>
        </p:nvSpPr>
        <p:spPr>
          <a:xfrm>
            <a:off x="971600" y="0"/>
            <a:ext cx="8172400" cy="1143000"/>
          </a:xfrm>
        </p:spPr>
        <p:txBody>
          <a:bodyPr>
            <a:normAutofit/>
          </a:bodyPr>
          <a:lstStyle/>
          <a:p>
            <a:pPr algn="ctr" eaLnBrk="1" hangingPunct="1"/>
            <a:r>
              <a:rPr lang="tr-TR" sz="3600" b="1" dirty="0">
                <a:solidFill>
                  <a:srgbClr val="FF0000"/>
                </a:solidFill>
                <a:latin typeface="Times New Roman" panose="02020603050405020304" pitchFamily="18" charset="0"/>
                <a:cs typeface="Times New Roman" panose="02020603050405020304" pitchFamily="18" charset="0"/>
              </a:rPr>
              <a:t>HIV/AIDS (0102)</a:t>
            </a:r>
          </a:p>
        </p:txBody>
      </p:sp>
      <p:sp>
        <p:nvSpPr>
          <p:cNvPr id="3" name="2 İçerik Yer Tutucusu"/>
          <p:cNvSpPr>
            <a:spLocks noGrp="1"/>
          </p:cNvSpPr>
          <p:nvPr>
            <p:ph idx="4294967295"/>
          </p:nvPr>
        </p:nvSpPr>
        <p:spPr>
          <a:xfrm>
            <a:off x="971600" y="1143000"/>
            <a:ext cx="8172400" cy="5715000"/>
          </a:xfrm>
        </p:spPr>
        <p:txBody>
          <a:bodyPr rtlCol="0">
            <a:noAutofit/>
          </a:bodyPr>
          <a:lstStyle/>
          <a:p>
            <a:pPr eaLnBrk="1" fontAlgn="auto" hangingPunct="1">
              <a:lnSpc>
                <a:spcPct val="80000"/>
              </a:lnSpc>
              <a:spcBef>
                <a:spcPts val="0"/>
              </a:spcBef>
              <a:spcAft>
                <a:spcPts val="0"/>
              </a:spcAft>
              <a:buFont typeface="Wingdings" panose="05000000000000000000" pitchFamily="2" charset="2"/>
              <a:buChar char="ü"/>
              <a:defRPr/>
            </a:pPr>
            <a:r>
              <a:rPr lang="tr-TR" sz="2800" dirty="0">
                <a:solidFill>
                  <a:srgbClr val="FF0000"/>
                </a:solidFill>
                <a:latin typeface="Times New Roman" panose="02020603050405020304" pitchFamily="18" charset="0"/>
                <a:cs typeface="Times New Roman" panose="02020603050405020304" pitchFamily="18" charset="0"/>
              </a:rPr>
              <a:t>R75</a:t>
            </a:r>
            <a:r>
              <a:rPr lang="tr-TR" sz="2800" dirty="0">
                <a:solidFill>
                  <a:schemeClr val="accent3"/>
                </a:solidFill>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İnsan </a:t>
            </a:r>
            <a:r>
              <a:rPr lang="tr-TR" sz="2800" dirty="0" err="1">
                <a:latin typeface="Times New Roman" panose="02020603050405020304" pitchFamily="18" charset="0"/>
                <a:cs typeface="Times New Roman" panose="02020603050405020304" pitchFamily="18" charset="0"/>
              </a:rPr>
              <a:t>immun</a:t>
            </a:r>
            <a:r>
              <a:rPr lang="tr-TR" sz="2800" dirty="0">
                <a:latin typeface="Times New Roman" panose="02020603050405020304" pitchFamily="18" charset="0"/>
                <a:cs typeface="Times New Roman" panose="02020603050405020304" pitchFamily="18" charset="0"/>
              </a:rPr>
              <a:t> yetmezlik </a:t>
            </a:r>
            <a:r>
              <a:rPr lang="tr-TR" sz="2800" dirty="0" err="1">
                <a:latin typeface="Times New Roman" panose="02020603050405020304" pitchFamily="18" charset="0"/>
                <a:cs typeface="Times New Roman" panose="02020603050405020304" pitchFamily="18" charset="0"/>
              </a:rPr>
              <a:t>virusunun</a:t>
            </a:r>
            <a:r>
              <a:rPr lang="tr-TR" sz="2800" dirty="0">
                <a:latin typeface="Times New Roman" panose="02020603050405020304" pitchFamily="18" charset="0"/>
                <a:cs typeface="Times New Roman" panose="02020603050405020304" pitchFamily="18" charset="0"/>
              </a:rPr>
              <a:t> (HIV) laboratuar kanıtı</a:t>
            </a:r>
          </a:p>
          <a:p>
            <a:pPr eaLnBrk="1" fontAlgn="auto" hangingPunct="1">
              <a:lnSpc>
                <a:spcPct val="80000"/>
              </a:lnSpc>
              <a:spcBef>
                <a:spcPts val="0"/>
              </a:spcBef>
              <a:spcAft>
                <a:spcPts val="0"/>
              </a:spcAft>
              <a:buFont typeface="Wingdings" panose="05000000000000000000" pitchFamily="2" charset="2"/>
              <a:buChar char="ü"/>
              <a:defRPr/>
            </a:pPr>
            <a:endParaRPr lang="tr-TR" sz="2800" dirty="0">
              <a:latin typeface="Times New Roman" panose="02020603050405020304" pitchFamily="18" charset="0"/>
              <a:cs typeface="Times New Roman" panose="02020603050405020304" pitchFamily="18" charset="0"/>
            </a:endParaRPr>
          </a:p>
          <a:p>
            <a:pPr eaLnBrk="1" fontAlgn="auto" hangingPunct="1">
              <a:lnSpc>
                <a:spcPct val="80000"/>
              </a:lnSpc>
              <a:spcBef>
                <a:spcPts val="0"/>
              </a:spcBef>
              <a:spcAft>
                <a:spcPts val="0"/>
              </a:spcAft>
              <a:buFont typeface="Wingdings" panose="05000000000000000000" pitchFamily="2" charset="2"/>
              <a:buChar char="ü"/>
              <a:defRPr/>
            </a:pPr>
            <a:r>
              <a:rPr lang="tr-TR" sz="2800" dirty="0">
                <a:solidFill>
                  <a:srgbClr val="FF0000"/>
                </a:solidFill>
                <a:latin typeface="Times New Roman" panose="02020603050405020304" pitchFamily="18" charset="0"/>
                <a:cs typeface="Times New Roman" panose="02020603050405020304" pitchFamily="18" charset="0"/>
              </a:rPr>
              <a:t>Z21 </a:t>
            </a:r>
            <a:r>
              <a:rPr lang="tr-TR" sz="2800" dirty="0" err="1">
                <a:latin typeface="Times New Roman" panose="02020603050405020304" pitchFamily="18" charset="0"/>
                <a:cs typeface="Times New Roman" panose="02020603050405020304" pitchFamily="18" charset="0"/>
              </a:rPr>
              <a:t>Asemptomatik</a:t>
            </a:r>
            <a:r>
              <a:rPr lang="tr-TR" sz="2800" dirty="0">
                <a:latin typeface="Times New Roman" panose="02020603050405020304" pitchFamily="18" charset="0"/>
                <a:cs typeface="Times New Roman" panose="02020603050405020304" pitchFamily="18" charset="0"/>
              </a:rPr>
              <a:t> insan </a:t>
            </a:r>
            <a:r>
              <a:rPr lang="tr-TR" sz="2800" dirty="0" err="1">
                <a:latin typeface="Times New Roman" panose="02020603050405020304" pitchFamily="18" charset="0"/>
                <a:cs typeface="Times New Roman" panose="02020603050405020304" pitchFamily="18" charset="0"/>
              </a:rPr>
              <a:t>immun</a:t>
            </a:r>
            <a:r>
              <a:rPr lang="tr-TR" sz="2800" dirty="0">
                <a:latin typeface="Times New Roman" panose="02020603050405020304" pitchFamily="18" charset="0"/>
                <a:cs typeface="Times New Roman" panose="02020603050405020304" pitchFamily="18" charset="0"/>
              </a:rPr>
              <a:t> yetmezlik virüsü(HIV) enfeksiyonu durumu</a:t>
            </a:r>
          </a:p>
          <a:p>
            <a:pPr eaLnBrk="1" fontAlgn="auto" hangingPunct="1">
              <a:lnSpc>
                <a:spcPct val="80000"/>
              </a:lnSpc>
              <a:spcBef>
                <a:spcPts val="0"/>
              </a:spcBef>
              <a:spcAft>
                <a:spcPts val="0"/>
              </a:spcAft>
              <a:buFont typeface="Wingdings" panose="05000000000000000000" pitchFamily="2" charset="2"/>
              <a:buChar char="ü"/>
              <a:defRPr/>
            </a:pPr>
            <a:endParaRPr lang="tr-TR" sz="2800" dirty="0">
              <a:latin typeface="Times New Roman" panose="02020603050405020304" pitchFamily="18" charset="0"/>
              <a:cs typeface="Times New Roman" panose="02020603050405020304" pitchFamily="18" charset="0"/>
            </a:endParaRPr>
          </a:p>
          <a:p>
            <a:pPr eaLnBrk="1" fontAlgn="auto" hangingPunct="1">
              <a:lnSpc>
                <a:spcPct val="80000"/>
              </a:lnSpc>
              <a:spcBef>
                <a:spcPts val="0"/>
              </a:spcBef>
              <a:spcAft>
                <a:spcPts val="0"/>
              </a:spcAft>
              <a:buFont typeface="Wingdings" panose="05000000000000000000" pitchFamily="2" charset="2"/>
              <a:buChar char="ü"/>
              <a:defRPr/>
            </a:pPr>
            <a:r>
              <a:rPr lang="tr-TR" sz="2800" dirty="0">
                <a:solidFill>
                  <a:srgbClr val="FF0000"/>
                </a:solidFill>
                <a:latin typeface="Times New Roman" panose="02020603050405020304" pitchFamily="18" charset="0"/>
                <a:cs typeface="Times New Roman" panose="02020603050405020304" pitchFamily="18" charset="0"/>
              </a:rPr>
              <a:t>B23.0</a:t>
            </a:r>
            <a:r>
              <a:rPr lang="tr-TR" sz="2800" dirty="0">
                <a:latin typeface="Times New Roman" panose="02020603050405020304" pitchFamily="18" charset="0"/>
                <a:cs typeface="Times New Roman" panose="02020603050405020304" pitchFamily="18" charset="0"/>
              </a:rPr>
              <a:t> Akut HIV enfeksiyonu sendromu</a:t>
            </a:r>
          </a:p>
          <a:p>
            <a:pPr eaLnBrk="1" fontAlgn="auto" hangingPunct="1">
              <a:lnSpc>
                <a:spcPct val="80000"/>
              </a:lnSpc>
              <a:spcBef>
                <a:spcPts val="0"/>
              </a:spcBef>
              <a:spcAft>
                <a:spcPts val="0"/>
              </a:spcAft>
              <a:buFont typeface="Wingdings" panose="05000000000000000000" pitchFamily="2" charset="2"/>
              <a:buChar char="ü"/>
              <a:defRPr/>
            </a:pPr>
            <a:endParaRPr lang="tr-TR" sz="2800" dirty="0">
              <a:latin typeface="Times New Roman" panose="02020603050405020304" pitchFamily="18" charset="0"/>
              <a:cs typeface="Times New Roman" panose="02020603050405020304" pitchFamily="18" charset="0"/>
            </a:endParaRPr>
          </a:p>
          <a:p>
            <a:pPr eaLnBrk="1" fontAlgn="auto" hangingPunct="1">
              <a:lnSpc>
                <a:spcPct val="80000"/>
              </a:lnSpc>
              <a:spcBef>
                <a:spcPts val="0"/>
              </a:spcBef>
              <a:spcAft>
                <a:spcPts val="0"/>
              </a:spcAft>
              <a:buFont typeface="Wingdings" panose="05000000000000000000" pitchFamily="2" charset="2"/>
              <a:buChar char="ü"/>
              <a:defRPr/>
            </a:pPr>
            <a:r>
              <a:rPr lang="tr-TR" sz="2800" dirty="0">
                <a:solidFill>
                  <a:srgbClr val="FF0000"/>
                </a:solidFill>
                <a:latin typeface="Times New Roman" panose="02020603050405020304" pitchFamily="18" charset="0"/>
                <a:cs typeface="Times New Roman" panose="02020603050405020304" pitchFamily="18" charset="0"/>
              </a:rPr>
              <a:t>B20-24</a:t>
            </a:r>
            <a:r>
              <a:rPr lang="tr-TR" sz="2800" dirty="0">
                <a:solidFill>
                  <a:schemeClr val="accent3"/>
                </a:solidFill>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HIV hastalığı</a:t>
            </a:r>
          </a:p>
          <a:p>
            <a:pPr>
              <a:lnSpc>
                <a:spcPct val="80000"/>
              </a:lnSpc>
              <a:spcBef>
                <a:spcPts val="0"/>
              </a:spcBef>
              <a:buNone/>
              <a:defRPr/>
            </a:pPr>
            <a:r>
              <a:rPr lang="tr-TR" sz="2800" dirty="0">
                <a:latin typeface="Times New Roman" panose="02020603050405020304" pitchFamily="18" charset="0"/>
                <a:cs typeface="Times New Roman" panose="02020603050405020304" pitchFamily="18" charset="0"/>
              </a:rPr>
              <a:t> </a:t>
            </a:r>
          </a:p>
          <a:p>
            <a:pPr>
              <a:lnSpc>
                <a:spcPct val="80000"/>
              </a:lnSpc>
              <a:spcBef>
                <a:spcPts val="0"/>
              </a:spcBef>
              <a:buNone/>
              <a:defRPr/>
            </a:pPr>
            <a:r>
              <a:rPr lang="tr-TR" sz="2800" dirty="0" smtClean="0">
                <a:latin typeface="Times New Roman" panose="02020603050405020304" pitchFamily="18" charset="0"/>
                <a:cs typeface="Times New Roman" panose="02020603050405020304" pitchFamily="18" charset="0"/>
              </a:rPr>
              <a:t>R75</a:t>
            </a:r>
            <a:r>
              <a:rPr lang="tr-TR" sz="2800" dirty="0">
                <a:latin typeface="Times New Roman" panose="02020603050405020304" pitchFamily="18" charset="0"/>
                <a:cs typeface="Times New Roman" panose="02020603050405020304" pitchFamily="18" charset="0"/>
              </a:rPr>
              <a:t>, Z21, B23.0 kodları ile B20-B24 bloğu birbirini dışlar ve aynı bakım epizodunda birlikte listelenmemelidir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ctr">
              <a:lnSpc>
                <a:spcPct val="80000"/>
              </a:lnSpc>
              <a:spcBef>
                <a:spcPts val="0"/>
              </a:spcBef>
              <a:buNone/>
              <a:defRPr/>
            </a:pPr>
            <a:r>
              <a:rPr lang="tr-TR" sz="2800" b="1" dirty="0">
                <a:solidFill>
                  <a:srgbClr val="FF0000"/>
                </a:solidFill>
                <a:latin typeface="Times New Roman" panose="02020603050405020304" pitchFamily="18" charset="0"/>
                <a:cs typeface="Times New Roman" panose="02020603050405020304" pitchFamily="18" charset="0"/>
              </a:rPr>
              <a:t>Unutmayınız;	HIV dokümantasyonu, ek tanı kriterleri yerine getirilmese de her zaman kodlanmalıdır.</a:t>
            </a:r>
          </a:p>
          <a:p>
            <a:pPr eaLnBrk="1" fontAlgn="auto" hangingPunct="1">
              <a:lnSpc>
                <a:spcPct val="80000"/>
              </a:lnSpc>
              <a:spcAft>
                <a:spcPts val="0"/>
              </a:spcAft>
              <a:buFont typeface="Arial" pitchFamily="34" charset="0"/>
              <a:buNone/>
              <a:defRPr/>
            </a:pPr>
            <a:endParaRPr lang="tr-TR" sz="2800" dirty="0">
              <a:latin typeface="Times New Roman" panose="02020603050405020304" pitchFamily="18" charset="0"/>
              <a:cs typeface="Times New Roman" panose="02020603050405020304" pitchFamily="18" charset="0"/>
            </a:endParaRPr>
          </a:p>
          <a:p>
            <a:pPr algn="ctr" eaLnBrk="1" fontAlgn="auto" hangingPunct="1">
              <a:lnSpc>
                <a:spcPct val="80000"/>
              </a:lnSpc>
              <a:spcAft>
                <a:spcPts val="0"/>
              </a:spcAft>
              <a:buFont typeface="Arial" pitchFamily="34" charset="0"/>
              <a:buNone/>
              <a:defRPr/>
            </a:pPr>
            <a:r>
              <a:rPr lang="tr-TR" sz="2800" i="1" dirty="0">
                <a:latin typeface="Times New Roman" panose="02020603050405020304" pitchFamily="18" charset="0"/>
                <a:cs typeface="Times New Roman" panose="02020603050405020304" pitchFamily="18" charset="0"/>
              </a:rPr>
              <a:t>   </a:t>
            </a:r>
            <a:endParaRPr lang="tr-TR" sz="2800" kern="1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a:stretch>
            <a:fillRect/>
          </a:stretch>
        </p:blipFill>
        <p:spPr bwMode="auto">
          <a:xfrm>
            <a:off x="1057641" y="1650153"/>
            <a:ext cx="4183728" cy="4126925"/>
          </a:xfrm>
          <a:prstGeom prst="rect">
            <a:avLst/>
          </a:prstGeom>
          <a:noFill/>
          <a:ln w="9525">
            <a:noFill/>
            <a:miter lim="800000"/>
            <a:headEnd/>
            <a:tailEnd/>
          </a:ln>
        </p:spPr>
      </p:pic>
      <p:sp>
        <p:nvSpPr>
          <p:cNvPr id="8" name="7 Slayt Numarası Yer Tutucusu"/>
          <p:cNvSpPr>
            <a:spLocks noGrp="1"/>
          </p:cNvSpPr>
          <p:nvPr>
            <p:ph type="sldNum" sz="quarter" idx="12"/>
          </p:nvPr>
        </p:nvSpPr>
        <p:spPr/>
        <p:txBody>
          <a:bodyPr/>
          <a:lstStyle/>
          <a:p>
            <a:fld id="{84682033-5290-4839-A7E1-A23564A56206}" type="slidenum">
              <a:rPr lang="en-US" smtClean="0"/>
              <a:pPr/>
              <a:t>40</a:t>
            </a:fld>
            <a:endParaRPr lang="en-US" dirty="0"/>
          </a:p>
        </p:txBody>
      </p:sp>
      <p:sp>
        <p:nvSpPr>
          <p:cNvPr id="7" name="6 Oval"/>
          <p:cNvSpPr/>
          <p:nvPr/>
        </p:nvSpPr>
        <p:spPr>
          <a:xfrm>
            <a:off x="5791487" y="1840388"/>
            <a:ext cx="3059617" cy="1689482"/>
          </a:xfrm>
          <a:prstGeom prst="ellipse">
            <a:avLst/>
          </a:prstGeom>
          <a:solidFill>
            <a:srgbClr val="FFFFC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dirty="0" smtClean="0"/>
          </a:p>
          <a:p>
            <a:pPr algn="ctr"/>
            <a:r>
              <a:rPr lang="tr-TR" sz="2390" b="1" dirty="0">
                <a:solidFill>
                  <a:schemeClr val="tx1"/>
                </a:solidFill>
              </a:rPr>
              <a:t>Yer Kodu </a:t>
            </a:r>
            <a:endParaRPr lang="tr-TR" sz="2390" dirty="0">
              <a:solidFill>
                <a:schemeClr val="tx1"/>
              </a:solidFill>
            </a:endParaRPr>
          </a:p>
        </p:txBody>
      </p:sp>
      <p:sp>
        <p:nvSpPr>
          <p:cNvPr id="10" name="9 Aşağı Ok"/>
          <p:cNvSpPr/>
          <p:nvPr/>
        </p:nvSpPr>
        <p:spPr>
          <a:xfrm rot="4276126">
            <a:off x="4628430" y="2209883"/>
            <a:ext cx="110284" cy="3227538"/>
          </a:xfrm>
          <a:prstGeom prst="downArrow">
            <a:avLst>
              <a:gd name="adj1" fmla="val 46973"/>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10 Dikdörtgen"/>
          <p:cNvSpPr/>
          <p:nvPr/>
        </p:nvSpPr>
        <p:spPr>
          <a:xfrm>
            <a:off x="1057642" y="449660"/>
            <a:ext cx="7961099" cy="954107"/>
          </a:xfrm>
          <a:prstGeom prst="rect">
            <a:avLst/>
          </a:prstGeom>
        </p:spPr>
        <p:txBody>
          <a:bodyPr wrap="square">
            <a:spAutoFit/>
          </a:bodyPr>
          <a:lstStyle/>
          <a:p>
            <a:r>
              <a:rPr lang="tr-TR" sz="2390" dirty="0">
                <a:latin typeface="Times New Roman" pitchFamily="18" charset="0"/>
                <a:cs typeface="Times New Roman" pitchFamily="18" charset="0"/>
              </a:rPr>
              <a:t>	</a:t>
            </a:r>
            <a:r>
              <a:rPr lang="tr-TR" sz="2800" dirty="0">
                <a:latin typeface="Times New Roman" pitchFamily="18" charset="0"/>
                <a:cs typeface="Times New Roman" pitchFamily="18" charset="0"/>
              </a:rPr>
              <a:t>Kanserlerin anatomik bölge kodları E-kitap 2. cilt Neoplazma indeksinde yer alır</a:t>
            </a:r>
            <a:endParaRPr lang="tr-TR" sz="2800" dirty="0"/>
          </a:p>
        </p:txBody>
      </p:sp>
    </p:spTree>
    <p:extLst>
      <p:ext uri="{BB962C8B-B14F-4D97-AF65-F5344CB8AC3E}">
        <p14:creationId xmlns:p14="http://schemas.microsoft.com/office/powerpoint/2010/main" val="1205185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57641" y="488414"/>
            <a:ext cx="8013208" cy="894601"/>
          </a:xfrm>
        </p:spPr>
        <p:txBody>
          <a:bodyPr>
            <a:normAutofit/>
          </a:bodyPr>
          <a:lstStyle/>
          <a:p>
            <a:r>
              <a:rPr lang="tr-TR" sz="2390" dirty="0">
                <a:latin typeface="Times New Roman" pitchFamily="18" charset="0"/>
                <a:cs typeface="Times New Roman" pitchFamily="18" charset="0"/>
              </a:rPr>
              <a:t>	</a:t>
            </a:r>
            <a:r>
              <a:rPr lang="tr-TR" sz="2800" dirty="0">
                <a:latin typeface="Times New Roman" pitchFamily="18" charset="0"/>
                <a:cs typeface="Times New Roman" pitchFamily="18" charset="0"/>
              </a:rPr>
              <a:t>Kanserlerin anatomik bölge kodları E-kitap 2. cilt Neoplazma indeksinde yer alır</a:t>
            </a:r>
            <a:endParaRPr lang="tr-TR" sz="2800" dirty="0"/>
          </a:p>
        </p:txBody>
      </p:sp>
      <p:sp>
        <p:nvSpPr>
          <p:cNvPr id="6" name="5 Slayt Numarası Yer Tutucusu"/>
          <p:cNvSpPr>
            <a:spLocks noGrp="1"/>
          </p:cNvSpPr>
          <p:nvPr>
            <p:ph type="sldNum" sz="quarter" idx="12"/>
          </p:nvPr>
        </p:nvSpPr>
        <p:spPr/>
        <p:txBody>
          <a:bodyPr/>
          <a:lstStyle/>
          <a:p>
            <a:fld id="{84682033-5290-4839-A7E1-A23564A56206}" type="slidenum">
              <a:rPr lang="en-US" smtClean="0"/>
              <a:pPr/>
              <a:t>41</a:t>
            </a:fld>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1141468" y="1640814"/>
            <a:ext cx="7587709" cy="4768968"/>
          </a:xfrm>
          <a:prstGeom prst="rect">
            <a:avLst/>
          </a:prstGeom>
          <a:noFill/>
          <a:ln w="9525">
            <a:noFill/>
            <a:miter lim="800000"/>
            <a:headEnd/>
            <a:tailEnd/>
          </a:ln>
        </p:spPr>
      </p:pic>
      <p:sp>
        <p:nvSpPr>
          <p:cNvPr id="5" name="4 Yuvarlatılmış Dikdörtgen"/>
          <p:cNvSpPr/>
          <p:nvPr/>
        </p:nvSpPr>
        <p:spPr>
          <a:xfrm>
            <a:off x="4858886" y="3285558"/>
            <a:ext cx="3872967" cy="1851136"/>
          </a:xfrm>
          <a:prstGeom prst="roundRect">
            <a:avLst/>
          </a:prstGeom>
          <a:solidFill>
            <a:srgbClr val="FFFFC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390" dirty="0">
                <a:solidFill>
                  <a:schemeClr val="tx1"/>
                </a:solidFill>
              </a:rPr>
              <a:t> </a:t>
            </a:r>
            <a:r>
              <a:rPr lang="tr-TR" sz="2390" b="1" dirty="0">
                <a:solidFill>
                  <a:schemeClr val="tx1"/>
                </a:solidFill>
                <a:latin typeface="Times New Roman" panose="02020603050405020304" pitchFamily="18" charset="0"/>
                <a:cs typeface="Times New Roman" panose="02020603050405020304" pitchFamily="18" charset="0"/>
              </a:rPr>
              <a:t>Unutmayın</a:t>
            </a:r>
          </a:p>
          <a:p>
            <a:pPr algn="ctr"/>
            <a:r>
              <a:rPr lang="tr-TR" sz="2390" dirty="0">
                <a:solidFill>
                  <a:schemeClr val="tx1"/>
                </a:solidFill>
                <a:latin typeface="Times New Roman" panose="02020603050405020304" pitchFamily="18" charset="0"/>
                <a:cs typeface="Times New Roman" panose="02020603050405020304" pitchFamily="18" charset="0"/>
              </a:rPr>
              <a:t>Morfoloji kodu yer kodundan önce bulunmalıdır </a:t>
            </a:r>
          </a:p>
        </p:txBody>
      </p:sp>
      <p:sp>
        <p:nvSpPr>
          <p:cNvPr id="8" name="7 Oval"/>
          <p:cNvSpPr/>
          <p:nvPr/>
        </p:nvSpPr>
        <p:spPr>
          <a:xfrm>
            <a:off x="1138789" y="5081722"/>
            <a:ext cx="1767149" cy="569231"/>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p>
        </p:txBody>
      </p:sp>
    </p:spTree>
    <p:extLst>
      <p:ext uri="{BB962C8B-B14F-4D97-AF65-F5344CB8AC3E}">
        <p14:creationId xmlns:p14="http://schemas.microsoft.com/office/powerpoint/2010/main" val="15883638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57641" y="0"/>
            <a:ext cx="8057267" cy="990465"/>
          </a:xfrm>
        </p:spPr>
        <p:txBody>
          <a:bodyPr>
            <a:noAutofit/>
          </a:bodyPr>
          <a:lstStyle/>
          <a:p>
            <a:pPr algn="ctr"/>
            <a:r>
              <a:rPr lang="tr-TR" sz="3586" b="1" dirty="0">
                <a:solidFill>
                  <a:srgbClr val="FF0000"/>
                </a:solidFill>
                <a:latin typeface="Times New Roman" pitchFamily="18" charset="0"/>
                <a:cs typeface="Times New Roman" pitchFamily="18" charset="0"/>
              </a:rPr>
              <a:t/>
            </a:r>
            <a:br>
              <a:rPr lang="tr-TR" sz="3586" b="1" dirty="0">
                <a:solidFill>
                  <a:srgbClr val="FF0000"/>
                </a:solidFill>
                <a:latin typeface="Times New Roman" pitchFamily="18" charset="0"/>
                <a:cs typeface="Times New Roman" pitchFamily="18" charset="0"/>
              </a:rPr>
            </a:br>
            <a:r>
              <a:rPr lang="tr-TR" sz="3586" b="1" dirty="0" err="1">
                <a:solidFill>
                  <a:srgbClr val="FF0000"/>
                </a:solidFill>
                <a:latin typeface="Times New Roman" pitchFamily="18" charset="0"/>
                <a:cs typeface="Times New Roman" pitchFamily="18" charset="0"/>
              </a:rPr>
              <a:t>Neoplazilerin</a:t>
            </a:r>
            <a:r>
              <a:rPr lang="tr-TR" sz="3586" b="1" dirty="0">
                <a:solidFill>
                  <a:srgbClr val="FF0000"/>
                </a:solidFill>
                <a:latin typeface="Times New Roman" pitchFamily="18" charset="0"/>
                <a:cs typeface="Times New Roman" pitchFamily="18" charset="0"/>
              </a:rPr>
              <a:t> Kodlanması</a:t>
            </a:r>
            <a:r>
              <a:rPr lang="tr-TR" sz="3586" dirty="0">
                <a:solidFill>
                  <a:srgbClr val="FF0000"/>
                </a:solidFill>
                <a:latin typeface="Times New Roman" pitchFamily="18" charset="0"/>
                <a:cs typeface="Times New Roman" pitchFamily="18" charset="0"/>
              </a:rPr>
              <a:t/>
            </a:r>
            <a:br>
              <a:rPr lang="tr-TR" sz="3586" dirty="0">
                <a:solidFill>
                  <a:srgbClr val="FF0000"/>
                </a:solidFill>
                <a:latin typeface="Times New Roman" pitchFamily="18" charset="0"/>
                <a:cs typeface="Times New Roman" pitchFamily="18" charset="0"/>
              </a:rPr>
            </a:br>
            <a:endParaRPr lang="tr-TR" sz="3586" dirty="0">
              <a:solidFill>
                <a:srgbClr val="FF0000"/>
              </a:solidFill>
            </a:endParaRPr>
          </a:p>
        </p:txBody>
      </p:sp>
      <p:sp>
        <p:nvSpPr>
          <p:cNvPr id="3" name="İçerik Yer Tutucusu 2"/>
          <p:cNvSpPr>
            <a:spLocks noGrp="1"/>
          </p:cNvSpPr>
          <p:nvPr>
            <p:ph idx="1"/>
          </p:nvPr>
        </p:nvSpPr>
        <p:spPr>
          <a:xfrm>
            <a:off x="1057641" y="1205630"/>
            <a:ext cx="8013207" cy="5020513"/>
          </a:xfrm>
        </p:spPr>
        <p:txBody>
          <a:bodyPr>
            <a:normAutofit lnSpcReduction="10000"/>
          </a:bodyPr>
          <a:lstStyle/>
          <a:p>
            <a:pPr marL="113843" indent="0">
              <a:buNone/>
            </a:pPr>
            <a:r>
              <a:rPr lang="tr-TR" sz="2800" dirty="0">
                <a:latin typeface="Times New Roman" pitchFamily="18" charset="0"/>
                <a:cs typeface="Times New Roman" pitchFamily="18" charset="0"/>
              </a:rPr>
              <a:t>        Aynı yatış epizotunda, ilk defa tespit edilmiş morfolojileri farklı olan neoplazmaların (benign veya malign) her ikisi de aynı epizotta kodlanabilir.</a:t>
            </a:r>
          </a:p>
          <a:p>
            <a:pPr marL="113843" indent="0">
              <a:buNone/>
            </a:pPr>
            <a:endParaRPr lang="tr-TR" sz="2800" dirty="0">
              <a:latin typeface="Times New Roman" pitchFamily="18" charset="0"/>
              <a:cs typeface="Times New Roman" pitchFamily="18" charset="0"/>
            </a:endParaRPr>
          </a:p>
          <a:p>
            <a:pPr marL="113843" indent="0">
              <a:buNone/>
            </a:pPr>
            <a:r>
              <a:rPr lang="tr-TR" sz="2800" b="1" dirty="0">
                <a:solidFill>
                  <a:srgbClr val="FF0000"/>
                </a:solidFill>
                <a:latin typeface="Times New Roman" pitchFamily="18" charset="0"/>
                <a:cs typeface="Times New Roman" pitchFamily="18" charset="0"/>
              </a:rPr>
              <a:t>Örnek: </a:t>
            </a:r>
          </a:p>
          <a:p>
            <a:pPr marL="113843" indent="0">
              <a:buNone/>
            </a:pPr>
            <a:r>
              <a:rPr lang="tr-TR" sz="2800" b="1" dirty="0">
                <a:solidFill>
                  <a:srgbClr val="FF0000"/>
                </a:solidFill>
                <a:latin typeface="Times New Roman" pitchFamily="18" charset="0"/>
                <a:cs typeface="Times New Roman" pitchFamily="18" charset="0"/>
              </a:rPr>
              <a:t>	</a:t>
            </a:r>
            <a:r>
              <a:rPr lang="tr-TR" sz="2800" dirty="0">
                <a:latin typeface="Times New Roman" pitchFamily="18" charset="0"/>
                <a:cs typeface="Times New Roman" pitchFamily="18" charset="0"/>
              </a:rPr>
              <a:t>Hastada  akciğer </a:t>
            </a:r>
            <a:r>
              <a:rPr lang="tr-TR" sz="2800" dirty="0" err="1">
                <a:latin typeface="Times New Roman" pitchFamily="18" charset="0"/>
                <a:cs typeface="Times New Roman" pitchFamily="18" charset="0"/>
              </a:rPr>
              <a:t>alveoler</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adenokarsinom</a:t>
            </a:r>
            <a:r>
              <a:rPr lang="tr-TR" sz="2800" dirty="0">
                <a:latin typeface="Times New Roman" pitchFamily="18" charset="0"/>
                <a:cs typeface="Times New Roman" pitchFamily="18" charset="0"/>
              </a:rPr>
              <a:t> ve mide de </a:t>
            </a:r>
            <a:r>
              <a:rPr lang="tr-TR" sz="2800" dirty="0" err="1">
                <a:latin typeface="Times New Roman" pitchFamily="18" charset="0"/>
                <a:cs typeface="Times New Roman" pitchFamily="18" charset="0"/>
              </a:rPr>
              <a:t>karsinom</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diffüz</a:t>
            </a:r>
            <a:r>
              <a:rPr lang="tr-TR" sz="2800" dirty="0">
                <a:latin typeface="Times New Roman" pitchFamily="18" charset="0"/>
                <a:cs typeface="Times New Roman" pitchFamily="18" charset="0"/>
              </a:rPr>
              <a:t> tip tespit edilmiş ise</a:t>
            </a:r>
          </a:p>
          <a:p>
            <a:pPr marL="113843" indent="0">
              <a:buNone/>
            </a:pPr>
            <a:endParaRPr lang="tr-TR" sz="2800" b="1" dirty="0"/>
          </a:p>
          <a:p>
            <a:pPr marL="0" indent="0">
              <a:spcBef>
                <a:spcPts val="0"/>
              </a:spcBef>
              <a:buFont typeface="Wingdings" pitchFamily="2" charset="2"/>
              <a:buChar char="ü"/>
            </a:pPr>
            <a:r>
              <a:rPr lang="tr-TR" sz="2800" dirty="0">
                <a:solidFill>
                  <a:prstClr val="black"/>
                </a:solidFill>
                <a:latin typeface="Times New Roman" pitchFamily="18" charset="0"/>
                <a:cs typeface="Times New Roman" pitchFamily="18" charset="0"/>
              </a:rPr>
              <a:t>C34.9 Bronş ve akciğerin habis neoplazması</a:t>
            </a:r>
          </a:p>
          <a:p>
            <a:pPr marL="0" indent="0">
              <a:spcBef>
                <a:spcPts val="0"/>
              </a:spcBef>
              <a:buFont typeface="Wingdings" pitchFamily="2" charset="2"/>
              <a:buChar char="ü"/>
            </a:pPr>
            <a:r>
              <a:rPr lang="tr-TR" sz="2800" dirty="0">
                <a:solidFill>
                  <a:prstClr val="black"/>
                </a:solidFill>
                <a:latin typeface="Times New Roman" pitchFamily="18" charset="0"/>
                <a:cs typeface="Times New Roman" pitchFamily="18" charset="0"/>
              </a:rPr>
              <a:t>M8251/3 </a:t>
            </a:r>
            <a:r>
              <a:rPr lang="tr-TR" sz="2800" dirty="0" err="1">
                <a:solidFill>
                  <a:prstClr val="black"/>
                </a:solidFill>
                <a:latin typeface="Times New Roman" pitchFamily="18" charset="0"/>
                <a:cs typeface="Times New Roman" pitchFamily="18" charset="0"/>
              </a:rPr>
              <a:t>Alveoler</a:t>
            </a:r>
            <a:r>
              <a:rPr lang="tr-TR" sz="2800" dirty="0">
                <a:solidFill>
                  <a:prstClr val="black"/>
                </a:solidFill>
                <a:latin typeface="Times New Roman" pitchFamily="18" charset="0"/>
                <a:cs typeface="Times New Roman" pitchFamily="18" charset="0"/>
              </a:rPr>
              <a:t> </a:t>
            </a:r>
            <a:r>
              <a:rPr lang="tr-TR" sz="2800" dirty="0" err="1">
                <a:solidFill>
                  <a:prstClr val="black"/>
                </a:solidFill>
                <a:latin typeface="Times New Roman" pitchFamily="18" charset="0"/>
                <a:cs typeface="Times New Roman" pitchFamily="18" charset="0"/>
              </a:rPr>
              <a:t>adenokarsinom</a:t>
            </a:r>
            <a:endParaRPr lang="tr-TR" sz="2800" dirty="0">
              <a:solidFill>
                <a:prstClr val="black"/>
              </a:solidFill>
              <a:latin typeface="Times New Roman" pitchFamily="18" charset="0"/>
              <a:cs typeface="Times New Roman" pitchFamily="18" charset="0"/>
            </a:endParaRPr>
          </a:p>
          <a:p>
            <a:pPr marL="0" indent="0">
              <a:spcBef>
                <a:spcPts val="0"/>
              </a:spcBef>
              <a:buFont typeface="Wingdings" pitchFamily="2" charset="2"/>
              <a:buChar char="ü"/>
            </a:pPr>
            <a:r>
              <a:rPr lang="tr-TR" sz="2800" dirty="0">
                <a:solidFill>
                  <a:prstClr val="black"/>
                </a:solidFill>
                <a:latin typeface="Times New Roman" pitchFamily="18" charset="0"/>
                <a:cs typeface="Times New Roman" pitchFamily="18" charset="0"/>
              </a:rPr>
              <a:t>C16.9 Midenin habis neoplazması</a:t>
            </a:r>
          </a:p>
          <a:p>
            <a:pPr marL="0" indent="0">
              <a:spcBef>
                <a:spcPts val="0"/>
              </a:spcBef>
              <a:buFont typeface="Wingdings" pitchFamily="2" charset="2"/>
              <a:buChar char="ü"/>
            </a:pPr>
            <a:r>
              <a:rPr lang="tr-TR" sz="2800" dirty="0">
                <a:solidFill>
                  <a:prstClr val="black"/>
                </a:solidFill>
                <a:latin typeface="Times New Roman" pitchFamily="18" charset="0"/>
                <a:cs typeface="Times New Roman" pitchFamily="18" charset="0"/>
              </a:rPr>
              <a:t>M8145/3 </a:t>
            </a:r>
            <a:r>
              <a:rPr lang="tr-TR" sz="2800" dirty="0" err="1">
                <a:solidFill>
                  <a:prstClr val="black"/>
                </a:solidFill>
                <a:latin typeface="Times New Roman" pitchFamily="18" charset="0"/>
                <a:cs typeface="Times New Roman" pitchFamily="18" charset="0"/>
              </a:rPr>
              <a:t>Karsinom</a:t>
            </a:r>
            <a:r>
              <a:rPr lang="tr-TR" sz="2800" dirty="0">
                <a:solidFill>
                  <a:prstClr val="black"/>
                </a:solidFill>
                <a:latin typeface="Times New Roman" pitchFamily="18" charset="0"/>
                <a:cs typeface="Times New Roman" pitchFamily="18" charset="0"/>
              </a:rPr>
              <a:t>, </a:t>
            </a:r>
            <a:r>
              <a:rPr lang="tr-TR" sz="2800" dirty="0" err="1">
                <a:solidFill>
                  <a:prstClr val="black"/>
                </a:solidFill>
                <a:latin typeface="Times New Roman" pitchFamily="18" charset="0"/>
                <a:cs typeface="Times New Roman" pitchFamily="18" charset="0"/>
              </a:rPr>
              <a:t>diffüz</a:t>
            </a:r>
            <a:r>
              <a:rPr lang="tr-TR" sz="2800" dirty="0">
                <a:solidFill>
                  <a:prstClr val="black"/>
                </a:solidFill>
                <a:latin typeface="Times New Roman" pitchFamily="18" charset="0"/>
                <a:cs typeface="Times New Roman" pitchFamily="18" charset="0"/>
              </a:rPr>
              <a:t> tip</a:t>
            </a:r>
          </a:p>
          <a:p>
            <a:pPr marL="113843" indent="0">
              <a:buNone/>
            </a:pPr>
            <a:endParaRPr lang="tr-TR" dirty="0"/>
          </a:p>
        </p:txBody>
      </p:sp>
      <p:sp>
        <p:nvSpPr>
          <p:cNvPr id="4" name="Slayt Numarası Yer Tutucusu 3"/>
          <p:cNvSpPr>
            <a:spLocks noGrp="1"/>
          </p:cNvSpPr>
          <p:nvPr>
            <p:ph type="sldNum" sz="quarter" idx="12"/>
          </p:nvPr>
        </p:nvSpPr>
        <p:spPr/>
        <p:txBody>
          <a:bodyPr/>
          <a:lstStyle/>
          <a:p>
            <a:fld id="{84682033-5290-4839-A7E1-A23564A56206}" type="slidenum">
              <a:rPr lang="en-US" smtClean="0"/>
              <a:pPr/>
              <a:t>42</a:t>
            </a:fld>
            <a:endParaRPr lang="en-US" dirty="0"/>
          </a:p>
        </p:txBody>
      </p:sp>
    </p:spTree>
    <p:extLst>
      <p:ext uri="{BB962C8B-B14F-4D97-AF65-F5344CB8AC3E}">
        <p14:creationId xmlns:p14="http://schemas.microsoft.com/office/powerpoint/2010/main" val="352374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p:cTn id="1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6" end="6"/>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p:cTn id="1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7" end="7"/>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p:cTn id="2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51619" y="1366185"/>
            <a:ext cx="7795400" cy="4267938"/>
          </a:xfrm>
        </p:spPr>
        <p:txBody>
          <a:bodyPr/>
          <a:lstStyle/>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pPr marL="73163" indent="0">
              <a:buNone/>
            </a:pPr>
            <a:r>
              <a:rPr lang="tr-TR" sz="2789" dirty="0">
                <a:latin typeface="Times New Roman" pitchFamily="18" charset="0"/>
                <a:cs typeface="Times New Roman" pitchFamily="18" charset="0"/>
              </a:rPr>
              <a:t>    </a:t>
            </a: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p:txBody>
      </p:sp>
      <p:sp>
        <p:nvSpPr>
          <p:cNvPr id="15" name="14 Slayt Numarası Yer Tutucusu"/>
          <p:cNvSpPr>
            <a:spLocks noGrp="1"/>
          </p:cNvSpPr>
          <p:nvPr>
            <p:ph type="sldNum" sz="quarter" idx="12"/>
          </p:nvPr>
        </p:nvSpPr>
        <p:spPr/>
        <p:txBody>
          <a:bodyPr/>
          <a:lstStyle/>
          <a:p>
            <a:fld id="{84682033-5290-4839-A7E1-A23564A56206}" type="slidenum">
              <a:rPr lang="en-US" smtClean="0"/>
              <a:pPr/>
              <a:t>43</a:t>
            </a:fld>
            <a:endParaRPr lang="en-US" dirty="0"/>
          </a:p>
        </p:txBody>
      </p:sp>
      <p:sp>
        <p:nvSpPr>
          <p:cNvPr id="4" name="3 Dikdörtgen"/>
          <p:cNvSpPr/>
          <p:nvPr/>
        </p:nvSpPr>
        <p:spPr>
          <a:xfrm>
            <a:off x="985919" y="66648"/>
            <a:ext cx="8084929" cy="644151"/>
          </a:xfrm>
          <a:prstGeom prst="rect">
            <a:avLst/>
          </a:prstGeom>
        </p:spPr>
        <p:txBody>
          <a:bodyPr wrap="square">
            <a:spAutoFit/>
          </a:bodyPr>
          <a:lstStyle/>
          <a:p>
            <a:pPr algn="ctr"/>
            <a:r>
              <a:rPr lang="tr-TR" sz="3586" b="1" dirty="0">
                <a:solidFill>
                  <a:srgbClr val="FF0000"/>
                </a:solidFill>
                <a:latin typeface="Times New Roman" pitchFamily="18" charset="0"/>
                <a:cs typeface="Times New Roman" pitchFamily="18" charset="0"/>
              </a:rPr>
              <a:t>Neoplazilerle İlişkili Komplikasyonlar</a:t>
            </a:r>
          </a:p>
        </p:txBody>
      </p:sp>
      <p:sp>
        <p:nvSpPr>
          <p:cNvPr id="5" name="4 Dikdörtgen"/>
          <p:cNvSpPr/>
          <p:nvPr/>
        </p:nvSpPr>
        <p:spPr>
          <a:xfrm>
            <a:off x="393963" y="1644187"/>
            <a:ext cx="8391429" cy="459829"/>
          </a:xfrm>
          <a:prstGeom prst="rect">
            <a:avLst/>
          </a:prstGeom>
        </p:spPr>
        <p:txBody>
          <a:bodyPr wrap="square">
            <a:spAutoFit/>
          </a:bodyPr>
          <a:lstStyle/>
          <a:p>
            <a:r>
              <a:rPr lang="tr-TR" sz="2390" dirty="0">
                <a:latin typeface="Tahoma" pitchFamily="34" charset="0"/>
                <a:ea typeface="Tahoma" pitchFamily="34" charset="0"/>
                <a:cs typeface="Tahoma" pitchFamily="34" charset="0"/>
              </a:rPr>
              <a:t>    </a:t>
            </a:r>
            <a:endParaRPr lang="tr-TR" sz="2390" dirty="0"/>
          </a:p>
        </p:txBody>
      </p:sp>
      <p:sp>
        <p:nvSpPr>
          <p:cNvPr id="6" name="5 Dikdörtgen"/>
          <p:cNvSpPr/>
          <p:nvPr/>
        </p:nvSpPr>
        <p:spPr>
          <a:xfrm>
            <a:off x="6059971" y="3939278"/>
            <a:ext cx="3477992" cy="367863"/>
          </a:xfrm>
          <a:prstGeom prst="rect">
            <a:avLst/>
          </a:prstGeom>
        </p:spPr>
        <p:txBody>
          <a:bodyPr wrap="square">
            <a:spAutoFit/>
          </a:bodyPr>
          <a:lstStyle/>
          <a:p>
            <a:endParaRPr lang="tr-TR" dirty="0"/>
          </a:p>
        </p:txBody>
      </p:sp>
      <p:sp>
        <p:nvSpPr>
          <p:cNvPr id="7" name="6 Dikdörtgen"/>
          <p:cNvSpPr/>
          <p:nvPr/>
        </p:nvSpPr>
        <p:spPr>
          <a:xfrm>
            <a:off x="985920" y="933919"/>
            <a:ext cx="8084930" cy="954107"/>
          </a:xfrm>
          <a:prstGeom prst="rect">
            <a:avLst/>
          </a:prstGeom>
        </p:spPr>
        <p:txBody>
          <a:bodyPr wrap="square">
            <a:spAutoFit/>
          </a:bodyPr>
          <a:lstStyle/>
          <a:p>
            <a:pPr lvl="1">
              <a:buClr>
                <a:srgbClr val="66FF33"/>
              </a:buClr>
            </a:pPr>
            <a:r>
              <a:rPr lang="tr-TR" sz="2800" dirty="0">
                <a:latin typeface="Times New Roman" pitchFamily="18" charset="0"/>
                <a:cs typeface="Times New Roman" pitchFamily="18" charset="0"/>
              </a:rPr>
              <a:t>Hastalar bilinen bir neoplazinin spesifik komplikasyonlarının tedavisi için yatırıldığı zaman</a:t>
            </a:r>
          </a:p>
        </p:txBody>
      </p:sp>
      <p:sp>
        <p:nvSpPr>
          <p:cNvPr id="8" name="7 Dikdörtgen"/>
          <p:cNvSpPr/>
          <p:nvPr/>
        </p:nvSpPr>
        <p:spPr>
          <a:xfrm>
            <a:off x="1272806" y="2788616"/>
            <a:ext cx="4087786" cy="523220"/>
          </a:xfrm>
          <a:prstGeom prst="rect">
            <a:avLst/>
          </a:prstGeom>
        </p:spPr>
        <p:txBody>
          <a:bodyPr wrap="square">
            <a:spAutoFit/>
          </a:bodyPr>
          <a:lstStyle/>
          <a:p>
            <a:pPr>
              <a:buClr>
                <a:schemeClr val="accent1">
                  <a:lumMod val="50000"/>
                </a:schemeClr>
              </a:buClr>
            </a:pPr>
            <a:r>
              <a:rPr lang="tr-TR" sz="2800" b="1" dirty="0">
                <a:latin typeface="Times New Roman" pitchFamily="18" charset="0"/>
                <a:cs typeface="Times New Roman" pitchFamily="18" charset="0"/>
              </a:rPr>
              <a:t>Komplikasyon</a:t>
            </a:r>
            <a:r>
              <a:rPr lang="tr-TR" sz="2390" dirty="0"/>
              <a:t> </a:t>
            </a:r>
          </a:p>
        </p:txBody>
      </p:sp>
      <p:sp>
        <p:nvSpPr>
          <p:cNvPr id="9" name="8 Dikdörtgen"/>
          <p:cNvSpPr/>
          <p:nvPr/>
        </p:nvSpPr>
        <p:spPr>
          <a:xfrm>
            <a:off x="1272806" y="3562061"/>
            <a:ext cx="3500002" cy="523220"/>
          </a:xfrm>
          <a:prstGeom prst="rect">
            <a:avLst/>
          </a:prstGeom>
        </p:spPr>
        <p:txBody>
          <a:bodyPr wrap="square">
            <a:spAutoFit/>
          </a:bodyPr>
          <a:lstStyle/>
          <a:p>
            <a:pPr>
              <a:buClr>
                <a:schemeClr val="accent1">
                  <a:lumMod val="60000"/>
                  <a:lumOff val="40000"/>
                </a:schemeClr>
              </a:buClr>
            </a:pPr>
            <a:r>
              <a:rPr lang="tr-TR" sz="2800" b="1" dirty="0">
                <a:latin typeface="Times New Roman" pitchFamily="18" charset="0"/>
                <a:cs typeface="Times New Roman" pitchFamily="18" charset="0"/>
              </a:rPr>
              <a:t>Malignite</a:t>
            </a:r>
            <a:r>
              <a:rPr lang="tr-TR" sz="2800" dirty="0" smtClean="0"/>
              <a:t> </a:t>
            </a:r>
            <a:endParaRPr lang="tr-TR" sz="2800" dirty="0"/>
          </a:p>
        </p:txBody>
      </p:sp>
      <p:sp>
        <p:nvSpPr>
          <p:cNvPr id="10" name="9 Sağ Ok"/>
          <p:cNvSpPr/>
          <p:nvPr/>
        </p:nvSpPr>
        <p:spPr>
          <a:xfrm>
            <a:off x="3854784" y="3001332"/>
            <a:ext cx="2032157" cy="20847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10 Dikdörtgen"/>
          <p:cNvSpPr/>
          <p:nvPr/>
        </p:nvSpPr>
        <p:spPr>
          <a:xfrm>
            <a:off x="5815220" y="2788615"/>
            <a:ext cx="2095050" cy="521139"/>
          </a:xfrm>
          <a:prstGeom prst="rect">
            <a:avLst/>
          </a:prstGeom>
        </p:spPr>
        <p:txBody>
          <a:bodyPr wrap="square">
            <a:spAutoFit/>
          </a:bodyPr>
          <a:lstStyle/>
          <a:p>
            <a:pPr algn="ctr"/>
            <a:r>
              <a:rPr lang="tr-TR" sz="2800" b="1" dirty="0">
                <a:latin typeface="Times New Roman" pitchFamily="18" charset="0"/>
                <a:cs typeface="Times New Roman" pitchFamily="18" charset="0"/>
              </a:rPr>
              <a:t>Ana Tanı</a:t>
            </a:r>
          </a:p>
        </p:txBody>
      </p:sp>
      <p:sp>
        <p:nvSpPr>
          <p:cNvPr id="12" name="11 Sağ Ok"/>
          <p:cNvSpPr/>
          <p:nvPr/>
        </p:nvSpPr>
        <p:spPr>
          <a:xfrm>
            <a:off x="3854784" y="3680896"/>
            <a:ext cx="1960436" cy="18352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3" name="12 Dikdörtgen"/>
          <p:cNvSpPr/>
          <p:nvPr/>
        </p:nvSpPr>
        <p:spPr>
          <a:xfrm>
            <a:off x="5923924" y="3532874"/>
            <a:ext cx="1636539" cy="523220"/>
          </a:xfrm>
          <a:prstGeom prst="rect">
            <a:avLst/>
          </a:prstGeom>
        </p:spPr>
        <p:txBody>
          <a:bodyPr wrap="square">
            <a:spAutoFit/>
          </a:bodyPr>
          <a:lstStyle/>
          <a:p>
            <a:pPr algn="ctr"/>
            <a:r>
              <a:rPr lang="tr-TR" sz="2800" b="1" dirty="0">
                <a:latin typeface="Times New Roman" pitchFamily="18" charset="0"/>
                <a:cs typeface="Times New Roman" pitchFamily="18" charset="0"/>
              </a:rPr>
              <a:t>Ek Tanı  </a:t>
            </a:r>
          </a:p>
        </p:txBody>
      </p:sp>
      <p:sp>
        <p:nvSpPr>
          <p:cNvPr id="14" name="13 Dikdörtgen"/>
          <p:cNvSpPr/>
          <p:nvPr/>
        </p:nvSpPr>
        <p:spPr>
          <a:xfrm>
            <a:off x="985919" y="4425154"/>
            <a:ext cx="7961099" cy="954107"/>
          </a:xfrm>
          <a:prstGeom prst="rect">
            <a:avLst/>
          </a:prstGeom>
        </p:spPr>
        <p:txBody>
          <a:bodyPr wrap="square">
            <a:spAutoFit/>
          </a:bodyPr>
          <a:lstStyle/>
          <a:p>
            <a:pPr lvl="1">
              <a:buClr>
                <a:srgbClr val="7030A0"/>
              </a:buClr>
            </a:pPr>
            <a:r>
              <a:rPr lang="tr-TR" sz="2800" dirty="0">
                <a:solidFill>
                  <a:srgbClr val="FF0000"/>
                </a:solidFill>
                <a:latin typeface="Tahoma" pitchFamily="34" charset="0"/>
                <a:ea typeface="Tahoma" pitchFamily="34" charset="0"/>
                <a:cs typeface="Tahoma" pitchFamily="34" charset="0"/>
              </a:rPr>
              <a:t> </a:t>
            </a:r>
            <a:r>
              <a:rPr lang="tr-TR" sz="2800" b="1" dirty="0">
                <a:latin typeface="Times New Roman" pitchFamily="18" charset="0"/>
                <a:ea typeface="Tahoma" pitchFamily="34" charset="0"/>
                <a:cs typeface="Times New Roman" pitchFamily="18" charset="0"/>
              </a:rPr>
              <a:t>İstisna: </a:t>
            </a:r>
            <a:r>
              <a:rPr lang="tr-TR" sz="2800" dirty="0">
                <a:latin typeface="Times New Roman" pitchFamily="18" charset="0"/>
                <a:ea typeface="Tahoma" pitchFamily="34" charset="0"/>
                <a:cs typeface="Times New Roman" pitchFamily="18" charset="0"/>
              </a:rPr>
              <a:t>Komplikasyon bir yıldız kodu olduğu zaman, hançer/yıldız kurallarını uygulamalısınız.</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9622923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85920" y="990466"/>
            <a:ext cx="8104542" cy="5080592"/>
          </a:xfrm>
        </p:spPr>
        <p:txBody>
          <a:bodyPr>
            <a:normAutofit/>
          </a:bodyPr>
          <a:lstStyle/>
          <a:p>
            <a:pPr marL="113843" indent="0">
              <a:buNone/>
            </a:pPr>
            <a:r>
              <a:rPr lang="tr-TR" sz="2800" b="1" dirty="0">
                <a:solidFill>
                  <a:srgbClr val="FF0000"/>
                </a:solidFill>
                <a:latin typeface="Times New Roman" pitchFamily="18" charset="0"/>
                <a:cs typeface="Times New Roman" pitchFamily="18" charset="0"/>
              </a:rPr>
              <a:t>Örnek:</a:t>
            </a:r>
          </a:p>
          <a:p>
            <a:pPr marL="113843" indent="0">
              <a:buNone/>
            </a:pPr>
            <a:r>
              <a:rPr lang="tr-TR" sz="2800" dirty="0">
                <a:latin typeface="Times New Roman" pitchFamily="18" charset="0"/>
                <a:cs typeface="Times New Roman" pitchFamily="18" charset="0"/>
              </a:rPr>
              <a:t>	Beyin frontal lobun habis  neoplazması tanısı alan ve habis neoplazmaya bağlı olarak epilepsi atakları geçiren ve hastaneye başvuran hasta; (morfoloji karsinoma)</a:t>
            </a:r>
          </a:p>
          <a:p>
            <a:pPr marL="113843" indent="0">
              <a:buNone/>
            </a:pPr>
            <a:endParaRPr lang="tr-TR" sz="2800" dirty="0">
              <a:latin typeface="Times New Roman" pitchFamily="18" charset="0"/>
              <a:cs typeface="Times New Roman" pitchFamily="18" charset="0"/>
            </a:endParaRPr>
          </a:p>
          <a:p>
            <a:pPr marL="113843" indent="0">
              <a:buFont typeface="Wingdings" pitchFamily="2" charset="2"/>
              <a:buChar char="ü"/>
            </a:pPr>
            <a:r>
              <a:rPr lang="tr-TR" sz="2800" dirty="0">
                <a:latin typeface="Times New Roman" pitchFamily="18" charset="0"/>
                <a:cs typeface="Times New Roman" pitchFamily="18" charset="0"/>
              </a:rPr>
              <a:t>G40.1 Basit </a:t>
            </a:r>
            <a:r>
              <a:rPr lang="tr-TR" sz="2800" dirty="0" err="1">
                <a:latin typeface="Times New Roman" pitchFamily="18" charset="0"/>
                <a:cs typeface="Times New Roman" pitchFamily="18" charset="0"/>
              </a:rPr>
              <a:t>parsiyel</a:t>
            </a:r>
            <a:r>
              <a:rPr lang="tr-TR" sz="2800" dirty="0">
                <a:latin typeface="Times New Roman" pitchFamily="18" charset="0"/>
                <a:cs typeface="Times New Roman" pitchFamily="18" charset="0"/>
              </a:rPr>
              <a:t> nöbetler ile birlikte lokalizasyona bağlı (</a:t>
            </a:r>
            <a:r>
              <a:rPr lang="tr-TR" sz="2800" dirty="0" err="1">
                <a:latin typeface="Times New Roman" pitchFamily="18" charset="0"/>
                <a:cs typeface="Times New Roman" pitchFamily="18" charset="0"/>
              </a:rPr>
              <a:t>fokal</a:t>
            </a:r>
            <a:r>
              <a:rPr lang="tr-TR" sz="2800" dirty="0">
                <a:latin typeface="Times New Roman" pitchFamily="18" charset="0"/>
                <a:cs typeface="Times New Roman" pitchFamily="18" charset="0"/>
              </a:rPr>
              <a:t>)(</a:t>
            </a:r>
            <a:r>
              <a:rPr lang="tr-TR" sz="2800" dirty="0" err="1">
                <a:latin typeface="Times New Roman" pitchFamily="18" charset="0"/>
                <a:cs typeface="Times New Roman" pitchFamily="18" charset="0"/>
              </a:rPr>
              <a:t>parsiyel</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semptomatik</a:t>
            </a:r>
            <a:r>
              <a:rPr lang="tr-TR" sz="2800" dirty="0">
                <a:latin typeface="Times New Roman" pitchFamily="18" charset="0"/>
                <a:cs typeface="Times New Roman" pitchFamily="18" charset="0"/>
              </a:rPr>
              <a:t> epilepsi ve epileptik sendromlar</a:t>
            </a:r>
          </a:p>
          <a:p>
            <a:pPr marL="113843" indent="0">
              <a:buFont typeface="Wingdings" pitchFamily="2" charset="2"/>
              <a:buChar char="ü"/>
            </a:pPr>
            <a:r>
              <a:rPr lang="tr-TR" sz="2800" dirty="0">
                <a:latin typeface="Times New Roman" pitchFamily="18" charset="0"/>
                <a:cs typeface="Times New Roman" pitchFamily="18" charset="0"/>
              </a:rPr>
              <a:t>C71.1 </a:t>
            </a:r>
            <a:r>
              <a:rPr lang="tr-TR" sz="2800" dirty="0" err="1">
                <a:latin typeface="Times New Roman" pitchFamily="18" charset="0"/>
                <a:cs typeface="Times New Roman" pitchFamily="18" charset="0"/>
              </a:rPr>
              <a:t>Frontal</a:t>
            </a:r>
            <a:r>
              <a:rPr lang="tr-TR" sz="2800" dirty="0">
                <a:latin typeface="Times New Roman" pitchFamily="18" charset="0"/>
                <a:cs typeface="Times New Roman" pitchFamily="18" charset="0"/>
              </a:rPr>
              <a:t> lobun habis neoplazması</a:t>
            </a:r>
          </a:p>
          <a:p>
            <a:pPr marL="113843" indent="0">
              <a:buFont typeface="Wingdings" pitchFamily="2" charset="2"/>
              <a:buChar char="ü"/>
            </a:pPr>
            <a:r>
              <a:rPr lang="tr-TR" sz="2800" dirty="0">
                <a:latin typeface="Times New Roman" pitchFamily="18" charset="0"/>
                <a:cs typeface="Times New Roman" pitchFamily="18" charset="0"/>
              </a:rPr>
              <a:t>M8010/3 Karsinom NOS</a:t>
            </a:r>
          </a:p>
          <a:p>
            <a:pPr marL="113843" indent="0">
              <a:buNone/>
            </a:pPr>
            <a:endParaRPr lang="tr-TR" b="1" dirty="0"/>
          </a:p>
          <a:p>
            <a:pPr marL="113843" indent="0">
              <a:buNone/>
            </a:pPr>
            <a:endParaRPr lang="tr-TR"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84682033-5290-4839-A7E1-A23564A56206}" type="slidenum">
              <a:rPr lang="en-US" smtClean="0"/>
              <a:pPr/>
              <a:t>44</a:t>
            </a:fld>
            <a:endParaRPr lang="en-US" dirty="0"/>
          </a:p>
        </p:txBody>
      </p:sp>
    </p:spTree>
    <p:extLst>
      <p:ext uri="{BB962C8B-B14F-4D97-AF65-F5344CB8AC3E}">
        <p14:creationId xmlns:p14="http://schemas.microsoft.com/office/powerpoint/2010/main" val="125492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6982" y="624639"/>
            <a:ext cx="7880219" cy="1016175"/>
          </a:xfrm>
        </p:spPr>
        <p:txBody>
          <a:bodyPr>
            <a:normAutofit fontScale="90000"/>
          </a:bodyPr>
          <a:lstStyle/>
          <a:p>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3" name="2 İçerik Yer Tutucusu"/>
          <p:cNvSpPr>
            <a:spLocks noGrp="1"/>
          </p:cNvSpPr>
          <p:nvPr>
            <p:ph idx="1"/>
          </p:nvPr>
        </p:nvSpPr>
        <p:spPr>
          <a:xfrm>
            <a:off x="899592" y="2066289"/>
            <a:ext cx="8171257" cy="3155752"/>
          </a:xfrm>
        </p:spPr>
        <p:txBody>
          <a:bodyPr>
            <a:normAutofit/>
          </a:bodyPr>
          <a:lstStyle/>
          <a:p>
            <a:pPr lvl="1">
              <a:lnSpc>
                <a:spcPct val="90000"/>
              </a:lnSpc>
              <a:buClr>
                <a:srgbClr val="7030A0"/>
              </a:buClr>
              <a:buNone/>
            </a:pPr>
            <a:r>
              <a:rPr lang="tr-TR" sz="2390" dirty="0">
                <a:latin typeface="Times New Roman" pitchFamily="18" charset="0"/>
                <a:ea typeface="Tahoma" pitchFamily="34" charset="0"/>
                <a:cs typeface="Times New Roman" pitchFamily="18" charset="0"/>
              </a:rPr>
              <a:t>   </a:t>
            </a:r>
            <a:r>
              <a:rPr lang="tr-TR" sz="2800" dirty="0">
                <a:latin typeface="Times New Roman" pitchFamily="18" charset="0"/>
                <a:ea typeface="Tahoma" pitchFamily="34" charset="0"/>
                <a:cs typeface="Times New Roman" pitchFamily="18" charset="0"/>
              </a:rPr>
              <a:t>Lenf nodları, kan hücreleri ,kemik iliği neoplazilerini içerir.</a:t>
            </a:r>
          </a:p>
          <a:p>
            <a:pPr lvl="1">
              <a:lnSpc>
                <a:spcPct val="90000"/>
              </a:lnSpc>
              <a:buClr>
                <a:srgbClr val="7030A0"/>
              </a:buClr>
              <a:buFont typeface="Wingdings" pitchFamily="2" charset="2"/>
              <a:buChar char="Ø"/>
            </a:pPr>
            <a:endParaRPr lang="tr-TR" sz="2800" dirty="0">
              <a:latin typeface="Times New Roman" pitchFamily="18" charset="0"/>
              <a:ea typeface="Tahoma" pitchFamily="34" charset="0"/>
              <a:cs typeface="Times New Roman" pitchFamily="18" charset="0"/>
            </a:endParaRPr>
          </a:p>
          <a:p>
            <a:pPr lvl="1">
              <a:lnSpc>
                <a:spcPct val="90000"/>
              </a:lnSpc>
              <a:buClr>
                <a:srgbClr val="00B0F0"/>
              </a:buClr>
              <a:buFont typeface="Wingdings" pitchFamily="2" charset="2"/>
              <a:buChar char="ü"/>
            </a:pPr>
            <a:r>
              <a:rPr lang="tr-TR" sz="2800" dirty="0">
                <a:latin typeface="Times New Roman" pitchFamily="18" charset="0"/>
                <a:ea typeface="Tahoma" pitchFamily="34" charset="0"/>
                <a:cs typeface="Times New Roman" pitchFamily="18" charset="0"/>
              </a:rPr>
              <a:t>	</a:t>
            </a:r>
            <a:r>
              <a:rPr lang="tr-TR" sz="2800" dirty="0">
                <a:latin typeface="Times New Roman" pitchFamily="18" charset="0"/>
                <a:cs typeface="Times New Roman" pitchFamily="18" charset="0"/>
              </a:rPr>
              <a:t>Lokalize veya yaygın olabilir</a:t>
            </a:r>
          </a:p>
          <a:p>
            <a:pPr lvl="1">
              <a:lnSpc>
                <a:spcPct val="90000"/>
              </a:lnSpc>
              <a:buClr>
                <a:srgbClr val="00B0F0"/>
              </a:buClr>
              <a:buFont typeface="Wingdings" pitchFamily="2" charset="2"/>
              <a:buChar char="ü"/>
            </a:pPr>
            <a:r>
              <a:rPr lang="tr-TR" sz="2800" dirty="0">
                <a:latin typeface="Times New Roman" pitchFamily="18" charset="0"/>
                <a:cs typeface="Times New Roman" pitchFamily="18" charset="0"/>
              </a:rPr>
              <a:t>  Kodlar yere göre değil morfolojiye göredir</a:t>
            </a:r>
          </a:p>
          <a:p>
            <a:pPr lvl="1">
              <a:lnSpc>
                <a:spcPct val="90000"/>
              </a:lnSpc>
              <a:buClr>
                <a:srgbClr val="00B0F0"/>
              </a:buClr>
              <a:buFont typeface="Wingdings" pitchFamily="2" charset="2"/>
              <a:buChar char="ü"/>
            </a:pPr>
            <a:r>
              <a:rPr lang="tr-TR" sz="2800" dirty="0">
                <a:latin typeface="Times New Roman" pitchFamily="18" charset="0"/>
                <a:cs typeface="Times New Roman" pitchFamily="18" charset="0"/>
              </a:rPr>
              <a:t>  Alfabetik indekste morfoloji tipine göre aranır</a:t>
            </a:r>
          </a:p>
          <a:p>
            <a:pPr lvl="1">
              <a:lnSpc>
                <a:spcPct val="90000"/>
              </a:lnSpc>
              <a:buClr>
                <a:srgbClr val="7030A0"/>
              </a:buClr>
              <a:buNone/>
            </a:pPr>
            <a:endParaRPr lang="tr-TR" sz="2800" dirty="0">
              <a:latin typeface="Times New Roman" pitchFamily="18" charset="0"/>
              <a:cs typeface="Times New Roman" pitchFamily="18" charset="0"/>
            </a:endParaRPr>
          </a:p>
          <a:p>
            <a:pPr lvl="1">
              <a:lnSpc>
                <a:spcPct val="90000"/>
              </a:lnSpc>
              <a:buClr>
                <a:srgbClr val="7030A0"/>
              </a:buClr>
              <a:buNone/>
            </a:pPr>
            <a:endParaRPr lang="tr-TR" sz="2789" dirty="0">
              <a:latin typeface="Times New Roman" pitchFamily="18" charset="0"/>
              <a:cs typeface="Times New Roman" pitchFamily="18" charset="0"/>
            </a:endParaRPr>
          </a:p>
          <a:p>
            <a:pPr lvl="1">
              <a:lnSpc>
                <a:spcPct val="90000"/>
              </a:lnSpc>
              <a:buClr>
                <a:srgbClr val="7030A0"/>
              </a:buClr>
              <a:buNone/>
            </a:pPr>
            <a:endParaRPr lang="tr-TR" sz="2789" dirty="0">
              <a:latin typeface="Times New Roman" pitchFamily="18" charset="0"/>
              <a:cs typeface="Times New Roman" pitchFamily="18" charset="0"/>
            </a:endParaRPr>
          </a:p>
          <a:p>
            <a:pPr lvl="1">
              <a:lnSpc>
                <a:spcPct val="90000"/>
              </a:lnSpc>
              <a:buClr>
                <a:srgbClr val="7030A0"/>
              </a:buClr>
              <a:buNone/>
            </a:pPr>
            <a:endParaRPr lang="tr-TR" sz="2789"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fld id="{84682033-5290-4839-A7E1-A23564A56206}" type="slidenum">
              <a:rPr lang="en-US" smtClean="0"/>
              <a:pPr/>
              <a:t>45</a:t>
            </a:fld>
            <a:endParaRPr lang="en-US" dirty="0"/>
          </a:p>
        </p:txBody>
      </p:sp>
      <p:sp>
        <p:nvSpPr>
          <p:cNvPr id="4" name="3 Dikdörtgen"/>
          <p:cNvSpPr/>
          <p:nvPr/>
        </p:nvSpPr>
        <p:spPr>
          <a:xfrm>
            <a:off x="1057642" y="60219"/>
            <a:ext cx="8013207" cy="1195555"/>
          </a:xfrm>
          <a:prstGeom prst="rect">
            <a:avLst/>
          </a:prstGeom>
        </p:spPr>
        <p:txBody>
          <a:bodyPr wrap="square">
            <a:spAutoFit/>
          </a:bodyPr>
          <a:lstStyle/>
          <a:p>
            <a:pPr algn="ctr"/>
            <a:r>
              <a:rPr lang="tr-TR" sz="3600" b="1" dirty="0">
                <a:solidFill>
                  <a:srgbClr val="FF0000"/>
                </a:solidFill>
                <a:latin typeface="Times New Roman" pitchFamily="18" charset="0"/>
                <a:cs typeface="Times New Roman" pitchFamily="18" charset="0"/>
              </a:rPr>
              <a:t>Lenfatik ve Hematopoetik Neoplaziler</a:t>
            </a:r>
          </a:p>
          <a:p>
            <a:pPr algn="ctr"/>
            <a:r>
              <a:rPr lang="tr-TR" sz="3600" b="1" dirty="0">
                <a:solidFill>
                  <a:srgbClr val="FF0000"/>
                </a:solidFill>
                <a:latin typeface="Times New Roman" pitchFamily="18" charset="0"/>
                <a:cs typeface="Times New Roman" pitchFamily="18" charset="0"/>
              </a:rPr>
              <a:t> (C81-C96)</a:t>
            </a:r>
          </a:p>
        </p:txBody>
      </p:sp>
    </p:spTree>
    <p:extLst>
      <p:ext uri="{BB962C8B-B14F-4D97-AF65-F5344CB8AC3E}">
        <p14:creationId xmlns:p14="http://schemas.microsoft.com/office/powerpoint/2010/main" val="36501847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Slayt Numarası Yer Tutucusu"/>
          <p:cNvSpPr>
            <a:spLocks noGrp="1"/>
          </p:cNvSpPr>
          <p:nvPr>
            <p:ph type="sldNum" sz="quarter" idx="12"/>
          </p:nvPr>
        </p:nvSpPr>
        <p:spPr/>
        <p:txBody>
          <a:bodyPr/>
          <a:lstStyle/>
          <a:p>
            <a:fld id="{84682033-5290-4839-A7E1-A23564A56206}" type="slidenum">
              <a:rPr lang="en-US" smtClean="0"/>
              <a:pPr/>
              <a:t>46</a:t>
            </a:fld>
            <a:endParaRPr lang="en-US" dirty="0"/>
          </a:p>
        </p:txBody>
      </p:sp>
      <p:sp>
        <p:nvSpPr>
          <p:cNvPr id="4" name="3 Dikdörtgen"/>
          <p:cNvSpPr/>
          <p:nvPr/>
        </p:nvSpPr>
        <p:spPr>
          <a:xfrm>
            <a:off x="1003176" y="47043"/>
            <a:ext cx="8013207" cy="643760"/>
          </a:xfrm>
          <a:prstGeom prst="rect">
            <a:avLst/>
          </a:prstGeom>
        </p:spPr>
        <p:txBody>
          <a:bodyPr wrap="square">
            <a:spAutoFit/>
          </a:bodyPr>
          <a:lstStyle/>
          <a:p>
            <a:pPr algn="ctr"/>
            <a:r>
              <a:rPr lang="tr-TR" sz="3600" b="1" dirty="0" smtClean="0">
                <a:solidFill>
                  <a:srgbClr val="FF0000"/>
                </a:solidFill>
                <a:latin typeface="Times New Roman" pitchFamily="18" charset="0"/>
                <a:ea typeface="Tahoma" pitchFamily="34" charset="0"/>
                <a:cs typeface="Times New Roman" pitchFamily="18" charset="0"/>
              </a:rPr>
              <a:t>Lösemi</a:t>
            </a:r>
            <a:endParaRPr lang="tr-TR" sz="3600" b="1" dirty="0">
              <a:solidFill>
                <a:srgbClr val="FF0000"/>
              </a:solidFill>
              <a:latin typeface="Times New Roman" pitchFamily="18" charset="0"/>
              <a:cs typeface="Times New Roman" pitchFamily="18" charset="0"/>
            </a:endParaRPr>
          </a:p>
        </p:txBody>
      </p:sp>
      <p:sp>
        <p:nvSpPr>
          <p:cNvPr id="6" name="Rectangle 2"/>
          <p:cNvSpPr>
            <a:spLocks noChangeArrowheads="1"/>
          </p:cNvSpPr>
          <p:nvPr/>
        </p:nvSpPr>
        <p:spPr bwMode="auto">
          <a:xfrm>
            <a:off x="1003176" y="388318"/>
            <a:ext cx="8067673" cy="3539063"/>
          </a:xfrm>
          <a:prstGeom prst="rect">
            <a:avLst/>
          </a:prstGeom>
          <a:noFill/>
          <a:ln w="9525">
            <a:noFill/>
            <a:miter lim="800000"/>
            <a:headEnd/>
            <a:tailEnd/>
          </a:ln>
          <a:effectLst/>
        </p:spPr>
        <p:txBody>
          <a:bodyPr vert="horz" wrap="square" lIns="91076" tIns="45538" rIns="91076" bIns="45538" numCol="1" anchor="ctr" anchorCtr="0" compatLnSpc="1">
            <a:prstTxWarp prst="textNoShape">
              <a:avLst/>
            </a:prstTxWarp>
            <a:spAutoFit/>
          </a:bodyPr>
          <a:lstStyle/>
          <a:p>
            <a:pPr>
              <a:tabLst>
                <a:tab pos="716261" algn="l"/>
                <a:tab pos="1004031" algn="l"/>
                <a:tab pos="1290218" algn="l"/>
              </a:tabLst>
            </a:pPr>
            <a:r>
              <a:rPr lang="tr-TR" sz="2800" i="1" dirty="0">
                <a:solidFill>
                  <a:srgbClr val="FF0000"/>
                </a:solidFill>
                <a:latin typeface="Times New Roman" pitchFamily="18" charset="0"/>
                <a:ea typeface="Times New Roman" pitchFamily="18" charset="0"/>
                <a:cs typeface="Times New Roman" pitchFamily="18" charset="0"/>
              </a:rPr>
              <a:t>Tam </a:t>
            </a:r>
            <a:r>
              <a:rPr lang="tr-TR" sz="2800" i="1" dirty="0" err="1">
                <a:solidFill>
                  <a:srgbClr val="FF0000"/>
                </a:solidFill>
                <a:latin typeface="Times New Roman" pitchFamily="18" charset="0"/>
                <a:ea typeface="Times New Roman" pitchFamily="18" charset="0"/>
                <a:cs typeface="Times New Roman" pitchFamily="18" charset="0"/>
              </a:rPr>
              <a:t>remisyon</a:t>
            </a:r>
            <a:r>
              <a:rPr lang="tr-TR" sz="2800" i="1" dirty="0">
                <a:solidFill>
                  <a:srgbClr val="FF0000"/>
                </a:solidFill>
                <a:latin typeface="Times New Roman" pitchFamily="18" charset="0"/>
                <a:ea typeface="Times New Roman" pitchFamily="18" charset="0"/>
                <a:cs typeface="Times New Roman" pitchFamily="18" charset="0"/>
              </a:rPr>
              <a:t>:</a:t>
            </a:r>
          </a:p>
          <a:p>
            <a:pPr>
              <a:tabLst>
                <a:tab pos="716261" algn="l"/>
                <a:tab pos="1004031" algn="l"/>
                <a:tab pos="1290218" algn="l"/>
              </a:tabLst>
            </a:pPr>
            <a:r>
              <a:rPr lang="tr-TR" sz="2800" i="1" dirty="0">
                <a:solidFill>
                  <a:srgbClr val="FF0000"/>
                </a:solidFill>
                <a:latin typeface="Times New Roman" pitchFamily="18" charset="0"/>
                <a:ea typeface="Times New Roman" pitchFamily="18" charset="0"/>
                <a:cs typeface="Times New Roman" pitchFamily="18" charset="0"/>
              </a:rPr>
              <a:t>	</a:t>
            </a:r>
            <a:r>
              <a:rPr lang="tr-TR" sz="2800" dirty="0">
                <a:solidFill>
                  <a:srgbClr val="FF0000"/>
                </a:solidFill>
                <a:latin typeface="Times New Roman" pitchFamily="18" charset="0"/>
                <a:ea typeface="Times New Roman" pitchFamily="18" charset="0"/>
                <a:cs typeface="Times New Roman" pitchFamily="18" charset="0"/>
              </a:rPr>
              <a:t> </a:t>
            </a:r>
            <a:r>
              <a:rPr lang="tr-TR" sz="2800" dirty="0">
                <a:latin typeface="Times New Roman" pitchFamily="18" charset="0"/>
                <a:ea typeface="Times New Roman" pitchFamily="18" charset="0"/>
                <a:cs typeface="Times New Roman" pitchFamily="18" charset="0"/>
              </a:rPr>
              <a:t>Maligniteye ilişkin herhangi bir belirti veya semptom bulgusu yok ise </a:t>
            </a:r>
            <a:r>
              <a:rPr lang="tr-TR" sz="2800" dirty="0">
                <a:latin typeface="Times New Roman" pitchFamily="18" charset="0"/>
                <a:ea typeface="Tahoma" pitchFamily="34" charset="0"/>
                <a:cs typeface="Times New Roman" pitchFamily="18" charset="0"/>
              </a:rPr>
              <a:t>5’inci karakteri ‘.</a:t>
            </a:r>
            <a:r>
              <a:rPr lang="tr-TR" sz="2800" dirty="0">
                <a:solidFill>
                  <a:srgbClr val="FF0000"/>
                </a:solidFill>
                <a:latin typeface="Times New Roman" pitchFamily="18" charset="0"/>
                <a:ea typeface="Tahoma" pitchFamily="34" charset="0"/>
                <a:cs typeface="Times New Roman" pitchFamily="18" charset="0"/>
              </a:rPr>
              <a:t>1’</a:t>
            </a:r>
            <a:r>
              <a:rPr lang="tr-TR" sz="2800" dirty="0">
                <a:latin typeface="Times New Roman" pitchFamily="18" charset="0"/>
                <a:ea typeface="Tahoma" pitchFamily="34" charset="0"/>
                <a:cs typeface="Times New Roman" pitchFamily="18" charset="0"/>
              </a:rPr>
              <a:t> olarak atanmalıdır.</a:t>
            </a:r>
          </a:p>
          <a:p>
            <a:pPr>
              <a:tabLst>
                <a:tab pos="716261" algn="l"/>
                <a:tab pos="1004031" algn="l"/>
                <a:tab pos="1290218" algn="l"/>
              </a:tabLst>
            </a:pPr>
            <a:r>
              <a:rPr lang="tr-TR" sz="2800" i="1" dirty="0" err="1" smtClean="0">
                <a:solidFill>
                  <a:srgbClr val="FF0000"/>
                </a:solidFill>
                <a:latin typeface="Times New Roman" pitchFamily="18" charset="0"/>
                <a:ea typeface="Times New Roman" pitchFamily="18" charset="0"/>
                <a:cs typeface="Times New Roman" pitchFamily="18" charset="0"/>
              </a:rPr>
              <a:t>Parsiyel</a:t>
            </a:r>
            <a:r>
              <a:rPr lang="tr-TR" sz="2800" i="1" dirty="0" smtClean="0">
                <a:solidFill>
                  <a:srgbClr val="FF0000"/>
                </a:solidFill>
                <a:latin typeface="Times New Roman" pitchFamily="18" charset="0"/>
                <a:ea typeface="Times New Roman" pitchFamily="18" charset="0"/>
                <a:cs typeface="Times New Roman" pitchFamily="18" charset="0"/>
              </a:rPr>
              <a:t> </a:t>
            </a:r>
            <a:r>
              <a:rPr lang="tr-TR" sz="2800" i="1" dirty="0">
                <a:solidFill>
                  <a:srgbClr val="FF0000"/>
                </a:solidFill>
                <a:latin typeface="Times New Roman" pitchFamily="18" charset="0"/>
                <a:ea typeface="Times New Roman" pitchFamily="18" charset="0"/>
                <a:cs typeface="Times New Roman" pitchFamily="18" charset="0"/>
              </a:rPr>
              <a:t>(kısmi) </a:t>
            </a:r>
            <a:r>
              <a:rPr lang="tr-TR" sz="2800" i="1" dirty="0" err="1">
                <a:solidFill>
                  <a:srgbClr val="FF0000"/>
                </a:solidFill>
                <a:latin typeface="Times New Roman" pitchFamily="18" charset="0"/>
                <a:ea typeface="Times New Roman" pitchFamily="18" charset="0"/>
                <a:cs typeface="Times New Roman" pitchFamily="18" charset="0"/>
              </a:rPr>
              <a:t>remisyon</a:t>
            </a:r>
            <a:r>
              <a:rPr lang="tr-TR" sz="2800" i="1" dirty="0">
                <a:solidFill>
                  <a:srgbClr val="FF0000"/>
                </a:solidFill>
                <a:latin typeface="Times New Roman" pitchFamily="18" charset="0"/>
                <a:ea typeface="Times New Roman" pitchFamily="18" charset="0"/>
                <a:cs typeface="Times New Roman" pitchFamily="18" charset="0"/>
              </a:rPr>
              <a:t>:</a:t>
            </a:r>
          </a:p>
          <a:p>
            <a:pPr>
              <a:tabLst>
                <a:tab pos="716261" algn="l"/>
                <a:tab pos="1004031" algn="l"/>
                <a:tab pos="1290218" algn="l"/>
              </a:tabLst>
            </a:pPr>
            <a:r>
              <a:rPr lang="tr-TR" sz="2800" i="1" dirty="0">
                <a:latin typeface="Times New Roman" pitchFamily="18" charset="0"/>
                <a:cs typeface="Times New Roman" pitchFamily="18" charset="0"/>
              </a:rPr>
              <a:t>	</a:t>
            </a:r>
            <a:r>
              <a:rPr lang="tr-TR" sz="2800" dirty="0">
                <a:latin typeface="Times New Roman" pitchFamily="18" charset="0"/>
                <a:cs typeface="Times New Roman" pitchFamily="18" charset="0"/>
              </a:rPr>
              <a:t> Kanserin belirti ve semptomlarında %50 ve üzeri iyileşme var ancak tamamen kaybolmamış ise </a:t>
            </a:r>
            <a:r>
              <a:rPr lang="tr-TR" sz="2800" dirty="0">
                <a:latin typeface="Times New Roman" pitchFamily="18" charset="0"/>
                <a:ea typeface="Tahoma" pitchFamily="34" charset="0"/>
                <a:cs typeface="Times New Roman" pitchFamily="18" charset="0"/>
              </a:rPr>
              <a:t>5’inci karakteri ‘</a:t>
            </a:r>
            <a:r>
              <a:rPr lang="tr-TR" sz="2800" dirty="0">
                <a:solidFill>
                  <a:srgbClr val="FF0000"/>
                </a:solidFill>
                <a:latin typeface="Times New Roman" pitchFamily="18" charset="0"/>
                <a:ea typeface="Tahoma" pitchFamily="34" charset="0"/>
                <a:cs typeface="Times New Roman" pitchFamily="18" charset="0"/>
              </a:rPr>
              <a:t>0’</a:t>
            </a:r>
            <a:r>
              <a:rPr lang="tr-TR" sz="2800" dirty="0">
                <a:latin typeface="Times New Roman" pitchFamily="18" charset="0"/>
                <a:ea typeface="Tahoma" pitchFamily="34" charset="0"/>
                <a:cs typeface="Times New Roman" pitchFamily="18" charset="0"/>
              </a:rPr>
              <a:t> olarak atanmalıdır.</a:t>
            </a:r>
            <a:endParaRPr lang="tr-TR" sz="2800" dirty="0">
              <a:latin typeface="Times New Roman" pitchFamily="18" charset="0"/>
              <a:cs typeface="Times New Roman" pitchFamily="18" charset="0"/>
            </a:endParaRPr>
          </a:p>
        </p:txBody>
      </p:sp>
      <p:sp>
        <p:nvSpPr>
          <p:cNvPr id="9" name="8 Dikdörtgen"/>
          <p:cNvSpPr/>
          <p:nvPr/>
        </p:nvSpPr>
        <p:spPr>
          <a:xfrm>
            <a:off x="1095971" y="4092323"/>
            <a:ext cx="8067673" cy="954107"/>
          </a:xfrm>
          <a:prstGeom prst="rect">
            <a:avLst/>
          </a:prstGeom>
        </p:spPr>
        <p:txBody>
          <a:bodyPr wrap="square">
            <a:spAutoFit/>
          </a:bodyPr>
          <a:lstStyle/>
          <a:p>
            <a:r>
              <a:rPr lang="tr-TR" sz="2800" dirty="0" smtClean="0">
                <a:latin typeface="Times New Roman" pitchFamily="18" charset="0"/>
                <a:cs typeface="Times New Roman" pitchFamily="18" charset="0"/>
              </a:rPr>
              <a:t>Bu </a:t>
            </a:r>
            <a:r>
              <a:rPr lang="tr-TR" sz="2800" dirty="0">
                <a:latin typeface="Times New Roman" pitchFamily="18" charset="0"/>
                <a:cs typeface="Times New Roman" pitchFamily="18" charset="0"/>
              </a:rPr>
              <a:t>hastalıklarda remisyon ve öykü ayrımı süreden ziyade devam eden ilaç tedavisine göre yapılmalıdır. </a:t>
            </a:r>
          </a:p>
        </p:txBody>
      </p:sp>
      <p:sp>
        <p:nvSpPr>
          <p:cNvPr id="2" name="Dikdörtgen 1"/>
          <p:cNvSpPr/>
          <p:nvPr/>
        </p:nvSpPr>
        <p:spPr>
          <a:xfrm>
            <a:off x="1003176" y="5085184"/>
            <a:ext cx="8253264" cy="2246769"/>
          </a:xfrm>
          <a:prstGeom prst="rect">
            <a:avLst/>
          </a:prstGeom>
        </p:spPr>
        <p:txBody>
          <a:bodyPr wrap="square">
            <a:spAutoFit/>
          </a:bodyPr>
          <a:lstStyle/>
          <a:p>
            <a:pPr marL="113843" lvl="1" indent="0">
              <a:buClr>
                <a:schemeClr val="accent1"/>
              </a:buClr>
              <a:buNone/>
            </a:pPr>
            <a:r>
              <a:rPr lang="tr-TR" sz="2800" b="1" dirty="0" smtClean="0">
                <a:solidFill>
                  <a:srgbClr val="FF0000"/>
                </a:solidFill>
                <a:latin typeface="Times New Roman" pitchFamily="18" charset="0"/>
                <a:cs typeface="Times New Roman" pitchFamily="18" charset="0"/>
              </a:rPr>
              <a:t>Örnek: </a:t>
            </a:r>
            <a:r>
              <a:rPr lang="tr-TR" sz="2800" dirty="0" smtClean="0">
                <a:latin typeface="Times New Roman" pitchFamily="18" charset="0"/>
                <a:cs typeface="Times New Roman" pitchFamily="18" charset="0"/>
              </a:rPr>
              <a:t>Tam </a:t>
            </a:r>
            <a:r>
              <a:rPr lang="tr-TR" sz="2800" dirty="0" err="1">
                <a:latin typeface="Times New Roman" pitchFamily="18" charset="0"/>
                <a:cs typeface="Times New Roman" pitchFamily="18" charset="0"/>
              </a:rPr>
              <a:t>remisyonda</a:t>
            </a:r>
            <a:r>
              <a:rPr lang="tr-TR" sz="2800" dirty="0">
                <a:latin typeface="Times New Roman" pitchFamily="18" charset="0"/>
                <a:cs typeface="Times New Roman" pitchFamily="18" charset="0"/>
              </a:rPr>
              <a:t> olan; akut </a:t>
            </a:r>
            <a:r>
              <a:rPr lang="tr-TR" sz="2800" dirty="0" err="1">
                <a:latin typeface="Times New Roman" pitchFamily="18" charset="0"/>
                <a:cs typeface="Times New Roman" pitchFamily="18" charset="0"/>
              </a:rPr>
              <a:t>lenfoblastik</a:t>
            </a:r>
            <a:r>
              <a:rPr lang="tr-TR" sz="2800" dirty="0">
                <a:latin typeface="Times New Roman" pitchFamily="18" charset="0"/>
                <a:cs typeface="Times New Roman" pitchFamily="18" charset="0"/>
              </a:rPr>
              <a:t> lösemi</a:t>
            </a:r>
          </a:p>
          <a:p>
            <a:pPr marL="113843" indent="0">
              <a:buFont typeface="Wingdings" pitchFamily="2" charset="2"/>
              <a:buChar char="ü"/>
            </a:pPr>
            <a:r>
              <a:rPr lang="tr-TR" sz="2800" dirty="0" smtClean="0">
                <a:latin typeface="Times New Roman" pitchFamily="18" charset="0"/>
                <a:cs typeface="Times New Roman" pitchFamily="18" charset="0"/>
              </a:rPr>
              <a:t>C91.01 </a:t>
            </a:r>
            <a:r>
              <a:rPr lang="tr-TR" sz="2800" dirty="0">
                <a:latin typeface="Times New Roman" pitchFamily="18" charset="0"/>
                <a:cs typeface="Times New Roman" pitchFamily="18" charset="0"/>
              </a:rPr>
              <a:t>Akut </a:t>
            </a:r>
            <a:r>
              <a:rPr lang="tr-TR" sz="2800" dirty="0" err="1">
                <a:latin typeface="Times New Roman" pitchFamily="18" charset="0"/>
                <a:cs typeface="Times New Roman" pitchFamily="18" charset="0"/>
              </a:rPr>
              <a:t>lenfoblastik</a:t>
            </a:r>
            <a:r>
              <a:rPr lang="tr-TR" sz="2800" dirty="0">
                <a:latin typeface="Times New Roman" pitchFamily="18" charset="0"/>
                <a:cs typeface="Times New Roman" pitchFamily="18" charset="0"/>
              </a:rPr>
              <a:t> lösemi, </a:t>
            </a:r>
            <a:r>
              <a:rPr lang="tr-TR" sz="2800" dirty="0" err="1">
                <a:latin typeface="Times New Roman" pitchFamily="18" charset="0"/>
                <a:cs typeface="Times New Roman" pitchFamily="18" charset="0"/>
              </a:rPr>
              <a:t>remisyonda</a:t>
            </a:r>
            <a:endParaRPr lang="tr-TR" sz="2800" dirty="0">
              <a:latin typeface="Times New Roman" pitchFamily="18" charset="0"/>
              <a:cs typeface="Times New Roman" pitchFamily="18" charset="0"/>
            </a:endParaRPr>
          </a:p>
          <a:p>
            <a:pPr marL="113843" indent="0">
              <a:buFont typeface="Wingdings" pitchFamily="2" charset="2"/>
              <a:buChar char="ü"/>
            </a:pPr>
            <a:r>
              <a:rPr lang="tr-TR" sz="2800" dirty="0">
                <a:latin typeface="Times New Roman" pitchFamily="18" charset="0"/>
                <a:cs typeface="Times New Roman" pitchFamily="18" charset="0"/>
              </a:rPr>
              <a:t>M9835/3 </a:t>
            </a:r>
            <a:r>
              <a:rPr lang="tr-TR" sz="2800" dirty="0" err="1">
                <a:latin typeface="Times New Roman" pitchFamily="18" charset="0"/>
                <a:cs typeface="Times New Roman" pitchFamily="18" charset="0"/>
              </a:rPr>
              <a:t>Prekürsör</a:t>
            </a:r>
            <a:r>
              <a:rPr lang="tr-TR" sz="2800" dirty="0">
                <a:latin typeface="Times New Roman" pitchFamily="18" charset="0"/>
                <a:cs typeface="Times New Roman" pitchFamily="18" charset="0"/>
              </a:rPr>
              <a:t> hücreli </a:t>
            </a:r>
            <a:r>
              <a:rPr lang="tr-TR" sz="2800" dirty="0" err="1">
                <a:latin typeface="Times New Roman" pitchFamily="18" charset="0"/>
                <a:cs typeface="Times New Roman" pitchFamily="18" charset="0"/>
              </a:rPr>
              <a:t>lemfoblastik</a:t>
            </a:r>
            <a:r>
              <a:rPr lang="tr-TR" sz="2800" dirty="0">
                <a:latin typeface="Times New Roman" pitchFamily="18" charset="0"/>
                <a:cs typeface="Times New Roman" pitchFamily="18" charset="0"/>
              </a:rPr>
              <a:t> lösemi NOS</a:t>
            </a:r>
          </a:p>
          <a:p>
            <a:pPr marL="113843" indent="0">
              <a:buNone/>
            </a:pPr>
            <a:endParaRPr lang="tr-TR" sz="2800" b="1" dirty="0"/>
          </a:p>
          <a:p>
            <a:pPr marL="113843" lvl="1" indent="0">
              <a:buClr>
                <a:schemeClr val="accent1"/>
              </a:buClr>
              <a:buNone/>
            </a:pP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27157588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9" y="0"/>
            <a:ext cx="8100392" cy="1062187"/>
          </a:xfrm>
        </p:spPr>
        <p:txBody>
          <a:bodyPr>
            <a:normAutofit fontScale="90000"/>
          </a:bodyPr>
          <a:lstStyle/>
          <a:p>
            <a:pPr lvl="1" algn="ctr" rtl="0">
              <a:spcBef>
                <a:spcPct val="0"/>
              </a:spcBef>
            </a:pP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3984" b="1" dirty="0" err="1">
                <a:solidFill>
                  <a:srgbClr val="FF0000"/>
                </a:solidFill>
                <a:latin typeface="Times New Roman" pitchFamily="18" charset="0"/>
                <a:cs typeface="Times New Roman" pitchFamily="18" charset="0"/>
              </a:rPr>
              <a:t>Lenfoma</a:t>
            </a:r>
            <a:r>
              <a:rPr lang="tr-TR" sz="3984" b="1" dirty="0">
                <a:solidFill>
                  <a:srgbClr val="FF0000"/>
                </a:solidFill>
                <a:latin typeface="Times New Roman" pitchFamily="18" charset="0"/>
                <a:cs typeface="Times New Roman" pitchFamily="18" charset="0"/>
              </a:rPr>
              <a:t/>
            </a:r>
            <a:br>
              <a:rPr lang="tr-TR" sz="3984" b="1" dirty="0">
                <a:solidFill>
                  <a:srgbClr val="FF0000"/>
                </a:solidFill>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3" name="2 İçerik Yer Tutucusu"/>
          <p:cNvSpPr>
            <a:spLocks noGrp="1"/>
          </p:cNvSpPr>
          <p:nvPr>
            <p:ph idx="1"/>
          </p:nvPr>
        </p:nvSpPr>
        <p:spPr>
          <a:xfrm>
            <a:off x="827584" y="1088304"/>
            <a:ext cx="8172974" cy="5004991"/>
          </a:xfrm>
        </p:spPr>
        <p:txBody>
          <a:bodyPr>
            <a:normAutofit fontScale="92500" lnSpcReduction="10000"/>
          </a:bodyPr>
          <a:lstStyle/>
          <a:p>
            <a:pPr lvl="1">
              <a:buClr>
                <a:schemeClr val="accent1"/>
              </a:buClr>
              <a:buFont typeface="Wingdings" pitchFamily="2" charset="2"/>
              <a:buChar char="ü"/>
            </a:pPr>
            <a:endParaRPr lang="tr-TR" sz="2390" dirty="0">
              <a:latin typeface="Times New Roman" pitchFamily="18" charset="0"/>
              <a:cs typeface="Times New Roman" pitchFamily="18" charset="0"/>
            </a:endParaRPr>
          </a:p>
          <a:p>
            <a:pPr lvl="1">
              <a:buClr>
                <a:srgbClr val="00B0F0"/>
              </a:buClr>
              <a:buFont typeface="Wingdings" pitchFamily="2" charset="2"/>
              <a:buChar char="ü"/>
            </a:pPr>
            <a:r>
              <a:rPr lang="tr-TR" sz="3000" dirty="0">
                <a:latin typeface="Times New Roman" pitchFamily="18" charset="0"/>
                <a:cs typeface="Times New Roman" pitchFamily="18" charset="0"/>
              </a:rPr>
              <a:t>Lenfomalar, solid tümörlerle aynı şekilde metastatik olmayan sistemik hastalıklardır.</a:t>
            </a:r>
          </a:p>
          <a:p>
            <a:pPr lvl="1">
              <a:buClr>
                <a:srgbClr val="00B0F0"/>
              </a:buClr>
              <a:buFont typeface="Wingdings" pitchFamily="2" charset="2"/>
              <a:buChar char="ü"/>
            </a:pPr>
            <a:endParaRPr lang="tr-TR" sz="3000" dirty="0">
              <a:latin typeface="Times New Roman" pitchFamily="18" charset="0"/>
              <a:ea typeface="Tahoma" pitchFamily="34" charset="0"/>
              <a:cs typeface="Times New Roman" pitchFamily="18" charset="0"/>
            </a:endParaRPr>
          </a:p>
          <a:p>
            <a:pPr lvl="1">
              <a:buClr>
                <a:srgbClr val="00B0F0"/>
              </a:buClr>
              <a:buFont typeface="Wingdings" pitchFamily="2" charset="2"/>
              <a:buChar char="ü"/>
            </a:pPr>
            <a:r>
              <a:rPr lang="tr-TR" sz="3000" dirty="0">
                <a:latin typeface="Times New Roman" pitchFamily="18" charset="0"/>
                <a:cs typeface="Times New Roman" pitchFamily="18" charset="0"/>
              </a:rPr>
              <a:t>Lenfomalar, yalnızca lenf düğümleri veya bezleri değil, vücudun herhangi bir lenfoid dokusunda ortaya çıkabilir.</a:t>
            </a:r>
          </a:p>
          <a:p>
            <a:pPr lvl="1">
              <a:buClr>
                <a:srgbClr val="00B0F0"/>
              </a:buClr>
              <a:buFont typeface="Wingdings" pitchFamily="2" charset="2"/>
              <a:buChar char="ü"/>
            </a:pPr>
            <a:endParaRPr lang="tr-TR" sz="3000" dirty="0">
              <a:latin typeface="Times New Roman" pitchFamily="18" charset="0"/>
              <a:cs typeface="Times New Roman" pitchFamily="18" charset="0"/>
            </a:endParaRPr>
          </a:p>
          <a:p>
            <a:pPr lvl="1">
              <a:buClr>
                <a:srgbClr val="00B0F0"/>
              </a:buClr>
              <a:buFont typeface="Wingdings" pitchFamily="2" charset="2"/>
              <a:buChar char="ü"/>
            </a:pPr>
            <a:r>
              <a:rPr lang="tr-TR" sz="3000" dirty="0">
                <a:latin typeface="Times New Roman" pitchFamily="18" charset="0"/>
                <a:ea typeface="Tahoma" pitchFamily="34" charset="0"/>
                <a:cs typeface="Times New Roman" pitchFamily="18" charset="0"/>
              </a:rPr>
              <a:t>C81-C85 </a:t>
            </a:r>
            <a:r>
              <a:rPr lang="tr-TR" sz="3000" dirty="0">
                <a:latin typeface="Times New Roman" pitchFamily="18" charset="0"/>
                <a:cs typeface="Times New Roman" pitchFamily="18" charset="0"/>
              </a:rPr>
              <a:t>Kategorileri kapsamında kodlanmalıdır.</a:t>
            </a:r>
          </a:p>
          <a:p>
            <a:pPr lvl="1">
              <a:buClr>
                <a:srgbClr val="00B0F0"/>
              </a:buClr>
              <a:buFont typeface="Wingdings" pitchFamily="2" charset="2"/>
              <a:buChar char="ü"/>
            </a:pPr>
            <a:endParaRPr lang="tr-TR" sz="3000" dirty="0">
              <a:latin typeface="Times New Roman" pitchFamily="18" charset="0"/>
              <a:cs typeface="Times New Roman" pitchFamily="18" charset="0"/>
            </a:endParaRPr>
          </a:p>
          <a:p>
            <a:pPr lvl="1">
              <a:buClr>
                <a:srgbClr val="00B0F0"/>
              </a:buClr>
              <a:buFont typeface="Wingdings" pitchFamily="2" charset="2"/>
              <a:buChar char="ü"/>
            </a:pPr>
            <a:r>
              <a:rPr lang="tr-TR" sz="3000" dirty="0" err="1">
                <a:latin typeface="Times New Roman" pitchFamily="18" charset="0"/>
                <a:ea typeface="Tahoma" pitchFamily="34" charset="0"/>
                <a:cs typeface="Times New Roman" pitchFamily="18" charset="0"/>
              </a:rPr>
              <a:t>Lenfomaların</a:t>
            </a:r>
            <a:r>
              <a:rPr lang="tr-TR" sz="3000" dirty="0">
                <a:latin typeface="Times New Roman" pitchFamily="18" charset="0"/>
                <a:ea typeface="Tahoma" pitchFamily="34" charset="0"/>
                <a:cs typeface="Times New Roman" pitchFamily="18" charset="0"/>
              </a:rPr>
              <a:t> morfolojisi zamanla değişebilir, bu yüzden her zaman  patoloji sonuçlarını  kontrol edip en son tarihli  rapora göre kodlama yapınız</a:t>
            </a:r>
            <a:r>
              <a:rPr lang="tr-TR" sz="2800" dirty="0">
                <a:latin typeface="Times New Roman" pitchFamily="18" charset="0"/>
                <a:ea typeface="Tahoma" pitchFamily="34" charset="0"/>
                <a:cs typeface="Times New Roman" pitchFamily="18" charset="0"/>
              </a:rPr>
              <a:t>.</a:t>
            </a:r>
          </a:p>
          <a:p>
            <a:pPr lvl="1">
              <a:buClr>
                <a:schemeClr val="accent1"/>
              </a:buClr>
              <a:buFont typeface="Wingdings" pitchFamily="2" charset="2"/>
              <a:buChar char="ü"/>
            </a:pPr>
            <a:endParaRPr lang="tr-TR" sz="2988" dirty="0">
              <a:latin typeface="Times New Roman" pitchFamily="18" charset="0"/>
              <a:cs typeface="Times New Roman" pitchFamily="18" charset="0"/>
            </a:endParaRPr>
          </a:p>
          <a:p>
            <a:pPr lvl="1">
              <a:buClr>
                <a:schemeClr val="accent1"/>
              </a:buClr>
              <a:buFont typeface="Wingdings" pitchFamily="2" charset="2"/>
              <a:buChar char="ü"/>
            </a:pPr>
            <a:endParaRPr lang="tr-TR" sz="3287" dirty="0">
              <a:latin typeface="Times New Roman" pitchFamily="18" charset="0"/>
              <a:cs typeface="Times New Roman" pitchFamily="18" charset="0"/>
            </a:endParaRPr>
          </a:p>
          <a:p>
            <a:pPr lvl="1">
              <a:buClr>
                <a:schemeClr val="accent1"/>
              </a:buClr>
              <a:buFont typeface="Wingdings" pitchFamily="2" charset="2"/>
              <a:buChar char="ü"/>
            </a:pPr>
            <a:endParaRPr lang="tr-TR" sz="3287" dirty="0">
              <a:latin typeface="Times New Roman" pitchFamily="18" charset="0"/>
              <a:cs typeface="Times New Roman" pitchFamily="18" charset="0"/>
            </a:endParaRPr>
          </a:p>
          <a:p>
            <a:pPr lvl="1">
              <a:buClr>
                <a:schemeClr val="accent1"/>
              </a:buClr>
              <a:buFont typeface="Wingdings" pitchFamily="2" charset="2"/>
              <a:buChar char="ü"/>
            </a:pPr>
            <a:endParaRPr lang="tr-TR" sz="3287" dirty="0">
              <a:latin typeface="Times New Roman" pitchFamily="18" charset="0"/>
              <a:ea typeface="Tahoma" pitchFamily="34" charset="0"/>
              <a:cs typeface="Times New Roman" pitchFamily="18" charset="0"/>
            </a:endParaRPr>
          </a:p>
          <a:p>
            <a:pPr lvl="1">
              <a:buClr>
                <a:schemeClr val="accent1"/>
              </a:buClr>
              <a:buFont typeface="Wingdings" pitchFamily="2" charset="2"/>
              <a:buChar char="ü"/>
            </a:pPr>
            <a:endParaRPr lang="tr-TR" sz="3287" dirty="0">
              <a:latin typeface="Times New Roman" pitchFamily="18" charset="0"/>
              <a:ea typeface="Tahoma" pitchFamily="34" charset="0"/>
              <a:cs typeface="Times New Roman" pitchFamily="18" charset="0"/>
            </a:endParaRPr>
          </a:p>
          <a:p>
            <a:pPr lvl="1">
              <a:buClr>
                <a:schemeClr val="accent1"/>
              </a:buClr>
              <a:buFont typeface="Wingdings" pitchFamily="2" charset="2"/>
              <a:buChar char="ü"/>
            </a:pPr>
            <a:endParaRPr lang="tr-TR" sz="3287" dirty="0">
              <a:latin typeface="Times New Roman" pitchFamily="18" charset="0"/>
              <a:ea typeface="Tahoma" pitchFamily="34" charset="0"/>
              <a:cs typeface="Times New Roman" pitchFamily="18" charset="0"/>
            </a:endParaRPr>
          </a:p>
          <a:p>
            <a:pPr lvl="1">
              <a:buClr>
                <a:srgbClr val="7030A0"/>
              </a:buClr>
            </a:pPr>
            <a:endParaRPr lang="tr-TR" sz="2789"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fld id="{84682033-5290-4839-A7E1-A23564A56206}" type="slidenum">
              <a:rPr lang="en-US" smtClean="0"/>
              <a:pPr/>
              <a:t>47</a:t>
            </a:fld>
            <a:endParaRPr lang="en-US" dirty="0"/>
          </a:p>
        </p:txBody>
      </p:sp>
    </p:spTree>
    <p:extLst>
      <p:ext uri="{BB962C8B-B14F-4D97-AF65-F5344CB8AC3E}">
        <p14:creationId xmlns:p14="http://schemas.microsoft.com/office/powerpoint/2010/main" val="13374854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84682033-5290-4839-A7E1-A23564A56206}" type="slidenum">
              <a:rPr lang="en-US" smtClean="0"/>
              <a:pPr/>
              <a:t>48</a:t>
            </a:fld>
            <a:endParaRPr lang="en-US" dirty="0"/>
          </a:p>
        </p:txBody>
      </p:sp>
      <p:pic>
        <p:nvPicPr>
          <p:cNvPr id="4" name="Picture 2"/>
          <p:cNvPicPr>
            <a:picLocks noChangeAspect="1" noChangeArrowheads="1"/>
          </p:cNvPicPr>
          <p:nvPr/>
        </p:nvPicPr>
        <p:blipFill rotWithShape="1">
          <a:blip r:embed="rId2" cstate="print"/>
          <a:srcRect r="36523" b="38422"/>
          <a:stretch/>
        </p:blipFill>
        <p:spPr bwMode="auto">
          <a:xfrm>
            <a:off x="989558" y="1598844"/>
            <a:ext cx="8084929" cy="4446740"/>
          </a:xfrm>
          <a:prstGeom prst="rect">
            <a:avLst/>
          </a:prstGeom>
          <a:noFill/>
          <a:ln w="9525">
            <a:noFill/>
            <a:miter lim="800000"/>
            <a:headEnd/>
            <a:tailEnd/>
          </a:ln>
        </p:spPr>
      </p:pic>
      <p:sp>
        <p:nvSpPr>
          <p:cNvPr id="5" name="4 Yuvarlatılmış Dikdörtgen"/>
          <p:cNvSpPr/>
          <p:nvPr/>
        </p:nvSpPr>
        <p:spPr>
          <a:xfrm>
            <a:off x="4427984" y="3572443"/>
            <a:ext cx="4447313" cy="2783908"/>
          </a:xfrm>
          <a:prstGeom prst="roundRect">
            <a:avLst/>
          </a:prstGeom>
          <a:solidFill>
            <a:srgbClr val="FFF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Times New Roman" pitchFamily="18" charset="0"/>
                <a:cs typeface="Times New Roman" pitchFamily="18" charset="0"/>
              </a:rPr>
              <a:t>Lenfoma, lösemi gibi özel  olan neoplazmalar diğer neoplazmalardan farklı olarak 2.Cilt Ana indeksten Morfoloji kodu ile birlikte karşımıza çıkar.</a:t>
            </a:r>
          </a:p>
        </p:txBody>
      </p:sp>
      <p:sp>
        <p:nvSpPr>
          <p:cNvPr id="7" name="6 Dikdörtgen"/>
          <p:cNvSpPr/>
          <p:nvPr/>
        </p:nvSpPr>
        <p:spPr>
          <a:xfrm>
            <a:off x="941148" y="169959"/>
            <a:ext cx="8058149" cy="643760"/>
          </a:xfrm>
          <a:prstGeom prst="rect">
            <a:avLst/>
          </a:prstGeom>
        </p:spPr>
        <p:txBody>
          <a:bodyPr wrap="square">
            <a:spAutoFit/>
          </a:bodyPr>
          <a:lstStyle/>
          <a:p>
            <a:pPr algn="ctr"/>
            <a:r>
              <a:rPr lang="tr-TR" sz="3600" b="1" dirty="0" err="1">
                <a:solidFill>
                  <a:srgbClr val="FF0000"/>
                </a:solidFill>
                <a:latin typeface="Times New Roman" pitchFamily="18" charset="0"/>
                <a:cs typeface="Times New Roman" pitchFamily="18" charset="0"/>
              </a:rPr>
              <a:t>Lenfoma</a:t>
            </a:r>
            <a:endParaRPr lang="tr-TR" sz="3600" dirty="0">
              <a:solidFill>
                <a:srgbClr val="FF0000"/>
              </a:solidFill>
            </a:endParaRPr>
          </a:p>
        </p:txBody>
      </p:sp>
      <p:sp>
        <p:nvSpPr>
          <p:cNvPr id="8" name="7 Oval"/>
          <p:cNvSpPr/>
          <p:nvPr/>
        </p:nvSpPr>
        <p:spPr>
          <a:xfrm>
            <a:off x="1435608" y="2137864"/>
            <a:ext cx="1707693" cy="12665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144265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Slayt Numarası Yer Tutucusu"/>
          <p:cNvSpPr>
            <a:spLocks noGrp="1"/>
          </p:cNvSpPr>
          <p:nvPr>
            <p:ph type="sldNum" sz="quarter" idx="12"/>
          </p:nvPr>
        </p:nvSpPr>
        <p:spPr/>
        <p:txBody>
          <a:bodyPr/>
          <a:lstStyle/>
          <a:p>
            <a:fld id="{84682033-5290-4839-A7E1-A23564A56206}" type="slidenum">
              <a:rPr lang="en-US" smtClean="0"/>
              <a:pPr/>
              <a:t>49</a:t>
            </a:fld>
            <a:endParaRPr lang="en-US" dirty="0"/>
          </a:p>
        </p:txBody>
      </p:sp>
      <p:sp>
        <p:nvSpPr>
          <p:cNvPr id="4" name="3 Dikdörtgen"/>
          <p:cNvSpPr/>
          <p:nvPr/>
        </p:nvSpPr>
        <p:spPr>
          <a:xfrm>
            <a:off x="1918301" y="1779403"/>
            <a:ext cx="6956996" cy="459829"/>
          </a:xfrm>
          <a:prstGeom prst="rect">
            <a:avLst/>
          </a:prstGeom>
        </p:spPr>
        <p:txBody>
          <a:bodyPr wrap="square">
            <a:spAutoFit/>
          </a:bodyPr>
          <a:lstStyle/>
          <a:p>
            <a:pPr>
              <a:buFont typeface="Wingdings 2" pitchFamily="18" charset="2"/>
              <a:buNone/>
            </a:pPr>
            <a:r>
              <a:rPr lang="tr-TR" sz="2390" b="1" dirty="0">
                <a:solidFill>
                  <a:srgbClr val="7030A0"/>
                </a:solidFill>
              </a:rPr>
              <a:t>	</a:t>
            </a:r>
            <a:endParaRPr lang="tr-TR" dirty="0"/>
          </a:p>
        </p:txBody>
      </p:sp>
      <p:sp>
        <p:nvSpPr>
          <p:cNvPr id="5" name="4 Dikdörtgen"/>
          <p:cNvSpPr/>
          <p:nvPr/>
        </p:nvSpPr>
        <p:spPr>
          <a:xfrm>
            <a:off x="1939307" y="3500154"/>
            <a:ext cx="6609175" cy="423043"/>
          </a:xfrm>
          <a:prstGeom prst="rect">
            <a:avLst/>
          </a:prstGeom>
        </p:spPr>
        <p:txBody>
          <a:bodyPr wrap="square">
            <a:spAutoFit/>
          </a:bodyPr>
          <a:lstStyle/>
          <a:p>
            <a:pPr>
              <a:lnSpc>
                <a:spcPct val="90000"/>
              </a:lnSpc>
            </a:pPr>
            <a:r>
              <a:rPr lang="tr-TR" sz="2390" dirty="0"/>
              <a:t>	</a:t>
            </a:r>
          </a:p>
        </p:txBody>
      </p:sp>
      <p:sp>
        <p:nvSpPr>
          <p:cNvPr id="8" name="7 Dikdörtgen"/>
          <p:cNvSpPr/>
          <p:nvPr/>
        </p:nvSpPr>
        <p:spPr>
          <a:xfrm>
            <a:off x="1043608" y="1052736"/>
            <a:ext cx="8143610" cy="5386090"/>
          </a:xfrm>
          <a:prstGeom prst="rect">
            <a:avLst/>
          </a:prstGeom>
        </p:spPr>
        <p:txBody>
          <a:bodyPr wrap="square">
            <a:spAutoFit/>
          </a:bodyPr>
          <a:lstStyle/>
          <a:p>
            <a:pPr>
              <a:buClr>
                <a:srgbClr val="00B0F0"/>
              </a:buClr>
              <a:buFont typeface="Wingdings" pitchFamily="2" charset="2"/>
              <a:buChar char="ü"/>
            </a:pPr>
            <a:r>
              <a:rPr lang="tr-TR" sz="2800" dirty="0">
                <a:latin typeface="Times New Roman" pitchFamily="18" charset="0"/>
                <a:cs typeface="Times New Roman" pitchFamily="18" charset="0"/>
              </a:rPr>
              <a:t>Hasta aynı gün hastaneye yatar ve çıkış yapılırsa (günübirlik) kemoterapi veya radyoterapi işlemi İBaG olarak sisteme girilmelidir. </a:t>
            </a:r>
          </a:p>
          <a:p>
            <a:pPr>
              <a:buClr>
                <a:srgbClr val="00B0F0"/>
              </a:buClr>
              <a:buFont typeface="Wingdings" pitchFamily="2" charset="2"/>
              <a:buChar char="ü"/>
            </a:pPr>
            <a:endParaRPr lang="tr-TR" sz="2800" dirty="0">
              <a:latin typeface="Times New Roman" pitchFamily="18" charset="0"/>
              <a:cs typeface="Times New Roman" pitchFamily="18" charset="0"/>
            </a:endParaRPr>
          </a:p>
          <a:p>
            <a:pPr>
              <a:buClr>
                <a:srgbClr val="00B0F0"/>
              </a:buClr>
              <a:buFont typeface="Wingdings" pitchFamily="2" charset="2"/>
              <a:buChar char="ü"/>
            </a:pPr>
            <a:r>
              <a:rPr lang="tr-TR" sz="2800" dirty="0">
                <a:latin typeface="Times New Roman" pitchFamily="18" charset="0"/>
                <a:cs typeface="Times New Roman" pitchFamily="18" charset="0"/>
              </a:rPr>
              <a:t>Kemoterapi ve radyoterapi için birden fazla gün süren yatış durumlarında kemoterapi tedavisi gerektiren duruma ilişkin bir kod atanmalıdır yani normal kanser kodlaması yapılmalıdır.</a:t>
            </a:r>
          </a:p>
          <a:p>
            <a:pPr>
              <a:buClr>
                <a:srgbClr val="00B0F0"/>
              </a:buClr>
              <a:buFont typeface="Wingdings" pitchFamily="2" charset="2"/>
              <a:buChar char="ü"/>
            </a:pPr>
            <a:endParaRPr lang="tr-TR" sz="2800" dirty="0">
              <a:latin typeface="Times New Roman" pitchFamily="18" charset="0"/>
              <a:cs typeface="Times New Roman" pitchFamily="18" charset="0"/>
            </a:endParaRPr>
          </a:p>
          <a:p>
            <a:pPr>
              <a:buClr>
                <a:srgbClr val="00B0F0"/>
              </a:buClr>
              <a:buFont typeface="Wingdings" pitchFamily="2" charset="2"/>
              <a:buChar char="ü"/>
            </a:pPr>
            <a:r>
              <a:rPr lang="tr-TR" sz="2800" dirty="0">
                <a:latin typeface="Times New Roman" pitchFamily="18" charset="0"/>
                <a:cs typeface="Times New Roman" pitchFamily="18" charset="0"/>
              </a:rPr>
              <a:t>Kemoterapi ve radyoterapi işlemi birden fazla yapılsa da bir kez atanır.</a:t>
            </a:r>
          </a:p>
          <a:p>
            <a:endParaRPr lang="tr-TR" dirty="0" smtClean="0"/>
          </a:p>
          <a:p>
            <a:endParaRPr lang="tr-TR" dirty="0" smtClean="0"/>
          </a:p>
        </p:txBody>
      </p:sp>
      <p:sp>
        <p:nvSpPr>
          <p:cNvPr id="9" name="8 Dikdörtgen"/>
          <p:cNvSpPr/>
          <p:nvPr/>
        </p:nvSpPr>
        <p:spPr>
          <a:xfrm>
            <a:off x="1043608" y="116632"/>
            <a:ext cx="8100393" cy="644151"/>
          </a:xfrm>
          <a:prstGeom prst="rect">
            <a:avLst/>
          </a:prstGeom>
        </p:spPr>
        <p:txBody>
          <a:bodyPr wrap="square">
            <a:spAutoFit/>
          </a:bodyPr>
          <a:lstStyle/>
          <a:p>
            <a:pPr algn="ctr"/>
            <a:r>
              <a:rPr lang="tr-TR" sz="3600" b="1" dirty="0">
                <a:solidFill>
                  <a:srgbClr val="FF0000"/>
                </a:solidFill>
                <a:latin typeface="Times New Roman" pitchFamily="18" charset="0"/>
                <a:cs typeface="Times New Roman" pitchFamily="18" charset="0"/>
              </a:rPr>
              <a:t>Kemoterapi-Radyoterapi</a:t>
            </a:r>
          </a:p>
        </p:txBody>
      </p:sp>
    </p:spTree>
    <p:extLst>
      <p:ext uri="{BB962C8B-B14F-4D97-AF65-F5344CB8AC3E}">
        <p14:creationId xmlns:p14="http://schemas.microsoft.com/office/powerpoint/2010/main" val="2353856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5</a:t>
            </a:fld>
            <a:endParaRPr lang="tr-TR"/>
          </a:p>
        </p:txBody>
      </p:sp>
      <p:sp>
        <p:nvSpPr>
          <p:cNvPr id="18433" name="1 Başlık"/>
          <p:cNvSpPr>
            <a:spLocks noGrp="1"/>
          </p:cNvSpPr>
          <p:nvPr>
            <p:ph type="title" idx="4294967295"/>
          </p:nvPr>
        </p:nvSpPr>
        <p:spPr>
          <a:xfrm>
            <a:off x="1042988" y="0"/>
            <a:ext cx="8101012" cy="908050"/>
          </a:xfrm>
        </p:spPr>
        <p:txBody>
          <a:bodyPr>
            <a:normAutofit/>
          </a:bodyPr>
          <a:lstStyle/>
          <a:p>
            <a:pPr algn="ctr" eaLnBrk="1" hangingPunct="1"/>
            <a:r>
              <a:rPr lang="tr-TR" sz="3600" b="1" dirty="0" smtClean="0">
                <a:solidFill>
                  <a:srgbClr val="FF0000"/>
                </a:solidFill>
                <a:latin typeface="Times New Roman" panose="02020603050405020304" pitchFamily="18" charset="0"/>
                <a:ea typeface="+mn-ea"/>
                <a:cs typeface="Times New Roman" panose="02020603050405020304" pitchFamily="18" charset="0"/>
              </a:rPr>
              <a:t>HIV Laboratuvar Kanıtı </a:t>
            </a:r>
            <a:r>
              <a:rPr lang="tr-TR" sz="3600" b="1" dirty="0">
                <a:solidFill>
                  <a:srgbClr val="FF0000"/>
                </a:solidFill>
                <a:latin typeface="Times New Roman" panose="02020603050405020304" pitchFamily="18" charset="0"/>
                <a:ea typeface="+mn-ea"/>
                <a:cs typeface="Times New Roman" panose="02020603050405020304" pitchFamily="18" charset="0"/>
              </a:rPr>
              <a:t>– R75</a:t>
            </a:r>
          </a:p>
        </p:txBody>
      </p:sp>
      <p:sp>
        <p:nvSpPr>
          <p:cNvPr id="3" name="2 İçerik Yer Tutucusu"/>
          <p:cNvSpPr>
            <a:spLocks noGrp="1"/>
          </p:cNvSpPr>
          <p:nvPr>
            <p:ph idx="4294967295"/>
          </p:nvPr>
        </p:nvSpPr>
        <p:spPr>
          <a:xfrm>
            <a:off x="1042988" y="908050"/>
            <a:ext cx="8101012" cy="5949950"/>
          </a:xfrm>
        </p:spPr>
        <p:txBody>
          <a:bodyPr rtlCol="0">
            <a:noAutofit/>
          </a:bodyPr>
          <a:lstStyle/>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HIV tarama testi pozitif ancak, doğrulama testinin sonucu ya negatif ya da belirsiz olduğunda kullanılır</a:t>
            </a:r>
          </a:p>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HIV testinin sonuçsuz olması durumunda kullanılır</a:t>
            </a:r>
          </a:p>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Annede HIV (+) fakat bebekte tanı doğrulanmadığı durumlarda kullanılır.  </a:t>
            </a:r>
          </a:p>
          <a:p>
            <a:pPr algn="ctr">
              <a:buNone/>
            </a:pPr>
            <a:r>
              <a:rPr lang="tr-TR" sz="2800" b="1" dirty="0" smtClean="0">
                <a:solidFill>
                  <a:srgbClr val="C00000"/>
                </a:solidFill>
                <a:latin typeface="Times New Roman" panose="02020603050405020304" pitchFamily="18" charset="0"/>
                <a:cs typeface="Times New Roman" panose="02020603050405020304" pitchFamily="18" charset="0"/>
              </a:rPr>
              <a:t>HIV </a:t>
            </a:r>
            <a:r>
              <a:rPr lang="tr-TR" sz="2800" b="1" dirty="0">
                <a:solidFill>
                  <a:srgbClr val="C00000"/>
                </a:solidFill>
                <a:latin typeface="Times New Roman" panose="02020603050405020304" pitchFamily="18" charset="0"/>
                <a:cs typeface="Times New Roman" panose="02020603050405020304" pitchFamily="18" charset="0"/>
              </a:rPr>
              <a:t>testinin sonucu kesin olmayan hastalarla ilgili olduğundan, </a:t>
            </a:r>
            <a:r>
              <a:rPr lang="tr-TR" sz="2800" b="1" dirty="0" smtClean="0">
                <a:solidFill>
                  <a:srgbClr val="C00000"/>
                </a:solidFill>
                <a:latin typeface="Times New Roman" panose="02020603050405020304" pitchFamily="18" charset="0"/>
                <a:cs typeface="Times New Roman" panose="02020603050405020304" pitchFamily="18" charset="0"/>
              </a:rPr>
              <a:t>R75 ana </a:t>
            </a:r>
            <a:r>
              <a:rPr lang="tr-TR" sz="2800" b="1" dirty="0">
                <a:solidFill>
                  <a:srgbClr val="C00000"/>
                </a:solidFill>
                <a:latin typeface="Times New Roman" panose="02020603050405020304" pitchFamily="18" charset="0"/>
                <a:cs typeface="Times New Roman" panose="02020603050405020304" pitchFamily="18" charset="0"/>
              </a:rPr>
              <a:t>tanı olarak kodlanmaz</a:t>
            </a:r>
            <a:r>
              <a:rPr lang="tr-TR" sz="2800" b="1" dirty="0">
                <a:solidFill>
                  <a:srgbClr val="C00000"/>
                </a:solidFill>
              </a:rPr>
              <a:t>. </a:t>
            </a:r>
          </a:p>
          <a:p>
            <a:pPr marL="0" indent="0">
              <a:buNone/>
              <a:defRPr/>
            </a:pPr>
            <a:r>
              <a:rPr lang="tr-TR" sz="2800" dirty="0" smtClean="0">
                <a:solidFill>
                  <a:srgbClr val="7030A0"/>
                </a:solidFill>
                <a:latin typeface="Times New Roman" panose="02020603050405020304" pitchFamily="18" charset="0"/>
                <a:cs typeface="Times New Roman" panose="02020603050405020304" pitchFamily="18" charset="0"/>
              </a:rPr>
              <a:t>Örnek: </a:t>
            </a:r>
            <a:r>
              <a:rPr lang="tr-TR" sz="2800" dirty="0" smtClean="0">
                <a:latin typeface="Times New Roman" panose="02020603050405020304" pitchFamily="18" charset="0"/>
                <a:cs typeface="Times New Roman" panose="02020603050405020304" pitchFamily="18" charset="0"/>
              </a:rPr>
              <a:t>Akut </a:t>
            </a:r>
            <a:r>
              <a:rPr lang="tr-TR" sz="2800" dirty="0" err="1">
                <a:latin typeface="Times New Roman" panose="02020603050405020304" pitchFamily="18" charset="0"/>
                <a:cs typeface="Times New Roman" panose="02020603050405020304" pitchFamily="18" charset="0"/>
              </a:rPr>
              <a:t>pankreatit</a:t>
            </a:r>
            <a:r>
              <a:rPr lang="tr-TR" sz="2800" dirty="0">
                <a:latin typeface="Times New Roman" panose="02020603050405020304" pitchFamily="18" charset="0"/>
                <a:cs typeface="Times New Roman" panose="02020603050405020304" pitchFamily="18" charset="0"/>
              </a:rPr>
              <a:t> tanısıyla yatan hastada HIV testi (+) olarak gelmiştir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defRPr/>
            </a:pPr>
            <a:r>
              <a:rPr lang="tr-TR" sz="2800" dirty="0">
                <a:latin typeface="Times New Roman" panose="02020603050405020304" pitchFamily="18" charset="0"/>
                <a:cs typeface="Times New Roman" panose="02020603050405020304" pitchFamily="18" charset="0"/>
              </a:rPr>
              <a:t> K85 Akut </a:t>
            </a:r>
            <a:r>
              <a:rPr lang="tr-TR" sz="2800" dirty="0" err="1">
                <a:latin typeface="Times New Roman" panose="02020603050405020304" pitchFamily="18" charset="0"/>
                <a:cs typeface="Times New Roman" panose="02020603050405020304" pitchFamily="18" charset="0"/>
              </a:rPr>
              <a:t>pankreatit</a:t>
            </a:r>
            <a:endParaRPr lang="tr-TR" sz="2800" dirty="0">
              <a:latin typeface="Times New Roman" panose="02020603050405020304" pitchFamily="18" charset="0"/>
              <a:cs typeface="Times New Roman" panose="02020603050405020304" pitchFamily="18" charset="0"/>
            </a:endParaRPr>
          </a:p>
          <a:p>
            <a:pPr>
              <a:defRPr/>
            </a:pPr>
            <a:r>
              <a:rPr lang="tr-TR" sz="2800" dirty="0">
                <a:latin typeface="Times New Roman" panose="02020603050405020304" pitchFamily="18" charset="0"/>
                <a:cs typeface="Times New Roman" panose="02020603050405020304" pitchFamily="18" charset="0"/>
              </a:rPr>
              <a:t> R75 İnsan </a:t>
            </a:r>
            <a:r>
              <a:rPr lang="tr-TR" sz="2800" dirty="0" err="1">
                <a:latin typeface="Times New Roman" panose="02020603050405020304" pitchFamily="18" charset="0"/>
                <a:cs typeface="Times New Roman" panose="02020603050405020304" pitchFamily="18" charset="0"/>
              </a:rPr>
              <a:t>immün</a:t>
            </a:r>
            <a:r>
              <a:rPr lang="tr-TR" sz="2800" dirty="0">
                <a:latin typeface="Times New Roman" panose="02020603050405020304" pitchFamily="18" charset="0"/>
                <a:cs typeface="Times New Roman" panose="02020603050405020304" pitchFamily="18" charset="0"/>
              </a:rPr>
              <a:t> yetmezlik virüsünün [HIV] </a:t>
            </a:r>
            <a:r>
              <a:rPr lang="tr-TR" sz="2800" dirty="0" err="1">
                <a:latin typeface="Times New Roman" panose="02020603050405020304" pitchFamily="18" charset="0"/>
                <a:cs typeface="Times New Roman" panose="02020603050405020304" pitchFamily="18" charset="0"/>
              </a:rPr>
              <a:t>laboratuar</a:t>
            </a:r>
            <a:r>
              <a:rPr lang="tr-TR" sz="2800" dirty="0">
                <a:latin typeface="Times New Roman" panose="02020603050405020304" pitchFamily="18" charset="0"/>
                <a:cs typeface="Times New Roman" panose="02020603050405020304" pitchFamily="18" charset="0"/>
              </a:rPr>
              <a:t> kanıtı</a:t>
            </a:r>
          </a:p>
          <a:p>
            <a:pPr eaLnBrk="1" fontAlgn="auto" hangingPunct="1">
              <a:spcAft>
                <a:spcPts val="0"/>
              </a:spcAft>
              <a:buFont typeface="Arial" pitchFamily="34" charset="0"/>
              <a:buChar char="•"/>
              <a:defRPr/>
            </a:pPr>
            <a:endParaRPr lang="tr-TR" sz="2800" kern="1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683568" y="532446"/>
            <a:ext cx="8460432" cy="6605369"/>
          </a:xfrm>
          <a:prstGeom prst="rect">
            <a:avLst/>
          </a:prstGeom>
          <a:noFill/>
          <a:ln w="9525">
            <a:noFill/>
            <a:miter lim="800000"/>
            <a:headEnd/>
            <a:tailEnd/>
          </a:ln>
          <a:effectLst/>
        </p:spPr>
        <p:txBody>
          <a:bodyPr vert="horz" wrap="square" lIns="448669" tIns="135447" rIns="81294" bIns="67724" numCol="1" anchor="ctr" anchorCtr="0" compatLnSpc="1">
            <a:prstTxWarp prst="textNoShape">
              <a:avLst/>
            </a:prstTxWarp>
            <a:spAutoFit/>
          </a:bodyPr>
          <a:lstStyle/>
          <a:p>
            <a:pPr defTabSz="812928">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a:t>
            </a:r>
            <a:r>
              <a:rPr lang="tr-TR" sz="2800" dirty="0" err="1">
                <a:latin typeface="Times New Roman" panose="02020603050405020304" pitchFamily="18" charset="0"/>
                <a:ea typeface="Tahoma" pitchFamily="34" charset="0"/>
                <a:cs typeface="Times New Roman" panose="02020603050405020304" pitchFamily="18" charset="0"/>
              </a:rPr>
              <a:t>Asemptomatik</a:t>
            </a:r>
            <a:r>
              <a:rPr lang="tr-TR" sz="2800" dirty="0">
                <a:latin typeface="Times New Roman" panose="02020603050405020304" pitchFamily="18" charset="0"/>
                <a:ea typeface="Tahoma" pitchFamily="34" charset="0"/>
                <a:cs typeface="Times New Roman" panose="02020603050405020304" pitchFamily="18" charset="0"/>
              </a:rPr>
              <a:t> bireylerde yapılan, hastalık veya hastalık öncüllerinin testi veya muayenesi olup, hastalık testi pozitif çıkan kişiler için erken tanı ve tedaviyi sağlamaktadır</a:t>
            </a:r>
            <a:r>
              <a:rPr lang="tr-TR" sz="2800" dirty="0" smtClean="0">
                <a:latin typeface="Times New Roman" panose="02020603050405020304" pitchFamily="18" charset="0"/>
                <a:ea typeface="Tahoma" pitchFamily="34" charset="0"/>
                <a:cs typeface="Times New Roman" panose="02020603050405020304" pitchFamily="18" charset="0"/>
              </a:rPr>
              <a:t>.</a:t>
            </a:r>
            <a:endParaRPr lang="tr-TR" sz="2800" dirty="0">
              <a:latin typeface="Times New Roman" panose="02020603050405020304" pitchFamily="18" charset="0"/>
              <a:ea typeface="Tahoma" pitchFamily="34" charset="0"/>
              <a:cs typeface="Times New Roman" panose="02020603050405020304" pitchFamily="18" charset="0"/>
            </a:endParaRPr>
          </a:p>
          <a:p>
            <a:pPr>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Hasta, belirli bir hastalık veya bozukluk için muayene edildiğinde (örneğin, endoskopi), tarama sonucunda hastalık </a:t>
            </a:r>
            <a:r>
              <a:rPr lang="tr-TR" sz="2800" dirty="0" err="1">
                <a:latin typeface="Times New Roman" panose="02020603050405020304" pitchFamily="18" charset="0"/>
                <a:ea typeface="Tahoma" pitchFamily="34" charset="0"/>
                <a:cs typeface="Times New Roman" panose="02020603050405020304" pitchFamily="18" charset="0"/>
              </a:rPr>
              <a:t>bulgulanmazsa</a:t>
            </a:r>
            <a:r>
              <a:rPr lang="tr-TR" sz="2800" dirty="0">
                <a:latin typeface="Times New Roman" panose="02020603050405020304" pitchFamily="18" charset="0"/>
                <a:ea typeface="Tahoma" pitchFamily="34" charset="0"/>
                <a:cs typeface="Times New Roman" panose="02020603050405020304" pitchFamily="18" charset="0"/>
              </a:rPr>
              <a:t> veya hiçbir zaman </a:t>
            </a:r>
            <a:r>
              <a:rPr lang="tr-TR" sz="2800" dirty="0" err="1">
                <a:latin typeface="Times New Roman" panose="02020603050405020304" pitchFamily="18" charset="0"/>
                <a:ea typeface="Tahoma" pitchFamily="34" charset="0"/>
                <a:cs typeface="Times New Roman" panose="02020603050405020304" pitchFamily="18" charset="0"/>
              </a:rPr>
              <a:t>bulgulanmamışsa</a:t>
            </a:r>
            <a:r>
              <a:rPr lang="tr-TR" sz="2800" dirty="0" smtClean="0">
                <a:latin typeface="Times New Roman" panose="02020603050405020304" pitchFamily="18" charset="0"/>
                <a:ea typeface="Tahoma" pitchFamily="34" charset="0"/>
                <a:cs typeface="Times New Roman" panose="02020603050405020304" pitchFamily="18" charset="0"/>
              </a:rPr>
              <a:t>,</a:t>
            </a:r>
            <a:endParaRPr lang="tr-TR" sz="2800" dirty="0">
              <a:latin typeface="Times New Roman" panose="02020603050405020304" pitchFamily="18" charset="0"/>
              <a:ea typeface="Tahoma" pitchFamily="34" charset="0"/>
              <a:cs typeface="Times New Roman" panose="02020603050405020304" pitchFamily="18" charset="0"/>
            </a:endParaRPr>
          </a:p>
          <a:p>
            <a:pPr marL="341528" indent="-341528">
              <a:buFont typeface="Wingdings" panose="05000000000000000000" pitchFamily="2" charset="2"/>
              <a:buChar char="ü"/>
              <a:tabLst>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Z11.- </a:t>
            </a:r>
            <a:r>
              <a:rPr lang="tr-TR" sz="2800" dirty="0" err="1">
                <a:latin typeface="Times New Roman" panose="02020603050405020304" pitchFamily="18" charset="0"/>
                <a:cs typeface="Times New Roman" panose="02020603050405020304" pitchFamily="18" charset="0"/>
              </a:rPr>
              <a:t>İnfeksiyöz</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paraziter</a:t>
            </a:r>
            <a:r>
              <a:rPr lang="tr-TR" sz="2800" dirty="0">
                <a:latin typeface="Times New Roman" panose="02020603050405020304" pitchFamily="18" charset="0"/>
                <a:cs typeface="Times New Roman" panose="02020603050405020304" pitchFamily="18" charset="0"/>
              </a:rPr>
              <a:t> hastalıklar için özel tarama</a:t>
            </a:r>
            <a:endParaRPr lang="tr-TR" sz="2800" dirty="0">
              <a:solidFill>
                <a:srgbClr val="FF0000"/>
              </a:solidFill>
              <a:latin typeface="Times New Roman" panose="02020603050405020304" pitchFamily="18" charset="0"/>
              <a:ea typeface="Tahoma" pitchFamily="34" charset="0"/>
              <a:cs typeface="Times New Roman" panose="02020603050405020304" pitchFamily="18" charset="0"/>
            </a:endParaRPr>
          </a:p>
          <a:p>
            <a:pPr marL="341528" indent="-341528">
              <a:buFont typeface="Wingdings" panose="05000000000000000000" pitchFamily="2" charset="2"/>
              <a:buChar char="ü"/>
              <a:tabLst>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Z12.- </a:t>
            </a:r>
            <a:r>
              <a:rPr lang="tr-TR" sz="2800" dirty="0" err="1">
                <a:latin typeface="Times New Roman" panose="02020603050405020304" pitchFamily="18" charset="0"/>
                <a:cs typeface="Times New Roman" panose="02020603050405020304" pitchFamily="18" charset="0"/>
              </a:rPr>
              <a:t>Neoplazmlar</a:t>
            </a:r>
            <a:r>
              <a:rPr lang="tr-TR" sz="2800" dirty="0">
                <a:latin typeface="Times New Roman" panose="02020603050405020304" pitchFamily="18" charset="0"/>
                <a:cs typeface="Times New Roman" panose="02020603050405020304" pitchFamily="18" charset="0"/>
              </a:rPr>
              <a:t> için özel tarama muayenesi</a:t>
            </a:r>
            <a:endParaRPr lang="tr-TR" sz="2800" dirty="0">
              <a:solidFill>
                <a:srgbClr val="FF0000"/>
              </a:solidFill>
              <a:latin typeface="Times New Roman" panose="02020603050405020304" pitchFamily="18" charset="0"/>
              <a:ea typeface="Tahoma" pitchFamily="34" charset="0"/>
              <a:cs typeface="Times New Roman" panose="02020603050405020304" pitchFamily="18" charset="0"/>
            </a:endParaRPr>
          </a:p>
          <a:p>
            <a:pPr marL="341528" indent="-341528">
              <a:buFont typeface="Wingdings" panose="05000000000000000000" pitchFamily="2" charset="2"/>
              <a:buChar char="ü"/>
              <a:tabLst>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Z13.- </a:t>
            </a:r>
            <a:r>
              <a:rPr lang="tr-TR" sz="2800" dirty="0">
                <a:latin typeface="Times New Roman" panose="02020603050405020304" pitchFamily="18" charset="0"/>
                <a:cs typeface="Times New Roman" panose="02020603050405020304" pitchFamily="18" charset="0"/>
              </a:rPr>
              <a:t>Diğer hastalıklar ve bozukluklar için özel tarama muayenesi </a:t>
            </a:r>
            <a:r>
              <a:rPr lang="tr-TR" sz="2800" dirty="0">
                <a:latin typeface="Times New Roman" panose="02020603050405020304" pitchFamily="18" charset="0"/>
                <a:ea typeface="Tahoma" pitchFamily="34" charset="0"/>
                <a:cs typeface="Times New Roman" panose="02020603050405020304" pitchFamily="18" charset="0"/>
              </a:rPr>
              <a:t>kategorilerinden kodlar </a:t>
            </a: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ana tanı </a:t>
            </a:r>
            <a:r>
              <a:rPr lang="tr-TR" sz="2800" dirty="0">
                <a:latin typeface="Times New Roman" panose="02020603050405020304" pitchFamily="18" charset="0"/>
                <a:ea typeface="Tahoma" pitchFamily="34" charset="0"/>
                <a:cs typeface="Times New Roman" panose="02020603050405020304" pitchFamily="18" charset="0"/>
              </a:rPr>
              <a:t>olarak atanmalıdır.</a:t>
            </a:r>
            <a:r>
              <a:rPr lang="tr-TR" sz="2800" b="1" dirty="0">
                <a:latin typeface="Times New Roman" panose="02020603050405020304" pitchFamily="18" charset="0"/>
                <a:ea typeface="Tahoma" pitchFamily="34" charset="0"/>
                <a:cs typeface="Times New Roman" panose="02020603050405020304" pitchFamily="18" charset="0"/>
              </a:rPr>
              <a:t> </a:t>
            </a:r>
          </a:p>
          <a:p>
            <a:pPr>
              <a:tabLst>
                <a:tab pos="639335" algn="l"/>
                <a:tab pos="896198" algn="l"/>
                <a:tab pos="1151649" algn="l"/>
              </a:tabLst>
            </a:pPr>
            <a:r>
              <a:rPr lang="tr-TR" sz="2390" b="1" dirty="0">
                <a:latin typeface="Times New Roman" panose="02020603050405020304" pitchFamily="18" charset="0"/>
                <a:ea typeface="Tahoma" pitchFamily="34" charset="0"/>
                <a:cs typeface="Times New Roman" panose="02020603050405020304" pitchFamily="18" charset="0"/>
              </a:rPr>
              <a:t>	</a:t>
            </a:r>
            <a:endParaRPr lang="tr-TR" sz="2390" dirty="0">
              <a:latin typeface="Times New Roman" panose="02020603050405020304" pitchFamily="18" charset="0"/>
              <a:ea typeface="Tahoma" pitchFamily="34" charset="0"/>
              <a:cs typeface="Times New Roman" panose="02020603050405020304" pitchFamily="18" charset="0"/>
            </a:endParaRPr>
          </a:p>
        </p:txBody>
      </p:sp>
      <p:sp>
        <p:nvSpPr>
          <p:cNvPr id="3" name="2 Slayt Numarası Yer Tutucusu"/>
          <p:cNvSpPr>
            <a:spLocks noGrp="1"/>
          </p:cNvSpPr>
          <p:nvPr>
            <p:ph type="sldNum" sz="quarter" idx="12"/>
          </p:nvPr>
        </p:nvSpPr>
        <p:spPr/>
        <p:txBody>
          <a:bodyPr/>
          <a:lstStyle/>
          <a:p>
            <a:fld id="{6F6091BC-EBFB-42EC-9935-F99AACDBEC12}" type="slidenum">
              <a:rPr lang="tr-TR" smtClean="0"/>
              <a:pPr/>
              <a:t>50</a:t>
            </a:fld>
            <a:endParaRPr lang="tr-TR"/>
          </a:p>
        </p:txBody>
      </p:sp>
      <p:sp>
        <p:nvSpPr>
          <p:cNvPr id="4" name="Rectangle 2"/>
          <p:cNvSpPr txBox="1">
            <a:spLocks/>
          </p:cNvSpPr>
          <p:nvPr/>
        </p:nvSpPr>
        <p:spPr>
          <a:xfrm>
            <a:off x="1179037" y="624639"/>
            <a:ext cx="7106018" cy="1016175"/>
          </a:xfrm>
          <a:prstGeom prst="rect">
            <a:avLst/>
          </a:prstGeom>
        </p:spPr>
        <p:txBody>
          <a:bodyPr anchor="ctr">
            <a:normAutofit/>
          </a:bodyPr>
          <a:lstStyle/>
          <a:p>
            <a:pPr algn="ctr" defTabSz="812928">
              <a:defRPr/>
            </a:pPr>
            <a:endParaRPr lang="tr-TR" sz="3823" b="1" dirty="0">
              <a:solidFill>
                <a:srgbClr val="FF0000"/>
              </a:solidFill>
              <a:effectLst>
                <a:outerShdw blurRad="50000" dist="30000" dir="5400000" algn="tl" rotWithShape="0">
                  <a:srgbClr val="000000">
                    <a:alpha val="30000"/>
                  </a:srgbClr>
                </a:outerShdw>
              </a:effectLst>
              <a:latin typeface="+mj-lt"/>
              <a:ea typeface="+mj-ea"/>
              <a:cs typeface="+mj-cs"/>
            </a:endParaRPr>
          </a:p>
        </p:txBody>
      </p:sp>
      <p:sp>
        <p:nvSpPr>
          <p:cNvPr id="5" name="Rectangle 2"/>
          <p:cNvSpPr txBox="1">
            <a:spLocks/>
          </p:cNvSpPr>
          <p:nvPr/>
        </p:nvSpPr>
        <p:spPr>
          <a:xfrm>
            <a:off x="1043608" y="1"/>
            <a:ext cx="8027240" cy="764704"/>
          </a:xfrm>
          <a:prstGeom prst="rect">
            <a:avLst/>
          </a:prstGeom>
        </p:spPr>
        <p:txBody>
          <a:bodyPr anchor="ctr">
            <a:normAutofit/>
          </a:bodyPr>
          <a:lstStyle/>
          <a:p>
            <a:pPr algn="ctr">
              <a:tabLst>
                <a:tab pos="639335" algn="l"/>
                <a:tab pos="896198" algn="l"/>
                <a:tab pos="1151649" algn="l"/>
              </a:tabLst>
            </a:pPr>
            <a:r>
              <a:rPr lang="tr-TR" sz="3586" b="1" dirty="0">
                <a:solidFill>
                  <a:srgbClr val="FF0000"/>
                </a:solidFill>
                <a:latin typeface="Times New Roman" panose="02020603050405020304" pitchFamily="18" charset="0"/>
                <a:ea typeface="Tahoma" pitchFamily="34" charset="0"/>
                <a:cs typeface="Times New Roman" panose="02020603050405020304" pitchFamily="18" charset="0"/>
              </a:rPr>
              <a:t>Spesifik Bozukluk Taraması </a:t>
            </a:r>
          </a:p>
        </p:txBody>
      </p:sp>
    </p:spTree>
    <p:extLst>
      <p:ext uri="{BB962C8B-B14F-4D97-AF65-F5344CB8AC3E}">
        <p14:creationId xmlns:p14="http://schemas.microsoft.com/office/powerpoint/2010/main" val="392408009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43608" y="188640"/>
            <a:ext cx="8027241" cy="6883872"/>
          </a:xfrm>
          <a:prstGeom prst="rect">
            <a:avLst/>
          </a:prstGeom>
        </p:spPr>
        <p:txBody>
          <a:bodyPr wrap="square">
            <a:spAutoFit/>
          </a:bodyPr>
          <a:lstStyle/>
          <a:p>
            <a:pPr>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a:t>
            </a:r>
          </a:p>
          <a:p>
            <a:pPr>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Tarama bakım epizodunda, yapılan tarama sonucunda hastalığın </a:t>
            </a:r>
            <a:r>
              <a:rPr lang="tr-TR" sz="2800" dirty="0" err="1">
                <a:solidFill>
                  <a:srgbClr val="FF0000"/>
                </a:solidFill>
                <a:latin typeface="Times New Roman" panose="02020603050405020304" pitchFamily="18" charset="0"/>
                <a:ea typeface="Tahoma" pitchFamily="34" charset="0"/>
                <a:cs typeface="Times New Roman" panose="02020603050405020304" pitchFamily="18" charset="0"/>
              </a:rPr>
              <a:t>bulgulanması</a:t>
            </a:r>
            <a:r>
              <a:rPr lang="tr-TR" sz="2800" dirty="0">
                <a:latin typeface="Times New Roman" panose="02020603050405020304" pitchFamily="18" charset="0"/>
                <a:ea typeface="Tahoma" pitchFamily="34" charset="0"/>
                <a:cs typeface="Times New Roman" panose="02020603050405020304" pitchFamily="18" charset="0"/>
              </a:rPr>
              <a:t> halinde, söz konusu hastalık </a:t>
            </a: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Ana Tanı </a:t>
            </a:r>
            <a:r>
              <a:rPr lang="tr-TR" sz="2800" dirty="0">
                <a:latin typeface="Times New Roman" panose="02020603050405020304" pitchFamily="18" charset="0"/>
                <a:ea typeface="Tahoma" pitchFamily="34" charset="0"/>
                <a:cs typeface="Times New Roman" panose="02020603050405020304" pitchFamily="18" charset="0"/>
              </a:rPr>
              <a:t>olarak kodlanır. </a:t>
            </a:r>
          </a:p>
          <a:p>
            <a:pPr>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Z11.-, Z12.- veya Z13.- kategorisinden bir kod atanması gereksizdir.</a:t>
            </a:r>
            <a:endParaRPr lang="tr-TR" sz="2800" dirty="0">
              <a:solidFill>
                <a:srgbClr val="FF0000"/>
              </a:solidFill>
              <a:latin typeface="Times New Roman" panose="02020603050405020304" pitchFamily="18" charset="0"/>
              <a:ea typeface="Tahoma" pitchFamily="34" charset="0"/>
              <a:cs typeface="Times New Roman" panose="02020603050405020304" pitchFamily="18" charset="0"/>
            </a:endParaRPr>
          </a:p>
          <a:p>
            <a:pPr>
              <a:tabLst>
                <a:tab pos="639335" algn="l"/>
                <a:tab pos="896198" algn="l"/>
                <a:tab pos="1151649" algn="l"/>
              </a:tabLst>
            </a:pPr>
            <a:endParaRPr lang="tr-TR" sz="2800" dirty="0">
              <a:solidFill>
                <a:srgbClr val="FF0000"/>
              </a:solidFill>
              <a:latin typeface="Times New Roman" panose="02020603050405020304" pitchFamily="18" charset="0"/>
              <a:ea typeface="Tahoma" pitchFamily="34" charset="0"/>
              <a:cs typeface="Times New Roman" panose="02020603050405020304" pitchFamily="18" charset="0"/>
            </a:endParaRPr>
          </a:p>
          <a:p>
            <a:pPr>
              <a:tabLst>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Z12.- </a:t>
            </a:r>
            <a:r>
              <a:rPr lang="tr-TR" sz="2800" dirty="0">
                <a:latin typeface="Times New Roman" panose="02020603050405020304" pitchFamily="18" charset="0"/>
                <a:ea typeface="Tahoma" pitchFamily="34" charset="0"/>
                <a:cs typeface="Times New Roman" panose="02020603050405020304" pitchFamily="18" charset="0"/>
              </a:rPr>
              <a:t>Neoplazmalar için özel tarama muayenesi kodu, aşağıdaki durumlarda</a:t>
            </a:r>
            <a:r>
              <a:rPr lang="tr-TR" sz="2800" b="1" dirty="0">
                <a:latin typeface="Times New Roman" panose="02020603050405020304" pitchFamily="18" charset="0"/>
                <a:ea typeface="Tahoma" pitchFamily="34" charset="0"/>
                <a:cs typeface="Times New Roman" panose="02020603050405020304" pitchFamily="18" charset="0"/>
              </a:rPr>
              <a:t> </a:t>
            </a:r>
            <a:r>
              <a:rPr lang="tr-TR" sz="2800" b="1" dirty="0">
                <a:solidFill>
                  <a:srgbClr val="FF0000"/>
                </a:solidFill>
                <a:latin typeface="Times New Roman" panose="02020603050405020304" pitchFamily="18" charset="0"/>
                <a:ea typeface="Tahoma" pitchFamily="34" charset="0"/>
                <a:cs typeface="Times New Roman" panose="02020603050405020304" pitchFamily="18" charset="0"/>
              </a:rPr>
              <a:t>atanmaz</a:t>
            </a: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a:t>
            </a:r>
            <a:endParaRPr lang="tr-TR" sz="2800" dirty="0">
              <a:latin typeface="Times New Roman" panose="02020603050405020304" pitchFamily="18" charset="0"/>
              <a:ea typeface="Tahoma" pitchFamily="34" charset="0"/>
              <a:cs typeface="Times New Roman" panose="02020603050405020304" pitchFamily="18" charset="0"/>
            </a:endParaRPr>
          </a:p>
          <a:p>
            <a:pPr>
              <a:buClr>
                <a:srgbClr val="7030A0"/>
              </a:buClr>
              <a:buFont typeface="Wingdings" pitchFamily="2" charset="2"/>
              <a:buChar char="Ø"/>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Geçirilmiş neoplazma öyküsüne yönelik </a:t>
            </a:r>
            <a:r>
              <a:rPr lang="tr-TR" sz="2800" b="1" dirty="0">
                <a:latin typeface="Times New Roman" panose="02020603050405020304" pitchFamily="18" charset="0"/>
                <a:ea typeface="Tahoma" pitchFamily="34" charset="0"/>
                <a:cs typeface="Times New Roman" panose="02020603050405020304" pitchFamily="18" charset="0"/>
              </a:rPr>
              <a:t>takip </a:t>
            </a:r>
            <a:r>
              <a:rPr lang="tr-TR" sz="2800" dirty="0">
                <a:latin typeface="Times New Roman" panose="02020603050405020304" pitchFamily="18" charset="0"/>
                <a:ea typeface="Tahoma" pitchFamily="34" charset="0"/>
                <a:cs typeface="Times New Roman" panose="02020603050405020304" pitchFamily="18" charset="0"/>
              </a:rPr>
              <a:t>muayenesi</a:t>
            </a:r>
            <a:r>
              <a:rPr lang="tr-TR" sz="2800" b="1" dirty="0">
                <a:latin typeface="Times New Roman" panose="02020603050405020304" pitchFamily="18" charset="0"/>
                <a:ea typeface="Tahoma" pitchFamily="34" charset="0"/>
                <a:cs typeface="Times New Roman" panose="02020603050405020304" pitchFamily="18" charset="0"/>
              </a:rPr>
              <a:t> </a:t>
            </a:r>
            <a:r>
              <a:rPr lang="tr-TR" sz="2800" dirty="0">
                <a:latin typeface="Times New Roman" panose="02020603050405020304" pitchFamily="18" charset="0"/>
                <a:ea typeface="Tahoma" pitchFamily="34" charset="0"/>
                <a:cs typeface="Times New Roman" panose="02020603050405020304" pitchFamily="18" charset="0"/>
              </a:rPr>
              <a:t>(Z08.- </a:t>
            </a:r>
            <a:r>
              <a:rPr lang="tr-TR" sz="2800" i="1" dirty="0">
                <a:latin typeface="Times New Roman" panose="02020603050405020304" pitchFamily="18" charset="0"/>
                <a:ea typeface="Tahoma" pitchFamily="34" charset="0"/>
                <a:cs typeface="Times New Roman" panose="02020603050405020304" pitchFamily="18" charset="0"/>
              </a:rPr>
              <a:t>Habis neoplazma tedavisi sonrası takip muayenesi)</a:t>
            </a:r>
            <a:endParaRPr lang="tr-TR" sz="2800" dirty="0">
              <a:latin typeface="Times New Roman" panose="02020603050405020304" pitchFamily="18" charset="0"/>
              <a:ea typeface="Tahoma" pitchFamily="34" charset="0"/>
              <a:cs typeface="Times New Roman" panose="02020603050405020304" pitchFamily="18" charset="0"/>
            </a:endParaRPr>
          </a:p>
          <a:p>
            <a:pPr>
              <a:buClr>
                <a:srgbClr val="7030A0"/>
              </a:buClr>
              <a:buFont typeface="Wingdings" pitchFamily="2" charset="2"/>
              <a:buChar char="Ø"/>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Muayene (uygun semptom/ belirti kapsamında kodlanır) bir semptom veya belirti nedeniyle yapılıyorsa. </a:t>
            </a:r>
          </a:p>
          <a:p>
            <a:pPr>
              <a:buClr>
                <a:srgbClr val="7030A0"/>
              </a:buClr>
              <a:buFont typeface="Wingdings" pitchFamily="2" charset="2"/>
              <a:buChar char="Ø"/>
              <a:tabLst>
                <a:tab pos="639335" algn="l"/>
                <a:tab pos="896198" algn="l"/>
                <a:tab pos="1151649" algn="l"/>
              </a:tabLst>
            </a:pPr>
            <a:endParaRPr lang="tr-TR" sz="2133" dirty="0">
              <a:latin typeface="Tahoma" pitchFamily="34" charset="0"/>
              <a:ea typeface="Tahoma" pitchFamily="34" charset="0"/>
              <a:cs typeface="Tahoma" pitchFamily="34" charset="0"/>
            </a:endParaRPr>
          </a:p>
        </p:txBody>
      </p:sp>
      <p:sp>
        <p:nvSpPr>
          <p:cNvPr id="3" name="2 Slayt Numarası Yer Tutucusu"/>
          <p:cNvSpPr>
            <a:spLocks noGrp="1"/>
          </p:cNvSpPr>
          <p:nvPr>
            <p:ph type="sldNum" sz="quarter" idx="12"/>
          </p:nvPr>
        </p:nvSpPr>
        <p:spPr/>
        <p:txBody>
          <a:bodyPr/>
          <a:lstStyle/>
          <a:p>
            <a:fld id="{6F6091BC-EBFB-42EC-9935-F99AACDBEC12}" type="slidenum">
              <a:rPr lang="tr-TR" smtClean="0"/>
              <a:pPr/>
              <a:t>51</a:t>
            </a:fld>
            <a:endParaRPr lang="tr-TR"/>
          </a:p>
        </p:txBody>
      </p:sp>
    </p:spTree>
    <p:extLst>
      <p:ext uri="{BB962C8B-B14F-4D97-AF65-F5344CB8AC3E}">
        <p14:creationId xmlns:p14="http://schemas.microsoft.com/office/powerpoint/2010/main" val="3432653845"/>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971601" y="872518"/>
            <a:ext cx="8099248" cy="5128169"/>
          </a:xfrm>
          <a:prstGeom prst="rect">
            <a:avLst/>
          </a:prstGeom>
          <a:noFill/>
          <a:ln w="9525">
            <a:noFill/>
            <a:miter lim="800000"/>
            <a:headEnd/>
            <a:tailEnd/>
          </a:ln>
          <a:effectLst/>
        </p:spPr>
        <p:txBody>
          <a:bodyPr vert="horz" wrap="square" lIns="448669" tIns="135447" rIns="81294" bIns="67724" numCol="1" anchor="ctr" anchorCtr="0" compatLnSpc="1">
            <a:prstTxWarp prst="textNoShape">
              <a:avLst/>
            </a:prstTxWarp>
            <a:spAutoFit/>
          </a:bodyPr>
          <a:lstStyle/>
          <a:p>
            <a:pPr marL="341528" indent="-341528" defTabSz="812928">
              <a:buFont typeface="Wingdings" panose="05000000000000000000" pitchFamily="2" charset="2"/>
              <a:buChar char="ü"/>
              <a:tabLst>
                <a:tab pos="639335" algn="l"/>
                <a:tab pos="896198" algn="l"/>
                <a:tab pos="1151649" algn="l"/>
              </a:tabLst>
            </a:pPr>
            <a:endParaRPr lang="tr-TR" sz="2390" dirty="0">
              <a:solidFill>
                <a:srgbClr val="7030A0"/>
              </a:solidFill>
              <a:latin typeface="Times New Roman" panose="02020603050405020304" pitchFamily="18" charset="0"/>
              <a:ea typeface="Tahoma" pitchFamily="34" charset="0"/>
              <a:cs typeface="Times New Roman" panose="02020603050405020304" pitchFamily="18" charset="0"/>
            </a:endParaRPr>
          </a:p>
          <a:p>
            <a:pPr marL="341528" indent="-341528" defTabSz="812928">
              <a:buFont typeface="Wingdings" panose="05000000000000000000" pitchFamily="2" charset="2"/>
              <a:buChar char="ü"/>
              <a:tabLst>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Z08 </a:t>
            </a:r>
            <a:r>
              <a:rPr lang="tr-TR" sz="2800" dirty="0">
                <a:latin typeface="Times New Roman" panose="02020603050405020304" pitchFamily="18" charset="0"/>
                <a:ea typeface="Tahoma" pitchFamily="34" charset="0"/>
                <a:cs typeface="Times New Roman" panose="02020603050405020304" pitchFamily="18" charset="0"/>
              </a:rPr>
              <a:t>Habis neoplazma tedavisi sonrası takip muayenesi </a:t>
            </a:r>
          </a:p>
          <a:p>
            <a:pPr marL="341528" indent="-341528" defTabSz="812928">
              <a:buFont typeface="Wingdings" panose="05000000000000000000" pitchFamily="2" charset="2"/>
              <a:buChar char="ü"/>
              <a:tabLst>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Z09</a:t>
            </a:r>
            <a:r>
              <a:rPr lang="tr-TR" sz="2800" dirty="0">
                <a:latin typeface="Times New Roman" panose="02020603050405020304" pitchFamily="18" charset="0"/>
                <a:ea typeface="Tahoma" pitchFamily="34" charset="0"/>
                <a:cs typeface="Times New Roman" panose="02020603050405020304" pitchFamily="18" charset="0"/>
              </a:rPr>
              <a:t> Habis neoplazma harici diğer durumlar için tedavi sonrası takip muayenesi</a:t>
            </a:r>
          </a:p>
          <a:p>
            <a:pPr defTabSz="812928">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Hasta bir duruma yönelik takip muayenesi amacıyla hastaneye yatırıldığında herhangi bir </a:t>
            </a:r>
            <a:r>
              <a:rPr lang="tr-TR" sz="2800" dirty="0" err="1">
                <a:latin typeface="Times New Roman" panose="02020603050405020304" pitchFamily="18" charset="0"/>
                <a:ea typeface="Tahoma" pitchFamily="34" charset="0"/>
                <a:cs typeface="Times New Roman" panose="02020603050405020304" pitchFamily="18" charset="0"/>
              </a:rPr>
              <a:t>rezidüel</a:t>
            </a:r>
            <a:r>
              <a:rPr lang="tr-TR" sz="2800" dirty="0">
                <a:latin typeface="Times New Roman" panose="02020603050405020304" pitchFamily="18" charset="0"/>
                <a:ea typeface="Tahoma" pitchFamily="34" charset="0"/>
                <a:cs typeface="Times New Roman" panose="02020603050405020304" pitchFamily="18" charset="0"/>
              </a:rPr>
              <a:t> durum veya yineleme </a:t>
            </a:r>
            <a:r>
              <a:rPr lang="tr-TR" sz="2800" dirty="0" err="1">
                <a:latin typeface="Times New Roman" panose="02020603050405020304" pitchFamily="18" charset="0"/>
                <a:ea typeface="Tahoma" pitchFamily="34" charset="0"/>
                <a:cs typeface="Times New Roman" panose="02020603050405020304" pitchFamily="18" charset="0"/>
              </a:rPr>
              <a:t>bulgulanmadığında</a:t>
            </a:r>
            <a:r>
              <a:rPr lang="tr-TR" sz="2800" dirty="0">
                <a:latin typeface="Times New Roman" panose="02020603050405020304" pitchFamily="18" charset="0"/>
                <a:ea typeface="Tahoma" pitchFamily="34" charset="0"/>
                <a:cs typeface="Times New Roman" panose="02020603050405020304" pitchFamily="18" charset="0"/>
              </a:rPr>
              <a:t> </a:t>
            </a: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Ana Tanı </a:t>
            </a:r>
            <a:r>
              <a:rPr lang="tr-TR" sz="2800" dirty="0">
                <a:latin typeface="Times New Roman" panose="02020603050405020304" pitchFamily="18" charset="0"/>
                <a:ea typeface="Tahoma" pitchFamily="34" charset="0"/>
                <a:cs typeface="Times New Roman" panose="02020603050405020304" pitchFamily="18" charset="0"/>
              </a:rPr>
              <a:t>olarak atanmalıdır.</a:t>
            </a:r>
          </a:p>
          <a:p>
            <a:pPr defTabSz="812928">
              <a:tabLst>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Kişisel öyküye ilişkin </a:t>
            </a: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Z85-Z87 </a:t>
            </a:r>
            <a:r>
              <a:rPr lang="tr-TR" sz="2800" dirty="0">
                <a:latin typeface="Times New Roman" panose="02020603050405020304" pitchFamily="18" charset="0"/>
                <a:ea typeface="Tahoma" pitchFamily="34" charset="0"/>
                <a:cs typeface="Times New Roman" panose="02020603050405020304" pitchFamily="18" charset="0"/>
              </a:rPr>
              <a:t>kategorilerinden uygun kodu, </a:t>
            </a: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Ek Tanı </a:t>
            </a:r>
            <a:r>
              <a:rPr lang="tr-TR" sz="2800" dirty="0">
                <a:latin typeface="Times New Roman" panose="02020603050405020304" pitchFamily="18" charset="0"/>
                <a:ea typeface="Tahoma" pitchFamily="34" charset="0"/>
                <a:cs typeface="Times New Roman" panose="02020603050405020304" pitchFamily="18" charset="0"/>
              </a:rPr>
              <a:t>kodu olarak kaydedin</a:t>
            </a:r>
          </a:p>
          <a:p>
            <a:pPr defTabSz="812928">
              <a:tabLst>
                <a:tab pos="639335" algn="l"/>
                <a:tab pos="896198" algn="l"/>
                <a:tab pos="1151649" algn="l"/>
              </a:tabLst>
            </a:pPr>
            <a:endParaRPr lang="tr-TR" sz="1601" dirty="0">
              <a:latin typeface="Tahoma" pitchFamily="34" charset="0"/>
              <a:ea typeface="Tahoma" pitchFamily="34" charset="0"/>
              <a:cs typeface="Tahoma" pitchFamily="34" charset="0"/>
            </a:endParaRPr>
          </a:p>
        </p:txBody>
      </p:sp>
      <p:sp>
        <p:nvSpPr>
          <p:cNvPr id="3" name="2 Slayt Numarası Yer Tutucusu"/>
          <p:cNvSpPr>
            <a:spLocks noGrp="1"/>
          </p:cNvSpPr>
          <p:nvPr>
            <p:ph type="sldNum" sz="quarter" idx="12"/>
          </p:nvPr>
        </p:nvSpPr>
        <p:spPr/>
        <p:txBody>
          <a:bodyPr/>
          <a:lstStyle/>
          <a:p>
            <a:fld id="{6F6091BC-EBFB-42EC-9935-F99AACDBEC12}" type="slidenum">
              <a:rPr lang="tr-TR" smtClean="0"/>
              <a:pPr/>
              <a:t>52</a:t>
            </a:fld>
            <a:endParaRPr lang="tr-TR"/>
          </a:p>
        </p:txBody>
      </p:sp>
      <p:sp>
        <p:nvSpPr>
          <p:cNvPr id="2" name="Dikdörtgen 1"/>
          <p:cNvSpPr/>
          <p:nvPr/>
        </p:nvSpPr>
        <p:spPr>
          <a:xfrm>
            <a:off x="971601" y="1"/>
            <a:ext cx="8099248" cy="1195968"/>
          </a:xfrm>
          <a:prstGeom prst="rect">
            <a:avLst/>
          </a:prstGeom>
        </p:spPr>
        <p:txBody>
          <a:bodyPr wrap="square">
            <a:spAutoFit/>
          </a:bodyPr>
          <a:lstStyle/>
          <a:p>
            <a:pPr algn="ctr" defTabSz="812928">
              <a:tabLst>
                <a:tab pos="639335" algn="l"/>
                <a:tab pos="896198" algn="l"/>
                <a:tab pos="1151649" algn="l"/>
              </a:tabLst>
            </a:pPr>
            <a:r>
              <a:rPr lang="tr-TR" sz="3586" b="1" dirty="0">
                <a:solidFill>
                  <a:srgbClr val="FF0000"/>
                </a:solidFill>
                <a:latin typeface="Times New Roman" panose="02020603050405020304" pitchFamily="18" charset="0"/>
                <a:ea typeface="Tahoma" pitchFamily="34" charset="0"/>
                <a:cs typeface="Times New Roman" panose="02020603050405020304" pitchFamily="18" charset="0"/>
              </a:rPr>
              <a:t>Spesifik Bozukluklar İçin Takip Muayeneleri</a:t>
            </a:r>
          </a:p>
        </p:txBody>
      </p:sp>
    </p:spTree>
    <p:extLst>
      <p:ext uri="{BB962C8B-B14F-4D97-AF65-F5344CB8AC3E}">
        <p14:creationId xmlns:p14="http://schemas.microsoft.com/office/powerpoint/2010/main" val="1136655538"/>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83568" y="1124163"/>
            <a:ext cx="8032821" cy="4514027"/>
          </a:xfrm>
          <a:prstGeom prst="rect">
            <a:avLst/>
          </a:prstGeom>
          <a:noFill/>
          <a:ln w="9525">
            <a:noFill/>
            <a:miter lim="800000"/>
            <a:headEnd/>
            <a:tailEnd/>
          </a:ln>
          <a:effectLst/>
        </p:spPr>
        <p:txBody>
          <a:bodyPr vert="horz" wrap="square" lIns="448669" tIns="135447" rIns="81294" bIns="67724" numCol="1" anchor="ctr" anchorCtr="0" compatLnSpc="1">
            <a:prstTxWarp prst="textNoShape">
              <a:avLst/>
            </a:prstTxWarp>
            <a:spAutoFit/>
          </a:bodyPr>
          <a:lstStyle/>
          <a:p>
            <a:pPr defTabSz="812928">
              <a:tabLst>
                <a:tab pos="399408" algn="l"/>
                <a:tab pos="639335" algn="l"/>
                <a:tab pos="896198" algn="l"/>
                <a:tab pos="1151649" algn="l"/>
              </a:tabLst>
            </a:pPr>
            <a:r>
              <a:rPr lang="tr-TR" sz="2390" dirty="0">
                <a:latin typeface="Times New Roman" panose="02020603050405020304" pitchFamily="18" charset="0"/>
                <a:ea typeface="Tahoma" pitchFamily="34" charset="0"/>
                <a:cs typeface="Times New Roman" panose="02020603050405020304" pitchFamily="18" charset="0"/>
              </a:rPr>
              <a:t>	</a:t>
            </a:r>
            <a:r>
              <a:rPr lang="tr-TR" sz="2800" dirty="0">
                <a:latin typeface="Times New Roman" panose="02020603050405020304" pitchFamily="18" charset="0"/>
                <a:ea typeface="Tahoma" pitchFamily="34" charset="0"/>
                <a:cs typeface="Times New Roman" panose="02020603050405020304" pitchFamily="18" charset="0"/>
              </a:rPr>
              <a:t>Kişisel habis neoplazma öyküsü veya diğer hastalıklar ya da durumlara ilişkin</a:t>
            </a:r>
          </a:p>
          <a:p>
            <a:pPr marL="341528" indent="-341528" defTabSz="812928">
              <a:buClr>
                <a:srgbClr val="FF0000"/>
              </a:buClr>
              <a:buFont typeface="Wingdings" panose="05000000000000000000" pitchFamily="2" charset="2"/>
              <a:buChar char="ü"/>
              <a:tabLst>
                <a:tab pos="399408" algn="l"/>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Z85 </a:t>
            </a:r>
            <a:r>
              <a:rPr lang="tr-TR" sz="2800" dirty="0">
                <a:latin typeface="Times New Roman" panose="02020603050405020304" pitchFamily="18" charset="0"/>
                <a:cs typeface="Times New Roman" panose="02020603050405020304" pitchFamily="18" charset="0"/>
              </a:rPr>
              <a:t>Habis </a:t>
            </a:r>
            <a:r>
              <a:rPr lang="tr-TR" sz="2800" dirty="0" err="1">
                <a:latin typeface="Times New Roman" panose="02020603050405020304" pitchFamily="18" charset="0"/>
                <a:cs typeface="Times New Roman" panose="02020603050405020304" pitchFamily="18" charset="0"/>
              </a:rPr>
              <a:t>neoplazm</a:t>
            </a:r>
            <a:r>
              <a:rPr lang="tr-TR" sz="2800" dirty="0">
                <a:latin typeface="Times New Roman" panose="02020603050405020304" pitchFamily="18" charset="0"/>
                <a:cs typeface="Times New Roman" panose="02020603050405020304" pitchFamily="18" charset="0"/>
              </a:rPr>
              <a:t> kişisel öyküsü</a:t>
            </a:r>
            <a:endParaRPr lang="tr-TR" sz="2800" dirty="0">
              <a:solidFill>
                <a:srgbClr val="FF0000"/>
              </a:solidFill>
              <a:latin typeface="Times New Roman" panose="02020603050405020304" pitchFamily="18" charset="0"/>
              <a:ea typeface="Tahoma" pitchFamily="34" charset="0"/>
              <a:cs typeface="Times New Roman" panose="02020603050405020304" pitchFamily="18" charset="0"/>
            </a:endParaRPr>
          </a:p>
          <a:p>
            <a:pPr marL="341528" indent="-341528" defTabSz="812928">
              <a:buClr>
                <a:srgbClr val="FF0000"/>
              </a:buClr>
              <a:buFont typeface="Wingdings" panose="05000000000000000000" pitchFamily="2" charset="2"/>
              <a:buChar char="ü"/>
              <a:tabLst>
                <a:tab pos="399408" algn="l"/>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Z86 </a:t>
            </a:r>
            <a:r>
              <a:rPr lang="tr-TR" sz="2800" dirty="0">
                <a:latin typeface="Times New Roman" panose="02020603050405020304" pitchFamily="18" charset="0"/>
                <a:cs typeface="Times New Roman" panose="02020603050405020304" pitchFamily="18" charset="0"/>
              </a:rPr>
              <a:t>Bazı diğer hastalıkların kişisel öyküsü</a:t>
            </a:r>
            <a:endParaRPr lang="tr-TR" sz="2800" dirty="0">
              <a:solidFill>
                <a:srgbClr val="FF0000"/>
              </a:solidFill>
              <a:latin typeface="Times New Roman" panose="02020603050405020304" pitchFamily="18" charset="0"/>
              <a:ea typeface="Tahoma" pitchFamily="34" charset="0"/>
              <a:cs typeface="Times New Roman" panose="02020603050405020304" pitchFamily="18" charset="0"/>
            </a:endParaRPr>
          </a:p>
          <a:p>
            <a:pPr marL="341528" indent="-341528" defTabSz="812928">
              <a:buClr>
                <a:srgbClr val="FF0000"/>
              </a:buClr>
              <a:buFont typeface="Wingdings" panose="05000000000000000000" pitchFamily="2" charset="2"/>
              <a:buChar char="ü"/>
              <a:tabLst>
                <a:tab pos="399408" algn="l"/>
                <a:tab pos="639335" algn="l"/>
                <a:tab pos="896198" algn="l"/>
                <a:tab pos="1151649" algn="l"/>
              </a:tabLst>
            </a:pP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Z87 </a:t>
            </a:r>
            <a:r>
              <a:rPr lang="tr-TR" sz="2800" dirty="0">
                <a:latin typeface="Times New Roman" panose="02020603050405020304" pitchFamily="18" charset="0"/>
                <a:cs typeface="Times New Roman" panose="02020603050405020304" pitchFamily="18" charset="0"/>
              </a:rPr>
              <a:t>Diğer hastalıklar ve durumlar kişisel öyküsü</a:t>
            </a:r>
            <a:r>
              <a:rPr lang="tr-TR" sz="2800" dirty="0">
                <a:latin typeface="Times New Roman" panose="02020603050405020304" pitchFamily="18" charset="0"/>
                <a:ea typeface="Tahoma" pitchFamily="34" charset="0"/>
                <a:cs typeface="Times New Roman" panose="02020603050405020304" pitchFamily="18" charset="0"/>
              </a:rPr>
              <a:t> </a:t>
            </a:r>
          </a:p>
          <a:p>
            <a:pPr algn="ctr" defTabSz="812928">
              <a:tabLst>
                <a:tab pos="399408" algn="l"/>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a:t>
            </a:r>
            <a:r>
              <a:rPr lang="tr-TR" sz="2800" i="1" dirty="0">
                <a:latin typeface="Times New Roman" panose="02020603050405020304" pitchFamily="18" charset="0"/>
                <a:ea typeface="Tahoma" pitchFamily="34" charset="0"/>
                <a:cs typeface="Times New Roman" panose="02020603050405020304" pitchFamily="18" charset="0"/>
              </a:rPr>
              <a:t>Bu kodlar hiçbir zaman </a:t>
            </a:r>
            <a:r>
              <a:rPr lang="tr-TR" sz="2800" i="1" dirty="0">
                <a:solidFill>
                  <a:srgbClr val="FF0000"/>
                </a:solidFill>
                <a:latin typeface="Times New Roman" panose="02020603050405020304" pitchFamily="18" charset="0"/>
                <a:ea typeface="Tahoma" pitchFamily="34" charset="0"/>
                <a:cs typeface="Times New Roman" panose="02020603050405020304" pitchFamily="18" charset="0"/>
              </a:rPr>
              <a:t>Ana Tanı </a:t>
            </a:r>
            <a:r>
              <a:rPr lang="tr-TR" sz="2800" i="1" dirty="0">
                <a:latin typeface="Times New Roman" panose="02020603050405020304" pitchFamily="18" charset="0"/>
                <a:ea typeface="Tahoma" pitchFamily="34" charset="0"/>
                <a:cs typeface="Times New Roman" panose="02020603050405020304" pitchFamily="18" charset="0"/>
              </a:rPr>
              <a:t>olarak atanmaz.</a:t>
            </a:r>
          </a:p>
          <a:p>
            <a:pPr algn="ctr" defTabSz="812928">
              <a:tabLst>
                <a:tab pos="399408" algn="l"/>
                <a:tab pos="639335" algn="l"/>
                <a:tab pos="896198" algn="l"/>
                <a:tab pos="1151649" algn="l"/>
              </a:tabLst>
            </a:pPr>
            <a:r>
              <a:rPr lang="tr-TR" sz="2800" i="1" dirty="0">
                <a:latin typeface="Times New Roman" panose="02020603050405020304" pitchFamily="18" charset="0"/>
                <a:ea typeface="Tahoma" pitchFamily="34" charset="0"/>
                <a:cs typeface="Times New Roman" panose="02020603050405020304" pitchFamily="18" charset="0"/>
              </a:rPr>
              <a:t>	</a:t>
            </a:r>
          </a:p>
          <a:p>
            <a:pPr defTabSz="812928">
              <a:tabLst>
                <a:tab pos="399408" algn="l"/>
                <a:tab pos="639335" algn="l"/>
                <a:tab pos="896198" algn="l"/>
                <a:tab pos="1151649" algn="l"/>
              </a:tabLst>
            </a:pPr>
            <a:r>
              <a:rPr lang="tr-TR" sz="2800" dirty="0">
                <a:latin typeface="Times New Roman" panose="02020603050405020304" pitchFamily="18" charset="0"/>
                <a:ea typeface="Tahoma" pitchFamily="34" charset="0"/>
                <a:cs typeface="Times New Roman" panose="02020603050405020304" pitchFamily="18" charset="0"/>
              </a:rPr>
              <a:t>	Bu kodlar, durumun tamamen iyileşmesi ancak, </a:t>
            </a:r>
            <a:r>
              <a:rPr lang="tr-TR" sz="2800" dirty="0" smtClean="0">
                <a:latin typeface="Times New Roman" panose="02020603050405020304" pitchFamily="18" charset="0"/>
                <a:ea typeface="Tahoma" pitchFamily="34" charset="0"/>
                <a:cs typeface="Times New Roman" panose="02020603050405020304" pitchFamily="18" charset="0"/>
              </a:rPr>
              <a:t>öykünün doğrudan </a:t>
            </a:r>
            <a:r>
              <a:rPr lang="tr-TR" sz="2800" dirty="0">
                <a:latin typeface="Times New Roman" panose="02020603050405020304" pitchFamily="18" charset="0"/>
                <a:ea typeface="Tahoma" pitchFamily="34" charset="0"/>
                <a:cs typeface="Times New Roman" panose="02020603050405020304" pitchFamily="18" charset="0"/>
              </a:rPr>
              <a:t>mevcut bakım epizodu ile ilgili olması halinde yalnızca </a:t>
            </a:r>
            <a:r>
              <a:rPr lang="tr-TR" sz="2800" dirty="0">
                <a:solidFill>
                  <a:srgbClr val="FF0000"/>
                </a:solidFill>
                <a:latin typeface="Times New Roman" panose="02020603050405020304" pitchFamily="18" charset="0"/>
                <a:ea typeface="Tahoma" pitchFamily="34" charset="0"/>
                <a:cs typeface="Times New Roman" panose="02020603050405020304" pitchFamily="18" charset="0"/>
              </a:rPr>
              <a:t>Ek Tanı </a:t>
            </a:r>
            <a:r>
              <a:rPr lang="tr-TR" sz="2800" dirty="0">
                <a:latin typeface="Times New Roman" panose="02020603050405020304" pitchFamily="18" charset="0"/>
                <a:ea typeface="Tahoma" pitchFamily="34" charset="0"/>
                <a:cs typeface="Times New Roman" panose="02020603050405020304" pitchFamily="18" charset="0"/>
              </a:rPr>
              <a:t>olarak atanacaktır.</a:t>
            </a:r>
          </a:p>
        </p:txBody>
      </p:sp>
      <p:sp>
        <p:nvSpPr>
          <p:cNvPr id="3" name="2 Slayt Numarası Yer Tutucusu"/>
          <p:cNvSpPr>
            <a:spLocks noGrp="1"/>
          </p:cNvSpPr>
          <p:nvPr>
            <p:ph type="sldNum" sz="quarter" idx="12"/>
          </p:nvPr>
        </p:nvSpPr>
        <p:spPr/>
        <p:txBody>
          <a:bodyPr/>
          <a:lstStyle/>
          <a:p>
            <a:fld id="{6F6091BC-EBFB-42EC-9935-F99AACDBEC12}" type="slidenum">
              <a:rPr lang="tr-TR" smtClean="0"/>
              <a:pPr/>
              <a:t>53</a:t>
            </a:fld>
            <a:endParaRPr lang="tr-TR"/>
          </a:p>
        </p:txBody>
      </p:sp>
      <p:sp>
        <p:nvSpPr>
          <p:cNvPr id="2" name="Dikdörtgen 1"/>
          <p:cNvSpPr/>
          <p:nvPr/>
        </p:nvSpPr>
        <p:spPr>
          <a:xfrm>
            <a:off x="1043608" y="0"/>
            <a:ext cx="8117162" cy="646331"/>
          </a:xfrm>
          <a:prstGeom prst="rect">
            <a:avLst/>
          </a:prstGeom>
        </p:spPr>
        <p:txBody>
          <a:bodyPr wrap="square">
            <a:spAutoFit/>
          </a:bodyPr>
          <a:lstStyle/>
          <a:p>
            <a:pPr algn="ctr" defTabSz="812928">
              <a:tabLst>
                <a:tab pos="399408" algn="l"/>
                <a:tab pos="639335" algn="l"/>
                <a:tab pos="896198" algn="l"/>
                <a:tab pos="1151649" algn="l"/>
              </a:tabLst>
            </a:pPr>
            <a:r>
              <a:rPr lang="tr-TR" sz="3600" b="1" dirty="0">
                <a:solidFill>
                  <a:srgbClr val="FF0000"/>
                </a:solidFill>
                <a:latin typeface="Times New Roman" panose="02020603050405020304" pitchFamily="18" charset="0"/>
                <a:ea typeface="Tahoma" pitchFamily="34" charset="0"/>
                <a:cs typeface="Times New Roman" panose="02020603050405020304" pitchFamily="18" charset="0"/>
              </a:rPr>
              <a:t>Kişisel Öykü</a:t>
            </a:r>
          </a:p>
        </p:txBody>
      </p:sp>
    </p:spTree>
    <p:extLst>
      <p:ext uri="{BB962C8B-B14F-4D97-AF65-F5344CB8AC3E}">
        <p14:creationId xmlns:p14="http://schemas.microsoft.com/office/powerpoint/2010/main" val="1367762064"/>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28650" y="0"/>
            <a:ext cx="7886700" cy="1690689"/>
          </a:xfrm>
        </p:spPr>
        <p:txBody>
          <a:bodyPr>
            <a:normAutofit/>
          </a:bodyPr>
          <a:lstStyle/>
          <a:p>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r>
              <a:rPr lang="tr-TR" sz="2789" dirty="0">
                <a:latin typeface="Times New Roman" pitchFamily="18" charset="0"/>
                <a:cs typeface="Times New Roman" pitchFamily="18" charset="0"/>
              </a:rPr>
              <a:t/>
            </a:r>
            <a:br>
              <a:rPr lang="tr-TR" sz="2789" dirty="0">
                <a:latin typeface="Times New Roman" pitchFamily="18" charset="0"/>
                <a:cs typeface="Times New Roman" pitchFamily="18" charset="0"/>
              </a:rPr>
            </a:br>
            <a:endParaRPr lang="tr-TR" sz="2789"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a:p>
            <a:endParaRPr lang="tr-TR" sz="2789" dirty="0">
              <a:latin typeface="Times New Roman" pitchFamily="18" charset="0"/>
              <a:cs typeface="Times New Roman" pitchFamily="18" charset="0"/>
            </a:endParaRPr>
          </a:p>
        </p:txBody>
      </p:sp>
      <p:sp>
        <p:nvSpPr>
          <p:cNvPr id="7" name="6 Slayt Numarası Yer Tutucusu"/>
          <p:cNvSpPr>
            <a:spLocks noGrp="1"/>
          </p:cNvSpPr>
          <p:nvPr>
            <p:ph type="sldNum" sz="quarter" idx="12"/>
          </p:nvPr>
        </p:nvSpPr>
        <p:spPr/>
        <p:txBody>
          <a:bodyPr/>
          <a:lstStyle/>
          <a:p>
            <a:fld id="{84682033-5290-4839-A7E1-A23564A56206}" type="slidenum">
              <a:rPr lang="en-US" smtClean="0"/>
              <a:pPr/>
              <a:t>54</a:t>
            </a:fld>
            <a:endParaRPr lang="en-US" dirty="0"/>
          </a:p>
        </p:txBody>
      </p:sp>
      <p:graphicFrame>
        <p:nvGraphicFramePr>
          <p:cNvPr id="4" name="3 Tablo"/>
          <p:cNvGraphicFramePr>
            <a:graphicFrameLocks noGrp="1"/>
          </p:cNvGraphicFramePr>
          <p:nvPr>
            <p:extLst>
              <p:ext uri="{D42A27DB-BD31-4B8C-83A1-F6EECF244321}">
                <p14:modId xmlns:p14="http://schemas.microsoft.com/office/powerpoint/2010/main" val="778608198"/>
              </p:ext>
            </p:extLst>
          </p:nvPr>
        </p:nvGraphicFramePr>
        <p:xfrm>
          <a:off x="971601" y="582790"/>
          <a:ext cx="8064895" cy="6128054"/>
        </p:xfrm>
        <a:graphic>
          <a:graphicData uri="http://schemas.openxmlformats.org/drawingml/2006/table">
            <a:tbl>
              <a:tblPr firstRow="1" bandRow="1">
                <a:tableStyleId>{5C22544A-7EE6-4342-B048-85BDC9FD1C3A}</a:tableStyleId>
              </a:tblPr>
              <a:tblGrid>
                <a:gridCol w="2043341"/>
                <a:gridCol w="2026125"/>
                <a:gridCol w="2060559"/>
                <a:gridCol w="1934870"/>
              </a:tblGrid>
              <a:tr h="8614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chemeClr val="tx1"/>
                          </a:solidFill>
                          <a:latin typeface="Times New Roman" panose="02020603050405020304" pitchFamily="18" charset="0"/>
                          <a:ea typeface="Tahoma" pitchFamily="34" charset="0"/>
                          <a:cs typeface="Times New Roman" panose="02020603050405020304" pitchFamily="18" charset="0"/>
                        </a:rPr>
                        <a:t>Malignite</a:t>
                      </a:r>
                    </a:p>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chemeClr val="tx1"/>
                          </a:solidFill>
                          <a:latin typeface="Times New Roman" panose="02020603050405020304" pitchFamily="18" charset="0"/>
                          <a:ea typeface="Tahoma" pitchFamily="34" charset="0"/>
                          <a:cs typeface="Times New Roman" panose="02020603050405020304" pitchFamily="18" charset="0"/>
                        </a:rPr>
                        <a:t>yinelemesi   var</a:t>
                      </a:r>
                      <a:endParaRPr lang="tr-TR" sz="2000" dirty="0" smtClean="0">
                        <a:solidFill>
                          <a:schemeClr val="tx1"/>
                        </a:solidFill>
                        <a:latin typeface="Times New Roman" panose="02020603050405020304" pitchFamily="18" charset="0"/>
                        <a:cs typeface="Times New Roman" panose="02020603050405020304" pitchFamily="18" charset="0"/>
                      </a:endParaRPr>
                    </a:p>
                  </a:txBody>
                  <a:tcPr marL="91076" marR="91076" marT="45538" marB="45538">
                    <a:solidFill>
                      <a:srgbClr val="FFFFC7"/>
                    </a:solidFill>
                  </a:tcPr>
                </a:tc>
                <a:tc>
                  <a:txBody>
                    <a:bodyPr/>
                    <a:lstStyle/>
                    <a:p>
                      <a:r>
                        <a:rPr lang="tr-TR" sz="2000" baseline="0" dirty="0" smtClean="0">
                          <a:solidFill>
                            <a:schemeClr val="tx1"/>
                          </a:solidFill>
                          <a:latin typeface="Times New Roman" panose="02020603050405020304" pitchFamily="18" charset="0"/>
                          <a:ea typeface="Tahoma" pitchFamily="34" charset="0"/>
                          <a:cs typeface="Times New Roman" panose="02020603050405020304" pitchFamily="18" charset="0"/>
                        </a:rPr>
                        <a:t>Hastalık </a:t>
                      </a:r>
                      <a:r>
                        <a:rPr lang="tr-TR" sz="2000" dirty="0" smtClean="0">
                          <a:solidFill>
                            <a:schemeClr val="tx1"/>
                          </a:solidFill>
                          <a:latin typeface="Times New Roman" panose="02020603050405020304" pitchFamily="18" charset="0"/>
                          <a:ea typeface="Tahoma" pitchFamily="34" charset="0"/>
                          <a:cs typeface="Times New Roman" panose="02020603050405020304" pitchFamily="18" charset="0"/>
                        </a:rPr>
                        <a:t>yinelemesi   var</a:t>
                      </a:r>
                      <a:endParaRPr lang="tr-TR" sz="2000" dirty="0">
                        <a:solidFill>
                          <a:schemeClr val="tx1"/>
                        </a:solidFill>
                        <a:latin typeface="Times New Roman" panose="02020603050405020304" pitchFamily="18" charset="0"/>
                        <a:cs typeface="Times New Roman" panose="02020603050405020304" pitchFamily="18" charset="0"/>
                      </a:endParaRPr>
                    </a:p>
                  </a:txBody>
                  <a:tcPr marL="91076" marR="91076" marT="45538" marB="45538">
                    <a:solidFill>
                      <a:srgbClr val="FFFFC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chemeClr val="tx1"/>
                          </a:solidFill>
                          <a:latin typeface="Times New Roman" panose="02020603050405020304" pitchFamily="18" charset="0"/>
                          <a:ea typeface="Tahoma" pitchFamily="34" charset="0"/>
                          <a:cs typeface="Times New Roman" panose="02020603050405020304" pitchFamily="18" charset="0"/>
                        </a:rPr>
                        <a:t>Malignite yinelemesi yok</a:t>
                      </a:r>
                      <a:endParaRPr lang="tr-TR" sz="2000" dirty="0" smtClean="0">
                        <a:solidFill>
                          <a:schemeClr val="tx1"/>
                        </a:solidFill>
                        <a:latin typeface="Times New Roman" panose="02020603050405020304" pitchFamily="18" charset="0"/>
                        <a:cs typeface="Times New Roman" panose="02020603050405020304" pitchFamily="18" charset="0"/>
                      </a:endParaRPr>
                    </a:p>
                  </a:txBody>
                  <a:tcPr marL="91076" marR="91076" marT="45538" marB="45538">
                    <a:solidFill>
                      <a:srgbClr val="FFFFC7"/>
                    </a:solidFill>
                  </a:tcPr>
                </a:tc>
                <a:tc>
                  <a:txBody>
                    <a:bodyPr/>
                    <a:lstStyle/>
                    <a:p>
                      <a:r>
                        <a:rPr lang="tr-TR" sz="2000" baseline="0" dirty="0" smtClean="0">
                          <a:solidFill>
                            <a:schemeClr val="tx1"/>
                          </a:solidFill>
                          <a:latin typeface="Times New Roman" panose="02020603050405020304" pitchFamily="18" charset="0"/>
                          <a:ea typeface="Tahoma" pitchFamily="34" charset="0"/>
                          <a:cs typeface="Times New Roman" panose="02020603050405020304" pitchFamily="18" charset="0"/>
                        </a:rPr>
                        <a:t>Hastalık </a:t>
                      </a:r>
                    </a:p>
                    <a:p>
                      <a:r>
                        <a:rPr lang="tr-TR" sz="2000" dirty="0" smtClean="0">
                          <a:solidFill>
                            <a:schemeClr val="tx1"/>
                          </a:solidFill>
                          <a:latin typeface="Times New Roman" panose="02020603050405020304" pitchFamily="18" charset="0"/>
                          <a:ea typeface="Tahoma" pitchFamily="34" charset="0"/>
                          <a:cs typeface="Times New Roman" panose="02020603050405020304" pitchFamily="18" charset="0"/>
                        </a:rPr>
                        <a:t>yinelemesi yok</a:t>
                      </a:r>
                      <a:endParaRPr lang="tr-TR" sz="2000" dirty="0">
                        <a:solidFill>
                          <a:schemeClr val="tx1"/>
                        </a:solidFill>
                        <a:latin typeface="Times New Roman" panose="02020603050405020304" pitchFamily="18" charset="0"/>
                        <a:cs typeface="Times New Roman" panose="02020603050405020304" pitchFamily="18" charset="0"/>
                      </a:endParaRPr>
                    </a:p>
                  </a:txBody>
                  <a:tcPr marL="91076" marR="91076" marT="45538" marB="45538">
                    <a:solidFill>
                      <a:srgbClr val="FFFFC7"/>
                    </a:solidFill>
                  </a:tcPr>
                </a:tc>
              </a:tr>
              <a:tr h="1731680">
                <a:tc>
                  <a:txBody>
                    <a:bodyPr/>
                    <a:lstStyle/>
                    <a:p>
                      <a:r>
                        <a:rPr lang="tr-TR" sz="2000" i="0" kern="1200" dirty="0" smtClean="0">
                          <a:solidFill>
                            <a:srgbClr val="002060"/>
                          </a:solidFill>
                          <a:latin typeface="Times New Roman" panose="02020603050405020304" pitchFamily="18" charset="0"/>
                          <a:ea typeface="+mn-ea"/>
                          <a:cs typeface="Times New Roman" panose="02020603050405020304" pitchFamily="18" charset="0"/>
                        </a:rPr>
                        <a:t> Neoplazma   Ana tanı </a:t>
                      </a:r>
                      <a:endParaRPr lang="tr-TR" sz="2000" i="0" dirty="0">
                        <a:latin typeface="Times New Roman" panose="02020603050405020304" pitchFamily="18" charset="0"/>
                        <a:cs typeface="Times New Roman" panose="02020603050405020304" pitchFamily="18" charset="0"/>
                      </a:endParaRPr>
                    </a:p>
                  </a:txBody>
                  <a:tcPr marL="91076" marR="91076" marT="45538" marB="45538">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i="0" kern="1200" dirty="0" smtClean="0">
                          <a:solidFill>
                            <a:srgbClr val="002060"/>
                          </a:solidFill>
                          <a:latin typeface="Times New Roman" panose="02020603050405020304" pitchFamily="18" charset="0"/>
                          <a:ea typeface="+mn-ea"/>
                          <a:cs typeface="Times New Roman" panose="02020603050405020304" pitchFamily="18" charset="0"/>
                        </a:rPr>
                        <a:t>Hastalık  Ana tanı</a:t>
                      </a:r>
                      <a:endParaRPr lang="tr-TR" sz="2000" i="0" dirty="0" smtClean="0">
                        <a:solidFill>
                          <a:srgbClr val="002060"/>
                        </a:solidFill>
                        <a:latin typeface="Times New Roman" panose="02020603050405020304" pitchFamily="18" charset="0"/>
                        <a:cs typeface="Times New Roman" panose="02020603050405020304" pitchFamily="18" charset="0"/>
                      </a:endParaRPr>
                    </a:p>
                  </a:txBody>
                  <a:tcPr marL="91076" marR="91076" marT="45538" marB="45538">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0" dirty="0" smtClean="0">
                          <a:latin typeface="Times New Roman" panose="02020603050405020304" pitchFamily="18" charset="0"/>
                          <a:cs typeface="Times New Roman" panose="02020603050405020304" pitchFamily="18" charset="0"/>
                        </a:rPr>
                        <a:t> Z</a:t>
                      </a:r>
                      <a:r>
                        <a:rPr lang="tr-TR" sz="2000" b="0" baseline="0" dirty="0" smtClean="0">
                          <a:latin typeface="Times New Roman" panose="02020603050405020304" pitchFamily="18" charset="0"/>
                          <a:cs typeface="Times New Roman" panose="02020603050405020304" pitchFamily="18" charset="0"/>
                        </a:rPr>
                        <a:t> 08 </a:t>
                      </a:r>
                      <a:r>
                        <a:rPr lang="tr-TR" sz="2000" b="0" kern="1200" dirty="0" smtClean="0">
                          <a:solidFill>
                            <a:schemeClr val="dk1"/>
                          </a:solidFill>
                          <a:latin typeface="Times New Roman" panose="02020603050405020304" pitchFamily="18" charset="0"/>
                          <a:ea typeface="+mn-ea"/>
                          <a:cs typeface="Times New Roman" panose="02020603050405020304" pitchFamily="18" charset="0"/>
                        </a:rPr>
                        <a:t>Habis neoplazm tedavisi sonrası takip muayenesi</a:t>
                      </a:r>
                    </a:p>
                    <a:p>
                      <a:r>
                        <a:rPr lang="tr-TR" sz="2000" dirty="0" smtClean="0">
                          <a:latin typeface="Times New Roman" panose="02020603050405020304" pitchFamily="18" charset="0"/>
                          <a:cs typeface="Times New Roman" panose="02020603050405020304" pitchFamily="18" charset="0"/>
                        </a:rPr>
                        <a:t>Ana tanı</a:t>
                      </a:r>
                      <a:endParaRPr lang="tr-TR" sz="2000" dirty="0">
                        <a:latin typeface="Times New Roman" panose="02020603050405020304" pitchFamily="18" charset="0"/>
                        <a:cs typeface="Times New Roman" panose="02020603050405020304" pitchFamily="18" charset="0"/>
                      </a:endParaRPr>
                    </a:p>
                  </a:txBody>
                  <a:tcPr marL="91076" marR="91076" marT="45538" marB="45538">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rgbClr val="FF0000"/>
                          </a:solidFill>
                          <a:latin typeface="Times New Roman" panose="02020603050405020304" pitchFamily="18" charset="0"/>
                          <a:ea typeface="Tahoma" pitchFamily="34" charset="0"/>
                          <a:cs typeface="Times New Roman" panose="02020603050405020304" pitchFamily="18" charset="0"/>
                        </a:rPr>
                        <a:t>Z09</a:t>
                      </a:r>
                      <a:r>
                        <a:rPr lang="tr-TR" sz="2000" dirty="0" smtClean="0">
                          <a:latin typeface="Times New Roman" panose="02020603050405020304" pitchFamily="18" charset="0"/>
                          <a:ea typeface="Tahoma" pitchFamily="34" charset="0"/>
                          <a:cs typeface="Times New Roman" panose="02020603050405020304" pitchFamily="18" charset="0"/>
                        </a:rPr>
                        <a:t> Habis neoplazma harici diğer durumlar için tedavi sonrası takip muayenesi</a:t>
                      </a:r>
                      <a:endParaRPr lang="tr-TR" sz="2000" dirty="0" smtClean="0">
                        <a:latin typeface="Times New Roman" panose="02020603050405020304" pitchFamily="18" charset="0"/>
                        <a:cs typeface="Times New Roman" panose="02020603050405020304" pitchFamily="18" charset="0"/>
                      </a:endParaRPr>
                    </a:p>
                  </a:txBody>
                  <a:tcPr marL="91076" marR="91076" marT="45538" marB="45538">
                    <a:solidFill>
                      <a:schemeClr val="accent1">
                        <a:lumMod val="20000"/>
                        <a:lumOff val="80000"/>
                      </a:schemeClr>
                    </a:solidFill>
                  </a:tcPr>
                </a:tc>
              </a:tr>
              <a:tr h="1448780">
                <a:tc>
                  <a:txBody>
                    <a:bodyPr/>
                    <a:lstStyle/>
                    <a:p>
                      <a:r>
                        <a:rPr lang="tr-TR" sz="2000" i="0" dirty="0" smtClean="0">
                          <a:solidFill>
                            <a:srgbClr val="002060"/>
                          </a:solidFill>
                          <a:latin typeface="Times New Roman" panose="02020603050405020304" pitchFamily="18" charset="0"/>
                          <a:cs typeface="Times New Roman" panose="02020603050405020304" pitchFamily="18" charset="0"/>
                        </a:rPr>
                        <a:t>Morfoloji</a:t>
                      </a:r>
                      <a:r>
                        <a:rPr lang="tr-TR" sz="2000" i="0" baseline="0" dirty="0" smtClean="0">
                          <a:latin typeface="Times New Roman" panose="02020603050405020304" pitchFamily="18" charset="0"/>
                          <a:cs typeface="Times New Roman" panose="02020603050405020304" pitchFamily="18" charset="0"/>
                        </a:rPr>
                        <a:t> kodu </a:t>
                      </a:r>
                      <a:endParaRPr lang="tr-TR" sz="2000" i="0" dirty="0">
                        <a:latin typeface="Times New Roman" panose="02020603050405020304" pitchFamily="18" charset="0"/>
                        <a:cs typeface="Times New Roman" panose="02020603050405020304" pitchFamily="18" charset="0"/>
                      </a:endParaRPr>
                    </a:p>
                  </a:txBody>
                  <a:tcPr marL="91076" marR="91076" marT="45538" marB="45538">
                    <a:solidFill>
                      <a:srgbClr val="FEECFC"/>
                    </a:solidFill>
                  </a:tcPr>
                </a:tc>
                <a:tc>
                  <a:txBody>
                    <a:bodyPr/>
                    <a:lstStyle/>
                    <a:p>
                      <a:endParaRPr lang="tr-TR" sz="2000" i="0" dirty="0">
                        <a:latin typeface="Times New Roman" panose="02020603050405020304" pitchFamily="18" charset="0"/>
                        <a:cs typeface="Times New Roman" panose="02020603050405020304" pitchFamily="18" charset="0"/>
                      </a:endParaRPr>
                    </a:p>
                  </a:txBody>
                  <a:tcPr marL="91076" marR="91076" marT="45538" marB="45538">
                    <a:solidFill>
                      <a:srgbClr val="FEECF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kern="1200" dirty="0" smtClean="0">
                          <a:solidFill>
                            <a:schemeClr val="dk1"/>
                          </a:solidFill>
                          <a:latin typeface="Times New Roman" panose="02020603050405020304" pitchFamily="18" charset="0"/>
                          <a:ea typeface="+mn-ea"/>
                          <a:cs typeface="Times New Roman" panose="02020603050405020304" pitchFamily="18" charset="0"/>
                        </a:rPr>
                        <a:t>Z85 </a:t>
                      </a:r>
                      <a:r>
                        <a:rPr lang="tr-TR" sz="2000" b="0" kern="1200" dirty="0" smtClean="0">
                          <a:solidFill>
                            <a:schemeClr val="dk1"/>
                          </a:solidFill>
                          <a:latin typeface="Times New Roman" panose="02020603050405020304" pitchFamily="18" charset="0"/>
                          <a:ea typeface="+mn-ea"/>
                          <a:cs typeface="Times New Roman" panose="02020603050405020304" pitchFamily="18" charset="0"/>
                        </a:rPr>
                        <a:t>  Kişisel öyküsü kodlarından</a:t>
                      </a:r>
                      <a:r>
                        <a:rPr lang="tr-TR" sz="2000" b="0" kern="1200" baseline="0" dirty="0" smtClean="0">
                          <a:solidFill>
                            <a:schemeClr val="dk1"/>
                          </a:solidFill>
                          <a:latin typeface="Times New Roman" panose="02020603050405020304" pitchFamily="18" charset="0"/>
                          <a:ea typeface="+mn-ea"/>
                          <a:cs typeface="Times New Roman" panose="02020603050405020304" pitchFamily="18" charset="0"/>
                        </a:rPr>
                        <a:t> uygun öykü kodu</a:t>
                      </a:r>
                      <a:endParaRPr lang="tr-TR" sz="2000" b="0" kern="1200" dirty="0" smtClean="0">
                        <a:solidFill>
                          <a:schemeClr val="dk1"/>
                        </a:solidFill>
                        <a:latin typeface="Times New Roman" panose="02020603050405020304" pitchFamily="18" charset="0"/>
                        <a:ea typeface="+mn-ea"/>
                        <a:cs typeface="Times New Roman" panose="02020603050405020304" pitchFamily="18" charset="0"/>
                      </a:endParaRPr>
                    </a:p>
                  </a:txBody>
                  <a:tcPr marL="91076" marR="91076" marT="45538" marB="45538">
                    <a:solidFill>
                      <a:srgbClr val="FEECF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kern="1200" dirty="0" smtClean="0">
                          <a:solidFill>
                            <a:schemeClr val="dk1"/>
                          </a:solidFill>
                          <a:latin typeface="Times New Roman" panose="02020603050405020304" pitchFamily="18" charset="0"/>
                          <a:ea typeface="+mn-ea"/>
                          <a:cs typeface="Times New Roman" panose="02020603050405020304" pitchFamily="18" charset="0"/>
                        </a:rPr>
                        <a:t>Z86-Z87 </a:t>
                      </a:r>
                      <a:r>
                        <a:rPr lang="tr-TR" sz="2000" b="0" kern="1200" dirty="0" smtClean="0">
                          <a:solidFill>
                            <a:schemeClr val="dk1"/>
                          </a:solidFill>
                          <a:latin typeface="Times New Roman" panose="02020603050405020304" pitchFamily="18" charset="0"/>
                          <a:ea typeface="+mn-ea"/>
                          <a:cs typeface="Times New Roman" panose="02020603050405020304" pitchFamily="18" charset="0"/>
                        </a:rPr>
                        <a:t>  Kişisel öyküsü kodlarından</a:t>
                      </a:r>
                      <a:r>
                        <a:rPr lang="tr-TR" sz="2000" b="0" kern="1200" baseline="0" dirty="0" smtClean="0">
                          <a:solidFill>
                            <a:schemeClr val="dk1"/>
                          </a:solidFill>
                          <a:latin typeface="Times New Roman" panose="02020603050405020304" pitchFamily="18" charset="0"/>
                          <a:ea typeface="+mn-ea"/>
                          <a:cs typeface="Times New Roman" panose="02020603050405020304" pitchFamily="18" charset="0"/>
                        </a:rPr>
                        <a:t> uygun öykü kodu</a:t>
                      </a:r>
                      <a:endParaRPr lang="tr-TR" sz="2000" b="0" kern="1200" dirty="0" smtClean="0">
                        <a:solidFill>
                          <a:schemeClr val="dk1"/>
                        </a:solidFill>
                        <a:latin typeface="Times New Roman" panose="02020603050405020304" pitchFamily="18" charset="0"/>
                        <a:ea typeface="+mn-ea"/>
                        <a:cs typeface="Times New Roman" panose="02020603050405020304" pitchFamily="18" charset="0"/>
                      </a:endParaRPr>
                    </a:p>
                  </a:txBody>
                  <a:tcPr marL="91076" marR="91076" marT="45538" marB="45538">
                    <a:solidFill>
                      <a:srgbClr val="FEECFC"/>
                    </a:solidFill>
                  </a:tcPr>
                </a:tc>
              </a:tr>
              <a:tr h="1731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0" i="0" dirty="0" smtClean="0">
                          <a:latin typeface="Times New Roman" panose="02020603050405020304" pitchFamily="18" charset="0"/>
                          <a:cs typeface="Times New Roman" panose="02020603050405020304" pitchFamily="18" charset="0"/>
                        </a:rPr>
                        <a:t>Z</a:t>
                      </a:r>
                      <a:r>
                        <a:rPr lang="tr-TR" sz="2000" b="0" i="0" baseline="0" dirty="0" smtClean="0">
                          <a:latin typeface="Times New Roman" panose="02020603050405020304" pitchFamily="18" charset="0"/>
                          <a:cs typeface="Times New Roman" panose="02020603050405020304" pitchFamily="18" charset="0"/>
                        </a:rPr>
                        <a:t> 08 </a:t>
                      </a:r>
                      <a:r>
                        <a:rPr lang="tr-TR" sz="2000" b="0" i="0" kern="1200" dirty="0" smtClean="0">
                          <a:solidFill>
                            <a:schemeClr val="dk1"/>
                          </a:solidFill>
                          <a:latin typeface="Times New Roman" panose="02020603050405020304" pitchFamily="18" charset="0"/>
                          <a:ea typeface="+mn-ea"/>
                          <a:cs typeface="Times New Roman" panose="02020603050405020304" pitchFamily="18" charset="0"/>
                        </a:rPr>
                        <a:t>Habis neoplazm tedavisi sonrası takip muayenesi </a:t>
                      </a:r>
                    </a:p>
                    <a:p>
                      <a:endParaRPr lang="tr-TR" sz="2000" i="0" dirty="0">
                        <a:latin typeface="Times New Roman" panose="02020603050405020304" pitchFamily="18" charset="0"/>
                        <a:cs typeface="Times New Roman" panose="02020603050405020304" pitchFamily="18" charset="0"/>
                      </a:endParaRPr>
                    </a:p>
                  </a:txBody>
                  <a:tcPr marL="91076" marR="91076" marT="45538" marB="45538">
                    <a:solidFill>
                      <a:schemeClr val="accent1">
                        <a:lumMod val="20000"/>
                        <a:lumOff val="80000"/>
                      </a:schemeClr>
                    </a:solidFill>
                  </a:tcPr>
                </a:tc>
                <a:tc>
                  <a:txBody>
                    <a:bodyPr/>
                    <a:lstStyle/>
                    <a:p>
                      <a:r>
                        <a:rPr lang="tr-TR" sz="2000" i="0" dirty="0" smtClean="0">
                          <a:solidFill>
                            <a:srgbClr val="FF0000"/>
                          </a:solidFill>
                          <a:latin typeface="Times New Roman" panose="02020603050405020304" pitchFamily="18" charset="0"/>
                          <a:ea typeface="Tahoma" pitchFamily="34" charset="0"/>
                          <a:cs typeface="Times New Roman" panose="02020603050405020304" pitchFamily="18" charset="0"/>
                        </a:rPr>
                        <a:t>Z09</a:t>
                      </a:r>
                      <a:r>
                        <a:rPr lang="tr-TR" sz="2000" i="0" dirty="0" smtClean="0">
                          <a:latin typeface="Times New Roman" panose="02020603050405020304" pitchFamily="18" charset="0"/>
                          <a:ea typeface="Tahoma" pitchFamily="34" charset="0"/>
                          <a:cs typeface="Times New Roman" panose="02020603050405020304" pitchFamily="18" charset="0"/>
                        </a:rPr>
                        <a:t> Habis neoplazma harici diğer durumlar için tedavi sonrası takip muayenesi </a:t>
                      </a:r>
                      <a:endParaRPr lang="tr-TR" sz="2000" i="0" dirty="0">
                        <a:latin typeface="Times New Roman" panose="02020603050405020304" pitchFamily="18" charset="0"/>
                        <a:cs typeface="Times New Roman" panose="02020603050405020304" pitchFamily="18" charset="0"/>
                      </a:endParaRPr>
                    </a:p>
                  </a:txBody>
                  <a:tcPr marL="91076" marR="91076" marT="45538" marB="45538">
                    <a:solidFill>
                      <a:schemeClr val="accent1">
                        <a:lumMod val="20000"/>
                        <a:lumOff val="80000"/>
                      </a:schemeClr>
                    </a:solidFill>
                  </a:tcPr>
                </a:tc>
                <a:tc>
                  <a:txBody>
                    <a:bodyPr/>
                    <a:lstStyle/>
                    <a:p>
                      <a:endParaRPr lang="tr-TR" sz="2000" dirty="0">
                        <a:latin typeface="Times New Roman" panose="02020603050405020304" pitchFamily="18" charset="0"/>
                        <a:cs typeface="Times New Roman" panose="02020603050405020304" pitchFamily="18" charset="0"/>
                      </a:endParaRPr>
                    </a:p>
                  </a:txBody>
                  <a:tcPr marL="91076" marR="91076" marT="45538" marB="45538">
                    <a:solidFill>
                      <a:schemeClr val="accent1">
                        <a:lumMod val="20000"/>
                        <a:lumOff val="80000"/>
                      </a:schemeClr>
                    </a:solidFill>
                  </a:tcPr>
                </a:tc>
                <a:tc>
                  <a:txBody>
                    <a:bodyPr/>
                    <a:lstStyle/>
                    <a:p>
                      <a:endParaRPr lang="tr-TR" sz="2000" dirty="0">
                        <a:latin typeface="Times New Roman" panose="02020603050405020304" pitchFamily="18" charset="0"/>
                        <a:cs typeface="Times New Roman" panose="02020603050405020304" pitchFamily="18" charset="0"/>
                      </a:endParaRPr>
                    </a:p>
                  </a:txBody>
                  <a:tcPr marL="91076" marR="91076" marT="45538" marB="45538">
                    <a:solidFill>
                      <a:schemeClr val="accent1">
                        <a:lumMod val="20000"/>
                        <a:lumOff val="80000"/>
                      </a:schemeClr>
                    </a:solidFill>
                  </a:tcPr>
                </a:tc>
              </a:tr>
            </a:tbl>
          </a:graphicData>
        </a:graphic>
      </p:graphicFrame>
      <p:sp>
        <p:nvSpPr>
          <p:cNvPr id="6" name="5 Dikdörtgen"/>
          <p:cNvSpPr/>
          <p:nvPr/>
        </p:nvSpPr>
        <p:spPr>
          <a:xfrm>
            <a:off x="971601" y="0"/>
            <a:ext cx="8011940" cy="582788"/>
          </a:xfrm>
          <a:prstGeom prst="rect">
            <a:avLst/>
          </a:prstGeom>
        </p:spPr>
        <p:txBody>
          <a:bodyPr wrap="square">
            <a:spAutoFit/>
          </a:bodyPr>
          <a:lstStyle/>
          <a:p>
            <a:pPr algn="ctr"/>
            <a:r>
              <a:rPr lang="tr-TR" sz="3187" b="1" dirty="0">
                <a:solidFill>
                  <a:srgbClr val="FF0000"/>
                </a:solidFill>
                <a:latin typeface="Times New Roman" pitchFamily="18" charset="0"/>
                <a:ea typeface="Times New Roman" pitchFamily="18" charset="0"/>
                <a:cs typeface="Times New Roman" pitchFamily="18" charset="0"/>
              </a:rPr>
              <a:t>Spesifik Bozukluklar İçin Takip Muayeneleri</a:t>
            </a:r>
            <a:endParaRPr lang="tr-TR" sz="3187"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820716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57641" y="643500"/>
            <a:ext cx="8013208" cy="5510922"/>
          </a:xfrm>
        </p:spPr>
        <p:txBody>
          <a:bodyPr>
            <a:normAutofit lnSpcReduction="10000"/>
          </a:bodyPr>
          <a:lstStyle/>
          <a:p>
            <a:pPr>
              <a:buNone/>
            </a:pPr>
            <a:r>
              <a:rPr lang="tr-TR" sz="2390" dirty="0">
                <a:solidFill>
                  <a:srgbClr val="FF0000"/>
                </a:solidFill>
                <a:latin typeface="Times New Roman" pitchFamily="18" charset="0"/>
                <a:cs typeface="Times New Roman" pitchFamily="18" charset="0"/>
              </a:rPr>
              <a:t>  </a:t>
            </a:r>
          </a:p>
          <a:p>
            <a:pPr>
              <a:buNone/>
            </a:pPr>
            <a:endParaRPr lang="tr-TR" sz="2800" dirty="0">
              <a:solidFill>
                <a:srgbClr val="FF0000"/>
              </a:solidFill>
              <a:latin typeface="Times New Roman" pitchFamily="18" charset="0"/>
              <a:cs typeface="Times New Roman" pitchFamily="18" charset="0"/>
            </a:endParaRPr>
          </a:p>
          <a:p>
            <a:pPr>
              <a:buNone/>
            </a:pPr>
            <a:r>
              <a:rPr lang="tr-TR" sz="2800" b="1" dirty="0">
                <a:solidFill>
                  <a:srgbClr val="FF0000"/>
                </a:solidFill>
                <a:latin typeface="Times New Roman" pitchFamily="18" charset="0"/>
                <a:cs typeface="Times New Roman" pitchFamily="18" charset="0"/>
              </a:rPr>
              <a:t>Örnek: </a:t>
            </a:r>
          </a:p>
          <a:p>
            <a:pPr>
              <a:buNone/>
            </a:pPr>
            <a:r>
              <a:rPr lang="tr-TR" sz="2800" dirty="0">
                <a:latin typeface="Times New Roman" pitchFamily="18" charset="0"/>
                <a:cs typeface="Times New Roman" pitchFamily="18" charset="0"/>
              </a:rPr>
              <a:t>		Hasta meme kanseri (cerrahi ve kemoterapi tedavisi sonucu) takibi nedeniyle hastaneye yatırılmış hastada meme kanseri </a:t>
            </a:r>
            <a:r>
              <a:rPr lang="tr-TR" sz="2800" dirty="0" err="1">
                <a:latin typeface="Times New Roman" pitchFamily="18" charset="0"/>
                <a:cs typeface="Times New Roman" pitchFamily="18" charset="0"/>
              </a:rPr>
              <a:t>bulgulanmış</a:t>
            </a:r>
            <a:r>
              <a:rPr lang="tr-TR" sz="2800" dirty="0">
                <a:latin typeface="Times New Roman" pitchFamily="18" charset="0"/>
                <a:cs typeface="Times New Roman" pitchFamily="18" charset="0"/>
              </a:rPr>
              <a:t> ve </a:t>
            </a:r>
            <a:r>
              <a:rPr lang="tr-TR" sz="2800" dirty="0" err="1">
                <a:latin typeface="Times New Roman" pitchFamily="18" charset="0"/>
                <a:cs typeface="Times New Roman" pitchFamily="18" charset="0"/>
              </a:rPr>
              <a:t>morfoljisi</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karsinom</a:t>
            </a:r>
            <a:r>
              <a:rPr lang="tr-TR" sz="2800" dirty="0">
                <a:latin typeface="Times New Roman" pitchFamily="18" charset="0"/>
                <a:cs typeface="Times New Roman" pitchFamily="18" charset="0"/>
              </a:rPr>
              <a:t> olarak gelmiştir.  </a:t>
            </a:r>
          </a:p>
          <a:p>
            <a:pPr>
              <a:buNone/>
            </a:pPr>
            <a:endParaRPr lang="tr-TR" sz="2800" dirty="0">
              <a:latin typeface="Times New Roman" pitchFamily="18" charset="0"/>
              <a:cs typeface="Times New Roman" pitchFamily="18" charset="0"/>
            </a:endParaRPr>
          </a:p>
          <a:p>
            <a:pPr>
              <a:buFont typeface="Wingdings" pitchFamily="2" charset="2"/>
              <a:buChar char="ü"/>
            </a:pPr>
            <a:r>
              <a:rPr lang="tr-TR" sz="2800" dirty="0">
                <a:latin typeface="Times New Roman" pitchFamily="18" charset="0"/>
                <a:cs typeface="Times New Roman" pitchFamily="18" charset="0"/>
              </a:rPr>
              <a:t>C50.9 Memenin habis neoplazması, tanımlanmamış kısım</a:t>
            </a:r>
          </a:p>
          <a:p>
            <a:pPr>
              <a:buFont typeface="Wingdings" pitchFamily="2" charset="2"/>
              <a:buChar char="ü"/>
            </a:pPr>
            <a:r>
              <a:rPr lang="tr-TR" sz="2800" dirty="0">
                <a:latin typeface="Times New Roman" pitchFamily="18" charset="0"/>
                <a:ea typeface="Tahoma" pitchFamily="34" charset="0"/>
                <a:cs typeface="Times New Roman" pitchFamily="18" charset="0"/>
              </a:rPr>
              <a:t>M8010/3  </a:t>
            </a:r>
            <a:r>
              <a:rPr lang="tr-TR" sz="2800" dirty="0" err="1">
                <a:latin typeface="Times New Roman" pitchFamily="18" charset="0"/>
                <a:ea typeface="Tahoma" pitchFamily="34" charset="0"/>
                <a:cs typeface="Times New Roman" pitchFamily="18" charset="0"/>
              </a:rPr>
              <a:t>Karsinom</a:t>
            </a:r>
            <a:r>
              <a:rPr lang="tr-TR" sz="2800" dirty="0">
                <a:latin typeface="Times New Roman" pitchFamily="18" charset="0"/>
                <a:ea typeface="Tahoma" pitchFamily="34" charset="0"/>
                <a:cs typeface="Times New Roman" pitchFamily="18" charset="0"/>
              </a:rPr>
              <a:t> NOS</a:t>
            </a:r>
          </a:p>
          <a:p>
            <a:pPr>
              <a:buFont typeface="Wingdings" pitchFamily="2" charset="2"/>
              <a:buChar char="ü"/>
            </a:pPr>
            <a:r>
              <a:rPr lang="tr-TR" sz="2800" dirty="0">
                <a:latin typeface="Times New Roman" pitchFamily="18" charset="0"/>
                <a:cs typeface="Times New Roman" pitchFamily="18" charset="0"/>
              </a:rPr>
              <a:t>Z08.0 Habis </a:t>
            </a:r>
            <a:r>
              <a:rPr lang="tr-TR" sz="2800" dirty="0" err="1">
                <a:latin typeface="Times New Roman" pitchFamily="18" charset="0"/>
                <a:cs typeface="Times New Roman" pitchFamily="18" charset="0"/>
              </a:rPr>
              <a:t>neoplazm</a:t>
            </a:r>
            <a:r>
              <a:rPr lang="tr-TR" sz="2800" dirty="0">
                <a:latin typeface="Times New Roman" pitchFamily="18" charset="0"/>
                <a:cs typeface="Times New Roman" pitchFamily="18" charset="0"/>
              </a:rPr>
              <a:t> cerrahisi sonrası takip muayenesi</a:t>
            </a:r>
          </a:p>
          <a:p>
            <a:endParaRPr lang="tr-TR" sz="1992"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84682033-5290-4839-A7E1-A23564A56206}" type="slidenum">
              <a:rPr lang="en-US" smtClean="0"/>
              <a:pPr/>
              <a:t>55</a:t>
            </a:fld>
            <a:endParaRPr lang="en-US" dirty="0"/>
          </a:p>
        </p:txBody>
      </p:sp>
    </p:spTree>
    <p:extLst>
      <p:ext uri="{BB962C8B-B14F-4D97-AF65-F5344CB8AC3E}">
        <p14:creationId xmlns:p14="http://schemas.microsoft.com/office/powerpoint/2010/main" val="10593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p:cTn id="1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6" end="6"/>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p:cTn id="1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85919" y="1062187"/>
            <a:ext cx="8391429" cy="5008870"/>
          </a:xfrm>
        </p:spPr>
        <p:txBody>
          <a:bodyPr>
            <a:normAutofit/>
          </a:bodyPr>
          <a:lstStyle/>
          <a:p>
            <a:pPr>
              <a:buNone/>
            </a:pPr>
            <a:r>
              <a:rPr lang="tr-TR" sz="2390" dirty="0">
                <a:solidFill>
                  <a:srgbClr val="FF0000"/>
                </a:solidFill>
                <a:latin typeface="Times New Roman" pitchFamily="18" charset="0"/>
                <a:cs typeface="Times New Roman" pitchFamily="18" charset="0"/>
              </a:rPr>
              <a:t>   </a:t>
            </a:r>
            <a:r>
              <a:rPr lang="tr-TR" sz="2800" b="1" dirty="0">
                <a:solidFill>
                  <a:srgbClr val="FF0000"/>
                </a:solidFill>
                <a:latin typeface="Times New Roman" pitchFamily="18" charset="0"/>
                <a:cs typeface="Times New Roman" pitchFamily="18" charset="0"/>
              </a:rPr>
              <a:t>Örnek:</a:t>
            </a:r>
          </a:p>
          <a:p>
            <a:pPr>
              <a:buNone/>
            </a:pPr>
            <a:r>
              <a:rPr lang="tr-TR" sz="2800" dirty="0">
                <a:latin typeface="Times New Roman" pitchFamily="18" charset="0"/>
                <a:cs typeface="Times New Roman" pitchFamily="18" charset="0"/>
              </a:rPr>
              <a:t>		 Hasta meme kanseri (cerrahi ve kemoterapi tedavisi sonucu) takibi amacıyla hastaneye yatırılmıştır. Herhangi </a:t>
            </a:r>
            <a:r>
              <a:rPr lang="tr-TR" sz="2800" dirty="0">
                <a:latin typeface="Times New Roman" pitchFamily="18" charset="0"/>
                <a:ea typeface="Tahoma" pitchFamily="34" charset="0"/>
                <a:cs typeface="Times New Roman" pitchFamily="18" charset="0"/>
              </a:rPr>
              <a:t>bir </a:t>
            </a:r>
            <a:r>
              <a:rPr lang="tr-TR" sz="2800" dirty="0" err="1">
                <a:latin typeface="Times New Roman" pitchFamily="18" charset="0"/>
                <a:ea typeface="Tahoma" pitchFamily="34" charset="0"/>
                <a:cs typeface="Times New Roman" pitchFamily="18" charset="0"/>
              </a:rPr>
              <a:t>malignite</a:t>
            </a:r>
            <a:r>
              <a:rPr lang="tr-TR" sz="2800" dirty="0">
                <a:latin typeface="Times New Roman" pitchFamily="18" charset="0"/>
                <a:ea typeface="Tahoma" pitchFamily="34" charset="0"/>
                <a:cs typeface="Times New Roman" pitchFamily="18" charset="0"/>
              </a:rPr>
              <a:t> yinelemesi görülmemiştir.</a:t>
            </a:r>
          </a:p>
          <a:p>
            <a:pPr>
              <a:buFont typeface="Wingdings" pitchFamily="2" charset="2"/>
              <a:buChar char="ü"/>
            </a:pPr>
            <a:endParaRPr lang="tr-TR" sz="2800" dirty="0">
              <a:solidFill>
                <a:srgbClr val="00B050"/>
              </a:solidFill>
              <a:latin typeface="Times New Roman" pitchFamily="18" charset="0"/>
              <a:ea typeface="Tahoma" pitchFamily="34" charset="0"/>
              <a:cs typeface="Times New Roman" pitchFamily="18" charset="0"/>
            </a:endParaRPr>
          </a:p>
          <a:p>
            <a:pPr>
              <a:buFont typeface="Wingdings" pitchFamily="2" charset="2"/>
              <a:buChar char="ü"/>
            </a:pPr>
            <a:r>
              <a:rPr lang="tr-TR" sz="2800" dirty="0">
                <a:latin typeface="Times New Roman" pitchFamily="18" charset="0"/>
                <a:ea typeface="Tahoma" pitchFamily="34" charset="0"/>
                <a:cs typeface="Times New Roman" pitchFamily="18" charset="0"/>
              </a:rPr>
              <a:t>Z08.0 Habis </a:t>
            </a:r>
            <a:r>
              <a:rPr lang="tr-TR" sz="2800" dirty="0" err="1">
                <a:latin typeface="Times New Roman" pitchFamily="18" charset="0"/>
                <a:ea typeface="Tahoma" pitchFamily="34" charset="0"/>
                <a:cs typeface="Times New Roman" pitchFamily="18" charset="0"/>
              </a:rPr>
              <a:t>neoplazm</a:t>
            </a:r>
            <a:r>
              <a:rPr lang="tr-TR" sz="2800" dirty="0">
                <a:latin typeface="Times New Roman" pitchFamily="18" charset="0"/>
                <a:ea typeface="Tahoma" pitchFamily="34" charset="0"/>
                <a:cs typeface="Times New Roman" pitchFamily="18" charset="0"/>
              </a:rPr>
              <a:t> cerrahisi sonrası takip muayenesi</a:t>
            </a:r>
          </a:p>
          <a:p>
            <a:pPr>
              <a:buFont typeface="Wingdings" pitchFamily="2" charset="2"/>
              <a:buChar char="ü"/>
            </a:pPr>
            <a:r>
              <a:rPr lang="tr-TR" sz="2800" dirty="0">
                <a:latin typeface="Times New Roman" pitchFamily="18" charset="0"/>
                <a:cs typeface="Times New Roman" pitchFamily="18" charset="0"/>
              </a:rPr>
              <a:t>Z85.3 Memenin habis </a:t>
            </a:r>
            <a:r>
              <a:rPr lang="tr-TR" sz="2800" dirty="0" err="1">
                <a:latin typeface="Times New Roman" pitchFamily="18" charset="0"/>
                <a:cs typeface="Times New Roman" pitchFamily="18" charset="0"/>
              </a:rPr>
              <a:t>neoplazmı</a:t>
            </a:r>
            <a:r>
              <a:rPr lang="tr-TR" sz="2800" dirty="0">
                <a:latin typeface="Times New Roman" pitchFamily="18" charset="0"/>
                <a:cs typeface="Times New Roman" pitchFamily="18" charset="0"/>
              </a:rPr>
              <a:t> kişisel öyküsü</a:t>
            </a:r>
          </a:p>
          <a:p>
            <a:pPr>
              <a:buNone/>
            </a:pPr>
            <a:endParaRPr lang="tr-TR" b="1" dirty="0">
              <a:solidFill>
                <a:srgbClr val="00B050"/>
              </a:solidFill>
            </a:endParaRPr>
          </a:p>
        </p:txBody>
      </p:sp>
      <p:sp>
        <p:nvSpPr>
          <p:cNvPr id="4" name="3 Slayt Numarası Yer Tutucusu"/>
          <p:cNvSpPr>
            <a:spLocks noGrp="1"/>
          </p:cNvSpPr>
          <p:nvPr>
            <p:ph type="sldNum" sz="quarter" idx="12"/>
          </p:nvPr>
        </p:nvSpPr>
        <p:spPr/>
        <p:txBody>
          <a:bodyPr/>
          <a:lstStyle/>
          <a:p>
            <a:fld id="{84682033-5290-4839-A7E1-A23564A56206}" type="slidenum">
              <a:rPr lang="en-US" smtClean="0"/>
              <a:pPr/>
              <a:t>56</a:t>
            </a:fld>
            <a:endParaRPr lang="en-US" dirty="0"/>
          </a:p>
        </p:txBody>
      </p:sp>
    </p:spTree>
    <p:extLst>
      <p:ext uri="{BB962C8B-B14F-4D97-AF65-F5344CB8AC3E}">
        <p14:creationId xmlns:p14="http://schemas.microsoft.com/office/powerpoint/2010/main" val="317282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84682033-5290-4839-A7E1-A23564A56206}" type="slidenum">
              <a:rPr lang="en-US" smtClean="0"/>
              <a:pPr/>
              <a:t>57</a:t>
            </a:fld>
            <a:endParaRPr lang="en-US" dirty="0"/>
          </a:p>
        </p:txBody>
      </p:sp>
      <p:sp>
        <p:nvSpPr>
          <p:cNvPr id="7" name="6 Dikdörtgen"/>
          <p:cNvSpPr/>
          <p:nvPr/>
        </p:nvSpPr>
        <p:spPr>
          <a:xfrm>
            <a:off x="1057640" y="1277353"/>
            <a:ext cx="8013208" cy="4678204"/>
          </a:xfrm>
          <a:prstGeom prst="rect">
            <a:avLst/>
          </a:prstGeom>
        </p:spPr>
        <p:txBody>
          <a:bodyPr wrap="square">
            <a:spAutoFit/>
          </a:bodyPr>
          <a:lstStyle/>
          <a:p>
            <a:pPr>
              <a:tabLst>
                <a:tab pos="896513" algn="l"/>
                <a:tab pos="2330615" algn="l"/>
              </a:tabLst>
            </a:pPr>
            <a:r>
              <a:rPr lang="tr-TR" sz="2800" dirty="0">
                <a:solidFill>
                  <a:srgbClr val="FF0000"/>
                </a:solidFill>
                <a:latin typeface="Times New Roman" pitchFamily="18" charset="0"/>
                <a:ea typeface="Times New Roman" pitchFamily="18" charset="0"/>
                <a:cs typeface="Times New Roman" pitchFamily="18" charset="0"/>
              </a:rPr>
              <a:t>  </a:t>
            </a:r>
            <a:r>
              <a:rPr lang="tr-TR" sz="2800" b="1" dirty="0">
                <a:solidFill>
                  <a:srgbClr val="FF0000"/>
                </a:solidFill>
                <a:latin typeface="Times New Roman" pitchFamily="18" charset="0"/>
                <a:ea typeface="Times New Roman" pitchFamily="18" charset="0"/>
                <a:cs typeface="Times New Roman" pitchFamily="18" charset="0"/>
              </a:rPr>
              <a:t>Örnek: </a:t>
            </a:r>
          </a:p>
          <a:p>
            <a:pPr>
              <a:tabLst>
                <a:tab pos="896513" algn="l"/>
                <a:tab pos="2330615" algn="l"/>
              </a:tabLst>
            </a:pPr>
            <a:endParaRPr lang="tr-TR" sz="2800" dirty="0">
              <a:solidFill>
                <a:srgbClr val="FF0000"/>
              </a:solidFill>
              <a:latin typeface="Times New Roman" pitchFamily="18" charset="0"/>
              <a:ea typeface="Times New Roman" pitchFamily="18" charset="0"/>
              <a:cs typeface="Times New Roman" pitchFamily="18" charset="0"/>
            </a:endParaRPr>
          </a:p>
          <a:p>
            <a:pPr>
              <a:tabLst>
                <a:tab pos="896513" algn="l"/>
                <a:tab pos="2330615" algn="l"/>
              </a:tabLst>
            </a:pPr>
            <a:r>
              <a:rPr lang="tr-TR" sz="2800" dirty="0">
                <a:latin typeface="Times New Roman" pitchFamily="18" charset="0"/>
                <a:ea typeface="Times New Roman" pitchFamily="18" charset="0"/>
                <a:cs typeface="Times New Roman" pitchFamily="18" charset="0"/>
              </a:rPr>
              <a:t>	Hasta, gastrik ülserlerin (ilaçla tedavi edilmiştir) takibi için hastaneye yatırılmıştır. Endoskopide, ülserlerin iyileştiği görülmüş ve aktif ülserasyon bulgusuna rastlanmamıştır.</a:t>
            </a:r>
            <a:endParaRPr lang="tr-TR" sz="2800" dirty="0">
              <a:latin typeface="Times New Roman" pitchFamily="18" charset="0"/>
              <a:cs typeface="Times New Roman" pitchFamily="18" charset="0"/>
            </a:endParaRPr>
          </a:p>
          <a:p>
            <a:pPr>
              <a:tabLst>
                <a:tab pos="896513" algn="l"/>
                <a:tab pos="2330615" algn="l"/>
              </a:tabLst>
            </a:pPr>
            <a:r>
              <a:rPr lang="tr-TR" sz="2800" dirty="0">
                <a:latin typeface="Times New Roman" pitchFamily="18" charset="0"/>
                <a:ea typeface="Times New Roman" pitchFamily="18" charset="0"/>
                <a:cs typeface="Times New Roman" pitchFamily="18" charset="0"/>
              </a:rPr>
              <a:t>	</a:t>
            </a:r>
          </a:p>
          <a:p>
            <a:pPr marL="341528" indent="-341528">
              <a:buClr>
                <a:schemeClr val="accent1"/>
              </a:buClr>
              <a:buFont typeface="Wingdings" panose="05000000000000000000" pitchFamily="2" charset="2"/>
              <a:buChar char="ü"/>
              <a:tabLst>
                <a:tab pos="896513" algn="l"/>
                <a:tab pos="2330615" algn="l"/>
              </a:tabLst>
            </a:pPr>
            <a:r>
              <a:rPr lang="tr-TR" sz="2800" dirty="0">
                <a:latin typeface="Times New Roman" pitchFamily="18" charset="0"/>
                <a:ea typeface="Times New Roman" pitchFamily="18" charset="0"/>
                <a:cs typeface="Times New Roman" pitchFamily="18" charset="0"/>
              </a:rPr>
              <a:t>Z09.2  Diğer durumlar için </a:t>
            </a:r>
            <a:r>
              <a:rPr lang="tr-TR" sz="2800" dirty="0" err="1">
                <a:latin typeface="Times New Roman" pitchFamily="18" charset="0"/>
                <a:ea typeface="Times New Roman" pitchFamily="18" charset="0"/>
                <a:cs typeface="Times New Roman" pitchFamily="18" charset="0"/>
              </a:rPr>
              <a:t>farmakoterapi</a:t>
            </a:r>
            <a:r>
              <a:rPr lang="tr-TR" sz="2800" dirty="0">
                <a:latin typeface="Times New Roman" pitchFamily="18" charset="0"/>
                <a:ea typeface="Times New Roman" pitchFamily="18" charset="0"/>
                <a:cs typeface="Times New Roman" pitchFamily="18" charset="0"/>
              </a:rPr>
              <a:t> sonrası takip muayenesi</a:t>
            </a:r>
          </a:p>
          <a:p>
            <a:pPr>
              <a:buClr>
                <a:schemeClr val="accent1"/>
              </a:buClr>
              <a:buFont typeface="Wingdings" pitchFamily="2" charset="2"/>
              <a:buChar char="ü"/>
              <a:tabLst>
                <a:tab pos="896513" algn="l"/>
                <a:tab pos="2330615" algn="l"/>
              </a:tabLst>
            </a:pPr>
            <a:r>
              <a:rPr lang="tr-TR" sz="2800" dirty="0">
                <a:latin typeface="Times New Roman" pitchFamily="18" charset="0"/>
                <a:ea typeface="Times New Roman" pitchFamily="18" charset="0"/>
                <a:cs typeface="Times New Roman" pitchFamily="18" charset="0"/>
              </a:rPr>
              <a:t>Z87.11 </a:t>
            </a:r>
            <a:r>
              <a:rPr lang="tr-TR" sz="2800" dirty="0" err="1">
                <a:latin typeface="Times New Roman" pitchFamily="18" charset="0"/>
                <a:ea typeface="Times New Roman" pitchFamily="18" charset="0"/>
                <a:cs typeface="Times New Roman" pitchFamily="18" charset="0"/>
              </a:rPr>
              <a:t>Peptik</a:t>
            </a:r>
            <a:r>
              <a:rPr lang="tr-TR" sz="2800" dirty="0">
                <a:latin typeface="Times New Roman" pitchFamily="18" charset="0"/>
                <a:ea typeface="Times New Roman" pitchFamily="18" charset="0"/>
                <a:cs typeface="Times New Roman" pitchFamily="18" charset="0"/>
              </a:rPr>
              <a:t> ülser hastalığı kişisel öyküsü</a:t>
            </a:r>
          </a:p>
          <a:p>
            <a:pPr>
              <a:tabLst>
                <a:tab pos="896513" algn="l"/>
                <a:tab pos="2330615" algn="l"/>
              </a:tabLst>
            </a:pPr>
            <a:endParaRPr lang="tr-TR" i="1" dirty="0" smtClean="0">
              <a:cs typeface="Arial" pitchFamily="34" charset="0"/>
            </a:endParaRPr>
          </a:p>
        </p:txBody>
      </p:sp>
    </p:spTree>
    <p:extLst>
      <p:ext uri="{BB962C8B-B14F-4D97-AF65-F5344CB8AC3E}">
        <p14:creationId xmlns:p14="http://schemas.microsoft.com/office/powerpoint/2010/main" val="346252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p:cTn id="7"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4" end="4"/>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anim calcmode="lin" valueType="num">
                                      <p:cBhvr>
                                        <p:cTn id="13"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15" dur="1000" fill="hold"/>
                                        <p:tgtEl>
                                          <p:spTgt spid="7">
                                            <p:txEl>
                                              <p:pRg st="5" end="5"/>
                                            </p:txEl>
                                          </p:spTgt>
                                        </p:tgtEl>
                                        <p:attrNameLst>
                                          <p:attrName>style.rotation</p:attrName>
                                        </p:attrNameLst>
                                      </p:cBhvr>
                                      <p:tavLst>
                                        <p:tav tm="0">
                                          <p:val>
                                            <p:fltVal val="90"/>
                                          </p:val>
                                        </p:tav>
                                        <p:tav tm="100000">
                                          <p:val>
                                            <p:fltVal val="0"/>
                                          </p:val>
                                        </p:tav>
                                      </p:tavLst>
                                    </p:anim>
                                    <p:animEffect transition="in" filter="fade">
                                      <p:cBhvr>
                                        <p:cTn id="16"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66461" y="0"/>
            <a:ext cx="7890080" cy="1628800"/>
          </a:xfrm>
        </p:spPr>
        <p:txBody>
          <a:bodyPr>
            <a:noAutofit/>
          </a:bodyPr>
          <a:lstStyle/>
          <a:p>
            <a:pPr algn="ctr"/>
            <a:r>
              <a:rPr lang="tr-TR" sz="3600" b="1" dirty="0" smtClean="0">
                <a:solidFill>
                  <a:srgbClr val="FF0000"/>
                </a:solidFill>
                <a:latin typeface="Times New Roman" panose="02020603050405020304" pitchFamily="18" charset="0"/>
                <a:cs typeface="Times New Roman" panose="02020603050405020304" pitchFamily="18" charset="0"/>
              </a:rPr>
              <a:t>Kan </a:t>
            </a:r>
            <a:r>
              <a:rPr lang="tr-TR" sz="3600" b="1" dirty="0">
                <a:solidFill>
                  <a:srgbClr val="FF0000"/>
                </a:solidFill>
                <a:latin typeface="Times New Roman" panose="02020603050405020304" pitchFamily="18" charset="0"/>
                <a:cs typeface="Times New Roman" panose="02020603050405020304" pitchFamily="18" charset="0"/>
              </a:rPr>
              <a:t>ve Kan Yapıcı Organların Hastalıkları ve </a:t>
            </a:r>
            <a:r>
              <a:rPr lang="tr-TR" sz="3600" b="1" dirty="0" err="1">
                <a:solidFill>
                  <a:srgbClr val="FF0000"/>
                </a:solidFill>
                <a:latin typeface="Times New Roman" panose="02020603050405020304" pitchFamily="18" charset="0"/>
                <a:cs typeface="Times New Roman" panose="02020603050405020304" pitchFamily="18" charset="0"/>
              </a:rPr>
              <a:t>İmmün</a:t>
            </a:r>
            <a:r>
              <a:rPr lang="tr-TR" sz="3600" b="1" dirty="0">
                <a:solidFill>
                  <a:srgbClr val="FF0000"/>
                </a:solidFill>
                <a:latin typeface="Times New Roman" panose="02020603050405020304" pitchFamily="18" charset="0"/>
                <a:cs typeface="Times New Roman" panose="02020603050405020304" pitchFamily="18" charset="0"/>
              </a:rPr>
              <a:t> Sistem İle İlgili Belirli Bozukluklar (D50-D89</a:t>
            </a:r>
          </a:p>
        </p:txBody>
      </p:sp>
      <p:sp>
        <p:nvSpPr>
          <p:cNvPr id="3" name="2 İçerik Yer Tutucusu"/>
          <p:cNvSpPr>
            <a:spLocks noGrp="1"/>
          </p:cNvSpPr>
          <p:nvPr>
            <p:ph idx="1"/>
          </p:nvPr>
        </p:nvSpPr>
        <p:spPr>
          <a:xfrm>
            <a:off x="539552" y="1916832"/>
            <a:ext cx="8604448" cy="4536504"/>
          </a:xfrm>
        </p:spPr>
        <p:txBody>
          <a:bodyPr/>
          <a:lstStyle/>
          <a:p>
            <a:pPr marL="457200" lvl="1" indent="0" eaLnBrk="1" hangingPunct="1">
              <a:buClr>
                <a:srgbClr val="00FF00"/>
              </a:buClr>
              <a:buSzTx/>
              <a:buNone/>
            </a:pPr>
            <a:r>
              <a:rPr lang="tr-TR" sz="2800" b="1" dirty="0" smtClean="0">
                <a:solidFill>
                  <a:srgbClr val="FF0000"/>
                </a:solidFill>
                <a:latin typeface="Times New Roman" panose="02020603050405020304" pitchFamily="18" charset="0"/>
                <a:cs typeface="Times New Roman" panose="02020603050405020304" pitchFamily="18" charset="0"/>
              </a:rPr>
              <a:t>Anemi (D50-D65):</a:t>
            </a:r>
          </a:p>
          <a:p>
            <a:pPr lvl="1" eaLnBrk="1" hangingPunct="1">
              <a:buClr>
                <a:srgbClr val="00FF00"/>
              </a:buClr>
              <a:buSzTx/>
              <a:buFont typeface="Wingdings" pitchFamily="2" charset="2"/>
              <a:buChar char="Ø"/>
            </a:pPr>
            <a:endParaRPr lang="tr-TR" sz="2800" b="1" dirty="0" smtClean="0">
              <a:solidFill>
                <a:srgbClr val="7030A0"/>
              </a:solidFill>
              <a:latin typeface="Times New Roman" panose="02020603050405020304" pitchFamily="18" charset="0"/>
              <a:cs typeface="Times New Roman" panose="02020603050405020304" pitchFamily="18" charset="0"/>
            </a:endParaRPr>
          </a:p>
          <a:p>
            <a:pPr lvl="2" eaLnBrk="1" hangingPunct="1">
              <a:buClr>
                <a:srgbClr val="00FF00"/>
              </a:buClr>
              <a:buSzTx/>
              <a:buFont typeface="Wingdings" pitchFamily="2" charset="2"/>
              <a:buChar char="Ø"/>
            </a:pPr>
            <a:r>
              <a:rPr lang="tr-TR" sz="2800" dirty="0" smtClean="0">
                <a:latin typeface="Times New Roman" panose="02020603050405020304" pitchFamily="18" charset="0"/>
                <a:cs typeface="Times New Roman" panose="02020603050405020304" pitchFamily="18" charset="0"/>
              </a:rPr>
              <a:t>Hiçbir spesifik ACS (</a:t>
            </a:r>
            <a:r>
              <a:rPr lang="tr-TR" sz="2800" dirty="0" err="1" smtClean="0">
                <a:latin typeface="Times New Roman" panose="02020603050405020304" pitchFamily="18" charset="0"/>
                <a:cs typeface="Times New Roman" panose="02020603050405020304" pitchFamily="18" charset="0"/>
              </a:rPr>
              <a:t>standartı</a:t>
            </a:r>
            <a:r>
              <a:rPr lang="tr-TR" sz="2800" dirty="0" smtClean="0">
                <a:latin typeface="Times New Roman" panose="02020603050405020304" pitchFamily="18" charset="0"/>
                <a:cs typeface="Times New Roman" panose="02020603050405020304" pitchFamily="18" charset="0"/>
              </a:rPr>
              <a:t>) yoktur.</a:t>
            </a:r>
          </a:p>
          <a:p>
            <a:pPr lvl="2" eaLnBrk="1" hangingPunct="1">
              <a:buClr>
                <a:srgbClr val="00FF00"/>
              </a:buClr>
              <a:buSzTx/>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lvl="2" eaLnBrk="1" hangingPunct="1">
              <a:buClr>
                <a:srgbClr val="00FF00"/>
              </a:buClr>
              <a:buSzTx/>
              <a:buFont typeface="Wingdings" pitchFamily="2" charset="2"/>
              <a:buChar char="Ø"/>
            </a:pPr>
            <a:r>
              <a:rPr lang="tr-TR" sz="2800" dirty="0" smtClean="0">
                <a:latin typeface="Times New Roman" panose="02020603050405020304" pitchFamily="18" charset="0"/>
                <a:cs typeface="Times New Roman" panose="02020603050405020304" pitchFamily="18" charset="0"/>
              </a:rPr>
              <a:t>Farklı anemi tipleri için farklı kodlar vardır. </a:t>
            </a:r>
          </a:p>
          <a:p>
            <a:pPr lvl="2" eaLnBrk="1" hangingPunct="1">
              <a:buClr>
                <a:srgbClr val="00FF00"/>
              </a:buClr>
              <a:buSzTx/>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lvl="2" eaLnBrk="1" hangingPunct="1">
              <a:buClr>
                <a:srgbClr val="00FF00"/>
              </a:buClr>
              <a:buSzTx/>
              <a:buFont typeface="Wingdings" pitchFamily="2" charset="2"/>
              <a:buChar char="Ø"/>
            </a:pPr>
            <a:r>
              <a:rPr lang="tr-TR" sz="2800" dirty="0" smtClean="0">
                <a:latin typeface="Times New Roman" panose="02020603050405020304" pitchFamily="18" charset="0"/>
                <a:cs typeface="Times New Roman" panose="02020603050405020304" pitchFamily="18" charset="0"/>
              </a:rPr>
              <a:t>Kodlamadan önce anemi bir </a:t>
            </a:r>
            <a:r>
              <a:rPr lang="tr-TR" sz="2800" dirty="0" err="1" smtClean="0">
                <a:latin typeface="Times New Roman" panose="02020603050405020304" pitchFamily="18" charset="0"/>
                <a:cs typeface="Times New Roman" panose="02020603050405020304" pitchFamily="18" charset="0"/>
              </a:rPr>
              <a:t>klinisyen</a:t>
            </a:r>
            <a:r>
              <a:rPr lang="tr-TR" sz="2800" dirty="0" smtClean="0">
                <a:latin typeface="Times New Roman" panose="02020603050405020304" pitchFamily="18" charset="0"/>
                <a:cs typeface="Times New Roman" panose="02020603050405020304" pitchFamily="18" charset="0"/>
              </a:rPr>
              <a:t> tarafından belgelenmelidir </a:t>
            </a:r>
          </a:p>
          <a:p>
            <a:pPr lvl="2" eaLnBrk="1" hangingPunct="1">
              <a:buClr>
                <a:srgbClr val="00FF00"/>
              </a:buClr>
              <a:buSzTx/>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lvl="2" eaLnBrk="1" hangingPunct="1">
              <a:buClr>
                <a:srgbClr val="00FF00"/>
              </a:buClr>
              <a:buSzTx/>
              <a:buFont typeface="Wingdings" pitchFamily="2" charset="2"/>
              <a:buChar char="Ø"/>
            </a:pPr>
            <a:r>
              <a:rPr lang="tr-TR" sz="2800" dirty="0" smtClean="0">
                <a:latin typeface="Times New Roman" panose="02020603050405020304" pitchFamily="18" charset="0"/>
                <a:cs typeface="Times New Roman" panose="02020603050405020304" pitchFamily="18" charset="0"/>
              </a:rPr>
              <a:t> </a:t>
            </a:r>
            <a:r>
              <a:rPr lang="tr-TR" sz="2800" dirty="0" smtClean="0">
                <a:solidFill>
                  <a:srgbClr val="FF0000"/>
                </a:solidFill>
                <a:latin typeface="Times New Roman" panose="02020603050405020304" pitchFamily="18" charset="0"/>
                <a:cs typeface="Times New Roman" panose="02020603050405020304" pitchFamily="18" charset="0"/>
              </a:rPr>
              <a:t>Anemiyi hemoglobin sonucuna göre kodlamayın.</a:t>
            </a:r>
          </a:p>
        </p:txBody>
      </p:sp>
      <p:sp>
        <p:nvSpPr>
          <p:cNvPr id="4" name="3 Slayt Numarası Yer Tutucusu"/>
          <p:cNvSpPr>
            <a:spLocks noGrp="1"/>
          </p:cNvSpPr>
          <p:nvPr>
            <p:ph type="sldNum" sz="quarter" idx="12"/>
          </p:nvPr>
        </p:nvSpPr>
        <p:spPr/>
        <p:txBody>
          <a:bodyPr/>
          <a:lstStyle/>
          <a:p>
            <a:pPr>
              <a:defRPr/>
            </a:pPr>
            <a:fld id="{3075D151-8C9D-42CF-AB6D-126FF26B4EC1}" type="slidenum">
              <a:rPr lang="tr-TR" smtClean="0"/>
              <a:pPr>
                <a:defRPr/>
              </a:pPr>
              <a:t>58</a:t>
            </a:fld>
            <a:endParaRPr lang="tr-T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43608" y="0"/>
            <a:ext cx="8100392" cy="1143000"/>
          </a:xfrm>
        </p:spPr>
        <p:txBody>
          <a:bodyPr>
            <a:normAutofit/>
          </a:bodyPr>
          <a:lstStyle/>
          <a:p>
            <a:pPr algn="ctr" eaLnBrk="1" hangingPunct="1"/>
            <a:r>
              <a:rPr lang="tr-TR" sz="3600" b="1" dirty="0" smtClean="0">
                <a:solidFill>
                  <a:srgbClr val="FF0000"/>
                </a:solidFill>
                <a:latin typeface="Times New Roman" panose="02020603050405020304" pitchFamily="18" charset="0"/>
                <a:cs typeface="Times New Roman" panose="02020603050405020304" pitchFamily="18" charset="0"/>
              </a:rPr>
              <a:t>Kan Transfüzyonları (ACS 0302)</a:t>
            </a:r>
          </a:p>
        </p:txBody>
      </p:sp>
      <p:sp>
        <p:nvSpPr>
          <p:cNvPr id="12291" name="Rectangle 3"/>
          <p:cNvSpPr>
            <a:spLocks noGrp="1" noChangeArrowheads="1"/>
          </p:cNvSpPr>
          <p:nvPr>
            <p:ph idx="1"/>
          </p:nvPr>
        </p:nvSpPr>
        <p:spPr>
          <a:xfrm>
            <a:off x="1043608" y="1143000"/>
            <a:ext cx="7992888" cy="5454352"/>
          </a:xfrm>
        </p:spPr>
        <p:txBody>
          <a:bodyPr/>
          <a:lstStyle/>
          <a:p>
            <a:pPr eaLnBrk="1" hangingPunct="1">
              <a:buFont typeface="Wingdings" pitchFamily="2" charset="2"/>
              <a:buChar char="Ø"/>
            </a:pPr>
            <a:r>
              <a:rPr lang="tr-TR" sz="2800" dirty="0" smtClean="0">
                <a:latin typeface="Times New Roman" panose="02020603050405020304" pitchFamily="18" charset="0"/>
                <a:cs typeface="Times New Roman" panose="02020603050405020304" pitchFamily="18" charset="0"/>
              </a:rPr>
              <a:t>Kan nakilleri veya kan ürünlerinin </a:t>
            </a:r>
            <a:r>
              <a:rPr lang="tr-TR" sz="2800" dirty="0" err="1" smtClean="0">
                <a:latin typeface="Times New Roman" panose="02020603050405020304" pitchFamily="18" charset="0"/>
                <a:cs typeface="Times New Roman" panose="02020603050405020304" pitchFamily="18" charset="0"/>
              </a:rPr>
              <a:t>infüzyonları</a:t>
            </a:r>
            <a:r>
              <a:rPr lang="tr-TR" sz="2800" dirty="0" smtClean="0">
                <a:latin typeface="Times New Roman" panose="02020603050405020304" pitchFamily="18" charset="0"/>
                <a:cs typeface="Times New Roman" panose="02020603050405020304" pitchFamily="18" charset="0"/>
              </a:rPr>
              <a:t>, gerçekleştirildikleri </a:t>
            </a:r>
            <a:r>
              <a:rPr lang="tr-TR" sz="2800" b="1" dirty="0" smtClean="0">
                <a:latin typeface="Times New Roman" panose="02020603050405020304" pitchFamily="18" charset="0"/>
                <a:cs typeface="Times New Roman" panose="02020603050405020304" pitchFamily="18" charset="0"/>
              </a:rPr>
              <a:t>her durumda </a:t>
            </a:r>
            <a:r>
              <a:rPr lang="tr-TR" sz="2800" dirty="0" smtClean="0">
                <a:latin typeface="Times New Roman" panose="02020603050405020304" pitchFamily="18" charset="0"/>
                <a:cs typeface="Times New Roman" panose="02020603050405020304" pitchFamily="18" charset="0"/>
              </a:rPr>
              <a:t>kodlanmalıdır.</a:t>
            </a:r>
          </a:p>
          <a:p>
            <a:pPr eaLnBrk="1" hangingPunct="1">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eaLnBrk="1" hangingPunct="1">
              <a:buFont typeface="Wingdings" pitchFamily="2" charset="2"/>
              <a:buChar char="Ø"/>
            </a:pPr>
            <a:r>
              <a:rPr lang="tr-TR" sz="2800" dirty="0" smtClean="0">
                <a:latin typeface="Times New Roman" panose="02020603050405020304" pitchFamily="18" charset="0"/>
                <a:cs typeface="Times New Roman" panose="02020603050405020304" pitchFamily="18" charset="0"/>
              </a:rPr>
              <a:t>Aynı kan ürününün aynı bakım epizodunda birden fazla nakli yapılırsa, bu durum yalnızca tek prosedür kodu ile belirtilmelidir.</a:t>
            </a:r>
          </a:p>
          <a:p>
            <a:pPr eaLnBrk="1" hangingPunct="1">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eaLnBrk="1" hangingPunct="1">
              <a:buFont typeface="Wingdings" pitchFamily="2" charset="2"/>
              <a:buChar char="Ø"/>
            </a:pPr>
            <a:r>
              <a:rPr lang="tr-TR" sz="2800" dirty="0" smtClean="0">
                <a:latin typeface="Times New Roman" panose="02020603050405020304" pitchFamily="18" charset="0"/>
                <a:cs typeface="Times New Roman" panose="02020603050405020304" pitchFamily="18" charset="0"/>
              </a:rPr>
              <a:t>Bakım epizodunda birden  fazla tipte kan ürünü nakledilirse, bu farklı ürünler uygun kodlarla kodlanmalıdır.</a:t>
            </a:r>
          </a:p>
        </p:txBody>
      </p:sp>
      <p:sp>
        <p:nvSpPr>
          <p:cNvPr id="4" name="3 Slayt Numarası Yer Tutucusu"/>
          <p:cNvSpPr>
            <a:spLocks noGrp="1"/>
          </p:cNvSpPr>
          <p:nvPr>
            <p:ph type="sldNum" sz="quarter" idx="12"/>
          </p:nvPr>
        </p:nvSpPr>
        <p:spPr/>
        <p:txBody>
          <a:bodyPr/>
          <a:lstStyle/>
          <a:p>
            <a:pPr>
              <a:defRPr/>
            </a:pPr>
            <a:fld id="{7E3793C3-65AB-4CC2-9F39-7A6D5304EF3A}" type="slidenum">
              <a:rPr lang="tr-TR" smtClean="0"/>
              <a:pPr>
                <a:defRPr/>
              </a:pPr>
              <a:t>59</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6</a:t>
            </a:fld>
            <a:endParaRPr lang="tr-TR"/>
          </a:p>
        </p:txBody>
      </p:sp>
      <p:sp>
        <p:nvSpPr>
          <p:cNvPr id="19457" name="1 Başlık"/>
          <p:cNvSpPr>
            <a:spLocks noGrp="1"/>
          </p:cNvSpPr>
          <p:nvPr>
            <p:ph type="title" idx="4294967295"/>
          </p:nvPr>
        </p:nvSpPr>
        <p:spPr>
          <a:xfrm>
            <a:off x="1222375" y="44450"/>
            <a:ext cx="7921625" cy="1143000"/>
          </a:xfrm>
        </p:spPr>
        <p:txBody>
          <a:bodyPr>
            <a:normAutofit/>
          </a:bodyPr>
          <a:lstStyle/>
          <a:p>
            <a:pPr algn="ctr" eaLnBrk="1" hangingPunct="1"/>
            <a:r>
              <a:rPr lang="tr-TR" sz="3600" b="1" dirty="0" err="1">
                <a:solidFill>
                  <a:srgbClr val="FF0000"/>
                </a:solidFill>
                <a:latin typeface="Times New Roman" panose="02020603050405020304" pitchFamily="18" charset="0"/>
                <a:ea typeface="+mn-ea"/>
                <a:cs typeface="Times New Roman" panose="02020603050405020304" pitchFamily="18" charset="0"/>
              </a:rPr>
              <a:t>Asemptomatik</a:t>
            </a:r>
            <a:r>
              <a:rPr lang="tr-TR" sz="3600" b="1" dirty="0">
                <a:solidFill>
                  <a:srgbClr val="FF0000"/>
                </a:solidFill>
                <a:latin typeface="Times New Roman" panose="02020603050405020304" pitchFamily="18" charset="0"/>
                <a:ea typeface="+mn-ea"/>
                <a:cs typeface="Times New Roman" panose="02020603050405020304" pitchFamily="18" charset="0"/>
              </a:rPr>
              <a:t> HIV – Z21</a:t>
            </a:r>
          </a:p>
        </p:txBody>
      </p:sp>
      <p:sp>
        <p:nvSpPr>
          <p:cNvPr id="5" name="2 İçerik Yer Tutucusu"/>
          <p:cNvSpPr txBox="1">
            <a:spLocks/>
          </p:cNvSpPr>
          <p:nvPr/>
        </p:nvSpPr>
        <p:spPr>
          <a:xfrm>
            <a:off x="971600" y="548680"/>
            <a:ext cx="8064896" cy="564043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fontAlgn="auto">
              <a:spcAft>
                <a:spcPts val="0"/>
              </a:spcAft>
              <a:buFont typeface="Arial" panose="020B0604020202020204" pitchFamily="34" charset="0"/>
              <a:buNone/>
            </a:pPr>
            <a:endParaRPr lang="tr-TR" sz="2400" b="1" dirty="0" smtClean="0">
              <a:solidFill>
                <a:srgbClr val="FF0000"/>
              </a:solidFill>
              <a:latin typeface="+mj-lt"/>
            </a:endParaRPr>
          </a:p>
          <a:p>
            <a:pPr fontAlgn="auto">
              <a:spcAft>
                <a:spcPts val="0"/>
              </a:spcAft>
              <a:buClr>
                <a:srgbClr val="002060"/>
              </a:buClr>
              <a:buFont typeface="Wingdings" pitchFamily="2" charset="2"/>
              <a:buChar char="ü"/>
            </a:pPr>
            <a:r>
              <a:rPr lang="tr-TR" sz="2400" dirty="0" smtClean="0">
                <a:latin typeface="Times New Roman" panose="02020603050405020304" pitchFamily="18" charset="0"/>
                <a:cs typeface="Times New Roman" panose="02020603050405020304" pitchFamily="18" charset="0"/>
              </a:rPr>
              <a:t>HIV tarama testi (+) fakat herhangi bir semptomun gelişmediği hastaları tanımlamak için kullanılır. </a:t>
            </a:r>
          </a:p>
          <a:p>
            <a:pPr fontAlgn="auto">
              <a:spcAft>
                <a:spcPts val="0"/>
              </a:spcAft>
              <a:buClr>
                <a:srgbClr val="002060"/>
              </a:buClr>
              <a:buFont typeface="Wingdings" pitchFamily="2" charset="2"/>
              <a:buChar char="ü"/>
            </a:pPr>
            <a:r>
              <a:rPr lang="tr-TR" sz="2400" dirty="0" smtClean="0">
                <a:latin typeface="Times New Roman" panose="02020603050405020304" pitchFamily="18" charset="0"/>
                <a:cs typeface="Times New Roman" panose="02020603050405020304" pitchFamily="18" charset="0"/>
              </a:rPr>
              <a:t>Hasta HIV enfeksiyonuyla ilgisiz bir durum için yatırıldığında kullanılır.</a:t>
            </a:r>
          </a:p>
          <a:p>
            <a:pPr fontAlgn="auto">
              <a:spcAft>
                <a:spcPts val="0"/>
              </a:spcAft>
              <a:buClr>
                <a:srgbClr val="002060"/>
              </a:buClr>
              <a:buFont typeface="Wingdings" pitchFamily="2" charset="2"/>
              <a:buChar char="ü"/>
            </a:pPr>
            <a:r>
              <a:rPr lang="tr-TR" sz="2400" dirty="0" smtClean="0">
                <a:latin typeface="Times New Roman" panose="02020603050405020304" pitchFamily="18" charset="0"/>
                <a:cs typeface="Times New Roman" panose="02020603050405020304" pitchFamily="18" charset="0"/>
              </a:rPr>
              <a:t>Hasta taşıyıcı durumundadır.</a:t>
            </a:r>
          </a:p>
          <a:p>
            <a:pPr algn="ctr" fontAlgn="auto">
              <a:spcAft>
                <a:spcPts val="0"/>
              </a:spcAft>
              <a:buFont typeface="Arial" panose="020B0604020202020204" pitchFamily="34" charset="0"/>
              <a:buNone/>
            </a:pPr>
            <a:r>
              <a:rPr lang="tr-TR" sz="2400" b="1" dirty="0" smtClean="0">
                <a:solidFill>
                  <a:srgbClr val="FF0000"/>
                </a:solidFill>
                <a:latin typeface="Times New Roman" panose="02020603050405020304" pitchFamily="18" charset="0"/>
                <a:cs typeface="Times New Roman" panose="02020603050405020304" pitchFamily="18" charset="0"/>
              </a:rPr>
              <a:t>Z21 Ek Tanı olarak kodlanır Ana Tanı olarak kodlanmaz.</a:t>
            </a:r>
          </a:p>
          <a:p>
            <a:pPr fontAlgn="auto">
              <a:spcAft>
                <a:spcPts val="0"/>
              </a:spcAft>
              <a:buFont typeface="Arial" panose="020B0604020202020204" pitchFamily="34" charset="0"/>
              <a:buNone/>
            </a:pPr>
            <a:endParaRPr lang="tr-TR" sz="2400" b="1" dirty="0" smtClean="0">
              <a:solidFill>
                <a:srgbClr val="C00000"/>
              </a:solidFill>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None/>
            </a:pPr>
            <a:endParaRPr lang="tr-TR" dirty="0" smtClean="0">
              <a:latin typeface="+mj-lt"/>
            </a:endParaRPr>
          </a:p>
        </p:txBody>
      </p:sp>
      <p:sp>
        <p:nvSpPr>
          <p:cNvPr id="6" name="2 İçerik Yer Tutucusu"/>
          <p:cNvSpPr txBox="1">
            <a:spLocks/>
          </p:cNvSpPr>
          <p:nvPr/>
        </p:nvSpPr>
        <p:spPr>
          <a:xfrm>
            <a:off x="971600" y="3501008"/>
            <a:ext cx="8076926" cy="3192333"/>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Bef>
                <a:spcPct val="20000"/>
              </a:spcBef>
              <a:spcAft>
                <a:spcPts val="0"/>
              </a:spcAft>
              <a:buClr>
                <a:srgbClr val="0BD0D9"/>
              </a:buClr>
              <a:buSzPct val="95000"/>
              <a:buFont typeface="Arial" panose="020B0604020202020204" pitchFamily="34" charset="0"/>
              <a:buNone/>
              <a:defRPr/>
            </a:pPr>
            <a:r>
              <a:rPr lang="tr-TR" sz="2400" b="1" dirty="0" err="1" smtClean="0">
                <a:solidFill>
                  <a:srgbClr val="7030A0"/>
                </a:solidFill>
                <a:latin typeface="Times New Roman" panose="02020603050405020304" pitchFamily="18" charset="0"/>
                <a:cs typeface="Times New Roman" panose="02020603050405020304" pitchFamily="18" charset="0"/>
              </a:rPr>
              <a:t>Örnek:</a:t>
            </a:r>
            <a:r>
              <a:rPr lang="tr-TR" sz="2400" dirty="0" err="1" smtClean="0">
                <a:latin typeface="Times New Roman" panose="02020603050405020304" pitchFamily="18" charset="0"/>
                <a:cs typeface="Times New Roman" panose="02020603050405020304" pitchFamily="18" charset="0"/>
              </a:rPr>
              <a:t>HIV</a:t>
            </a:r>
            <a:r>
              <a:rPr lang="tr-TR" sz="2400" dirty="0" smtClean="0">
                <a:latin typeface="Times New Roman" panose="02020603050405020304" pitchFamily="18" charset="0"/>
                <a:cs typeface="Times New Roman" panose="02020603050405020304" pitchFamily="18" charset="0"/>
              </a:rPr>
              <a:t> antikoru pozitif </a:t>
            </a:r>
            <a:r>
              <a:rPr lang="tr-TR" sz="2400" dirty="0" smtClean="0">
                <a:solidFill>
                  <a:prstClr val="black"/>
                </a:solidFill>
                <a:latin typeface="Times New Roman" panose="02020603050405020304" pitchFamily="18" charset="0"/>
                <a:cs typeface="Times New Roman" panose="02020603050405020304" pitchFamily="18" charset="0"/>
              </a:rPr>
              <a:t>olan hasta prostat </a:t>
            </a:r>
            <a:r>
              <a:rPr lang="tr-TR" sz="2400" dirty="0" err="1" smtClean="0">
                <a:solidFill>
                  <a:prstClr val="black"/>
                </a:solidFill>
                <a:latin typeface="Times New Roman" panose="02020603050405020304" pitchFamily="18" charset="0"/>
                <a:cs typeface="Times New Roman" panose="02020603050405020304" pitchFamily="18" charset="0"/>
              </a:rPr>
              <a:t>hiperplazisi</a:t>
            </a:r>
            <a:r>
              <a:rPr lang="tr-TR" sz="2400" dirty="0" smtClean="0">
                <a:solidFill>
                  <a:prstClr val="black"/>
                </a:solidFill>
                <a:latin typeface="Times New Roman" panose="02020603050405020304" pitchFamily="18" charset="0"/>
                <a:cs typeface="Times New Roman" panose="02020603050405020304" pitchFamily="18" charset="0"/>
              </a:rPr>
              <a:t> nedeni ile yatırıldı. Genel anestezi ASA 2 ile açık </a:t>
            </a:r>
            <a:r>
              <a:rPr lang="tr-TR" sz="2400" dirty="0" err="1" smtClean="0">
                <a:solidFill>
                  <a:prstClr val="black"/>
                </a:solidFill>
                <a:latin typeface="Times New Roman" panose="02020603050405020304" pitchFamily="18" charset="0"/>
                <a:cs typeface="Times New Roman" panose="02020603050405020304" pitchFamily="18" charset="0"/>
              </a:rPr>
              <a:t>perineal</a:t>
            </a:r>
            <a:r>
              <a:rPr lang="tr-TR" sz="2400" dirty="0" smtClean="0">
                <a:solidFill>
                  <a:prstClr val="black"/>
                </a:solidFill>
                <a:latin typeface="Times New Roman" panose="02020603050405020304" pitchFamily="18" charset="0"/>
                <a:cs typeface="Times New Roman" panose="02020603050405020304" pitchFamily="18" charset="0"/>
              </a:rPr>
              <a:t> </a:t>
            </a:r>
            <a:r>
              <a:rPr lang="tr-TR" sz="2400" dirty="0" err="1" smtClean="0">
                <a:solidFill>
                  <a:prstClr val="black"/>
                </a:solidFill>
                <a:latin typeface="Times New Roman" panose="02020603050405020304" pitchFamily="18" charset="0"/>
                <a:cs typeface="Times New Roman" panose="02020603050405020304" pitchFamily="18" charset="0"/>
              </a:rPr>
              <a:t>prostatektomi</a:t>
            </a:r>
            <a:r>
              <a:rPr lang="tr-TR" sz="2400" dirty="0" smtClean="0">
                <a:solidFill>
                  <a:prstClr val="black"/>
                </a:solidFill>
                <a:latin typeface="Times New Roman" panose="02020603050405020304" pitchFamily="18" charset="0"/>
                <a:cs typeface="Times New Roman" panose="02020603050405020304" pitchFamily="18" charset="0"/>
              </a:rPr>
              <a:t> yapıldı.</a:t>
            </a:r>
            <a:endParaRPr lang="tr-TR" sz="2400" b="1" kern="0" dirty="0" smtClean="0">
              <a:solidFill>
                <a:prstClr val="black"/>
              </a:solidFill>
              <a:latin typeface="Times New Roman" panose="02020603050405020304" pitchFamily="18" charset="0"/>
              <a:cs typeface="Times New Roman" panose="02020603050405020304" pitchFamily="18" charset="0"/>
            </a:endParaRPr>
          </a:p>
          <a:p>
            <a:pPr fontAlgn="auto">
              <a:spcBef>
                <a:spcPts val="0"/>
              </a:spcBef>
              <a:spcAft>
                <a:spcPts val="0"/>
              </a:spcAft>
              <a:buFont typeface="Wingdings" panose="05000000000000000000" pitchFamily="2" charset="2"/>
              <a:buChar char="ü"/>
            </a:pPr>
            <a:r>
              <a:rPr lang="tr-TR" sz="2400" dirty="0" smtClean="0">
                <a:latin typeface="Times New Roman" panose="02020603050405020304" pitchFamily="18" charset="0"/>
                <a:cs typeface="Times New Roman" panose="02020603050405020304" pitchFamily="18" charset="0"/>
              </a:rPr>
              <a:t>N40  Prostat </a:t>
            </a:r>
            <a:r>
              <a:rPr lang="tr-TR" sz="2400" dirty="0" err="1" smtClean="0">
                <a:latin typeface="Times New Roman" panose="02020603050405020304" pitchFamily="18" charset="0"/>
                <a:cs typeface="Times New Roman" panose="02020603050405020304" pitchFamily="18" charset="0"/>
              </a:rPr>
              <a:t>hiperplazisi</a:t>
            </a:r>
            <a:endParaRPr lang="tr-TR" sz="2400" dirty="0" smtClean="0">
              <a:latin typeface="Times New Roman" panose="02020603050405020304" pitchFamily="18" charset="0"/>
              <a:cs typeface="Times New Roman" panose="02020603050405020304" pitchFamily="18" charset="0"/>
            </a:endParaRPr>
          </a:p>
          <a:p>
            <a:pPr fontAlgn="auto">
              <a:spcBef>
                <a:spcPts val="0"/>
              </a:spcBef>
              <a:spcAft>
                <a:spcPts val="0"/>
              </a:spcAft>
              <a:buFont typeface="Wingdings" panose="05000000000000000000" pitchFamily="2" charset="2"/>
              <a:buChar char="ü"/>
            </a:pPr>
            <a:r>
              <a:rPr lang="tr-TR" sz="2400" dirty="0" smtClean="0">
                <a:latin typeface="Times New Roman" panose="02020603050405020304" pitchFamily="18" charset="0"/>
                <a:cs typeface="Times New Roman" panose="02020603050405020304" pitchFamily="18" charset="0"/>
              </a:rPr>
              <a:t>Z21  </a:t>
            </a:r>
            <a:r>
              <a:rPr lang="tr-TR" sz="2400" dirty="0" err="1" smtClean="0">
                <a:latin typeface="Times New Roman" panose="02020603050405020304" pitchFamily="18" charset="0"/>
                <a:cs typeface="Times New Roman" panose="02020603050405020304" pitchFamily="18" charset="0"/>
              </a:rPr>
              <a:t>Asemptomatik</a:t>
            </a:r>
            <a:r>
              <a:rPr lang="tr-TR" sz="2400" dirty="0" smtClean="0">
                <a:latin typeface="Times New Roman" panose="02020603050405020304" pitchFamily="18" charset="0"/>
                <a:cs typeface="Times New Roman" panose="02020603050405020304" pitchFamily="18" charset="0"/>
              </a:rPr>
              <a:t> insan </a:t>
            </a:r>
            <a:r>
              <a:rPr lang="tr-TR" sz="2400" dirty="0" err="1" smtClean="0">
                <a:latin typeface="Times New Roman" panose="02020603050405020304" pitchFamily="18" charset="0"/>
                <a:cs typeface="Times New Roman" panose="02020603050405020304" pitchFamily="18" charset="0"/>
              </a:rPr>
              <a:t>immünyetmezlik</a:t>
            </a:r>
            <a:r>
              <a:rPr lang="tr-TR" sz="2400" dirty="0" smtClean="0">
                <a:latin typeface="Times New Roman" panose="02020603050405020304" pitchFamily="18" charset="0"/>
                <a:cs typeface="Times New Roman" panose="02020603050405020304" pitchFamily="18" charset="0"/>
              </a:rPr>
              <a:t> virüsü [HIV] enfeksiyonu durumu</a:t>
            </a:r>
          </a:p>
          <a:p>
            <a:pPr fontAlgn="auto">
              <a:spcBef>
                <a:spcPts val="0"/>
              </a:spcBef>
              <a:spcAft>
                <a:spcPts val="0"/>
              </a:spcAft>
              <a:buFont typeface="Wingdings" panose="05000000000000000000" pitchFamily="2" charset="2"/>
              <a:buChar char="ü"/>
            </a:pPr>
            <a:r>
              <a:rPr lang="tr-TR" sz="2400" dirty="0" smtClean="0">
                <a:latin typeface="Times New Roman" panose="02020603050405020304" pitchFamily="18" charset="0"/>
                <a:cs typeface="Times New Roman" panose="02020603050405020304" pitchFamily="18" charset="0"/>
              </a:rPr>
              <a:t>37200-05   Diğer açık </a:t>
            </a:r>
            <a:r>
              <a:rPr lang="tr-TR" sz="2400" dirty="0" err="1" smtClean="0">
                <a:latin typeface="Times New Roman" panose="02020603050405020304" pitchFamily="18" charset="0"/>
                <a:cs typeface="Times New Roman" panose="02020603050405020304" pitchFamily="18" charset="0"/>
              </a:rPr>
              <a:t>prostatektomi</a:t>
            </a:r>
            <a:endParaRPr lang="tr-TR" sz="2400" dirty="0" smtClean="0">
              <a:latin typeface="Times New Roman" panose="02020603050405020304" pitchFamily="18" charset="0"/>
              <a:cs typeface="Times New Roman" panose="02020603050405020304" pitchFamily="18" charset="0"/>
            </a:endParaRPr>
          </a:p>
          <a:p>
            <a:pPr fontAlgn="auto">
              <a:spcBef>
                <a:spcPts val="0"/>
              </a:spcBef>
              <a:spcAft>
                <a:spcPts val="0"/>
              </a:spcAft>
              <a:buFont typeface="Wingdings" panose="05000000000000000000" pitchFamily="2" charset="2"/>
              <a:buChar char="ü"/>
            </a:pPr>
            <a:r>
              <a:rPr lang="tr-TR" sz="2400" dirty="0" smtClean="0">
                <a:latin typeface="Times New Roman" panose="02020603050405020304" pitchFamily="18" charset="0"/>
                <a:cs typeface="Times New Roman" panose="02020603050405020304" pitchFamily="18" charset="0"/>
              </a:rPr>
              <a:t>92514-29   Genel Anestezi</a:t>
            </a:r>
          </a:p>
          <a:p>
            <a:pPr fontAlgn="auto">
              <a:spcAft>
                <a:spcPts val="0"/>
              </a:spcAft>
              <a:buFont typeface="Arial" panose="020B0604020202020204" pitchFamily="34" charset="0"/>
              <a:buNone/>
            </a:pPr>
            <a:endParaRPr lang="tr-TR" sz="2800"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1043608" y="764704"/>
            <a:ext cx="8100392" cy="5832648"/>
          </a:xfrm>
        </p:spPr>
        <p:txBody>
          <a:bodyPr/>
          <a:lstStyle/>
          <a:p>
            <a:pPr eaLnBrk="1" hangingPunct="1">
              <a:lnSpc>
                <a:spcPct val="90000"/>
              </a:lnSpc>
              <a:buFontTx/>
              <a:buNone/>
            </a:pPr>
            <a:r>
              <a:rPr lang="tr-TR" sz="2800" b="1" dirty="0" smtClean="0">
                <a:solidFill>
                  <a:srgbClr val="FF0000"/>
                </a:solidFill>
                <a:latin typeface="Times New Roman" panose="02020603050405020304" pitchFamily="18" charset="0"/>
                <a:cs typeface="Times New Roman" panose="02020603050405020304" pitchFamily="18" charset="0"/>
              </a:rPr>
              <a:t> Örnek :</a:t>
            </a:r>
          </a:p>
          <a:p>
            <a:pPr eaLnBrk="1" hangingPunct="1">
              <a:lnSpc>
                <a:spcPct val="90000"/>
              </a:lnSpc>
              <a:buFontTx/>
              <a:buNone/>
            </a:pPr>
            <a:r>
              <a:rPr lang="tr-TR" sz="2800" dirty="0" smtClean="0">
                <a:latin typeface="Times New Roman" panose="02020603050405020304" pitchFamily="18" charset="0"/>
                <a:cs typeface="Times New Roman" panose="02020603050405020304" pitchFamily="18" charset="0"/>
              </a:rPr>
              <a:t>    Hastaya, bakım epizodunda üç kez paket hücre nakledilmiştir.</a:t>
            </a:r>
          </a:p>
          <a:p>
            <a:pPr eaLnBrk="1" hangingPunct="1">
              <a:lnSpc>
                <a:spcPct val="9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13706-02 [1893] </a:t>
            </a:r>
            <a:r>
              <a:rPr lang="tr-TR" sz="2800" i="1" dirty="0" smtClean="0">
                <a:latin typeface="Times New Roman" panose="02020603050405020304" pitchFamily="18" charset="0"/>
                <a:cs typeface="Times New Roman" panose="02020603050405020304" pitchFamily="18" charset="0"/>
              </a:rPr>
              <a:t>Paket hücre nakli, </a:t>
            </a:r>
            <a:r>
              <a:rPr lang="tr-TR" sz="2800" dirty="0" smtClean="0">
                <a:latin typeface="Times New Roman" panose="02020603050405020304" pitchFamily="18" charset="0"/>
                <a:cs typeface="Times New Roman" panose="02020603050405020304" pitchFamily="18" charset="0"/>
              </a:rPr>
              <a:t>yalnızca bir kez</a:t>
            </a:r>
          </a:p>
          <a:p>
            <a:pPr eaLnBrk="1" hangingPunct="1">
              <a:lnSpc>
                <a:spcPct val="90000"/>
              </a:lnSpc>
              <a:buFontTx/>
              <a:buNone/>
            </a:pPr>
            <a:endParaRPr lang="tr-TR" sz="2800" dirty="0" smtClean="0">
              <a:solidFill>
                <a:srgbClr val="FF0000"/>
              </a:solidFill>
              <a:latin typeface="Times New Roman" panose="02020603050405020304" pitchFamily="18" charset="0"/>
              <a:cs typeface="Times New Roman" panose="02020603050405020304" pitchFamily="18" charset="0"/>
            </a:endParaRPr>
          </a:p>
          <a:p>
            <a:pPr eaLnBrk="1" hangingPunct="1">
              <a:lnSpc>
                <a:spcPct val="90000"/>
              </a:lnSpc>
              <a:buFontTx/>
              <a:buNone/>
            </a:pPr>
            <a:r>
              <a:rPr lang="tr-TR" sz="2800" b="1" dirty="0" smtClean="0">
                <a:solidFill>
                  <a:srgbClr val="FF0000"/>
                </a:solidFill>
                <a:latin typeface="Times New Roman" panose="02020603050405020304" pitchFamily="18" charset="0"/>
                <a:cs typeface="Times New Roman" panose="02020603050405020304" pitchFamily="18" charset="0"/>
              </a:rPr>
              <a:t> Örnek :</a:t>
            </a:r>
          </a:p>
          <a:p>
            <a:pPr eaLnBrk="1" hangingPunct="1">
              <a:lnSpc>
                <a:spcPct val="90000"/>
              </a:lnSpc>
              <a:buFontTx/>
              <a:buNone/>
            </a:pPr>
            <a:r>
              <a:rPr lang="tr-TR" sz="2800" dirty="0" smtClean="0">
                <a:latin typeface="Times New Roman" panose="02020603050405020304" pitchFamily="18" charset="0"/>
                <a:cs typeface="Times New Roman" panose="02020603050405020304" pitchFamily="18" charset="0"/>
              </a:rPr>
              <a:t>    Hastaya, bakım epizodunda paket hücre ve gama </a:t>
            </a:r>
            <a:r>
              <a:rPr lang="tr-TR" sz="2800" dirty="0" err="1" smtClean="0">
                <a:latin typeface="Times New Roman" panose="02020603050405020304" pitchFamily="18" charset="0"/>
                <a:cs typeface="Times New Roman" panose="02020603050405020304" pitchFamily="18" charset="0"/>
              </a:rPr>
              <a:t>globulin</a:t>
            </a:r>
            <a:r>
              <a:rPr lang="tr-TR" sz="2800" dirty="0" smtClean="0">
                <a:latin typeface="Times New Roman" panose="02020603050405020304" pitchFamily="18" charset="0"/>
                <a:cs typeface="Times New Roman" panose="02020603050405020304" pitchFamily="18" charset="0"/>
              </a:rPr>
              <a:t> nakledilmiştir.</a:t>
            </a:r>
          </a:p>
          <a:p>
            <a:pPr eaLnBrk="1" hangingPunct="1">
              <a:lnSpc>
                <a:spcPct val="9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13706-02 [1893] </a:t>
            </a:r>
            <a:r>
              <a:rPr lang="tr-TR" sz="2800" i="1" dirty="0" smtClean="0">
                <a:latin typeface="Times New Roman" panose="02020603050405020304" pitchFamily="18" charset="0"/>
                <a:cs typeface="Times New Roman" panose="02020603050405020304" pitchFamily="18" charset="0"/>
              </a:rPr>
              <a:t>Paket hücre nakli </a:t>
            </a:r>
            <a:r>
              <a:rPr lang="tr-TR" sz="2800" dirty="0" smtClean="0">
                <a:latin typeface="Times New Roman" panose="02020603050405020304" pitchFamily="18" charset="0"/>
                <a:cs typeface="Times New Roman" panose="02020603050405020304" pitchFamily="18" charset="0"/>
              </a:rPr>
              <a:t>ve</a:t>
            </a:r>
          </a:p>
          <a:p>
            <a:pPr eaLnBrk="1" hangingPunct="1">
              <a:lnSpc>
                <a:spcPct val="9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13706-05 [1893] </a:t>
            </a:r>
            <a:r>
              <a:rPr lang="tr-TR" sz="2800" i="1" dirty="0" smtClean="0">
                <a:latin typeface="Times New Roman" panose="02020603050405020304" pitchFamily="18" charset="0"/>
                <a:cs typeface="Times New Roman" panose="02020603050405020304" pitchFamily="18" charset="0"/>
              </a:rPr>
              <a:t>Gama </a:t>
            </a:r>
            <a:r>
              <a:rPr lang="tr-TR" sz="2800" i="1" dirty="0" err="1" smtClean="0">
                <a:latin typeface="Times New Roman" panose="02020603050405020304" pitchFamily="18" charset="0"/>
                <a:cs typeface="Times New Roman" panose="02020603050405020304" pitchFamily="18" charset="0"/>
              </a:rPr>
              <a:t>globulin</a:t>
            </a:r>
            <a:r>
              <a:rPr lang="tr-TR" sz="2800" i="1" dirty="0" smtClean="0">
                <a:latin typeface="Times New Roman" panose="02020603050405020304" pitchFamily="18" charset="0"/>
                <a:cs typeface="Times New Roman" panose="02020603050405020304" pitchFamily="18" charset="0"/>
              </a:rPr>
              <a:t> nakli</a:t>
            </a:r>
          </a:p>
        </p:txBody>
      </p:sp>
      <p:sp>
        <p:nvSpPr>
          <p:cNvPr id="4" name="3 Slayt Numarası Yer Tutucusu"/>
          <p:cNvSpPr>
            <a:spLocks noGrp="1"/>
          </p:cNvSpPr>
          <p:nvPr>
            <p:ph type="sldNum" sz="quarter" idx="12"/>
          </p:nvPr>
        </p:nvSpPr>
        <p:spPr/>
        <p:txBody>
          <a:bodyPr/>
          <a:lstStyle/>
          <a:p>
            <a:pPr>
              <a:defRPr/>
            </a:pPr>
            <a:fld id="{44879776-202A-4728-8D8D-28E8A94F66AD}" type="slidenum">
              <a:rPr lang="tr-TR" smtClean="0"/>
              <a:pPr>
                <a:defRPr/>
              </a:pPr>
              <a:t>60</a:t>
            </a:fld>
            <a:endParaRPr lang="tr-T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43608" y="0"/>
            <a:ext cx="8100392" cy="1124744"/>
          </a:xfrm>
        </p:spPr>
        <p:txBody>
          <a:bodyPr rtlCol="0">
            <a:normAutofit/>
          </a:bodyPr>
          <a:lstStyle/>
          <a:p>
            <a:pPr algn="ctr" eaLnBrk="1" fontAlgn="auto" hangingPunct="1">
              <a:spcAft>
                <a:spcPts val="0"/>
              </a:spcAft>
              <a:defRPr/>
            </a:pPr>
            <a:r>
              <a:rPr lang="tr-TR" sz="3600" b="1" dirty="0" smtClean="0">
                <a:solidFill>
                  <a:srgbClr val="FF0000"/>
                </a:solidFill>
                <a:latin typeface="Times New Roman" panose="02020603050405020304" pitchFamily="18" charset="0"/>
                <a:cs typeface="Times New Roman" panose="02020603050405020304" pitchFamily="18" charset="0"/>
              </a:rPr>
              <a:t>Anormal </a:t>
            </a:r>
            <a:r>
              <a:rPr lang="tr-TR" sz="3600" b="1" dirty="0" err="1" smtClean="0">
                <a:solidFill>
                  <a:srgbClr val="FF0000"/>
                </a:solidFill>
                <a:latin typeface="Times New Roman" panose="02020603050405020304" pitchFamily="18" charset="0"/>
                <a:cs typeface="Times New Roman" panose="02020603050405020304" pitchFamily="18" charset="0"/>
              </a:rPr>
              <a:t>Koagülasyon</a:t>
            </a:r>
            <a:r>
              <a:rPr lang="tr-TR" sz="3600" b="1" dirty="0" smtClean="0">
                <a:solidFill>
                  <a:srgbClr val="FF0000"/>
                </a:solidFill>
                <a:latin typeface="Times New Roman" panose="02020603050405020304" pitchFamily="18" charset="0"/>
                <a:cs typeface="Times New Roman" panose="02020603050405020304" pitchFamily="18" charset="0"/>
              </a:rPr>
              <a:t> Profili </a:t>
            </a:r>
            <a:br>
              <a:rPr lang="tr-TR" sz="3600" b="1" dirty="0" smtClean="0">
                <a:solidFill>
                  <a:srgbClr val="FF0000"/>
                </a:solidFill>
                <a:latin typeface="Times New Roman" panose="02020603050405020304" pitchFamily="18" charset="0"/>
                <a:cs typeface="Times New Roman" panose="02020603050405020304" pitchFamily="18" charset="0"/>
              </a:rPr>
            </a:br>
            <a:r>
              <a:rPr lang="tr-TR" sz="3600" b="1" dirty="0" smtClean="0">
                <a:solidFill>
                  <a:srgbClr val="FF0000"/>
                </a:solidFill>
                <a:latin typeface="Times New Roman" panose="02020603050405020304" pitchFamily="18" charset="0"/>
                <a:cs typeface="Times New Roman" panose="02020603050405020304" pitchFamily="18" charset="0"/>
              </a:rPr>
              <a:t>(ACS 0303)</a:t>
            </a:r>
          </a:p>
        </p:txBody>
      </p:sp>
      <p:sp>
        <p:nvSpPr>
          <p:cNvPr id="14339" name="Rectangle 3"/>
          <p:cNvSpPr>
            <a:spLocks noGrp="1" noChangeArrowheads="1"/>
          </p:cNvSpPr>
          <p:nvPr>
            <p:ph idx="1"/>
          </p:nvPr>
        </p:nvSpPr>
        <p:spPr>
          <a:xfrm>
            <a:off x="1043608" y="1268761"/>
            <a:ext cx="7920880" cy="5087590"/>
          </a:xfrm>
        </p:spPr>
        <p:txBody>
          <a:bodyPr/>
          <a:lstStyle/>
          <a:p>
            <a:pPr eaLnBrk="1" hangingPunct="1">
              <a:lnSpc>
                <a:spcPct val="80000"/>
              </a:lnSpc>
              <a:buFont typeface="Wingdings" pitchFamily="2" charset="2"/>
              <a:buChar char="Ø"/>
            </a:pPr>
            <a:r>
              <a:rPr lang="tr-TR" sz="2800" dirty="0" err="1" smtClean="0">
                <a:latin typeface="Times New Roman" panose="02020603050405020304" pitchFamily="18" charset="0"/>
                <a:cs typeface="Times New Roman" panose="02020603050405020304" pitchFamily="18" charset="0"/>
              </a:rPr>
              <a:t>Antikoagülan</a:t>
            </a:r>
            <a:r>
              <a:rPr lang="tr-TR" sz="2800" dirty="0" smtClean="0">
                <a:latin typeface="Times New Roman" panose="02020603050405020304" pitchFamily="18" charset="0"/>
                <a:cs typeface="Times New Roman" panose="02020603050405020304" pitchFamily="18" charset="0"/>
              </a:rPr>
              <a:t> ajanları kullanan hastaların, </a:t>
            </a:r>
            <a:r>
              <a:rPr lang="tr-TR" sz="2800" dirty="0" err="1" smtClean="0">
                <a:latin typeface="Times New Roman" panose="02020603050405020304" pitchFamily="18" charset="0"/>
                <a:cs typeface="Times New Roman" panose="02020603050405020304" pitchFamily="18" charset="0"/>
              </a:rPr>
              <a:t>antikoagülan</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warfarin</a:t>
            </a:r>
            <a:r>
              <a:rPr lang="tr-TR" sz="2800" dirty="0" smtClean="0">
                <a:latin typeface="Times New Roman" panose="02020603050405020304" pitchFamily="18" charset="0"/>
                <a:cs typeface="Times New Roman" panose="02020603050405020304" pitchFamily="18" charset="0"/>
              </a:rPr>
              <a:t>) düzeylerinin ameliyat öncesi veya sonrasında dengelenmesi için sıklıkla hastaneye yatmaları gerekir. </a:t>
            </a:r>
          </a:p>
          <a:p>
            <a:pPr eaLnBrk="1" hangingPunct="1">
              <a:lnSpc>
                <a:spcPct val="80000"/>
              </a:lnSpc>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Char char="Ø"/>
            </a:pPr>
            <a:r>
              <a:rPr lang="tr-TR" sz="2800" dirty="0" smtClean="0">
                <a:latin typeface="Times New Roman" panose="02020603050405020304" pitchFamily="18" charset="0"/>
                <a:cs typeface="Times New Roman" panose="02020603050405020304" pitchFamily="18" charset="0"/>
              </a:rPr>
              <a:t>Hastaların </a:t>
            </a:r>
            <a:r>
              <a:rPr lang="tr-TR" sz="2800" dirty="0" err="1" smtClean="0">
                <a:latin typeface="Times New Roman" panose="02020603050405020304" pitchFamily="18" charset="0"/>
                <a:cs typeface="Times New Roman" panose="02020603050405020304" pitchFamily="18" charset="0"/>
              </a:rPr>
              <a:t>antikoagülan</a:t>
            </a:r>
            <a:r>
              <a:rPr lang="tr-TR" sz="2800" dirty="0" smtClean="0">
                <a:latin typeface="Times New Roman" panose="02020603050405020304" pitchFamily="18" charset="0"/>
                <a:cs typeface="Times New Roman" panose="02020603050405020304" pitchFamily="18" charset="0"/>
              </a:rPr>
              <a:t> düzeylerinin (örneğin; </a:t>
            </a:r>
            <a:r>
              <a:rPr lang="tr-TR" sz="2800" dirty="0" err="1" smtClean="0">
                <a:latin typeface="Times New Roman" panose="02020603050405020304" pitchFamily="18" charset="0"/>
                <a:cs typeface="Times New Roman" panose="02020603050405020304" pitchFamily="18" charset="0"/>
              </a:rPr>
              <a:t>warfarin</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heparin</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clexane</a:t>
            </a:r>
            <a:r>
              <a:rPr lang="tr-TR" sz="2800" dirty="0" smtClean="0">
                <a:latin typeface="Times New Roman" panose="02020603050405020304" pitchFamily="18" charset="0"/>
                <a:cs typeface="Times New Roman" panose="02020603050405020304" pitchFamily="18" charset="0"/>
              </a:rPr>
              <a:t> ve </a:t>
            </a:r>
            <a:r>
              <a:rPr lang="tr-TR" sz="2800" dirty="0" err="1" smtClean="0">
                <a:latin typeface="Times New Roman" panose="02020603050405020304" pitchFamily="18" charset="0"/>
                <a:cs typeface="Times New Roman" panose="02020603050405020304" pitchFamily="18" charset="0"/>
              </a:rPr>
              <a:t>fragmin</a:t>
            </a:r>
            <a:r>
              <a:rPr lang="tr-TR" sz="2800" dirty="0" smtClean="0">
                <a:latin typeface="Times New Roman" panose="02020603050405020304" pitchFamily="18" charset="0"/>
                <a:cs typeface="Times New Roman" panose="02020603050405020304" pitchFamily="18" charset="0"/>
              </a:rPr>
              <a:t>) cerrahi girişim öncesinde dengelenmesi amacıyla hastaneye yatırılmaları halinde veya bir hastanın hastanede yatış süresi </a:t>
            </a:r>
            <a:r>
              <a:rPr lang="tr-TR" sz="2800" dirty="0" err="1" smtClean="0">
                <a:latin typeface="Times New Roman" panose="02020603050405020304" pitchFamily="18" charset="0"/>
                <a:cs typeface="Times New Roman" panose="02020603050405020304" pitchFamily="18" charset="0"/>
              </a:rPr>
              <a:t>postoperatif</a:t>
            </a:r>
            <a:r>
              <a:rPr lang="tr-TR" sz="2800" dirty="0" smtClean="0">
                <a:latin typeface="Times New Roman" panose="02020603050405020304" pitchFamily="18" charset="0"/>
                <a:cs typeface="Times New Roman" panose="02020603050405020304" pitchFamily="18" charset="0"/>
              </a:rPr>
              <a:t> dengeleme amacıyla uzatıldığında </a:t>
            </a:r>
          </a:p>
          <a:p>
            <a:pPr eaLnBrk="1" hangingPunct="1">
              <a:lnSpc>
                <a:spcPct val="80000"/>
              </a:lnSpc>
              <a:buFont typeface="Wingdings" panose="05000000000000000000" pitchFamily="2" charset="2"/>
              <a:buChar char="ü"/>
            </a:pPr>
            <a:r>
              <a:rPr lang="tr-TR" sz="2800" dirty="0" smtClean="0">
                <a:solidFill>
                  <a:srgbClr val="FF0000"/>
                </a:solidFill>
                <a:latin typeface="Times New Roman" panose="02020603050405020304" pitchFamily="18" charset="0"/>
                <a:cs typeface="Times New Roman" panose="02020603050405020304" pitchFamily="18" charset="0"/>
              </a:rPr>
              <a:t>Z92.1 </a:t>
            </a:r>
            <a:r>
              <a:rPr lang="tr-TR" sz="2800" i="1" dirty="0" smtClean="0">
                <a:solidFill>
                  <a:srgbClr val="FF0000"/>
                </a:solidFill>
                <a:latin typeface="Times New Roman" panose="02020603050405020304" pitchFamily="18" charset="0"/>
                <a:cs typeface="Times New Roman" panose="02020603050405020304" pitchFamily="18" charset="0"/>
              </a:rPr>
              <a:t>Kişisel </a:t>
            </a:r>
            <a:r>
              <a:rPr lang="tr-TR" sz="2800" i="1" dirty="0" err="1" smtClean="0">
                <a:solidFill>
                  <a:srgbClr val="FF0000"/>
                </a:solidFill>
                <a:latin typeface="Times New Roman" panose="02020603050405020304" pitchFamily="18" charset="0"/>
                <a:cs typeface="Times New Roman" panose="02020603050405020304" pitchFamily="18" charset="0"/>
              </a:rPr>
              <a:t>antikoagülan</a:t>
            </a:r>
            <a:r>
              <a:rPr lang="tr-TR" sz="2800" i="1" dirty="0" smtClean="0">
                <a:solidFill>
                  <a:srgbClr val="FF0000"/>
                </a:solidFill>
                <a:latin typeface="Times New Roman" panose="02020603050405020304" pitchFamily="18" charset="0"/>
                <a:cs typeface="Times New Roman" panose="02020603050405020304" pitchFamily="18" charset="0"/>
              </a:rPr>
              <a:t> uzun dönem (mevcut) kullanımı </a:t>
            </a:r>
            <a:r>
              <a:rPr lang="tr-TR" sz="2800" i="1" dirty="0" err="1" smtClean="0">
                <a:solidFill>
                  <a:srgbClr val="FF0000"/>
                </a:solidFill>
                <a:latin typeface="Times New Roman" panose="02020603050405020304" pitchFamily="18" charset="0"/>
                <a:cs typeface="Times New Roman" panose="02020603050405020304" pitchFamily="18" charset="0"/>
              </a:rPr>
              <a:t>öyküsü</a:t>
            </a:r>
            <a:r>
              <a:rPr lang="tr-TR" sz="2800" dirty="0" err="1" smtClean="0">
                <a:solidFill>
                  <a:srgbClr val="FF0000"/>
                </a:solidFill>
                <a:latin typeface="Times New Roman" panose="02020603050405020304" pitchFamily="18" charset="0"/>
                <a:cs typeface="Times New Roman" panose="02020603050405020304" pitchFamily="18" charset="0"/>
              </a:rPr>
              <a:t>’nü</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ek kod olarak atayın</a:t>
            </a:r>
            <a:r>
              <a:rPr lang="tr-TR" sz="2800" dirty="0" smtClean="0"/>
              <a:t>.</a:t>
            </a:r>
          </a:p>
        </p:txBody>
      </p:sp>
      <p:sp>
        <p:nvSpPr>
          <p:cNvPr id="4" name="3 Slayt Numarası Yer Tutucusu"/>
          <p:cNvSpPr>
            <a:spLocks noGrp="1"/>
          </p:cNvSpPr>
          <p:nvPr>
            <p:ph type="sldNum" sz="quarter" idx="12"/>
          </p:nvPr>
        </p:nvSpPr>
        <p:spPr/>
        <p:txBody>
          <a:bodyPr/>
          <a:lstStyle/>
          <a:p>
            <a:pPr>
              <a:defRPr/>
            </a:pPr>
            <a:fld id="{56831AB0-32C2-4949-801E-ADE1839C7985}" type="slidenum">
              <a:rPr lang="tr-TR" smtClean="0"/>
              <a:pPr>
                <a:defRPr/>
              </a:pPr>
              <a:t>61</a:t>
            </a:fld>
            <a:endParaRPr lang="tr-T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043608" y="476672"/>
            <a:ext cx="7890080" cy="6381328"/>
          </a:xfrm>
        </p:spPr>
        <p:txBody>
          <a:bodyPr/>
          <a:lstStyle/>
          <a:p>
            <a:pPr eaLnBrk="1" hangingPunct="1">
              <a:lnSpc>
                <a:spcPct val="80000"/>
              </a:lnSpc>
              <a:buFont typeface="Wingdings" pitchFamily="2" charset="2"/>
              <a:buChar char="Ø"/>
            </a:pPr>
            <a:r>
              <a:rPr lang="tr-TR" sz="2800" dirty="0" smtClean="0">
                <a:latin typeface="Times New Roman" panose="02020603050405020304" pitchFamily="18" charset="0"/>
                <a:cs typeface="Times New Roman" panose="02020603050405020304" pitchFamily="18" charset="0"/>
              </a:rPr>
              <a:t>Hastaların aşağıdaki durumlar için hastaneye yatırılması ve tedavi görmesi halinde:</a:t>
            </a:r>
          </a:p>
          <a:p>
            <a:pPr eaLnBrk="1" hangingPunct="1">
              <a:lnSpc>
                <a:spcPct val="80000"/>
              </a:lnSpc>
              <a:buFontTx/>
              <a:buNone/>
            </a:pPr>
            <a:r>
              <a:rPr lang="tr-TR" sz="2800" dirty="0" smtClean="0">
                <a:latin typeface="Times New Roman" panose="02020603050405020304" pitchFamily="18" charset="0"/>
                <a:cs typeface="Times New Roman" panose="02020603050405020304" pitchFamily="18" charset="0"/>
              </a:rPr>
              <a:t>        • Kararsız INR</a:t>
            </a:r>
          </a:p>
          <a:p>
            <a:pPr eaLnBrk="1" hangingPunct="1">
              <a:lnSpc>
                <a:spcPct val="80000"/>
              </a:lnSpc>
              <a:buFontTx/>
              <a:buNone/>
            </a:pPr>
            <a:r>
              <a:rPr lang="tr-TR" sz="2800" dirty="0" smtClean="0">
                <a:latin typeface="Times New Roman" panose="02020603050405020304" pitchFamily="18" charset="0"/>
                <a:cs typeface="Times New Roman" panose="02020603050405020304" pitchFamily="18" charset="0"/>
              </a:rPr>
              <a:t>        • Aşırı </a:t>
            </a:r>
            <a:r>
              <a:rPr lang="tr-TR" sz="2800" dirty="0" err="1" smtClean="0">
                <a:latin typeface="Times New Roman" panose="02020603050405020304" pitchFamily="18" charset="0"/>
                <a:cs typeface="Times New Roman" panose="02020603050405020304" pitchFamily="18" charset="0"/>
              </a:rPr>
              <a:t>warfarinizasyon</a:t>
            </a:r>
            <a:endParaRPr lang="tr-TR" sz="2800" dirty="0" smtClean="0">
              <a:latin typeface="Times New Roman" panose="02020603050405020304" pitchFamily="18" charset="0"/>
              <a:cs typeface="Times New Roman" panose="02020603050405020304" pitchFamily="18" charset="0"/>
            </a:endParaRPr>
          </a:p>
          <a:p>
            <a:pPr eaLnBrk="1" hangingPunct="1">
              <a:lnSpc>
                <a:spcPct val="80000"/>
              </a:lnSpc>
              <a:buFontTx/>
              <a:buNone/>
            </a:pPr>
            <a:r>
              <a:rPr lang="tr-TR" sz="2800" dirty="0" smtClean="0">
                <a:latin typeface="Times New Roman" panose="02020603050405020304" pitchFamily="18" charset="0"/>
                <a:cs typeface="Times New Roman" panose="02020603050405020304" pitchFamily="18" charset="0"/>
              </a:rPr>
              <a:t>        • Uzamış kanama süresi</a:t>
            </a:r>
          </a:p>
          <a:p>
            <a:pPr eaLnBrk="1" hangingPunct="1">
              <a:lnSpc>
                <a:spcPct val="80000"/>
              </a:lnSpc>
              <a:buFontTx/>
              <a:buNone/>
            </a:pPr>
            <a:r>
              <a:rPr lang="tr-TR" sz="2800" dirty="0" smtClean="0">
                <a:latin typeface="Times New Roman" panose="02020603050405020304" pitchFamily="18" charset="0"/>
                <a:cs typeface="Times New Roman" panose="02020603050405020304" pitchFamily="18" charset="0"/>
              </a:rPr>
              <a:t>        • Anormal kanama süresi</a:t>
            </a:r>
          </a:p>
          <a:p>
            <a:pPr eaLnBrk="1" hangingPunct="1">
              <a:lnSpc>
                <a:spcPct val="80000"/>
              </a:lnSpc>
              <a:buFontTx/>
              <a:buNone/>
            </a:pPr>
            <a:endParaRPr lang="tr-TR" sz="2800"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Char char="Ø"/>
            </a:pPr>
            <a:r>
              <a:rPr lang="tr-TR" sz="2800" dirty="0" smtClean="0">
                <a:solidFill>
                  <a:srgbClr val="FF0000"/>
                </a:solidFill>
                <a:latin typeface="Times New Roman" panose="02020603050405020304" pitchFamily="18" charset="0"/>
                <a:cs typeface="Times New Roman" panose="02020603050405020304" pitchFamily="18" charset="0"/>
              </a:rPr>
              <a:t>D68.3 </a:t>
            </a:r>
            <a:r>
              <a:rPr lang="tr-TR" sz="2800" i="1" dirty="0" smtClean="0">
                <a:solidFill>
                  <a:srgbClr val="FF0000"/>
                </a:solidFill>
                <a:latin typeface="Times New Roman" panose="02020603050405020304" pitchFamily="18" charset="0"/>
                <a:cs typeface="Times New Roman" panose="02020603050405020304" pitchFamily="18" charset="0"/>
              </a:rPr>
              <a:t>Dolaşımdaki </a:t>
            </a:r>
            <a:r>
              <a:rPr lang="tr-TR" sz="2800" i="1" dirty="0" err="1" smtClean="0">
                <a:solidFill>
                  <a:srgbClr val="FF0000"/>
                </a:solidFill>
                <a:latin typeface="Times New Roman" panose="02020603050405020304" pitchFamily="18" charset="0"/>
                <a:cs typeface="Times New Roman" panose="02020603050405020304" pitchFamily="18" charset="0"/>
              </a:rPr>
              <a:t>antikoagülanlara</a:t>
            </a:r>
            <a:r>
              <a:rPr lang="tr-TR" sz="2800" i="1" dirty="0" smtClean="0">
                <a:solidFill>
                  <a:srgbClr val="FF0000"/>
                </a:solidFill>
                <a:latin typeface="Times New Roman" panose="02020603050405020304" pitchFamily="18" charset="0"/>
                <a:cs typeface="Times New Roman" panose="02020603050405020304" pitchFamily="18" charset="0"/>
              </a:rPr>
              <a:t> bağlı </a:t>
            </a:r>
            <a:r>
              <a:rPr lang="tr-TR" sz="2800" i="1" dirty="0" err="1" smtClean="0">
                <a:solidFill>
                  <a:srgbClr val="FF0000"/>
                </a:solidFill>
                <a:latin typeface="Times New Roman" panose="02020603050405020304" pitchFamily="18" charset="0"/>
                <a:cs typeface="Times New Roman" panose="02020603050405020304" pitchFamily="18" charset="0"/>
              </a:rPr>
              <a:t>hemorajik</a:t>
            </a:r>
            <a:r>
              <a:rPr lang="tr-TR" sz="2800" i="1" dirty="0" smtClean="0">
                <a:solidFill>
                  <a:srgbClr val="FF0000"/>
                </a:solidFill>
                <a:latin typeface="Times New Roman" panose="02020603050405020304" pitchFamily="18" charset="0"/>
                <a:cs typeface="Times New Roman" panose="02020603050405020304" pitchFamily="18" charset="0"/>
              </a:rPr>
              <a:t> </a:t>
            </a:r>
            <a:r>
              <a:rPr lang="tr-TR" sz="2800" i="1" dirty="0" err="1" smtClean="0">
                <a:solidFill>
                  <a:srgbClr val="FF0000"/>
                </a:solidFill>
                <a:latin typeface="Times New Roman" panose="02020603050405020304" pitchFamily="18" charset="0"/>
                <a:cs typeface="Times New Roman" panose="02020603050405020304" pitchFamily="18" charset="0"/>
              </a:rPr>
              <a:t>bozukluk</a:t>
            </a:r>
            <a:r>
              <a:rPr lang="tr-TR" sz="2800" dirty="0" err="1" smtClean="0">
                <a:solidFill>
                  <a:srgbClr val="FF0000"/>
                </a:solidFill>
                <a:latin typeface="Times New Roman" panose="02020603050405020304" pitchFamily="18" charset="0"/>
                <a:cs typeface="Times New Roman" panose="02020603050405020304" pitchFamily="18" charset="0"/>
              </a:rPr>
              <a:t>’u</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atayın.</a:t>
            </a:r>
          </a:p>
          <a:p>
            <a:pPr marL="0" indent="0" eaLnBrk="1" hangingPunct="1">
              <a:lnSpc>
                <a:spcPct val="80000"/>
              </a:lnSpc>
              <a:buNone/>
            </a:pPr>
            <a:endParaRPr lang="tr-TR" sz="2800"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Char char="Ø"/>
            </a:pPr>
            <a:r>
              <a:rPr lang="tr-TR" sz="2800" dirty="0" smtClean="0">
                <a:latin typeface="Times New Roman" panose="02020603050405020304" pitchFamily="18" charset="0"/>
                <a:cs typeface="Times New Roman" panose="02020603050405020304" pitchFamily="18" charset="0"/>
              </a:rPr>
              <a:t>Bir hasta yetersiz </a:t>
            </a:r>
            <a:r>
              <a:rPr lang="tr-TR" sz="2800" dirty="0" err="1" smtClean="0">
                <a:latin typeface="Times New Roman" panose="02020603050405020304" pitchFamily="18" charset="0"/>
                <a:cs typeface="Times New Roman" panose="02020603050405020304" pitchFamily="18" charset="0"/>
              </a:rPr>
              <a:t>warfarinizasyon</a:t>
            </a:r>
            <a:r>
              <a:rPr lang="tr-TR" sz="2800" dirty="0" smtClean="0">
                <a:latin typeface="Times New Roman" panose="02020603050405020304" pitchFamily="18" charset="0"/>
                <a:cs typeface="Times New Roman" panose="02020603050405020304" pitchFamily="18" charset="0"/>
              </a:rPr>
              <a:t> tedavisi için hastaneye yatırıldığında, D68.8 </a:t>
            </a:r>
            <a:r>
              <a:rPr lang="tr-TR" sz="2800" i="1" dirty="0" smtClean="0">
                <a:latin typeface="Times New Roman" panose="02020603050405020304" pitchFamily="18" charset="0"/>
                <a:cs typeface="Times New Roman" panose="02020603050405020304" pitchFamily="18" charset="0"/>
              </a:rPr>
              <a:t>Diğer tanımlanmış </a:t>
            </a:r>
            <a:r>
              <a:rPr lang="tr-TR" sz="2800" i="1" dirty="0" err="1" smtClean="0">
                <a:latin typeface="Times New Roman" panose="02020603050405020304" pitchFamily="18" charset="0"/>
                <a:cs typeface="Times New Roman" panose="02020603050405020304" pitchFamily="18" charset="0"/>
              </a:rPr>
              <a:t>koagülasyon</a:t>
            </a:r>
            <a:r>
              <a:rPr lang="tr-TR" sz="2800" i="1" dirty="0" smtClean="0">
                <a:latin typeface="Times New Roman" panose="02020603050405020304" pitchFamily="18" charset="0"/>
                <a:cs typeface="Times New Roman" panose="02020603050405020304" pitchFamily="18" charset="0"/>
              </a:rPr>
              <a:t> </a:t>
            </a:r>
            <a:r>
              <a:rPr lang="tr-TR" sz="2800" i="1" dirty="0" err="1" smtClean="0">
                <a:latin typeface="Times New Roman" panose="02020603050405020304" pitchFamily="18" charset="0"/>
                <a:cs typeface="Times New Roman" panose="02020603050405020304" pitchFamily="18" charset="0"/>
              </a:rPr>
              <a:t>bozuklukları</a:t>
            </a:r>
            <a:r>
              <a:rPr lang="tr-TR" sz="2800" dirty="0" err="1" smtClean="0">
                <a:latin typeface="Times New Roman" panose="02020603050405020304" pitchFamily="18" charset="0"/>
                <a:cs typeface="Times New Roman" panose="02020603050405020304" pitchFamily="18" charset="0"/>
              </a:rPr>
              <a:t>’nı</a:t>
            </a:r>
            <a:r>
              <a:rPr lang="tr-TR" sz="2800" dirty="0" smtClean="0">
                <a:latin typeface="Times New Roman" panose="02020603050405020304" pitchFamily="18" charset="0"/>
                <a:cs typeface="Times New Roman" panose="02020603050405020304" pitchFamily="18" charset="0"/>
              </a:rPr>
              <a:t> atayın.</a:t>
            </a:r>
          </a:p>
          <a:p>
            <a:pPr eaLnBrk="1" hangingPunct="1">
              <a:lnSpc>
                <a:spcPct val="80000"/>
              </a:lnSpc>
            </a:pPr>
            <a:endParaRPr lang="tr-TR" sz="2800" dirty="0" smtClean="0"/>
          </a:p>
        </p:txBody>
      </p:sp>
      <p:sp>
        <p:nvSpPr>
          <p:cNvPr id="4" name="3 Slayt Numarası Yer Tutucusu"/>
          <p:cNvSpPr>
            <a:spLocks noGrp="1"/>
          </p:cNvSpPr>
          <p:nvPr>
            <p:ph type="sldNum" sz="quarter" idx="12"/>
          </p:nvPr>
        </p:nvSpPr>
        <p:spPr/>
        <p:txBody>
          <a:bodyPr/>
          <a:lstStyle/>
          <a:p>
            <a:pPr>
              <a:defRPr/>
            </a:pPr>
            <a:fld id="{A2B58B27-FA4B-4418-B6D0-04F5D7E81BE1}" type="slidenum">
              <a:rPr lang="tr-TR" smtClean="0"/>
              <a:pPr>
                <a:defRPr/>
              </a:pPr>
              <a:t>62</a:t>
            </a:fld>
            <a:endParaRPr lang="tr-T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043608" y="260648"/>
            <a:ext cx="8100392" cy="6597352"/>
          </a:xfrm>
        </p:spPr>
        <p:txBody>
          <a:bodyPr>
            <a:noAutofit/>
          </a:bodyPr>
          <a:lstStyle/>
          <a:p>
            <a:pPr eaLnBrk="1" hangingPunct="1">
              <a:lnSpc>
                <a:spcPct val="90000"/>
              </a:lnSpc>
              <a:buFontTx/>
              <a:buNone/>
            </a:pPr>
            <a:r>
              <a:rPr lang="tr-TR" b="1" dirty="0" smtClean="0">
                <a:latin typeface="Times New Roman" panose="02020603050405020304" pitchFamily="18" charset="0"/>
                <a:cs typeface="Times New Roman" panose="02020603050405020304" pitchFamily="18" charset="0"/>
              </a:rPr>
              <a:t>   </a:t>
            </a:r>
            <a:r>
              <a:rPr lang="tr-TR" sz="2800" b="1" dirty="0" smtClean="0">
                <a:solidFill>
                  <a:srgbClr val="FF0000"/>
                </a:solidFill>
                <a:latin typeface="Times New Roman" panose="02020603050405020304" pitchFamily="18" charset="0"/>
                <a:cs typeface="Times New Roman" panose="02020603050405020304" pitchFamily="18" charset="0"/>
              </a:rPr>
              <a:t>Örnek :</a:t>
            </a:r>
          </a:p>
          <a:p>
            <a:pPr eaLnBrk="1" hangingPunct="1">
              <a:lnSpc>
                <a:spcPct val="90000"/>
              </a:lnSpc>
              <a:buFontTx/>
              <a:buNone/>
            </a:pPr>
            <a:r>
              <a:rPr lang="tr-TR" sz="2800" dirty="0" smtClean="0">
                <a:latin typeface="Times New Roman" panose="02020603050405020304" pitchFamily="18" charset="0"/>
                <a:cs typeface="Times New Roman" panose="02020603050405020304" pitchFamily="18" charset="0"/>
              </a:rPr>
              <a:t>     	Hasta uzun süredir </a:t>
            </a:r>
            <a:r>
              <a:rPr lang="tr-TR" sz="2800" dirty="0" err="1" smtClean="0">
                <a:latin typeface="Times New Roman" panose="02020603050405020304" pitchFamily="18" charset="0"/>
                <a:cs typeface="Times New Roman" panose="02020603050405020304" pitchFamily="18" charset="0"/>
              </a:rPr>
              <a:t>antikoagülan</a:t>
            </a:r>
            <a:r>
              <a:rPr lang="tr-TR" sz="2800" dirty="0" smtClean="0">
                <a:latin typeface="Times New Roman" panose="02020603050405020304" pitchFamily="18" charset="0"/>
                <a:cs typeface="Times New Roman" panose="02020603050405020304" pitchFamily="18" charset="0"/>
              </a:rPr>
              <a:t> kullanmaktadır ve </a:t>
            </a:r>
            <a:r>
              <a:rPr lang="tr-TR" sz="2800" dirty="0" err="1" smtClean="0">
                <a:latin typeface="Times New Roman" panose="02020603050405020304" pitchFamily="18" charset="0"/>
                <a:cs typeface="Times New Roman" panose="02020603050405020304" pitchFamily="18" charset="0"/>
              </a:rPr>
              <a:t>heparinizasyon</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TURP’sinden</a:t>
            </a:r>
            <a:r>
              <a:rPr lang="tr-TR" sz="2800" dirty="0" smtClean="0">
                <a:latin typeface="Times New Roman" panose="02020603050405020304" pitchFamily="18" charset="0"/>
                <a:cs typeface="Times New Roman" panose="02020603050405020304" pitchFamily="18" charset="0"/>
              </a:rPr>
              <a:t> bir gün önce hastaneye yatırılmıştır.</a:t>
            </a:r>
          </a:p>
          <a:p>
            <a:pPr eaLnBrk="1" hangingPunct="1">
              <a:lnSpc>
                <a:spcPct val="9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Z92.1 </a:t>
            </a:r>
            <a:r>
              <a:rPr lang="tr-TR" sz="2800" i="1" dirty="0" smtClean="0">
                <a:latin typeface="Times New Roman" panose="02020603050405020304" pitchFamily="18" charset="0"/>
                <a:cs typeface="Times New Roman" panose="02020603050405020304" pitchFamily="18" charset="0"/>
              </a:rPr>
              <a:t>Kişisel </a:t>
            </a:r>
            <a:r>
              <a:rPr lang="tr-TR" sz="2800" i="1" dirty="0" err="1" smtClean="0">
                <a:latin typeface="Times New Roman" panose="02020603050405020304" pitchFamily="18" charset="0"/>
                <a:cs typeface="Times New Roman" panose="02020603050405020304" pitchFamily="18" charset="0"/>
              </a:rPr>
              <a:t>antikoagülan</a:t>
            </a:r>
            <a:r>
              <a:rPr lang="tr-TR" sz="2800" i="1" dirty="0" smtClean="0">
                <a:latin typeface="Times New Roman" panose="02020603050405020304" pitchFamily="18" charset="0"/>
                <a:cs typeface="Times New Roman" panose="02020603050405020304" pitchFamily="18" charset="0"/>
              </a:rPr>
              <a:t> uzun dönem (mevcut) kullanımı öyküsü </a:t>
            </a:r>
            <a:r>
              <a:rPr lang="tr-TR" sz="2800" dirty="0" smtClean="0">
                <a:latin typeface="Times New Roman" panose="02020603050405020304" pitchFamily="18" charset="0"/>
                <a:cs typeface="Times New Roman" panose="02020603050405020304" pitchFamily="18" charset="0"/>
              </a:rPr>
              <a:t>(ek kod olarak)</a:t>
            </a:r>
          </a:p>
          <a:p>
            <a:pPr eaLnBrk="1" hangingPunct="1">
              <a:lnSpc>
                <a:spcPct val="90000"/>
              </a:lnSpc>
              <a:buFontTx/>
              <a:buNone/>
            </a:pPr>
            <a:r>
              <a:rPr lang="tr-TR" sz="2800" b="1" dirty="0" smtClean="0">
                <a:solidFill>
                  <a:srgbClr val="FF0000"/>
                </a:solidFill>
                <a:latin typeface="Times New Roman" panose="02020603050405020304" pitchFamily="18" charset="0"/>
                <a:cs typeface="Times New Roman" panose="02020603050405020304" pitchFamily="18" charset="0"/>
              </a:rPr>
              <a:t>   </a:t>
            </a:r>
          </a:p>
          <a:p>
            <a:pPr eaLnBrk="1" hangingPunct="1">
              <a:lnSpc>
                <a:spcPct val="90000"/>
              </a:lnSpc>
              <a:buFontTx/>
              <a:buNone/>
            </a:pPr>
            <a:r>
              <a:rPr lang="tr-TR" sz="2800" b="1" dirty="0" smtClean="0">
                <a:solidFill>
                  <a:srgbClr val="FF0000"/>
                </a:solidFill>
                <a:latin typeface="Times New Roman" panose="02020603050405020304" pitchFamily="18" charset="0"/>
                <a:cs typeface="Times New Roman" panose="02020603050405020304" pitchFamily="18" charset="0"/>
              </a:rPr>
              <a:t>Örnek :</a:t>
            </a:r>
          </a:p>
          <a:p>
            <a:pPr eaLnBrk="1" hangingPunct="1">
              <a:lnSpc>
                <a:spcPct val="90000"/>
              </a:lnSpc>
              <a:buFontTx/>
              <a:buNone/>
            </a:pPr>
            <a:r>
              <a:rPr lang="tr-TR" sz="2800" dirty="0" smtClean="0">
                <a:latin typeface="Times New Roman" panose="02020603050405020304" pitchFamily="18" charset="0"/>
                <a:cs typeface="Times New Roman" panose="02020603050405020304" pitchFamily="18" charset="0"/>
              </a:rPr>
              <a:t>     	Hastanın bir DVT öyküsü bulunmaktadır, son iki yıldır </a:t>
            </a:r>
            <a:r>
              <a:rPr lang="tr-TR" sz="2800" dirty="0" err="1" smtClean="0">
                <a:latin typeface="Times New Roman" panose="02020603050405020304" pitchFamily="18" charset="0"/>
                <a:cs typeface="Times New Roman" panose="02020603050405020304" pitchFamily="18" charset="0"/>
              </a:rPr>
              <a:t>warfarin</a:t>
            </a:r>
            <a:r>
              <a:rPr lang="tr-TR" sz="2800" dirty="0" smtClean="0">
                <a:latin typeface="Times New Roman" panose="02020603050405020304" pitchFamily="18" charset="0"/>
                <a:cs typeface="Times New Roman" panose="02020603050405020304" pitchFamily="18" charset="0"/>
              </a:rPr>
              <a:t> tedavisi görmüştür ve bir CABG için hastaneye yatırılmıştır. Ameliyat sonrasında </a:t>
            </a:r>
            <a:r>
              <a:rPr lang="tr-TR" sz="2800" dirty="0" err="1" smtClean="0">
                <a:latin typeface="Times New Roman" panose="02020603050405020304" pitchFamily="18" charset="0"/>
                <a:cs typeface="Times New Roman" panose="02020603050405020304" pitchFamily="18" charset="0"/>
              </a:rPr>
              <a:t>warfarin</a:t>
            </a:r>
            <a:r>
              <a:rPr lang="tr-TR" sz="2800" dirty="0" smtClean="0">
                <a:latin typeface="Times New Roman" panose="02020603050405020304" pitchFamily="18" charset="0"/>
                <a:cs typeface="Times New Roman" panose="02020603050405020304" pitchFamily="18" charset="0"/>
              </a:rPr>
              <a:t> dengelenirken taburcu edilme tarihi gecikmiştir</a:t>
            </a:r>
          </a:p>
          <a:p>
            <a:pPr eaLnBrk="1" hangingPunct="1">
              <a:lnSpc>
                <a:spcPct val="9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Z92.1 </a:t>
            </a:r>
            <a:r>
              <a:rPr lang="tr-TR" sz="2800" i="1" dirty="0" smtClean="0">
                <a:latin typeface="Times New Roman" panose="02020603050405020304" pitchFamily="18" charset="0"/>
                <a:cs typeface="Times New Roman" panose="02020603050405020304" pitchFamily="18" charset="0"/>
              </a:rPr>
              <a:t>Kişisel </a:t>
            </a:r>
            <a:r>
              <a:rPr lang="tr-TR" sz="2800" i="1" dirty="0" err="1" smtClean="0">
                <a:latin typeface="Times New Roman" panose="02020603050405020304" pitchFamily="18" charset="0"/>
                <a:cs typeface="Times New Roman" panose="02020603050405020304" pitchFamily="18" charset="0"/>
              </a:rPr>
              <a:t>antikoagülan</a:t>
            </a:r>
            <a:r>
              <a:rPr lang="tr-TR" sz="2800" i="1" dirty="0" smtClean="0">
                <a:latin typeface="Times New Roman" panose="02020603050405020304" pitchFamily="18" charset="0"/>
                <a:cs typeface="Times New Roman" panose="02020603050405020304" pitchFamily="18" charset="0"/>
              </a:rPr>
              <a:t> uzun dönem (mevcut) kullanımı öyküsü </a:t>
            </a:r>
            <a:r>
              <a:rPr lang="tr-TR" sz="2800" dirty="0" smtClean="0">
                <a:latin typeface="Times New Roman" panose="02020603050405020304" pitchFamily="18" charset="0"/>
                <a:cs typeface="Times New Roman" panose="02020603050405020304" pitchFamily="18" charset="0"/>
              </a:rPr>
              <a:t>(ek kod olarak)</a:t>
            </a:r>
          </a:p>
        </p:txBody>
      </p:sp>
      <p:sp>
        <p:nvSpPr>
          <p:cNvPr id="4" name="3 Slayt Numarası Yer Tutucusu"/>
          <p:cNvSpPr>
            <a:spLocks noGrp="1"/>
          </p:cNvSpPr>
          <p:nvPr>
            <p:ph type="sldNum" sz="quarter" idx="12"/>
          </p:nvPr>
        </p:nvSpPr>
        <p:spPr/>
        <p:txBody>
          <a:bodyPr/>
          <a:lstStyle/>
          <a:p>
            <a:pPr>
              <a:defRPr/>
            </a:pPr>
            <a:fld id="{89FFAB47-ED6B-4539-BF82-28F488BA889D}" type="slidenum">
              <a:rPr lang="tr-TR" smtClean="0"/>
              <a:pPr>
                <a:defRPr/>
              </a:pPr>
              <a:t>63</a:t>
            </a:fld>
            <a:endParaRPr lang="tr-T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43607" y="44624"/>
            <a:ext cx="8103163" cy="864096"/>
          </a:xfrm>
        </p:spPr>
        <p:txBody>
          <a:bodyPr rtlCol="0">
            <a:normAutofit fontScale="90000"/>
          </a:bodyPr>
          <a:lstStyle/>
          <a:p>
            <a:pPr algn="ctr" eaLnBrk="1" fontAlgn="auto" hangingPunct="1">
              <a:spcAft>
                <a:spcPts val="0"/>
              </a:spcAft>
              <a:defRPr/>
            </a:pPr>
            <a:r>
              <a:rPr lang="tr-TR" sz="4000" b="1" dirty="0" smtClean="0">
                <a:solidFill>
                  <a:srgbClr val="FF0000"/>
                </a:solidFill>
                <a:latin typeface="Times New Roman" panose="02020603050405020304" pitchFamily="18" charset="0"/>
                <a:cs typeface="Times New Roman" panose="02020603050405020304" pitchFamily="18" charset="0"/>
              </a:rPr>
              <a:t>Endokrin, ve </a:t>
            </a:r>
            <a:r>
              <a:rPr lang="tr-TR" sz="4000" b="1" dirty="0" err="1" smtClean="0">
                <a:solidFill>
                  <a:srgbClr val="FF0000"/>
                </a:solidFill>
                <a:latin typeface="Times New Roman" panose="02020603050405020304" pitchFamily="18" charset="0"/>
                <a:cs typeface="Times New Roman" panose="02020603050405020304" pitchFamily="18" charset="0"/>
              </a:rPr>
              <a:t>Metabolik</a:t>
            </a:r>
            <a:r>
              <a:rPr lang="tr-TR" sz="4000" b="1" dirty="0" smtClean="0">
                <a:solidFill>
                  <a:srgbClr val="FF0000"/>
                </a:solidFill>
                <a:latin typeface="Times New Roman" panose="02020603050405020304" pitchFamily="18" charset="0"/>
                <a:cs typeface="Times New Roman" panose="02020603050405020304" pitchFamily="18" charset="0"/>
              </a:rPr>
              <a:t> Hastalıklar</a:t>
            </a:r>
            <a:br>
              <a:rPr lang="tr-TR" sz="4000" b="1" dirty="0" smtClean="0">
                <a:solidFill>
                  <a:srgbClr val="FF0000"/>
                </a:solidFill>
                <a:latin typeface="Times New Roman" panose="02020603050405020304" pitchFamily="18" charset="0"/>
                <a:cs typeface="Times New Roman" panose="02020603050405020304" pitchFamily="18" charset="0"/>
              </a:rPr>
            </a:br>
            <a:r>
              <a:rPr lang="tr-TR" sz="4000" b="1" dirty="0" smtClean="0">
                <a:solidFill>
                  <a:srgbClr val="FF0000"/>
                </a:solidFill>
                <a:latin typeface="Times New Roman" panose="02020603050405020304" pitchFamily="18" charset="0"/>
                <a:cs typeface="Times New Roman" panose="02020603050405020304" pitchFamily="18" charset="0"/>
              </a:rPr>
              <a:t>Diyabet </a:t>
            </a:r>
            <a:r>
              <a:rPr lang="tr-TR" sz="4000" b="1" dirty="0" err="1" smtClean="0">
                <a:solidFill>
                  <a:srgbClr val="FF0000"/>
                </a:solidFill>
                <a:latin typeface="Times New Roman" panose="02020603050405020304" pitchFamily="18" charset="0"/>
                <a:cs typeface="Times New Roman" panose="02020603050405020304" pitchFamily="18" charset="0"/>
              </a:rPr>
              <a:t>Mellitus</a:t>
            </a:r>
            <a:r>
              <a:rPr lang="tr-TR" sz="4000" b="1" dirty="0" smtClean="0">
                <a:solidFill>
                  <a:srgbClr val="FF0000"/>
                </a:solidFill>
                <a:latin typeface="Times New Roman" panose="02020603050405020304" pitchFamily="18" charset="0"/>
                <a:cs typeface="Times New Roman" panose="02020603050405020304" pitchFamily="18" charset="0"/>
              </a:rPr>
              <a:t> (E00-E89)</a:t>
            </a:r>
          </a:p>
        </p:txBody>
      </p:sp>
      <p:sp>
        <p:nvSpPr>
          <p:cNvPr id="15363" name="Rectangle 3"/>
          <p:cNvSpPr>
            <a:spLocks noGrp="1" noChangeArrowheads="1"/>
          </p:cNvSpPr>
          <p:nvPr>
            <p:ph idx="1"/>
          </p:nvPr>
        </p:nvSpPr>
        <p:spPr>
          <a:xfrm>
            <a:off x="971601" y="1196752"/>
            <a:ext cx="8170978" cy="5400600"/>
          </a:xfrm>
        </p:spPr>
        <p:txBody>
          <a:bodyPr rtlCol="0">
            <a:normAutofit/>
          </a:bodyPr>
          <a:lstStyle/>
          <a:p>
            <a:pPr marL="274320" indent="-274320" eaLnBrk="1" fontAlgn="auto" hangingPunct="1">
              <a:lnSpc>
                <a:spcPct val="80000"/>
              </a:lnSpc>
              <a:spcAft>
                <a:spcPts val="0"/>
              </a:spcAft>
              <a:buClr>
                <a:schemeClr val="accent3"/>
              </a:buClr>
              <a:buFont typeface="Arial" charset="0"/>
              <a:buNone/>
              <a:defRPr/>
            </a:pPr>
            <a:r>
              <a:rPr lang="tr-TR" sz="2600" b="1" dirty="0" smtClean="0">
                <a:solidFill>
                  <a:srgbClr val="FF0000"/>
                </a:solidFill>
                <a:latin typeface="Times New Roman" panose="02020603050405020304" pitchFamily="18" charset="0"/>
                <a:cs typeface="Times New Roman" panose="02020603050405020304" pitchFamily="18" charset="0"/>
              </a:rPr>
              <a:t>     Bozulmuş </a:t>
            </a:r>
            <a:r>
              <a:rPr lang="tr-TR" sz="2600" b="1" dirty="0" err="1" smtClean="0">
                <a:solidFill>
                  <a:srgbClr val="FF0000"/>
                </a:solidFill>
                <a:latin typeface="Times New Roman" panose="02020603050405020304" pitchFamily="18" charset="0"/>
                <a:cs typeface="Times New Roman" panose="02020603050405020304" pitchFamily="18" charset="0"/>
              </a:rPr>
              <a:t>Glukoz</a:t>
            </a:r>
            <a:r>
              <a:rPr lang="tr-TR" sz="2600" b="1" dirty="0" smtClean="0">
                <a:solidFill>
                  <a:srgbClr val="FF0000"/>
                </a:solidFill>
                <a:latin typeface="Times New Roman" panose="02020603050405020304" pitchFamily="18" charset="0"/>
                <a:cs typeface="Times New Roman" panose="02020603050405020304" pitchFamily="18" charset="0"/>
              </a:rPr>
              <a:t> Regülasyonu (E09 .-)</a:t>
            </a:r>
          </a:p>
          <a:p>
            <a:r>
              <a:rPr lang="tr-TR" sz="2800" dirty="0">
                <a:latin typeface="Times New Roman" panose="02020603050405020304" pitchFamily="18" charset="0"/>
                <a:cs typeface="Times New Roman" panose="02020603050405020304" pitchFamily="18" charset="0"/>
              </a:rPr>
              <a:t>	Bozulmuş Glikoz Regülasyonu; Normal glikoz düzeyi ile diyabet arasında, değişmeden kalabilen veya normal duruma geri dönebilen anormal </a:t>
            </a:r>
            <a:r>
              <a:rPr lang="tr-TR" sz="2800" dirty="0" err="1">
                <a:latin typeface="Times New Roman" panose="02020603050405020304" pitchFamily="18" charset="0"/>
                <a:cs typeface="Times New Roman" panose="02020603050405020304" pitchFamily="18" charset="0"/>
              </a:rPr>
              <a:t>metabolik</a:t>
            </a:r>
            <a:r>
              <a:rPr lang="tr-TR" sz="2800" dirty="0">
                <a:latin typeface="Times New Roman" panose="02020603050405020304" pitchFamily="18" charset="0"/>
                <a:cs typeface="Times New Roman" panose="02020603050405020304" pitchFamily="18" charset="0"/>
              </a:rPr>
              <a:t> durumları belirtir.</a:t>
            </a:r>
          </a:p>
          <a:p>
            <a:r>
              <a:rPr lang="tr-TR" sz="2800" dirty="0">
                <a:latin typeface="Times New Roman" panose="02020603050405020304" pitchFamily="18" charset="0"/>
                <a:cs typeface="Times New Roman" panose="02020603050405020304" pitchFamily="18" charset="0"/>
              </a:rPr>
              <a:t>Normalde açlık kan şekeri 110 mg/dl’nin altında olmalıdır. Yükleme testinde(OGTT) 2. saat değeri ise 140 mg’ın altında olması beklenir. Diyabet hastalarında ise açlık kan şekeri değeri 126’yı aşarken, yükleme testi 2. saat değeri ise 200’ün üzerinde çıkmaktadır. </a:t>
            </a:r>
          </a:p>
          <a:p>
            <a:pPr marL="640080" lvl="1" indent="-246888" eaLnBrk="1" fontAlgn="auto" hangingPunct="1">
              <a:lnSpc>
                <a:spcPct val="80000"/>
              </a:lnSpc>
              <a:spcAft>
                <a:spcPts val="0"/>
              </a:spcAft>
              <a:buClr>
                <a:srgbClr val="66FF66"/>
              </a:buClr>
              <a:buFontTx/>
              <a:buNone/>
              <a:defRPr/>
            </a:pPr>
            <a:endParaRPr lang="tr-TR" dirty="0" smtClean="0"/>
          </a:p>
        </p:txBody>
      </p:sp>
      <p:sp>
        <p:nvSpPr>
          <p:cNvPr id="4" name="3 Slayt Numarası Yer Tutucusu"/>
          <p:cNvSpPr>
            <a:spLocks noGrp="1"/>
          </p:cNvSpPr>
          <p:nvPr>
            <p:ph type="sldNum" sz="quarter" idx="12"/>
          </p:nvPr>
        </p:nvSpPr>
        <p:spPr/>
        <p:txBody>
          <a:bodyPr/>
          <a:lstStyle/>
          <a:p>
            <a:pPr>
              <a:defRPr/>
            </a:pPr>
            <a:fld id="{19B2512F-7A4C-4332-868C-73FBC8EB2CA5}" type="slidenum">
              <a:rPr lang="tr-TR" smtClean="0"/>
              <a:pPr>
                <a:defRPr/>
              </a:pPr>
              <a:t>64</a:t>
            </a:fld>
            <a:endParaRPr lang="tr-T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71600" y="0"/>
            <a:ext cx="8172400" cy="836712"/>
          </a:xfrm>
        </p:spPr>
        <p:txBody>
          <a:bodyPr>
            <a:normAutofit/>
          </a:bodyPr>
          <a:lstStyle/>
          <a:p>
            <a:pPr algn="ctr" eaLnBrk="1" hangingPunct="1"/>
            <a:r>
              <a:rPr lang="tr-TR" sz="3600" b="1" dirty="0" err="1" smtClean="0">
                <a:solidFill>
                  <a:srgbClr val="FF0000"/>
                </a:solidFill>
                <a:latin typeface="Times New Roman" panose="02020603050405020304" pitchFamily="18" charset="0"/>
                <a:cs typeface="Times New Roman" panose="02020603050405020304" pitchFamily="18" charset="0"/>
              </a:rPr>
              <a:t>Diabetes</a:t>
            </a:r>
            <a:r>
              <a:rPr lang="tr-TR" sz="3600" b="1" dirty="0" smtClean="0">
                <a:solidFill>
                  <a:srgbClr val="FF0000"/>
                </a:solidFill>
                <a:latin typeface="Times New Roman" panose="02020603050405020304" pitchFamily="18" charset="0"/>
                <a:cs typeface="Times New Roman" panose="02020603050405020304" pitchFamily="18" charset="0"/>
              </a:rPr>
              <a:t> </a:t>
            </a:r>
            <a:r>
              <a:rPr lang="tr-TR" sz="3600" b="1" dirty="0" err="1" smtClean="0">
                <a:solidFill>
                  <a:srgbClr val="FF0000"/>
                </a:solidFill>
                <a:latin typeface="Times New Roman" panose="02020603050405020304" pitchFamily="18" charset="0"/>
                <a:cs typeface="Times New Roman" panose="02020603050405020304" pitchFamily="18" charset="0"/>
              </a:rPr>
              <a:t>Mellitus</a:t>
            </a:r>
            <a:endParaRPr lang="tr-TR" sz="3600" b="1" dirty="0" smtClean="0">
              <a:solidFill>
                <a:srgbClr val="FF0000"/>
              </a:solidFill>
              <a:latin typeface="Times New Roman" panose="02020603050405020304" pitchFamily="18" charset="0"/>
              <a:cs typeface="Times New Roman" panose="02020603050405020304" pitchFamily="18" charset="0"/>
            </a:endParaRPr>
          </a:p>
        </p:txBody>
      </p:sp>
      <p:sp>
        <p:nvSpPr>
          <p:cNvPr id="18435" name="Rectangle 3"/>
          <p:cNvSpPr>
            <a:spLocks noGrp="1" noChangeArrowheads="1"/>
          </p:cNvSpPr>
          <p:nvPr>
            <p:ph idx="1"/>
          </p:nvPr>
        </p:nvSpPr>
        <p:spPr>
          <a:xfrm>
            <a:off x="971600" y="1268760"/>
            <a:ext cx="8172400" cy="5589240"/>
          </a:xfrm>
        </p:spPr>
        <p:txBody>
          <a:bodyPr/>
          <a:lstStyle/>
          <a:p>
            <a:pPr eaLnBrk="1" hangingPunct="1">
              <a:lnSpc>
                <a:spcPct val="80000"/>
              </a:lnSpc>
              <a:buFont typeface="Wingdings" pitchFamily="2" charset="2"/>
              <a:buChar char="Ø"/>
            </a:pPr>
            <a:r>
              <a:rPr lang="tr-TR" sz="2600" dirty="0" smtClean="0">
                <a:latin typeface="Times New Roman" panose="02020603050405020304" pitchFamily="18" charset="0"/>
                <a:cs typeface="Times New Roman" panose="02020603050405020304" pitchFamily="18" charset="0"/>
              </a:rPr>
              <a:t>Her diyabet biçimi, hasta bakımı üzerinde sonuçları olan özel özellikler taşır.</a:t>
            </a:r>
          </a:p>
          <a:p>
            <a:pPr eaLnBrk="1" hangingPunct="1">
              <a:lnSpc>
                <a:spcPct val="80000"/>
              </a:lnSpc>
              <a:buFontTx/>
              <a:buNone/>
            </a:pPr>
            <a:r>
              <a:rPr lang="tr-TR" sz="2600" dirty="0" smtClean="0">
                <a:latin typeface="Times New Roman" panose="02020603050405020304" pitchFamily="18" charset="0"/>
                <a:cs typeface="Times New Roman" panose="02020603050405020304" pitchFamily="18" charset="0"/>
              </a:rPr>
              <a:t>     Bu sınıflandırmadaki </a:t>
            </a:r>
            <a:r>
              <a:rPr lang="tr-TR" sz="2600" dirty="0" err="1" smtClean="0">
                <a:latin typeface="Times New Roman" panose="02020603050405020304" pitchFamily="18" charset="0"/>
                <a:cs typeface="Times New Roman" panose="02020603050405020304" pitchFamily="18" charset="0"/>
              </a:rPr>
              <a:t>diabetes</a:t>
            </a:r>
            <a:r>
              <a:rPr lang="tr-TR" sz="2600" dirty="0" smtClean="0">
                <a:latin typeface="Times New Roman" panose="02020603050405020304" pitchFamily="18" charset="0"/>
                <a:cs typeface="Times New Roman" panose="02020603050405020304" pitchFamily="18" charset="0"/>
              </a:rPr>
              <a:t> </a:t>
            </a:r>
            <a:r>
              <a:rPr lang="tr-TR" sz="2600" dirty="0" err="1" smtClean="0">
                <a:latin typeface="Times New Roman" panose="02020603050405020304" pitchFamily="18" charset="0"/>
                <a:cs typeface="Times New Roman" panose="02020603050405020304" pitchFamily="18" charset="0"/>
              </a:rPr>
              <a:t>mellitus</a:t>
            </a:r>
            <a:r>
              <a:rPr lang="tr-TR" sz="2600" dirty="0" smtClean="0">
                <a:latin typeface="Times New Roman" panose="02020603050405020304" pitchFamily="18" charset="0"/>
                <a:cs typeface="Times New Roman" panose="02020603050405020304" pitchFamily="18" charset="0"/>
              </a:rPr>
              <a:t> kategorileri şunlardır:</a:t>
            </a:r>
          </a:p>
          <a:p>
            <a:pPr eaLnBrk="1" hangingPunct="1">
              <a:lnSpc>
                <a:spcPct val="80000"/>
              </a:lnSpc>
              <a:buFont typeface="Wingdings" pitchFamily="2" charset="2"/>
              <a:buChar char="q"/>
            </a:pPr>
            <a:r>
              <a:rPr lang="tr-TR" sz="2600" dirty="0" smtClean="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Tip 1 diyabet: </a:t>
            </a:r>
            <a:r>
              <a:rPr lang="tr-TR" sz="2600" dirty="0" smtClean="0">
                <a:latin typeface="Times New Roman" panose="02020603050405020304" pitchFamily="18" charset="0"/>
                <a:cs typeface="Times New Roman" panose="02020603050405020304" pitchFamily="18" charset="0"/>
              </a:rPr>
              <a:t>daha önce, insülin bağımlı </a:t>
            </a:r>
            <a:r>
              <a:rPr lang="tr-TR" sz="2600" dirty="0" err="1" smtClean="0">
                <a:latin typeface="Times New Roman" panose="02020603050405020304" pitchFamily="18" charset="0"/>
                <a:cs typeface="Times New Roman" panose="02020603050405020304" pitchFamily="18" charset="0"/>
              </a:rPr>
              <a:t>diabetes</a:t>
            </a:r>
            <a:r>
              <a:rPr lang="tr-TR" sz="2600" dirty="0" smtClean="0">
                <a:latin typeface="Times New Roman" panose="02020603050405020304" pitchFamily="18" charset="0"/>
                <a:cs typeface="Times New Roman" panose="02020603050405020304" pitchFamily="18" charset="0"/>
              </a:rPr>
              <a:t> </a:t>
            </a:r>
            <a:r>
              <a:rPr lang="tr-TR" sz="2600" dirty="0" err="1" smtClean="0">
                <a:latin typeface="Times New Roman" panose="02020603050405020304" pitchFamily="18" charset="0"/>
                <a:cs typeface="Times New Roman" panose="02020603050405020304" pitchFamily="18" charset="0"/>
              </a:rPr>
              <a:t>mellitus</a:t>
            </a:r>
            <a:r>
              <a:rPr lang="tr-TR" sz="2600" dirty="0" smtClean="0">
                <a:latin typeface="Times New Roman" panose="02020603050405020304" pitchFamily="18" charset="0"/>
                <a:cs typeface="Times New Roman" panose="02020603050405020304" pitchFamily="18" charset="0"/>
              </a:rPr>
              <a:t> olarak ifade edilen diyabet E10.-)</a:t>
            </a:r>
          </a:p>
          <a:p>
            <a:pPr eaLnBrk="1" hangingPunct="1">
              <a:lnSpc>
                <a:spcPct val="80000"/>
              </a:lnSpc>
              <a:buFont typeface="Wingdings" pitchFamily="2" charset="2"/>
              <a:buChar char="q"/>
            </a:pPr>
            <a:r>
              <a:rPr lang="tr-TR" sz="2600" b="1" dirty="0" smtClean="0">
                <a:latin typeface="Times New Roman" panose="02020603050405020304" pitchFamily="18" charset="0"/>
                <a:cs typeface="Times New Roman" panose="02020603050405020304" pitchFamily="18" charset="0"/>
              </a:rPr>
              <a:t>Tip 2 diyabet: </a:t>
            </a:r>
            <a:r>
              <a:rPr lang="tr-TR" sz="2600" dirty="0" smtClean="0">
                <a:latin typeface="Times New Roman" panose="02020603050405020304" pitchFamily="18" charset="0"/>
                <a:cs typeface="Times New Roman" panose="02020603050405020304" pitchFamily="18" charset="0"/>
              </a:rPr>
              <a:t>daha önce, insülin bağımlı olmayan </a:t>
            </a:r>
            <a:r>
              <a:rPr lang="tr-TR" sz="2600" dirty="0" err="1" smtClean="0">
                <a:latin typeface="Times New Roman" panose="02020603050405020304" pitchFamily="18" charset="0"/>
                <a:cs typeface="Times New Roman" panose="02020603050405020304" pitchFamily="18" charset="0"/>
              </a:rPr>
              <a:t>diabetes</a:t>
            </a:r>
            <a:r>
              <a:rPr lang="tr-TR" sz="2600" dirty="0" smtClean="0">
                <a:latin typeface="Times New Roman" panose="02020603050405020304" pitchFamily="18" charset="0"/>
                <a:cs typeface="Times New Roman" panose="02020603050405020304" pitchFamily="18" charset="0"/>
              </a:rPr>
              <a:t> </a:t>
            </a:r>
            <a:r>
              <a:rPr lang="tr-TR" sz="2600" dirty="0" err="1" smtClean="0">
                <a:latin typeface="Times New Roman" panose="02020603050405020304" pitchFamily="18" charset="0"/>
                <a:cs typeface="Times New Roman" panose="02020603050405020304" pitchFamily="18" charset="0"/>
              </a:rPr>
              <a:t>mellitus</a:t>
            </a:r>
            <a:r>
              <a:rPr lang="tr-TR" sz="2600" dirty="0" smtClean="0">
                <a:latin typeface="Times New Roman" panose="02020603050405020304" pitchFamily="18" charset="0"/>
                <a:cs typeface="Times New Roman" panose="02020603050405020304" pitchFamily="18" charset="0"/>
              </a:rPr>
              <a:t> olarak belirtilen diyabet (E11.-</a:t>
            </a:r>
          </a:p>
          <a:p>
            <a:pPr eaLnBrk="1" hangingPunct="1">
              <a:lnSpc>
                <a:spcPct val="80000"/>
              </a:lnSpc>
              <a:buFont typeface="Wingdings" pitchFamily="2" charset="2"/>
              <a:buChar char="q"/>
            </a:pPr>
            <a:r>
              <a:rPr lang="tr-TR" sz="2600" dirty="0" smtClean="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Diğer özgül diyabet biçimleri: </a:t>
            </a:r>
            <a:r>
              <a:rPr lang="tr-TR" sz="2600" dirty="0" smtClean="0">
                <a:latin typeface="Times New Roman" panose="02020603050405020304" pitchFamily="18" charset="0"/>
                <a:cs typeface="Times New Roman" panose="02020603050405020304" pitchFamily="18" charset="0"/>
              </a:rPr>
              <a:t>diğer bozukluklara </a:t>
            </a:r>
            <a:r>
              <a:rPr lang="tr-TR" sz="2600" dirty="0" err="1" smtClean="0">
                <a:latin typeface="Times New Roman" panose="02020603050405020304" pitchFamily="18" charset="0"/>
                <a:cs typeface="Times New Roman" panose="02020603050405020304" pitchFamily="18" charset="0"/>
              </a:rPr>
              <a:t>sekonder</a:t>
            </a:r>
            <a:r>
              <a:rPr lang="tr-TR" sz="2600" dirty="0" smtClean="0">
                <a:latin typeface="Times New Roman" panose="02020603050405020304" pitchFamily="18" charset="0"/>
                <a:cs typeface="Times New Roman" panose="02020603050405020304" pitchFamily="18" charset="0"/>
              </a:rPr>
              <a:t> olan diyabeti içerir (E13.-)</a:t>
            </a:r>
          </a:p>
          <a:p>
            <a:pPr eaLnBrk="1" hangingPunct="1">
              <a:lnSpc>
                <a:spcPct val="80000"/>
              </a:lnSpc>
              <a:buFont typeface="Wingdings" pitchFamily="2" charset="2"/>
              <a:buChar char="q"/>
            </a:pPr>
            <a:r>
              <a:rPr lang="tr-TR" sz="2600" dirty="0" smtClean="0">
                <a:latin typeface="Times New Roman" panose="02020603050405020304" pitchFamily="18" charset="0"/>
                <a:cs typeface="Times New Roman" panose="02020603050405020304" pitchFamily="18" charset="0"/>
              </a:rPr>
              <a:t> </a:t>
            </a:r>
            <a:r>
              <a:rPr lang="tr-TR" sz="2600" b="1" dirty="0" err="1" smtClean="0">
                <a:latin typeface="Times New Roman" panose="02020603050405020304" pitchFamily="18" charset="0"/>
                <a:cs typeface="Times New Roman" panose="02020603050405020304" pitchFamily="18" charset="0"/>
              </a:rPr>
              <a:t>Gestasyonel</a:t>
            </a:r>
            <a:r>
              <a:rPr lang="tr-TR" sz="2600" b="1" dirty="0" smtClean="0">
                <a:latin typeface="Times New Roman" panose="02020603050405020304" pitchFamily="18" charset="0"/>
                <a:cs typeface="Times New Roman" panose="02020603050405020304" pitchFamily="18" charset="0"/>
              </a:rPr>
              <a:t> diyabet: </a:t>
            </a:r>
            <a:r>
              <a:rPr lang="tr-TR" sz="2600" dirty="0" smtClean="0">
                <a:latin typeface="Times New Roman" panose="02020603050405020304" pitchFamily="18" charset="0"/>
                <a:cs typeface="Times New Roman" panose="02020603050405020304" pitchFamily="18" charset="0"/>
              </a:rPr>
              <a:t>gebeliğin 24. haftası ya da sonrasında </a:t>
            </a:r>
            <a:r>
              <a:rPr lang="tr-TR" sz="2600" dirty="0" err="1" smtClean="0">
                <a:latin typeface="Times New Roman" panose="02020603050405020304" pitchFamily="18" charset="0"/>
                <a:cs typeface="Times New Roman" panose="02020603050405020304" pitchFamily="18" charset="0"/>
              </a:rPr>
              <a:t>bulgulanan</a:t>
            </a:r>
            <a:r>
              <a:rPr lang="tr-TR" sz="2600" dirty="0" smtClean="0">
                <a:latin typeface="Times New Roman" panose="02020603050405020304" pitchFamily="18" charset="0"/>
                <a:cs typeface="Times New Roman" panose="02020603050405020304" pitchFamily="18" charset="0"/>
              </a:rPr>
              <a:t> kadınlarla sınırlıdır. ( O24.-)</a:t>
            </a:r>
          </a:p>
          <a:p>
            <a:pPr marL="0" indent="0" eaLnBrk="1" hangingPunct="1">
              <a:lnSpc>
                <a:spcPct val="80000"/>
              </a:lnSpc>
              <a:buNone/>
            </a:pPr>
            <a:endParaRPr lang="tr-TR" sz="2000" dirty="0" smtClean="0"/>
          </a:p>
        </p:txBody>
      </p:sp>
      <p:sp>
        <p:nvSpPr>
          <p:cNvPr id="5" name="4 Slayt Numarası Yer Tutucusu"/>
          <p:cNvSpPr>
            <a:spLocks noGrp="1"/>
          </p:cNvSpPr>
          <p:nvPr>
            <p:ph type="sldNum" sz="quarter" idx="12"/>
          </p:nvPr>
        </p:nvSpPr>
        <p:spPr/>
        <p:txBody>
          <a:bodyPr/>
          <a:lstStyle/>
          <a:p>
            <a:pPr>
              <a:defRPr/>
            </a:pPr>
            <a:fld id="{2C4876AF-8120-4B29-BC80-5FDD64769AB9}" type="slidenum">
              <a:rPr lang="tr-TR" smtClean="0"/>
              <a:pPr>
                <a:defRPr/>
              </a:pPr>
              <a:t>65</a:t>
            </a:fld>
            <a:endParaRPr lang="tr-TR"/>
          </a:p>
        </p:txBody>
      </p:sp>
      <p:sp>
        <p:nvSpPr>
          <p:cNvPr id="18436" name="Rectangle 4"/>
          <p:cNvSpPr>
            <a:spLocks noChangeArrowheads="1"/>
          </p:cNvSpPr>
          <p:nvPr/>
        </p:nvSpPr>
        <p:spPr bwMode="auto">
          <a:xfrm>
            <a:off x="1016443" y="5904919"/>
            <a:ext cx="8172400" cy="480131"/>
          </a:xfrm>
          <a:prstGeom prst="rect">
            <a:avLst/>
          </a:prstGeom>
          <a:noFill/>
          <a:ln w="9525">
            <a:noFill/>
            <a:miter lim="800000"/>
            <a:headEnd/>
            <a:tailEnd/>
          </a:ln>
        </p:spPr>
        <p:txBody>
          <a:bodyPr wrap="square">
            <a:spAutoFit/>
          </a:bodyPr>
          <a:lstStyle/>
          <a:p>
            <a:pPr lvl="1" algn="ctr">
              <a:lnSpc>
                <a:spcPct val="90000"/>
              </a:lnSpc>
              <a:spcBef>
                <a:spcPct val="20000"/>
              </a:spcBef>
              <a:buClr>
                <a:srgbClr val="FF6699"/>
              </a:buClr>
              <a:buSzPct val="80000"/>
              <a:buFont typeface="Wingdings" pitchFamily="2" charset="2"/>
              <a:buNone/>
            </a:pPr>
            <a:r>
              <a:rPr lang="tr-TR" sz="2800" b="1" i="1" dirty="0" smtClean="0">
                <a:solidFill>
                  <a:srgbClr val="FF0000"/>
                </a:solidFill>
                <a:latin typeface="Times New Roman" panose="02020603050405020304" pitchFamily="18" charset="0"/>
                <a:cs typeface="Times New Roman" panose="02020603050405020304" pitchFamily="18" charset="0"/>
              </a:rPr>
              <a:t>İnsülin </a:t>
            </a:r>
            <a:r>
              <a:rPr lang="tr-TR" sz="2800" b="1" i="1" dirty="0">
                <a:solidFill>
                  <a:srgbClr val="FF0000"/>
                </a:solidFill>
                <a:latin typeface="Times New Roman" panose="02020603050405020304" pitchFamily="18" charset="0"/>
                <a:cs typeface="Times New Roman" panose="02020603050405020304" pitchFamily="18" charset="0"/>
              </a:rPr>
              <a:t>ile tedavi diyabetin tiplerini </a:t>
            </a:r>
            <a:r>
              <a:rPr lang="tr-TR" sz="2800" b="1" i="1" u="sng" dirty="0" smtClean="0">
                <a:solidFill>
                  <a:srgbClr val="FF0000"/>
                </a:solidFill>
                <a:latin typeface="Times New Roman" panose="02020603050405020304" pitchFamily="18" charset="0"/>
                <a:cs typeface="Times New Roman" panose="02020603050405020304" pitchFamily="18" charset="0"/>
              </a:rPr>
              <a:t>belirlemez!!!!</a:t>
            </a:r>
            <a:endParaRPr lang="tr-TR" sz="2800" b="1" i="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43608" y="0"/>
            <a:ext cx="7920880" cy="836712"/>
          </a:xfrm>
        </p:spPr>
        <p:txBody>
          <a:bodyPr rtlCol="0">
            <a:normAutofit fontScale="90000"/>
          </a:bodyPr>
          <a:lstStyle/>
          <a:p>
            <a:pPr algn="ctr" eaLnBrk="1" fontAlgn="auto" hangingPunct="1">
              <a:spcAft>
                <a:spcPts val="0"/>
              </a:spcAft>
              <a:defRPr/>
            </a:pPr>
            <a:r>
              <a:rPr lang="tr-TR" sz="4000" b="1" dirty="0" smtClean="0"/>
              <a:t/>
            </a:r>
            <a:br>
              <a:rPr lang="tr-TR" sz="4000" b="1" dirty="0" smtClean="0"/>
            </a:br>
            <a:r>
              <a:rPr lang="tr-TR" sz="4000" b="1" dirty="0" smtClean="0">
                <a:solidFill>
                  <a:srgbClr val="FF0000"/>
                </a:solidFill>
                <a:latin typeface="Times New Roman" panose="02020603050405020304" pitchFamily="18" charset="0"/>
                <a:cs typeface="Times New Roman" panose="02020603050405020304" pitchFamily="18" charset="0"/>
              </a:rPr>
              <a:t>Tip 1 DM E10.- </a:t>
            </a:r>
          </a:p>
        </p:txBody>
      </p:sp>
      <p:sp>
        <p:nvSpPr>
          <p:cNvPr id="20483" name="Rectangle 3"/>
          <p:cNvSpPr>
            <a:spLocks noGrp="1" noChangeArrowheads="1"/>
          </p:cNvSpPr>
          <p:nvPr>
            <p:ph idx="1"/>
          </p:nvPr>
        </p:nvSpPr>
        <p:spPr>
          <a:xfrm>
            <a:off x="1043608" y="1196752"/>
            <a:ext cx="8100392" cy="5472608"/>
          </a:xfrm>
        </p:spPr>
        <p:txBody>
          <a:bodyPr rtlCol="0">
            <a:noAutofit/>
          </a:bodyPr>
          <a:lstStyle/>
          <a:p>
            <a:pPr marL="274320" indent="-274320" eaLnBrk="1" fontAlgn="auto" hangingPunct="1">
              <a:lnSpc>
                <a:spcPct val="80000"/>
              </a:lnSpc>
              <a:spcAft>
                <a:spcPts val="0"/>
              </a:spcAft>
              <a:buClr>
                <a:schemeClr val="accent3"/>
              </a:buClr>
              <a:buFont typeface="Wingdings" pitchFamily="2" charset="2"/>
              <a:buChar char="Ø"/>
              <a:defRPr/>
            </a:pPr>
            <a:r>
              <a:rPr lang="tr-TR" sz="2800" dirty="0" smtClean="0">
                <a:latin typeface="Times New Roman" panose="02020603050405020304" pitchFamily="18" charset="0"/>
                <a:cs typeface="Times New Roman" panose="02020603050405020304" pitchFamily="18" charset="0"/>
              </a:rPr>
              <a:t>Tip 1 diyabet, </a:t>
            </a:r>
            <a:r>
              <a:rPr lang="tr-TR" sz="2800" dirty="0" err="1" smtClean="0">
                <a:latin typeface="Times New Roman" panose="02020603050405020304" pitchFamily="18" charset="0"/>
                <a:cs typeface="Times New Roman" panose="02020603050405020304" pitchFamily="18" charset="0"/>
              </a:rPr>
              <a:t>insülin</a:t>
            </a:r>
            <a:r>
              <a:rPr lang="tr-TR" sz="2800" dirty="0" smtClean="0">
                <a:latin typeface="Times New Roman" panose="02020603050405020304" pitchFamily="18" charset="0"/>
                <a:cs typeface="Times New Roman" panose="02020603050405020304" pitchFamily="18" charset="0"/>
              </a:rPr>
              <a:t> yetmezliğine ve genellikle </a:t>
            </a:r>
            <a:r>
              <a:rPr lang="tr-TR" sz="2800" dirty="0" err="1" smtClean="0">
                <a:latin typeface="Times New Roman" panose="02020603050405020304" pitchFamily="18" charset="0"/>
                <a:cs typeface="Times New Roman" panose="02020603050405020304" pitchFamily="18" charset="0"/>
              </a:rPr>
              <a:t>insülin</a:t>
            </a:r>
            <a:r>
              <a:rPr lang="tr-TR" sz="2800" dirty="0" smtClean="0">
                <a:latin typeface="Times New Roman" panose="02020603050405020304" pitchFamily="18" charset="0"/>
                <a:cs typeface="Times New Roman" panose="02020603050405020304" pitchFamily="18" charset="0"/>
              </a:rPr>
              <a:t> üretiminin tamamına yakınının veya tamamının sona ermesine yol açan, </a:t>
            </a:r>
            <a:r>
              <a:rPr lang="tr-TR" sz="2800" dirty="0" err="1" smtClean="0">
                <a:latin typeface="Times New Roman" panose="02020603050405020304" pitchFamily="18" charset="0"/>
                <a:cs typeface="Times New Roman" panose="02020603050405020304" pitchFamily="18" charset="0"/>
              </a:rPr>
              <a:t>insülin</a:t>
            </a:r>
            <a:r>
              <a:rPr lang="tr-TR" sz="2800" dirty="0" smtClean="0">
                <a:latin typeface="Times New Roman" panose="02020603050405020304" pitchFamily="18" charset="0"/>
                <a:cs typeface="Times New Roman" panose="02020603050405020304" pitchFamily="18" charset="0"/>
              </a:rPr>
              <a:t> üreten adacık hücrelerinin </a:t>
            </a:r>
            <a:r>
              <a:rPr lang="tr-TR" sz="2800" dirty="0" err="1" smtClean="0">
                <a:latin typeface="Times New Roman" panose="02020603050405020304" pitchFamily="18" charset="0"/>
                <a:cs typeface="Times New Roman" panose="02020603050405020304" pitchFamily="18" charset="0"/>
              </a:rPr>
              <a:t>otoimmün</a:t>
            </a:r>
            <a:r>
              <a:rPr lang="tr-TR" sz="2800" dirty="0" smtClean="0">
                <a:latin typeface="Times New Roman" panose="02020603050405020304" pitchFamily="18" charset="0"/>
                <a:cs typeface="Times New Roman" panose="02020603050405020304" pitchFamily="18" charset="0"/>
              </a:rPr>
              <a:t> yıkımı ile karakterizedir. Bu diyabet biçimi çoğunlukla 30 yaşın altında görülse de herhangi bir yaşta ortaya çıkabilmektedir. </a:t>
            </a:r>
          </a:p>
          <a:p>
            <a:pPr marL="0" indent="0" eaLnBrk="1" fontAlgn="auto" hangingPunct="1">
              <a:lnSpc>
                <a:spcPct val="80000"/>
              </a:lnSpc>
              <a:spcAft>
                <a:spcPts val="0"/>
              </a:spcAft>
              <a:buClr>
                <a:schemeClr val="accent3"/>
              </a:buClr>
              <a:buNone/>
              <a:defRPr/>
            </a:pPr>
            <a:r>
              <a:rPr lang="tr-TR" sz="2800" dirty="0" smtClean="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274320" indent="-274320" eaLnBrk="1" fontAlgn="auto" hangingPunct="1">
              <a:lnSpc>
                <a:spcPct val="80000"/>
              </a:lnSpc>
              <a:spcAft>
                <a:spcPts val="0"/>
              </a:spcAft>
              <a:buClr>
                <a:schemeClr val="accent3"/>
              </a:buClr>
              <a:buFont typeface="Wingdings" pitchFamily="2" charset="2"/>
              <a:buChar char="Ø"/>
              <a:defRPr/>
            </a:pPr>
            <a:r>
              <a:rPr lang="tr-TR" sz="2800" dirty="0" smtClean="0">
                <a:solidFill>
                  <a:srgbClr val="000000"/>
                </a:solidFill>
                <a:latin typeface="Times New Roman" panose="02020603050405020304" pitchFamily="18" charset="0"/>
                <a:cs typeface="Times New Roman" panose="02020603050405020304" pitchFamily="18" charset="0"/>
              </a:rPr>
              <a:t>Tip </a:t>
            </a:r>
            <a:r>
              <a:rPr lang="tr-TR" sz="2800" dirty="0">
                <a:solidFill>
                  <a:srgbClr val="000000"/>
                </a:solidFill>
                <a:latin typeface="Times New Roman" panose="02020603050405020304" pitchFamily="18" charset="0"/>
                <a:cs typeface="Times New Roman" panose="02020603050405020304" pitchFamily="18" charset="0"/>
              </a:rPr>
              <a:t>1 diyabet hastaları </a:t>
            </a:r>
            <a:r>
              <a:rPr lang="tr-TR" sz="2800" dirty="0" err="1">
                <a:solidFill>
                  <a:srgbClr val="000000"/>
                </a:solidFill>
                <a:latin typeface="Times New Roman" panose="02020603050405020304" pitchFamily="18" charset="0"/>
                <a:cs typeface="Times New Roman" panose="02020603050405020304" pitchFamily="18" charset="0"/>
              </a:rPr>
              <a:t>ketoz</a:t>
            </a:r>
            <a:r>
              <a:rPr lang="tr-TR" sz="2800" dirty="0">
                <a:solidFill>
                  <a:srgbClr val="000000"/>
                </a:solidFill>
                <a:latin typeface="Times New Roman" panose="02020603050405020304" pitchFamily="18" charset="0"/>
                <a:cs typeface="Times New Roman" panose="02020603050405020304" pitchFamily="18" charset="0"/>
              </a:rPr>
              <a:t> tehlikesine açıktır ve bu hastaların hayatta kalabilmesi için mutlak insülin tedavisine ihtiyaçları vardır bu nedenle i</a:t>
            </a:r>
            <a:r>
              <a:rPr lang="tr-TR" sz="2800" dirty="0">
                <a:latin typeface="Times New Roman" panose="02020603050405020304" pitchFamily="18" charset="0"/>
                <a:cs typeface="Times New Roman" panose="02020603050405020304" pitchFamily="18" charset="0"/>
              </a:rPr>
              <a:t>nsülin kullanım öyküsü kodu (Z92.22) atanmaz.</a:t>
            </a:r>
          </a:p>
          <a:p>
            <a:pPr marL="274320" indent="-274320" eaLnBrk="1" fontAlgn="auto" hangingPunct="1">
              <a:lnSpc>
                <a:spcPct val="80000"/>
              </a:lnSpc>
              <a:spcAft>
                <a:spcPts val="0"/>
              </a:spcAft>
              <a:buClr>
                <a:schemeClr val="accent3"/>
              </a:buClr>
              <a:buFont typeface="Wingdings" pitchFamily="2" charset="2"/>
              <a:buChar char="Ø"/>
              <a:defRPr/>
            </a:pPr>
            <a:endParaRPr lang="tr-TR" sz="2800" dirty="0" smtClean="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pPr>
              <a:defRPr/>
            </a:pPr>
            <a:fld id="{1618C78F-75D1-465A-BEAA-D5BB6D43CA4A}" type="slidenum">
              <a:rPr lang="tr-TR" smtClean="0"/>
              <a:pPr>
                <a:defRPr/>
              </a:pPr>
              <a:t>66</a:t>
            </a:fld>
            <a:endParaRPr lang="tr-T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15616" y="0"/>
            <a:ext cx="7818072" cy="836712"/>
          </a:xfrm>
        </p:spPr>
        <p:txBody>
          <a:bodyPr>
            <a:normAutofit/>
          </a:bodyPr>
          <a:lstStyle/>
          <a:p>
            <a:pPr algn="ctr" eaLnBrk="1" hangingPunct="1"/>
            <a:r>
              <a:rPr lang="tr-TR" sz="3600" b="1" dirty="0" smtClean="0">
                <a:solidFill>
                  <a:srgbClr val="FF0000"/>
                </a:solidFill>
                <a:latin typeface="Times New Roman" panose="02020603050405020304" pitchFamily="18" charset="0"/>
                <a:cs typeface="Times New Roman" panose="02020603050405020304" pitchFamily="18" charset="0"/>
              </a:rPr>
              <a:t>Tip 2 DM E11.- </a:t>
            </a:r>
          </a:p>
        </p:txBody>
      </p:sp>
      <p:sp>
        <p:nvSpPr>
          <p:cNvPr id="4" name="3 Slayt Numarası Yer Tutucusu"/>
          <p:cNvSpPr>
            <a:spLocks noGrp="1"/>
          </p:cNvSpPr>
          <p:nvPr>
            <p:ph type="sldNum" sz="quarter" idx="12"/>
          </p:nvPr>
        </p:nvSpPr>
        <p:spPr/>
        <p:txBody>
          <a:bodyPr/>
          <a:lstStyle/>
          <a:p>
            <a:pPr>
              <a:defRPr/>
            </a:pPr>
            <a:fld id="{25329341-58FA-43C5-B617-E95BCB1FE6EF}" type="slidenum">
              <a:rPr lang="tr-TR" smtClean="0"/>
              <a:pPr>
                <a:defRPr/>
              </a:pPr>
              <a:t>67</a:t>
            </a:fld>
            <a:endParaRPr lang="tr-TR"/>
          </a:p>
        </p:txBody>
      </p:sp>
      <p:sp>
        <p:nvSpPr>
          <p:cNvPr id="2" name="İçerik Yer Tutucusu 1"/>
          <p:cNvSpPr>
            <a:spLocks noGrp="1"/>
          </p:cNvSpPr>
          <p:nvPr>
            <p:ph idx="1"/>
          </p:nvPr>
        </p:nvSpPr>
        <p:spPr>
          <a:xfrm>
            <a:off x="1043608" y="908720"/>
            <a:ext cx="7958708" cy="5328592"/>
          </a:xfrm>
        </p:spPr>
        <p:txBody>
          <a:bodyPr>
            <a:normAutofit/>
          </a:bodyPr>
          <a:lstStyle/>
          <a:p>
            <a:pPr>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Erişkinlerde görülen diyabet tipidir.</a:t>
            </a:r>
          </a:p>
          <a:p>
            <a:pPr>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Pankreas insülin üretir, fakat insülin direnci nedeniyle vücut bunu gerektiği gibi kullanamaz.</a:t>
            </a:r>
          </a:p>
          <a:p>
            <a:pPr>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Daha çok 40 yaş üzerinde görülür.</a:t>
            </a:r>
          </a:p>
          <a:p>
            <a:pPr marL="0" indent="0">
              <a:buNone/>
            </a:pPr>
            <a:endParaRPr lang="tr-TR" sz="2800" dirty="0">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	Tip </a:t>
            </a:r>
            <a:r>
              <a:rPr lang="tr-TR" sz="2800" dirty="0">
                <a:latin typeface="Times New Roman" panose="02020603050405020304" pitchFamily="18" charset="0"/>
                <a:cs typeface="Times New Roman" panose="02020603050405020304" pitchFamily="18" charset="0"/>
              </a:rPr>
              <a:t>2 DM hastalarda insülin üretimi olduğu için dışarıdan mutlak insülin ihtiyacı olmayabilir. Bu yüzden de bu hastalarda eğer insülin kullanımı varsa insülin kullanım öyküsü kodu (Z92.22) </a:t>
            </a:r>
            <a:r>
              <a:rPr lang="tr-TR" sz="2800" dirty="0" smtClean="0">
                <a:latin typeface="Times New Roman" panose="02020603050405020304" pitchFamily="18" charset="0"/>
                <a:cs typeface="Times New Roman" panose="02020603050405020304" pitchFamily="18" charset="0"/>
              </a:rPr>
              <a:t>atanmalıdır. </a:t>
            </a:r>
            <a:r>
              <a:rPr lang="tr-TR" sz="2800" dirty="0">
                <a:latin typeface="Times New Roman" panose="02020603050405020304" pitchFamily="18" charset="0"/>
                <a:cs typeface="Times New Roman" panose="02020603050405020304" pitchFamily="18" charset="0"/>
              </a:rPr>
              <a:t>Ancak Tip II DM hastasında insülin hastaneye bu  yatışında başlanmış ise daha önce kullanmamış ise Z92.22 kodlanmaz.</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71600" y="260648"/>
            <a:ext cx="8172400" cy="882352"/>
          </a:xfrm>
        </p:spPr>
        <p:txBody>
          <a:bodyPr>
            <a:noAutofit/>
          </a:bodyPr>
          <a:lstStyle/>
          <a:p>
            <a:pPr algn="ctr" eaLnBrk="1" hangingPunct="1"/>
            <a:r>
              <a:rPr lang="tr-TR" sz="3600" b="1" dirty="0" smtClean="0">
                <a:solidFill>
                  <a:srgbClr val="FF0000"/>
                </a:solidFill>
                <a:latin typeface="Times New Roman" panose="02020603050405020304" pitchFamily="18" charset="0"/>
                <a:cs typeface="Times New Roman" panose="02020603050405020304" pitchFamily="18" charset="0"/>
              </a:rPr>
              <a:t>Diğer Özgül Diyabet Biçimleri E13.-</a:t>
            </a:r>
          </a:p>
        </p:txBody>
      </p:sp>
      <p:sp>
        <p:nvSpPr>
          <p:cNvPr id="4" name="3 Slayt Numarası Yer Tutucusu"/>
          <p:cNvSpPr>
            <a:spLocks noGrp="1"/>
          </p:cNvSpPr>
          <p:nvPr>
            <p:ph type="sldNum" sz="quarter" idx="12"/>
          </p:nvPr>
        </p:nvSpPr>
        <p:spPr/>
        <p:txBody>
          <a:bodyPr/>
          <a:lstStyle/>
          <a:p>
            <a:pPr>
              <a:defRPr/>
            </a:pPr>
            <a:fld id="{72C77D03-88B7-4024-A21A-4CE0BE48A8F2}" type="slidenum">
              <a:rPr lang="tr-TR" smtClean="0"/>
              <a:pPr>
                <a:defRPr/>
              </a:pPr>
              <a:t>68</a:t>
            </a:fld>
            <a:endParaRPr lang="tr-TR"/>
          </a:p>
        </p:txBody>
      </p:sp>
      <p:sp>
        <p:nvSpPr>
          <p:cNvPr id="2" name="İçerik Yer Tutucusu 1"/>
          <p:cNvSpPr>
            <a:spLocks noGrp="1"/>
          </p:cNvSpPr>
          <p:nvPr>
            <p:ph idx="1"/>
          </p:nvPr>
        </p:nvSpPr>
        <p:spPr>
          <a:xfrm>
            <a:off x="971600" y="1484784"/>
            <a:ext cx="7992888" cy="4692179"/>
          </a:xfrm>
        </p:spPr>
        <p:txBody>
          <a:bodyPr/>
          <a:lstStyle/>
          <a:p>
            <a:pPr algn="just"/>
            <a:r>
              <a:rPr lang="tr-TR" sz="2800" dirty="0">
                <a:latin typeface="Times New Roman" pitchFamily="18" charset="0"/>
                <a:cs typeface="Times New Roman" pitchFamily="18" charset="0"/>
              </a:rPr>
              <a:t>Özgül diyabete neden olan kategoriler;</a:t>
            </a:r>
          </a:p>
          <a:p>
            <a:pPr algn="just"/>
            <a:endParaRPr lang="tr-TR" sz="2800" dirty="0">
              <a:latin typeface="Times New Roman" pitchFamily="18" charset="0"/>
              <a:cs typeface="Times New Roman" pitchFamily="18" charset="0"/>
            </a:endParaRPr>
          </a:p>
          <a:p>
            <a:pPr marL="342900" indent="-342900">
              <a:buFont typeface="Wingdings" panose="05000000000000000000" pitchFamily="2" charset="2"/>
              <a:buChar char="ü"/>
            </a:pPr>
            <a:r>
              <a:rPr lang="tr-TR" sz="2800" dirty="0">
                <a:latin typeface="Times New Roman" pitchFamily="18" charset="0"/>
                <a:cs typeface="Times New Roman" pitchFamily="18" charset="0"/>
              </a:rPr>
              <a:t>Beta hücre fonksiyonunun genetik bozuklukları İnsülin etkisinin genetik bozuklukları</a:t>
            </a:r>
          </a:p>
          <a:p>
            <a:pPr marL="342900" indent="-342900">
              <a:buFont typeface="Wingdings" panose="05000000000000000000" pitchFamily="2" charset="2"/>
              <a:buChar char="ü"/>
            </a:pPr>
            <a:r>
              <a:rPr lang="tr-TR" sz="2800" dirty="0" err="1">
                <a:latin typeface="Times New Roman" pitchFamily="18" charset="0"/>
                <a:cs typeface="Times New Roman" pitchFamily="18" charset="0"/>
              </a:rPr>
              <a:t>Pankreatik</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ekzokrin</a:t>
            </a:r>
            <a:r>
              <a:rPr lang="tr-TR" sz="2800" dirty="0">
                <a:latin typeface="Times New Roman" pitchFamily="18" charset="0"/>
                <a:cs typeface="Times New Roman" pitchFamily="18" charset="0"/>
              </a:rPr>
              <a:t> hastalıkları</a:t>
            </a:r>
          </a:p>
          <a:p>
            <a:pPr marL="342900" indent="-342900">
              <a:buFont typeface="Wingdings" panose="05000000000000000000" pitchFamily="2" charset="2"/>
              <a:buChar char="ü"/>
            </a:pPr>
            <a:r>
              <a:rPr lang="tr-TR" sz="2800" dirty="0">
                <a:latin typeface="Times New Roman" pitchFamily="18" charset="0"/>
                <a:cs typeface="Times New Roman" pitchFamily="18" charset="0"/>
              </a:rPr>
              <a:t>Enfeksiyonlar</a:t>
            </a:r>
          </a:p>
          <a:p>
            <a:pPr marL="342900" indent="-342900">
              <a:buFont typeface="Wingdings" panose="05000000000000000000" pitchFamily="2" charset="2"/>
              <a:buChar char="ü"/>
            </a:pPr>
            <a:r>
              <a:rPr lang="tr-TR" sz="2800" dirty="0" err="1">
                <a:latin typeface="Times New Roman" pitchFamily="18" charset="0"/>
                <a:cs typeface="Times New Roman" pitchFamily="18" charset="0"/>
              </a:rPr>
              <a:t>Endokrinopatiler</a:t>
            </a:r>
            <a:endParaRPr lang="tr-TR" sz="2800" dirty="0">
              <a:latin typeface="Times New Roman" pitchFamily="18" charset="0"/>
              <a:cs typeface="Times New Roman" pitchFamily="18" charset="0"/>
            </a:endParaRPr>
          </a:p>
          <a:p>
            <a:pPr marL="342900" indent="-342900">
              <a:buFont typeface="Wingdings" panose="05000000000000000000" pitchFamily="2" charset="2"/>
              <a:buChar char="ü"/>
            </a:pPr>
            <a:r>
              <a:rPr lang="tr-TR" sz="2800" dirty="0">
                <a:latin typeface="Times New Roman" pitchFamily="18" charset="0"/>
                <a:cs typeface="Times New Roman" pitchFamily="18" charset="0"/>
              </a:rPr>
              <a:t>İlaca bağlı veya kimyasallara bağlı diyabet</a:t>
            </a:r>
          </a:p>
          <a:p>
            <a:pPr marL="342900" indent="-342900">
              <a:buFont typeface="Wingdings" panose="05000000000000000000" pitchFamily="2" charset="2"/>
              <a:buChar char="ü"/>
            </a:pPr>
            <a:r>
              <a:rPr lang="tr-TR" sz="2800" dirty="0">
                <a:latin typeface="Times New Roman" pitchFamily="18" charset="0"/>
                <a:cs typeface="Times New Roman" pitchFamily="18" charset="0"/>
              </a:rPr>
              <a:t>Diğer genetik sendromlar,</a:t>
            </a:r>
          </a:p>
          <a:p>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71600" y="0"/>
            <a:ext cx="8172399" cy="954266"/>
          </a:xfrm>
        </p:spPr>
        <p:txBody>
          <a:bodyPr>
            <a:noAutofit/>
          </a:bodyPr>
          <a:lstStyle/>
          <a:p>
            <a:pPr algn="ctr" eaLnBrk="1" hangingPunct="1"/>
            <a:r>
              <a:rPr lang="tr-TR" sz="3600" b="1" dirty="0" smtClean="0">
                <a:solidFill>
                  <a:srgbClr val="FF0000"/>
                </a:solidFill>
                <a:latin typeface="Times New Roman" panose="02020603050405020304" pitchFamily="18" charset="0"/>
                <a:cs typeface="Times New Roman" panose="02020603050405020304" pitchFamily="18" charset="0"/>
              </a:rPr>
              <a:t>Diğer Özgül Diyabet Biçimleri E13.-</a:t>
            </a:r>
          </a:p>
        </p:txBody>
      </p:sp>
      <p:sp>
        <p:nvSpPr>
          <p:cNvPr id="4" name="3 Slayt Numarası Yer Tutucusu"/>
          <p:cNvSpPr>
            <a:spLocks noGrp="1"/>
          </p:cNvSpPr>
          <p:nvPr>
            <p:ph type="sldNum" sz="quarter" idx="12"/>
          </p:nvPr>
        </p:nvSpPr>
        <p:spPr/>
        <p:txBody>
          <a:bodyPr/>
          <a:lstStyle/>
          <a:p>
            <a:pPr>
              <a:defRPr/>
            </a:pPr>
            <a:fld id="{72C77D03-88B7-4024-A21A-4CE0BE48A8F2}" type="slidenum">
              <a:rPr lang="tr-TR" smtClean="0"/>
              <a:pPr>
                <a:defRPr/>
              </a:pPr>
              <a:t>69</a:t>
            </a:fld>
            <a:endParaRPr lang="tr-TR"/>
          </a:p>
        </p:txBody>
      </p:sp>
      <p:sp>
        <p:nvSpPr>
          <p:cNvPr id="6" name="Dikdörtgen 5"/>
          <p:cNvSpPr/>
          <p:nvPr/>
        </p:nvSpPr>
        <p:spPr>
          <a:xfrm>
            <a:off x="971600" y="954266"/>
            <a:ext cx="8172399" cy="1815882"/>
          </a:xfrm>
          <a:prstGeom prst="rect">
            <a:avLst/>
          </a:prstGeom>
        </p:spPr>
        <p:txBody>
          <a:bodyPr wrap="square">
            <a:spAutoFit/>
          </a:bodyPr>
          <a:lstStyle/>
          <a:p>
            <a:r>
              <a:rPr lang="tr-TR" sz="2400"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Diyabetin </a:t>
            </a:r>
            <a:r>
              <a:rPr lang="tr-TR" sz="2800" dirty="0">
                <a:latin typeface="Times New Roman" panose="02020603050405020304" pitchFamily="18" charset="0"/>
                <a:cs typeface="Times New Roman" panose="02020603050405020304" pitchFamily="18" charset="0"/>
              </a:rPr>
              <a:t>özgül diğer biçimleri </a:t>
            </a:r>
            <a:r>
              <a:rPr lang="tr-TR" sz="2800" dirty="0" smtClean="0">
                <a:latin typeface="Times New Roman" panose="02020603050405020304" pitchFamily="18" charset="0"/>
                <a:cs typeface="Times New Roman" panose="02020603050405020304" pitchFamily="18" charset="0"/>
              </a:rPr>
              <a:t>kodlanırken, E13</a:t>
            </a:r>
            <a:r>
              <a:rPr lang="tr-TR" sz="2800" dirty="0">
                <a:latin typeface="Times New Roman" panose="02020603050405020304" pitchFamily="18" charset="0"/>
                <a:cs typeface="Times New Roman" panose="02020603050405020304" pitchFamily="18" charset="0"/>
              </a:rPr>
              <a:t>.- Diğer tanımlanmış </a:t>
            </a:r>
            <a:r>
              <a:rPr lang="tr-TR" sz="2800" dirty="0" err="1" smtClean="0">
                <a:latin typeface="Times New Roman" panose="02020603050405020304" pitchFamily="18" charset="0"/>
                <a:cs typeface="Times New Roman" panose="02020603050405020304" pitchFamily="18" charset="0"/>
              </a:rPr>
              <a:t>diabetes</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mellitus</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koduna ek olarak, asıl bozukluk veya ilişkili genetik sendrom için </a:t>
            </a:r>
            <a:r>
              <a:rPr lang="tr-TR" sz="2800" dirty="0" smtClean="0">
                <a:latin typeface="Times New Roman" panose="02020603050405020304" pitchFamily="18" charset="0"/>
                <a:cs typeface="Times New Roman" panose="02020603050405020304" pitchFamily="18" charset="0"/>
              </a:rPr>
              <a:t>uygun kodu </a:t>
            </a:r>
            <a:r>
              <a:rPr lang="tr-TR" sz="2800" dirty="0">
                <a:latin typeface="Times New Roman" panose="02020603050405020304" pitchFamily="18" charset="0"/>
                <a:cs typeface="Times New Roman" panose="02020603050405020304" pitchFamily="18" charset="0"/>
              </a:rPr>
              <a:t>da atamak gerekmektedir.</a:t>
            </a:r>
          </a:p>
        </p:txBody>
      </p:sp>
      <p:sp>
        <p:nvSpPr>
          <p:cNvPr id="7" name="Dikdörtgen 6"/>
          <p:cNvSpPr/>
          <p:nvPr/>
        </p:nvSpPr>
        <p:spPr>
          <a:xfrm>
            <a:off x="1115617" y="2934563"/>
            <a:ext cx="7012540" cy="523220"/>
          </a:xfrm>
          <a:prstGeom prst="rect">
            <a:avLst/>
          </a:prstGeom>
        </p:spPr>
        <p:txBody>
          <a:bodyPr wrap="square">
            <a:spAutoFit/>
          </a:bodyPr>
          <a:lstStyle/>
          <a:p>
            <a:r>
              <a:rPr lang="tr-TR" sz="2800" b="1" dirty="0" smtClean="0">
                <a:latin typeface="Times New Roman" pitchFamily="18" charset="0"/>
                <a:cs typeface="Times New Roman" pitchFamily="18" charset="0"/>
              </a:rPr>
              <a:t>Diğer Özgül DM Kodları Kullanılırken</a:t>
            </a:r>
            <a:endParaRPr lang="tr-TR" sz="2800" dirty="0">
              <a:latin typeface="Times New Roman" pitchFamily="18" charset="0"/>
              <a:cs typeface="Times New Roman" pitchFamily="18" charset="0"/>
            </a:endParaRPr>
          </a:p>
        </p:txBody>
      </p:sp>
      <p:sp>
        <p:nvSpPr>
          <p:cNvPr id="8" name="3 Yuvarlatılmış Dikdörtgen"/>
          <p:cNvSpPr/>
          <p:nvPr/>
        </p:nvSpPr>
        <p:spPr>
          <a:xfrm>
            <a:off x="1763686" y="3696368"/>
            <a:ext cx="5119997" cy="553054"/>
          </a:xfrm>
          <a:prstGeom prst="roundRect">
            <a:avLst/>
          </a:prstGeom>
          <a:solidFill>
            <a:schemeClr val="accent4">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800" b="1" dirty="0" smtClean="0">
                <a:solidFill>
                  <a:schemeClr val="tx1"/>
                </a:solidFill>
                <a:latin typeface="Times New Roman" pitchFamily="18" charset="0"/>
                <a:cs typeface="Times New Roman" pitchFamily="18" charset="0"/>
              </a:rPr>
              <a:t>E13. </a:t>
            </a:r>
            <a:r>
              <a:rPr lang="tr-TR" sz="2800" dirty="0" smtClean="0">
                <a:solidFill>
                  <a:schemeClr val="tx1"/>
                </a:solidFill>
                <a:latin typeface="Times New Roman" pitchFamily="18" charset="0"/>
                <a:cs typeface="Times New Roman" pitchFamily="18" charset="0"/>
              </a:rPr>
              <a:t>- </a:t>
            </a:r>
            <a:r>
              <a:rPr lang="tr-TR" sz="2800" b="1" dirty="0" smtClean="0">
                <a:solidFill>
                  <a:schemeClr val="tx1"/>
                </a:solidFill>
                <a:latin typeface="Times New Roman" pitchFamily="18" charset="0"/>
                <a:cs typeface="Times New Roman" pitchFamily="18" charset="0"/>
              </a:rPr>
              <a:t> Diğer Özgül DM</a:t>
            </a:r>
            <a:endParaRPr lang="tr-TR" sz="2800" b="1" dirty="0">
              <a:solidFill>
                <a:schemeClr val="tx1"/>
              </a:solidFill>
              <a:latin typeface="Times New Roman" pitchFamily="18" charset="0"/>
              <a:cs typeface="Times New Roman" pitchFamily="18" charset="0"/>
            </a:endParaRPr>
          </a:p>
        </p:txBody>
      </p:sp>
      <p:sp>
        <p:nvSpPr>
          <p:cNvPr id="9" name="6 Artı"/>
          <p:cNvSpPr/>
          <p:nvPr/>
        </p:nvSpPr>
        <p:spPr>
          <a:xfrm>
            <a:off x="3851920" y="4522235"/>
            <a:ext cx="637146" cy="473501"/>
          </a:xfrm>
          <a:prstGeom prst="mathPlus">
            <a:avLst/>
          </a:prstGeom>
          <a:solidFill>
            <a:srgbClr val="FF0000"/>
          </a:solidFill>
          <a:ln>
            <a:solidFill>
              <a:srgbClr val="FFFF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10" name="7 Yuvarlatılmış Dikdörtgen"/>
          <p:cNvSpPr/>
          <p:nvPr/>
        </p:nvSpPr>
        <p:spPr>
          <a:xfrm>
            <a:off x="1718757" y="5134351"/>
            <a:ext cx="5164926" cy="894652"/>
          </a:xfrm>
          <a:prstGeom prst="roundRect">
            <a:avLst/>
          </a:prstGeom>
          <a:solidFill>
            <a:schemeClr val="accent1">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800" b="1" dirty="0" smtClean="0">
                <a:solidFill>
                  <a:schemeClr val="tx1"/>
                </a:solidFill>
                <a:latin typeface="Times New Roman" pitchFamily="18" charset="0"/>
                <a:cs typeface="Times New Roman" pitchFamily="18" charset="0"/>
              </a:rPr>
              <a:t>Asıl Bozuklu İlişkili Genetik Sendrom </a:t>
            </a:r>
            <a:endParaRPr lang="tr-TR"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4421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heel(1)">
                                      <p:cBhvr>
                                        <p:cTn id="1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7</a:t>
            </a:fld>
            <a:endParaRPr lang="tr-TR"/>
          </a:p>
        </p:txBody>
      </p:sp>
      <p:sp>
        <p:nvSpPr>
          <p:cNvPr id="6" name="Dikdörtgen 5"/>
          <p:cNvSpPr/>
          <p:nvPr/>
        </p:nvSpPr>
        <p:spPr>
          <a:xfrm>
            <a:off x="3347864" y="147491"/>
            <a:ext cx="2408268" cy="648072"/>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4000" b="1" dirty="0" smtClean="0">
                <a:solidFill>
                  <a:schemeClr val="tx1"/>
                </a:solidFill>
                <a:latin typeface="Calibri" pitchFamily="34" charset="0"/>
                <a:cs typeface="Calibri" pitchFamily="34" charset="0"/>
              </a:rPr>
              <a:t>HIV</a:t>
            </a:r>
            <a:endParaRPr lang="tr-TR" sz="4000" b="1" dirty="0">
              <a:solidFill>
                <a:schemeClr val="tx1"/>
              </a:solidFill>
              <a:latin typeface="Calibri" pitchFamily="34" charset="0"/>
              <a:cs typeface="Calibri" pitchFamily="34" charset="0"/>
            </a:endParaRPr>
          </a:p>
        </p:txBody>
      </p:sp>
      <p:sp>
        <p:nvSpPr>
          <p:cNvPr id="7" name="Oval 6"/>
          <p:cNvSpPr/>
          <p:nvPr/>
        </p:nvSpPr>
        <p:spPr>
          <a:xfrm>
            <a:off x="1888974" y="1369749"/>
            <a:ext cx="1736193" cy="648072"/>
          </a:xfrm>
          <a:prstGeom prst="ellipse">
            <a:avLst/>
          </a:prstGeom>
          <a:solidFill>
            <a:schemeClr val="bg2">
              <a:lumMod val="9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Calibri" pitchFamily="34" charset="0"/>
                <a:cs typeface="Calibri" pitchFamily="34" charset="0"/>
              </a:rPr>
              <a:t>R75</a:t>
            </a:r>
            <a:endParaRPr lang="tr-TR" sz="2400" b="1" dirty="0">
              <a:solidFill>
                <a:schemeClr val="tx1"/>
              </a:solidFill>
              <a:latin typeface="Calibri" pitchFamily="34" charset="0"/>
              <a:cs typeface="Calibri" pitchFamily="34" charset="0"/>
            </a:endParaRPr>
          </a:p>
        </p:txBody>
      </p:sp>
      <p:sp>
        <p:nvSpPr>
          <p:cNvPr id="8" name="Oval 7"/>
          <p:cNvSpPr/>
          <p:nvPr/>
        </p:nvSpPr>
        <p:spPr>
          <a:xfrm>
            <a:off x="5276414" y="1285518"/>
            <a:ext cx="1736193" cy="648072"/>
          </a:xfrm>
          <a:prstGeom prst="ellipse">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Calibri" pitchFamily="34" charset="0"/>
                <a:cs typeface="Calibri" pitchFamily="34" charset="0"/>
              </a:rPr>
              <a:t>Z21</a:t>
            </a:r>
            <a:endParaRPr lang="tr-TR" sz="2400" b="1" dirty="0">
              <a:solidFill>
                <a:schemeClr val="tx1"/>
              </a:solidFill>
              <a:latin typeface="Calibri" pitchFamily="34" charset="0"/>
              <a:cs typeface="Calibri" pitchFamily="34" charset="0"/>
            </a:endParaRPr>
          </a:p>
        </p:txBody>
      </p:sp>
      <p:sp>
        <p:nvSpPr>
          <p:cNvPr id="9" name="Dikdörtgen 8"/>
          <p:cNvSpPr/>
          <p:nvPr/>
        </p:nvSpPr>
        <p:spPr>
          <a:xfrm>
            <a:off x="1219628" y="2596876"/>
            <a:ext cx="3488508" cy="1336180"/>
          </a:xfrm>
          <a:prstGeom prst="rect">
            <a:avLst/>
          </a:prstGeom>
          <a:solidFill>
            <a:schemeClr val="accent5">
              <a:lumMod val="20000"/>
              <a:lumOff val="8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000" b="1" dirty="0">
                <a:solidFill>
                  <a:schemeClr val="tx1"/>
                </a:solidFill>
                <a:latin typeface="Calibri" pitchFamily="34" charset="0"/>
                <a:cs typeface="Calibri" pitchFamily="34" charset="0"/>
              </a:rPr>
              <a:t>HIV tarama testi pozitif ancak, doğrulama testinin sonucu ya negatif ya da belirsiz olduğunda </a:t>
            </a:r>
          </a:p>
        </p:txBody>
      </p:sp>
      <p:sp>
        <p:nvSpPr>
          <p:cNvPr id="10" name="Dikdörtgen 9"/>
          <p:cNvSpPr/>
          <p:nvPr/>
        </p:nvSpPr>
        <p:spPr>
          <a:xfrm>
            <a:off x="1235630" y="4068522"/>
            <a:ext cx="3472506" cy="474892"/>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sz="1600" dirty="0" smtClean="0">
              <a:latin typeface="Calibri" pitchFamily="34" charset="0"/>
              <a:cs typeface="Calibri" pitchFamily="34" charset="0"/>
            </a:endParaRPr>
          </a:p>
          <a:p>
            <a:pPr algn="ctr"/>
            <a:r>
              <a:rPr lang="tr-TR" sz="2000" b="1" dirty="0" smtClean="0">
                <a:solidFill>
                  <a:schemeClr val="tx1"/>
                </a:solidFill>
                <a:latin typeface="Calibri" pitchFamily="34" charset="0"/>
                <a:cs typeface="Calibri" pitchFamily="34" charset="0"/>
              </a:rPr>
              <a:t>Ana </a:t>
            </a:r>
            <a:r>
              <a:rPr lang="tr-TR" sz="2000" b="1" dirty="0">
                <a:solidFill>
                  <a:schemeClr val="tx1"/>
                </a:solidFill>
                <a:latin typeface="Calibri" pitchFamily="34" charset="0"/>
                <a:cs typeface="Calibri" pitchFamily="34" charset="0"/>
              </a:rPr>
              <a:t>tanı olarak </a:t>
            </a:r>
            <a:r>
              <a:rPr lang="tr-TR" sz="2000" b="1" dirty="0" smtClean="0">
                <a:solidFill>
                  <a:schemeClr val="tx1"/>
                </a:solidFill>
                <a:latin typeface="Calibri" pitchFamily="34" charset="0"/>
                <a:cs typeface="Calibri" pitchFamily="34" charset="0"/>
              </a:rPr>
              <a:t>kodlanmaz </a:t>
            </a:r>
            <a:endParaRPr lang="tr-TR" sz="2000" b="1" dirty="0">
              <a:solidFill>
                <a:schemeClr val="tx1"/>
              </a:solidFill>
              <a:latin typeface="Calibri" pitchFamily="34" charset="0"/>
              <a:cs typeface="Calibri" pitchFamily="34" charset="0"/>
            </a:endParaRPr>
          </a:p>
          <a:p>
            <a:pPr algn="ctr"/>
            <a:r>
              <a:rPr lang="tr-TR" sz="1600" b="1" dirty="0">
                <a:solidFill>
                  <a:schemeClr val="tx1"/>
                </a:solidFill>
                <a:latin typeface="Calibri" pitchFamily="34" charset="0"/>
                <a:cs typeface="Calibri" pitchFamily="34" charset="0"/>
              </a:rPr>
              <a:t> </a:t>
            </a:r>
          </a:p>
        </p:txBody>
      </p:sp>
      <p:sp>
        <p:nvSpPr>
          <p:cNvPr id="11" name="Dikdörtgen 10"/>
          <p:cNvSpPr/>
          <p:nvPr/>
        </p:nvSpPr>
        <p:spPr>
          <a:xfrm>
            <a:off x="1235630" y="4725143"/>
            <a:ext cx="3472506" cy="1186421"/>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000" b="1" dirty="0">
                <a:solidFill>
                  <a:schemeClr val="tx1"/>
                </a:solidFill>
                <a:latin typeface="Calibri" pitchFamily="34" charset="0"/>
                <a:cs typeface="Calibri" pitchFamily="34" charset="0"/>
              </a:rPr>
              <a:t>Z21, B23.0 kodları ile B20-B24 bloğu </a:t>
            </a:r>
            <a:r>
              <a:rPr lang="tr-TR" sz="2000" b="1" dirty="0" smtClean="0">
                <a:solidFill>
                  <a:schemeClr val="tx1"/>
                </a:solidFill>
                <a:latin typeface="Calibri" pitchFamily="34" charset="0"/>
                <a:cs typeface="Calibri" pitchFamily="34" charset="0"/>
              </a:rPr>
              <a:t>ile aynı </a:t>
            </a:r>
            <a:r>
              <a:rPr lang="tr-TR" sz="2000" b="1" dirty="0">
                <a:solidFill>
                  <a:schemeClr val="tx1"/>
                </a:solidFill>
                <a:latin typeface="Calibri" pitchFamily="34" charset="0"/>
                <a:cs typeface="Calibri" pitchFamily="34" charset="0"/>
              </a:rPr>
              <a:t>bakım epizodunda birlikte </a:t>
            </a:r>
            <a:r>
              <a:rPr lang="tr-TR" sz="2000" b="1" dirty="0" smtClean="0">
                <a:solidFill>
                  <a:schemeClr val="tx1"/>
                </a:solidFill>
                <a:latin typeface="Calibri" pitchFamily="34" charset="0"/>
                <a:cs typeface="Calibri" pitchFamily="34" charset="0"/>
              </a:rPr>
              <a:t>kodlanmaz</a:t>
            </a:r>
            <a:r>
              <a:rPr lang="tr-TR" sz="1600" b="1" dirty="0" smtClean="0">
                <a:solidFill>
                  <a:schemeClr val="tx1"/>
                </a:solidFill>
                <a:latin typeface="Calibri" pitchFamily="34" charset="0"/>
                <a:cs typeface="Calibri" pitchFamily="34" charset="0"/>
              </a:rPr>
              <a:t>.</a:t>
            </a:r>
            <a:endParaRPr lang="tr-TR" sz="1600" b="1" dirty="0">
              <a:solidFill>
                <a:schemeClr val="tx1"/>
              </a:solidFill>
              <a:latin typeface="Calibri" pitchFamily="34" charset="0"/>
              <a:cs typeface="Calibri" pitchFamily="34" charset="0"/>
            </a:endParaRPr>
          </a:p>
        </p:txBody>
      </p:sp>
      <p:sp>
        <p:nvSpPr>
          <p:cNvPr id="12" name="Dikdörtgen 11"/>
          <p:cNvSpPr/>
          <p:nvPr/>
        </p:nvSpPr>
        <p:spPr>
          <a:xfrm>
            <a:off x="5341962" y="2596876"/>
            <a:ext cx="3694534" cy="1257331"/>
          </a:xfrm>
          <a:prstGeom prst="rect">
            <a:avLst/>
          </a:prstGeom>
          <a:solidFill>
            <a:schemeClr val="tx2">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000" b="1" dirty="0">
                <a:solidFill>
                  <a:schemeClr val="tx1"/>
                </a:solidFill>
                <a:latin typeface="Calibri" pitchFamily="34" charset="0"/>
                <a:cs typeface="Calibri" pitchFamily="34" charset="0"/>
              </a:rPr>
              <a:t>HIV antikoru pozitif </a:t>
            </a:r>
            <a:r>
              <a:rPr lang="tr-TR" sz="2000" b="1" dirty="0" smtClean="0">
                <a:solidFill>
                  <a:schemeClr val="tx1"/>
                </a:solidFill>
                <a:latin typeface="Calibri" pitchFamily="34" charset="0"/>
                <a:cs typeface="Calibri" pitchFamily="34" charset="0"/>
              </a:rPr>
              <a:t>, ancak</a:t>
            </a:r>
          </a:p>
          <a:p>
            <a:pPr algn="ctr"/>
            <a:r>
              <a:rPr lang="tr-TR" sz="2000" b="1" dirty="0" smtClean="0">
                <a:solidFill>
                  <a:schemeClr val="tx1"/>
                </a:solidFill>
                <a:latin typeface="Calibri" pitchFamily="34" charset="0"/>
                <a:cs typeface="Calibri" pitchFamily="34" charset="0"/>
              </a:rPr>
              <a:t>HIV </a:t>
            </a:r>
            <a:r>
              <a:rPr lang="tr-TR" sz="2000" b="1" dirty="0">
                <a:solidFill>
                  <a:schemeClr val="tx1"/>
                </a:solidFill>
                <a:latin typeface="Calibri" pitchFamily="34" charset="0"/>
                <a:cs typeface="Calibri" pitchFamily="34" charset="0"/>
              </a:rPr>
              <a:t>enfeksiyonuna atfedilemeyecek bir durum sebebiyle hastaneye </a:t>
            </a:r>
            <a:r>
              <a:rPr lang="tr-TR" sz="2000" b="1" dirty="0" smtClean="0">
                <a:solidFill>
                  <a:schemeClr val="tx1"/>
                </a:solidFill>
                <a:latin typeface="Calibri" pitchFamily="34" charset="0"/>
                <a:cs typeface="Calibri" pitchFamily="34" charset="0"/>
              </a:rPr>
              <a:t>yatırılma</a:t>
            </a:r>
            <a:endParaRPr lang="tr-TR" sz="2000" b="1" dirty="0">
              <a:solidFill>
                <a:schemeClr val="tx1"/>
              </a:solidFill>
              <a:latin typeface="Calibri" pitchFamily="34" charset="0"/>
              <a:cs typeface="Calibri" pitchFamily="34" charset="0"/>
            </a:endParaRPr>
          </a:p>
        </p:txBody>
      </p:sp>
      <p:sp>
        <p:nvSpPr>
          <p:cNvPr id="13" name="Dikdörtgen 12"/>
          <p:cNvSpPr/>
          <p:nvPr/>
        </p:nvSpPr>
        <p:spPr>
          <a:xfrm>
            <a:off x="5341962" y="4068522"/>
            <a:ext cx="3694534" cy="479902"/>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sz="1600" dirty="0" smtClean="0">
              <a:latin typeface="Calibri" pitchFamily="34" charset="0"/>
              <a:cs typeface="Calibri" pitchFamily="34" charset="0"/>
            </a:endParaRPr>
          </a:p>
          <a:p>
            <a:pPr algn="ctr"/>
            <a:r>
              <a:rPr lang="tr-TR" sz="2000" b="1" dirty="0" smtClean="0">
                <a:solidFill>
                  <a:schemeClr val="tx1"/>
                </a:solidFill>
                <a:latin typeface="Calibri" pitchFamily="34" charset="0"/>
                <a:cs typeface="Calibri" pitchFamily="34" charset="0"/>
              </a:rPr>
              <a:t>Ana </a:t>
            </a:r>
            <a:r>
              <a:rPr lang="tr-TR" sz="2000" b="1" dirty="0">
                <a:solidFill>
                  <a:schemeClr val="tx1"/>
                </a:solidFill>
                <a:latin typeface="Calibri" pitchFamily="34" charset="0"/>
                <a:cs typeface="Calibri" pitchFamily="34" charset="0"/>
              </a:rPr>
              <a:t>tanı olarak </a:t>
            </a:r>
            <a:r>
              <a:rPr lang="tr-TR" sz="2000" b="1" dirty="0" smtClean="0">
                <a:solidFill>
                  <a:schemeClr val="tx1"/>
                </a:solidFill>
                <a:latin typeface="Calibri" pitchFamily="34" charset="0"/>
                <a:cs typeface="Calibri" pitchFamily="34" charset="0"/>
              </a:rPr>
              <a:t>kodlanmaz </a:t>
            </a:r>
            <a:endParaRPr lang="tr-TR" sz="2000" b="1" dirty="0">
              <a:solidFill>
                <a:schemeClr val="tx1"/>
              </a:solidFill>
              <a:latin typeface="Calibri" pitchFamily="34" charset="0"/>
              <a:cs typeface="Calibri" pitchFamily="34" charset="0"/>
            </a:endParaRPr>
          </a:p>
          <a:p>
            <a:pPr algn="ctr"/>
            <a:r>
              <a:rPr lang="tr-TR" sz="1600" dirty="0">
                <a:latin typeface="Calibri" pitchFamily="34" charset="0"/>
                <a:cs typeface="Calibri" pitchFamily="34" charset="0"/>
              </a:rPr>
              <a:t> </a:t>
            </a:r>
          </a:p>
        </p:txBody>
      </p:sp>
      <p:sp>
        <p:nvSpPr>
          <p:cNvPr id="14" name="Dikdörtgen 13"/>
          <p:cNvSpPr/>
          <p:nvPr/>
        </p:nvSpPr>
        <p:spPr>
          <a:xfrm>
            <a:off x="5341962" y="4797152"/>
            <a:ext cx="3694534" cy="1076350"/>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000" b="1" dirty="0" smtClean="0">
                <a:solidFill>
                  <a:schemeClr val="tx1"/>
                </a:solidFill>
                <a:latin typeface="Calibri" pitchFamily="34" charset="0"/>
                <a:cs typeface="Calibri" pitchFamily="34" charset="0"/>
              </a:rPr>
              <a:t>R75, </a:t>
            </a:r>
            <a:r>
              <a:rPr lang="tr-TR" sz="2000" b="1" dirty="0">
                <a:solidFill>
                  <a:schemeClr val="tx1"/>
                </a:solidFill>
                <a:latin typeface="Calibri" pitchFamily="34" charset="0"/>
                <a:cs typeface="Calibri" pitchFamily="34" charset="0"/>
              </a:rPr>
              <a:t>B23.0 kodları ile B20-B24 bloğu </a:t>
            </a:r>
            <a:r>
              <a:rPr lang="tr-TR" sz="2000" b="1" dirty="0" smtClean="0">
                <a:solidFill>
                  <a:schemeClr val="tx1"/>
                </a:solidFill>
                <a:latin typeface="Calibri" pitchFamily="34" charset="0"/>
                <a:cs typeface="Calibri" pitchFamily="34" charset="0"/>
              </a:rPr>
              <a:t>ile aynı </a:t>
            </a:r>
            <a:r>
              <a:rPr lang="tr-TR" sz="2000" b="1" dirty="0">
                <a:solidFill>
                  <a:schemeClr val="tx1"/>
                </a:solidFill>
                <a:latin typeface="Calibri" pitchFamily="34" charset="0"/>
                <a:cs typeface="Calibri" pitchFamily="34" charset="0"/>
              </a:rPr>
              <a:t>bakım epizodunda birlikte </a:t>
            </a:r>
            <a:r>
              <a:rPr lang="tr-TR" sz="2000" b="1" dirty="0" smtClean="0">
                <a:solidFill>
                  <a:schemeClr val="tx1"/>
                </a:solidFill>
                <a:latin typeface="Calibri" pitchFamily="34" charset="0"/>
                <a:cs typeface="Calibri" pitchFamily="34" charset="0"/>
              </a:rPr>
              <a:t>kodlanmaz</a:t>
            </a:r>
            <a:r>
              <a:rPr lang="tr-TR" sz="2000" dirty="0" smtClean="0">
                <a:solidFill>
                  <a:schemeClr val="tx1"/>
                </a:solidFill>
                <a:latin typeface="Calibri" pitchFamily="34" charset="0"/>
                <a:cs typeface="Calibri" pitchFamily="34" charset="0"/>
              </a:rPr>
              <a:t>.</a:t>
            </a:r>
            <a:endParaRPr lang="tr-TR" sz="2000" dirty="0">
              <a:solidFill>
                <a:schemeClr val="tx1"/>
              </a:solidFill>
              <a:latin typeface="Calibri" pitchFamily="34" charset="0"/>
              <a:cs typeface="Calibri" pitchFamily="34" charset="0"/>
            </a:endParaRPr>
          </a:p>
        </p:txBody>
      </p:sp>
      <p:sp>
        <p:nvSpPr>
          <p:cNvPr id="15" name="Köşeli Çift Ayraç 14"/>
          <p:cNvSpPr/>
          <p:nvPr/>
        </p:nvSpPr>
        <p:spPr>
          <a:xfrm rot="8849798">
            <a:off x="3526890" y="1118934"/>
            <a:ext cx="560935" cy="113895"/>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solidFill>
                <a:schemeClr val="tx1"/>
              </a:solidFill>
              <a:latin typeface="Calibri" pitchFamily="34" charset="0"/>
              <a:cs typeface="Calibri" pitchFamily="34" charset="0"/>
            </a:endParaRPr>
          </a:p>
        </p:txBody>
      </p:sp>
      <p:sp>
        <p:nvSpPr>
          <p:cNvPr id="16" name="Köşeli Çift Ayraç 15"/>
          <p:cNvSpPr/>
          <p:nvPr/>
        </p:nvSpPr>
        <p:spPr>
          <a:xfrm rot="1810798">
            <a:off x="4902645" y="1070403"/>
            <a:ext cx="560936" cy="113896"/>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solidFill>
                <a:schemeClr val="tx1"/>
              </a:solidFill>
              <a:latin typeface="Calibri" pitchFamily="34" charset="0"/>
              <a:cs typeface="Calibri" pitchFamily="34" charset="0"/>
            </a:endParaRPr>
          </a:p>
        </p:txBody>
      </p:sp>
      <p:cxnSp>
        <p:nvCxnSpPr>
          <p:cNvPr id="17" name="Düz Ok Bağlayıcısı 16"/>
          <p:cNvCxnSpPr/>
          <p:nvPr/>
        </p:nvCxnSpPr>
        <p:spPr>
          <a:xfrm flipH="1">
            <a:off x="2843808" y="1989676"/>
            <a:ext cx="22142" cy="54221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Düz Ok Bağlayıcısı 17"/>
          <p:cNvCxnSpPr/>
          <p:nvPr/>
        </p:nvCxnSpPr>
        <p:spPr>
          <a:xfrm>
            <a:off x="6228184" y="1933590"/>
            <a:ext cx="46280" cy="51886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535" y="332656"/>
            <a:ext cx="8100392" cy="5484267"/>
          </a:xfrm>
        </p:spPr>
        <p:txBody>
          <a:bodyPr/>
          <a:lstStyle/>
          <a:p>
            <a:pPr marL="0" indent="0" algn="just">
              <a:buNone/>
            </a:pPr>
            <a:r>
              <a:rPr lang="tr-TR" sz="2800" b="1" dirty="0">
                <a:solidFill>
                  <a:srgbClr val="FF0000"/>
                </a:solidFill>
                <a:latin typeface="Times New Roman" panose="02020603050405020304" pitchFamily="18" charset="0"/>
                <a:cs typeface="Times New Roman" pitchFamily="18" charset="0"/>
              </a:rPr>
              <a:t>Örnek:</a:t>
            </a:r>
          </a:p>
          <a:p>
            <a:pPr algn="just"/>
            <a:endParaRPr lang="tr-TR" sz="2800" b="1" dirty="0">
              <a:solidFill>
                <a:srgbClr val="FF0000"/>
              </a:solidFill>
              <a:latin typeface="Times New Roman" panose="02020603050405020304" pitchFamily="18" charset="0"/>
              <a:cs typeface="Times New Roman" pitchFamily="18" charset="0"/>
            </a:endParaRPr>
          </a:p>
          <a:p>
            <a:pPr marL="0" lvl="0" indent="0" fontAlgn="ctr">
              <a:buNone/>
            </a:pPr>
            <a:r>
              <a:rPr lang="tr-TR" sz="2800" dirty="0" smtClean="0">
                <a:latin typeface="Times New Roman" pitchFamily="18" charset="0"/>
                <a:cs typeface="Times New Roman" pitchFamily="18" charset="0"/>
              </a:rPr>
              <a:t>	46 </a:t>
            </a:r>
            <a:r>
              <a:rPr lang="tr-TR" sz="2800" dirty="0">
                <a:latin typeface="Times New Roman" pitchFamily="18" charset="0"/>
                <a:cs typeface="Times New Roman" pitchFamily="18" charset="0"/>
              </a:rPr>
              <a:t>yaşındaki bayan hasta ağızda kuruluk, </a:t>
            </a:r>
            <a:r>
              <a:rPr lang="tr-TR" sz="2800" dirty="0" err="1">
                <a:latin typeface="Times New Roman" pitchFamily="18" charset="0"/>
                <a:cs typeface="Times New Roman" pitchFamily="18" charset="0"/>
              </a:rPr>
              <a:t>poliüri</a:t>
            </a:r>
            <a:r>
              <a:rPr lang="tr-TR" sz="2800" dirty="0">
                <a:latin typeface="Times New Roman" pitchFamily="18" charset="0"/>
                <a:cs typeface="Times New Roman" pitchFamily="18" charset="0"/>
              </a:rPr>
              <a:t>, kilo kaybı şikayetleri nedeniyle hastaneye başvurmuştur. Yapılan tetkikler sonucunda pankreasta </a:t>
            </a:r>
            <a:r>
              <a:rPr lang="tr-TR" sz="2800" dirty="0" err="1">
                <a:latin typeface="Times New Roman" pitchFamily="18" charset="0"/>
                <a:cs typeface="Times New Roman" pitchFamily="18" charset="0"/>
              </a:rPr>
              <a:t>kistik</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fibrozis</a:t>
            </a:r>
            <a:r>
              <a:rPr lang="tr-TR" sz="2800" dirty="0">
                <a:latin typeface="Times New Roman" pitchFamily="18" charset="0"/>
                <a:cs typeface="Times New Roman" pitchFamily="18" charset="0"/>
              </a:rPr>
              <a:t> kaynaklı DM tanısı konulmuştur gerekli tedavileri yapılarak taburcu edilmiştir. </a:t>
            </a:r>
          </a:p>
          <a:p>
            <a:pPr lvl="0" fontAlgn="ctr"/>
            <a:endParaRPr lang="tr-TR" sz="2800" dirty="0">
              <a:latin typeface="Times New Roman" pitchFamily="18" charset="0"/>
              <a:cs typeface="Times New Roman" pitchFamily="18" charset="0"/>
            </a:endParaRPr>
          </a:p>
          <a:p>
            <a:pPr marL="342900" lvl="0" indent="-342900" fontAlgn="ctr">
              <a:buFont typeface="Wingdings" panose="05000000000000000000" pitchFamily="2" charset="2"/>
              <a:buChar char="ü"/>
            </a:pPr>
            <a:r>
              <a:rPr lang="tr-TR" sz="2800" dirty="0">
                <a:latin typeface="Times New Roman" pitchFamily="18" charset="0"/>
                <a:cs typeface="Times New Roman" pitchFamily="18" charset="0"/>
              </a:rPr>
              <a:t>E13.9 Komplikasyonsuz diğer tanımlanmış </a:t>
            </a:r>
            <a:r>
              <a:rPr lang="tr-TR" sz="2800" dirty="0" err="1">
                <a:latin typeface="Times New Roman" pitchFamily="18" charset="0"/>
                <a:cs typeface="Times New Roman" pitchFamily="18" charset="0"/>
              </a:rPr>
              <a:t>diyabetes</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mellitus</a:t>
            </a:r>
            <a:endParaRPr lang="tr-TR" sz="2800" dirty="0">
              <a:latin typeface="Times New Roman" pitchFamily="18" charset="0"/>
              <a:cs typeface="Times New Roman" pitchFamily="18" charset="0"/>
            </a:endParaRPr>
          </a:p>
          <a:p>
            <a:pPr marL="342900" lvl="0" indent="-342900">
              <a:buFont typeface="Wingdings" panose="05000000000000000000" pitchFamily="2" charset="2"/>
              <a:buChar char="ü"/>
            </a:pPr>
            <a:r>
              <a:rPr lang="tr-TR" sz="2800" dirty="0">
                <a:latin typeface="Times New Roman" pitchFamily="18" charset="0"/>
                <a:cs typeface="Times New Roman" pitchFamily="18" charset="0"/>
              </a:rPr>
              <a:t>E84.9 </a:t>
            </a:r>
            <a:r>
              <a:rPr lang="tr-TR" sz="2800" dirty="0" err="1">
                <a:latin typeface="Times New Roman" pitchFamily="18" charset="0"/>
                <a:cs typeface="Times New Roman" pitchFamily="18" charset="0"/>
              </a:rPr>
              <a:t>Kistik</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fibrozis</a:t>
            </a:r>
            <a:r>
              <a:rPr lang="tr-TR" sz="2800" dirty="0">
                <a:latin typeface="Times New Roman" pitchFamily="18" charset="0"/>
                <a:cs typeface="Times New Roman" pitchFamily="18" charset="0"/>
              </a:rPr>
              <a:t>, tanımlanmamış</a:t>
            </a:r>
          </a:p>
          <a:p>
            <a:endParaRPr lang="tr-TR" dirty="0"/>
          </a:p>
        </p:txBody>
      </p:sp>
      <p:sp>
        <p:nvSpPr>
          <p:cNvPr id="4" name="Slayt Numarası Yer Tutucusu 3"/>
          <p:cNvSpPr>
            <a:spLocks noGrp="1"/>
          </p:cNvSpPr>
          <p:nvPr>
            <p:ph type="sldNum" sz="quarter" idx="12"/>
          </p:nvPr>
        </p:nvSpPr>
        <p:spPr/>
        <p:txBody>
          <a:bodyPr/>
          <a:lstStyle/>
          <a:p>
            <a:pPr>
              <a:defRPr/>
            </a:pPr>
            <a:fld id="{D83E1BDB-C912-48B3-A950-E0D4DA0744EF}" type="slidenum">
              <a:rPr lang="tr-TR" smtClean="0"/>
              <a:pPr>
                <a:defRPr/>
              </a:pPr>
              <a:t>70</a:t>
            </a:fld>
            <a:endParaRPr lang="tr-TR"/>
          </a:p>
        </p:txBody>
      </p:sp>
    </p:spTree>
    <p:extLst>
      <p:ext uri="{BB962C8B-B14F-4D97-AF65-F5344CB8AC3E}">
        <p14:creationId xmlns:p14="http://schemas.microsoft.com/office/powerpoint/2010/main" val="37146149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44624"/>
            <a:ext cx="8100392" cy="646331"/>
          </a:xfrm>
          <a:prstGeom prst="rect">
            <a:avLst/>
          </a:prstGeom>
        </p:spPr>
        <p:txBody>
          <a:bodyPr wrap="square">
            <a:spAutoFit/>
          </a:bodyPr>
          <a:lstStyle/>
          <a:p>
            <a:pPr algn="ctr"/>
            <a:r>
              <a:rPr lang="tr-TR" sz="3600" b="1" dirty="0" smtClean="0">
                <a:solidFill>
                  <a:srgbClr val="FF0000"/>
                </a:solidFill>
                <a:latin typeface="Times New Roman" pitchFamily="18" charset="0"/>
                <a:cs typeface="Times New Roman" pitchFamily="18" charset="0"/>
              </a:rPr>
              <a:t>İlaç ve Kimyasallara Bağlı Durumlarda</a:t>
            </a:r>
            <a:endParaRPr lang="tr-TR" sz="3600" dirty="0">
              <a:solidFill>
                <a:srgbClr val="FF0000"/>
              </a:solidFill>
              <a:latin typeface="Times New Roman" pitchFamily="18" charset="0"/>
              <a:cs typeface="Times New Roman" pitchFamily="18" charset="0"/>
            </a:endParaRPr>
          </a:p>
        </p:txBody>
      </p:sp>
      <p:sp>
        <p:nvSpPr>
          <p:cNvPr id="3" name="Dikdörtgen 2"/>
          <p:cNvSpPr/>
          <p:nvPr/>
        </p:nvSpPr>
        <p:spPr>
          <a:xfrm>
            <a:off x="1043608" y="690955"/>
            <a:ext cx="8100392" cy="5693866"/>
          </a:xfrm>
          <a:prstGeom prst="rect">
            <a:avLst/>
          </a:prstGeom>
        </p:spPr>
        <p:txBody>
          <a:bodyPr wrap="square">
            <a:spAutoFit/>
          </a:bodyPr>
          <a:lstStyle/>
          <a:p>
            <a:r>
              <a:rPr lang="tr-TR" sz="2800" dirty="0" smtClean="0">
                <a:latin typeface="Times New Roman" pitchFamily="18" charset="0"/>
                <a:cs typeface="Times New Roman" pitchFamily="18" charset="0"/>
              </a:rPr>
              <a:t>	</a:t>
            </a:r>
          </a:p>
          <a:p>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       DM ve BGT ilaç ya da kimyasallara bağlı ortaya çıktığında ilgili ilaç  veya kimyasalı belirtmek için; E13.- veya  E09.- dan bir kod ile dış neden kodları atanır.</a:t>
            </a:r>
          </a:p>
          <a:p>
            <a:endParaRPr lang="tr-TR" sz="2800" dirty="0" smtClean="0">
              <a:latin typeface="Times New Roman" pitchFamily="18" charset="0"/>
              <a:cs typeface="Times New Roman" pitchFamily="18" charset="0"/>
            </a:endParaRPr>
          </a:p>
          <a:p>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        DM </a:t>
            </a:r>
            <a:r>
              <a:rPr lang="tr-TR" sz="2800" dirty="0">
                <a:latin typeface="Times New Roman" pitchFamily="18" charset="0"/>
                <a:cs typeface="Times New Roman" pitchFamily="18" charset="0"/>
              </a:rPr>
              <a:t>veya BGT </a:t>
            </a:r>
            <a:r>
              <a:rPr lang="tr-TR" sz="2800" dirty="0" smtClean="0">
                <a:latin typeface="Times New Roman" panose="02020603050405020304" pitchFamily="18" charset="0"/>
                <a:cs typeface="Times New Roman" panose="02020603050405020304" pitchFamily="18" charset="0"/>
              </a:rPr>
              <a:t>özgül kategorilerde ki </a:t>
            </a:r>
            <a:r>
              <a:rPr lang="tr-TR" sz="2800" dirty="0">
                <a:latin typeface="Times New Roman" panose="02020603050405020304" pitchFamily="18" charset="0"/>
                <a:cs typeface="Times New Roman" panose="02020603050405020304" pitchFamily="18" charset="0"/>
              </a:rPr>
              <a:t>bir </a:t>
            </a:r>
            <a:r>
              <a:rPr lang="tr-TR" sz="2800" dirty="0" err="1">
                <a:latin typeface="Times New Roman" panose="02020603050405020304" pitchFamily="18" charset="0"/>
                <a:cs typeface="Times New Roman" panose="02020603050405020304" pitchFamily="18" charset="0"/>
              </a:rPr>
              <a:t>endokrinopatinin</a:t>
            </a:r>
            <a:r>
              <a:rPr lang="tr-TR" sz="2800" dirty="0">
                <a:latin typeface="Times New Roman" panose="02020603050405020304" pitchFamily="18" charset="0"/>
                <a:cs typeface="Times New Roman" panose="02020603050405020304" pitchFamily="18" charset="0"/>
              </a:rPr>
              <a:t> başarıyla yok edilmesi </a:t>
            </a:r>
            <a:r>
              <a:rPr lang="tr-TR" sz="2800" dirty="0" smtClean="0">
                <a:latin typeface="Times New Roman" pitchFamily="18" charset="0"/>
                <a:cs typeface="Times New Roman" pitchFamily="18" charset="0"/>
              </a:rPr>
              <a:t>veya ilacın </a:t>
            </a:r>
            <a:r>
              <a:rPr lang="tr-TR" sz="2800" dirty="0">
                <a:latin typeface="Times New Roman" pitchFamily="18" charset="0"/>
                <a:cs typeface="Times New Roman" pitchFamily="18" charset="0"/>
              </a:rPr>
              <a:t>kesilmesi </a:t>
            </a:r>
            <a:r>
              <a:rPr lang="tr-TR" sz="2800" dirty="0" smtClean="0">
                <a:latin typeface="Times New Roman" pitchFamily="18" charset="0"/>
                <a:cs typeface="Times New Roman" pitchFamily="18" charset="0"/>
              </a:rPr>
              <a:t>sonrasında devam ediyorsa; E09</a:t>
            </a: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E10.- E13.- E14</a:t>
            </a:r>
            <a:r>
              <a:rPr lang="tr-TR" sz="2800" dirty="0">
                <a:latin typeface="Times New Roman" pitchFamily="18" charset="0"/>
                <a:cs typeface="Times New Roman" pitchFamily="18" charset="0"/>
              </a:rPr>
              <a:t>.- ten bir kod </a:t>
            </a:r>
            <a:r>
              <a:rPr lang="tr-TR" sz="2800" dirty="0" smtClean="0">
                <a:latin typeface="Times New Roman" pitchFamily="18" charset="0"/>
                <a:cs typeface="Times New Roman" pitchFamily="18" charset="0"/>
              </a:rPr>
              <a:t>ile;</a:t>
            </a:r>
          </a:p>
          <a:p>
            <a:endParaRPr lang="tr-TR" sz="2800" dirty="0" smtClean="0">
              <a:latin typeface="Times New Roman" pitchFamily="18" charset="0"/>
              <a:cs typeface="Times New Roman" pitchFamily="18" charset="0"/>
            </a:endParaRPr>
          </a:p>
          <a:p>
            <a:pPr marL="342900" indent="-342900">
              <a:buFont typeface="Wingdings" panose="05000000000000000000" pitchFamily="2" charset="2"/>
              <a:buChar char="ü"/>
            </a:pPr>
            <a:r>
              <a:rPr lang="tr-TR" sz="2800" b="1" dirty="0" smtClean="0">
                <a:latin typeface="Times New Roman" panose="02020603050405020304" pitchFamily="18" charset="0"/>
                <a:cs typeface="Times New Roman" panose="02020603050405020304" pitchFamily="18" charset="0"/>
              </a:rPr>
              <a:t>Z86.3 </a:t>
            </a:r>
            <a:r>
              <a:rPr lang="tr-TR" sz="2800" b="1" i="1" dirty="0">
                <a:latin typeface="Times New Roman" panose="02020603050405020304" pitchFamily="18" charset="0"/>
                <a:cs typeface="Times New Roman" panose="02020603050405020304" pitchFamily="18" charset="0"/>
              </a:rPr>
              <a:t>Kişisel endokrin, beslenme ve </a:t>
            </a:r>
            <a:r>
              <a:rPr lang="tr-TR" sz="2800" b="1" i="1" dirty="0" err="1">
                <a:latin typeface="Times New Roman" panose="02020603050405020304" pitchFamily="18" charset="0"/>
                <a:cs typeface="Times New Roman" panose="02020603050405020304" pitchFamily="18" charset="0"/>
              </a:rPr>
              <a:t>metabolik</a:t>
            </a:r>
            <a:r>
              <a:rPr lang="tr-TR" sz="2800" b="1" i="1" dirty="0">
                <a:latin typeface="Times New Roman" panose="02020603050405020304" pitchFamily="18" charset="0"/>
                <a:cs typeface="Times New Roman" panose="02020603050405020304" pitchFamily="18" charset="0"/>
              </a:rPr>
              <a:t> </a:t>
            </a:r>
            <a:r>
              <a:rPr lang="tr-TR" sz="2800" b="1" i="1" dirty="0" smtClean="0">
                <a:latin typeface="Times New Roman" panose="02020603050405020304" pitchFamily="18" charset="0"/>
                <a:cs typeface="Times New Roman" panose="02020603050405020304" pitchFamily="18" charset="0"/>
              </a:rPr>
              <a:t>hastalıklar </a:t>
            </a:r>
            <a:r>
              <a:rPr lang="tr-TR" sz="2800" b="1" i="1" dirty="0">
                <a:latin typeface="Times New Roman" panose="02020603050405020304" pitchFamily="18" charset="0"/>
                <a:cs typeface="Times New Roman" panose="02020603050405020304" pitchFamily="18" charset="0"/>
              </a:rPr>
              <a:t>öyküsü</a:t>
            </a:r>
            <a:r>
              <a:rPr lang="tr-TR" sz="2800" i="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kodu atanır</a:t>
            </a:r>
          </a:p>
        </p:txBody>
      </p:sp>
      <p:sp>
        <p:nvSpPr>
          <p:cNvPr id="5" name="Slayt Numarası Yer Tutucusu 4"/>
          <p:cNvSpPr>
            <a:spLocks noGrp="1"/>
          </p:cNvSpPr>
          <p:nvPr>
            <p:ph type="sldNum" sz="quarter" idx="12"/>
          </p:nvPr>
        </p:nvSpPr>
        <p:spPr/>
        <p:txBody>
          <a:bodyPr/>
          <a:lstStyle/>
          <a:p>
            <a:fld id="{8E6C9555-572A-481E-9C9F-066FDC6A1EC4}" type="slidenum">
              <a:rPr lang="tr-TR" smtClean="0"/>
              <a:pPr/>
              <a:t>71</a:t>
            </a:fld>
            <a:endParaRPr lang="tr-TR"/>
          </a:p>
        </p:txBody>
      </p:sp>
    </p:spTree>
    <p:extLst>
      <p:ext uri="{BB962C8B-B14F-4D97-AF65-F5344CB8AC3E}">
        <p14:creationId xmlns:p14="http://schemas.microsoft.com/office/powerpoint/2010/main" val="75654937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6"/>
          <p:cNvSpPr txBox="1">
            <a:spLocks/>
          </p:cNvSpPr>
          <p:nvPr/>
        </p:nvSpPr>
        <p:spPr>
          <a:xfrm>
            <a:off x="1043608" y="1"/>
            <a:ext cx="8060635" cy="980728"/>
          </a:xfrm>
          <a:prstGeom prst="rect">
            <a:avLst/>
          </a:prstGeom>
        </p:spPr>
        <p:txBody>
          <a:bodyP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3600" b="1" dirty="0" smtClean="0">
                <a:solidFill>
                  <a:srgbClr val="FF0000"/>
                </a:solidFill>
                <a:latin typeface="Times New Roman" panose="02020603050405020304" pitchFamily="18" charset="0"/>
                <a:cs typeface="Times New Roman" pitchFamily="18" charset="0"/>
              </a:rPr>
              <a:t>DM + Diğer Tanıların Birlikte Kodlanması</a:t>
            </a:r>
            <a:endParaRPr lang="tr-TR" sz="3600" dirty="0">
              <a:solidFill>
                <a:srgbClr val="FF0000"/>
              </a:solidFill>
              <a:latin typeface="Times New Roman" pitchFamily="18" charset="0"/>
              <a:cs typeface="Times New Roman" pitchFamily="18" charset="0"/>
            </a:endParaRPr>
          </a:p>
        </p:txBody>
      </p:sp>
      <p:sp>
        <p:nvSpPr>
          <p:cNvPr id="3" name="5 Yuvarlatılmış Dikdörtgen"/>
          <p:cNvSpPr/>
          <p:nvPr/>
        </p:nvSpPr>
        <p:spPr>
          <a:xfrm>
            <a:off x="1979712" y="1209891"/>
            <a:ext cx="5112568" cy="720080"/>
          </a:xfrm>
          <a:prstGeom prst="roundRect">
            <a:avLst/>
          </a:prstGeom>
          <a:solidFill>
            <a:schemeClr val="accent1">
              <a:lumMod val="20000"/>
              <a:lumOff val="8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400" b="1" dirty="0" smtClean="0">
                <a:solidFill>
                  <a:schemeClr val="tx1"/>
                </a:solidFill>
                <a:latin typeface="Times New Roman" panose="02020603050405020304" pitchFamily="18" charset="0"/>
                <a:cs typeface="Times New Roman" panose="02020603050405020304" pitchFamily="18" charset="0"/>
              </a:rPr>
              <a:t>Diğer tanıların DM kaynaklı olma durumu ?</a:t>
            </a: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4" name="9 Yuvarlatılmış Dikdörtgen"/>
          <p:cNvSpPr/>
          <p:nvPr/>
        </p:nvSpPr>
        <p:spPr>
          <a:xfrm>
            <a:off x="1979712" y="2650051"/>
            <a:ext cx="2538112" cy="1090941"/>
          </a:xfrm>
          <a:prstGeom prst="roundRect">
            <a:avLst/>
          </a:prstGeom>
          <a:solidFill>
            <a:schemeClr val="accent2">
              <a:lumMod val="20000"/>
              <a:lumOff val="8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400" b="1" dirty="0" smtClean="0">
                <a:solidFill>
                  <a:schemeClr val="tx1"/>
                </a:solidFill>
                <a:latin typeface="Times New Roman" panose="02020603050405020304" pitchFamily="18" charset="0"/>
                <a:cs typeface="Times New Roman" panose="02020603050405020304" pitchFamily="18" charset="0"/>
              </a:rPr>
              <a:t>Evet</a:t>
            </a:r>
          </a:p>
          <a:p>
            <a:pPr algn="ctr"/>
            <a:r>
              <a:rPr lang="tr-TR" sz="2400" b="1" dirty="0" smtClean="0">
                <a:solidFill>
                  <a:schemeClr val="tx1"/>
                </a:solidFill>
                <a:latin typeface="Times New Roman" panose="02020603050405020304" pitchFamily="18" charset="0"/>
                <a:cs typeface="Times New Roman" panose="02020603050405020304" pitchFamily="18" charset="0"/>
              </a:rPr>
              <a:t>Diyabetik </a:t>
            </a:r>
            <a:r>
              <a:rPr lang="tr-TR" sz="2400" b="1" dirty="0" err="1" smtClean="0">
                <a:solidFill>
                  <a:schemeClr val="tx1"/>
                </a:solidFill>
                <a:latin typeface="Times New Roman" panose="02020603050405020304" pitchFamily="18" charset="0"/>
                <a:cs typeface="Times New Roman" panose="02020603050405020304" pitchFamily="18" charset="0"/>
              </a:rPr>
              <a:t>E’li</a:t>
            </a:r>
            <a:r>
              <a:rPr lang="tr-TR" sz="2400" b="1" dirty="0" smtClean="0">
                <a:solidFill>
                  <a:schemeClr val="tx1"/>
                </a:solidFill>
                <a:latin typeface="Times New Roman" panose="02020603050405020304" pitchFamily="18" charset="0"/>
                <a:cs typeface="Times New Roman" panose="02020603050405020304" pitchFamily="18" charset="0"/>
              </a:rPr>
              <a:t> Kod</a:t>
            </a: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5" name="10 Yuvarlatılmış Dikdörtgen"/>
          <p:cNvSpPr/>
          <p:nvPr/>
        </p:nvSpPr>
        <p:spPr>
          <a:xfrm>
            <a:off x="4799266" y="2650051"/>
            <a:ext cx="2293014" cy="1090941"/>
          </a:xfrm>
          <a:prstGeom prst="round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Times New Roman" panose="02020603050405020304" pitchFamily="18" charset="0"/>
                <a:cs typeface="Times New Roman" panose="02020603050405020304" pitchFamily="18" charset="0"/>
              </a:rPr>
              <a:t>Hayır</a:t>
            </a:r>
          </a:p>
          <a:p>
            <a:pPr algn="ctr"/>
            <a:r>
              <a:rPr lang="tr-TR" sz="2400" b="1" dirty="0" smtClean="0">
                <a:solidFill>
                  <a:schemeClr val="tx1"/>
                </a:solidFill>
                <a:latin typeface="Times New Roman" panose="02020603050405020304" pitchFamily="18" charset="0"/>
                <a:cs typeface="Times New Roman" panose="02020603050405020304" pitchFamily="18" charset="0"/>
              </a:rPr>
              <a:t>Kendine özgü Kod</a:t>
            </a:r>
          </a:p>
        </p:txBody>
      </p:sp>
      <p:sp>
        <p:nvSpPr>
          <p:cNvPr id="8" name="Aşağı Ok 7"/>
          <p:cNvSpPr/>
          <p:nvPr/>
        </p:nvSpPr>
        <p:spPr>
          <a:xfrm>
            <a:off x="3068748" y="2001978"/>
            <a:ext cx="360040" cy="576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65753" y="2001977"/>
            <a:ext cx="360040" cy="576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1043608" y="4271325"/>
            <a:ext cx="8060635" cy="2677656"/>
          </a:xfrm>
          <a:prstGeom prst="rect">
            <a:avLst/>
          </a:prstGeom>
        </p:spPr>
        <p:txBody>
          <a:bodyPr wrap="square">
            <a:spAutoFit/>
          </a:bodyPr>
          <a:lstStyle/>
          <a:p>
            <a:r>
              <a:rPr lang="tr-TR" sz="2800" dirty="0" smtClean="0">
                <a:latin typeface="Times New Roman" pitchFamily="18" charset="0"/>
                <a:cs typeface="Times New Roman" pitchFamily="18" charset="0"/>
              </a:rPr>
              <a:t>	DM </a:t>
            </a:r>
            <a:r>
              <a:rPr lang="tr-TR" sz="2800" dirty="0">
                <a:latin typeface="Times New Roman" pitchFamily="18" charset="0"/>
                <a:cs typeface="Times New Roman" pitchFamily="18" charset="0"/>
              </a:rPr>
              <a:t>kodlamasında DM kodlarına ek olarak, klinik tanıyı tam olarak ifade etmek için gerekirse ek kodlar kullanılır</a:t>
            </a:r>
            <a:r>
              <a:rPr lang="tr-TR" sz="28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a:p>
            <a:r>
              <a:rPr lang="tr-TR" sz="2800" dirty="0" smtClean="0">
                <a:latin typeface="Times New Roman" pitchFamily="18" charset="0"/>
                <a:cs typeface="Times New Roman" pitchFamily="18" charset="0"/>
              </a:rPr>
              <a:t>	DM </a:t>
            </a:r>
            <a:r>
              <a:rPr lang="tr-TR" sz="2800" dirty="0">
                <a:latin typeface="Times New Roman" pitchFamily="18" charset="0"/>
                <a:cs typeface="Times New Roman" pitchFamily="18" charset="0"/>
              </a:rPr>
              <a:t>ile birlikte alt kırılımında kodlama yapmak için hasta dokümantasyonunda mevcut durumun DM</a:t>
            </a:r>
            <a:r>
              <a:rPr lang="tr-TR" sz="2800" dirty="0" smtClean="0">
                <a:latin typeface="Times New Roman" pitchFamily="18" charset="0"/>
                <a:cs typeface="Times New Roman" pitchFamily="18" charset="0"/>
              </a:rPr>
              <a:t>’ den </a:t>
            </a:r>
            <a:r>
              <a:rPr lang="tr-TR" sz="2800" dirty="0">
                <a:latin typeface="Times New Roman" pitchFamily="18" charset="0"/>
                <a:cs typeface="Times New Roman" pitchFamily="18" charset="0"/>
              </a:rPr>
              <a:t>kaynaklandığının belirtilmesi gerekir</a:t>
            </a:r>
            <a:r>
              <a:rPr lang="tr-TR" sz="2400" dirty="0">
                <a:latin typeface="Times New Roman" pitchFamily="18" charset="0"/>
                <a:cs typeface="Times New Roman" pitchFamily="18" charset="0"/>
              </a:rPr>
              <a:t>.</a:t>
            </a:r>
          </a:p>
        </p:txBody>
      </p:sp>
    </p:spTree>
    <p:extLst>
      <p:ext uri="{BB962C8B-B14F-4D97-AF65-F5344CB8AC3E}">
        <p14:creationId xmlns:p14="http://schemas.microsoft.com/office/powerpoint/2010/main" val="9787650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D83E1BDB-C912-48B3-A950-E0D4DA0744EF}" type="slidenum">
              <a:rPr lang="tr-TR" smtClean="0"/>
              <a:pPr>
                <a:defRPr/>
              </a:pPr>
              <a:t>73</a:t>
            </a:fld>
            <a:endParaRPr lang="tr-TR"/>
          </a:p>
        </p:txBody>
      </p:sp>
      <p:sp>
        <p:nvSpPr>
          <p:cNvPr id="3" name="Metin kutusu 2"/>
          <p:cNvSpPr txBox="1"/>
          <p:nvPr/>
        </p:nvSpPr>
        <p:spPr>
          <a:xfrm>
            <a:off x="1043608" y="1340768"/>
            <a:ext cx="7992888" cy="5201424"/>
          </a:xfrm>
          <a:prstGeom prst="rect">
            <a:avLst/>
          </a:prstGeom>
          <a:noFill/>
        </p:spPr>
        <p:txBody>
          <a:bodyPr wrap="square" rtlCol="0">
            <a:spAutoFit/>
          </a:bodyPr>
          <a:lstStyle/>
          <a:p>
            <a:pPr lvl="0"/>
            <a:r>
              <a:rPr lang="tr-TR" sz="2800" b="1" dirty="0" smtClean="0">
                <a:solidFill>
                  <a:srgbClr val="FF0000"/>
                </a:solidFill>
                <a:latin typeface="Times New Roman" panose="02020603050405020304" pitchFamily="18" charset="0"/>
                <a:cs typeface="Times New Roman" panose="02020603050405020304" pitchFamily="18" charset="0"/>
              </a:rPr>
              <a:t>Örnek:</a:t>
            </a:r>
          </a:p>
          <a:p>
            <a:pPr lvl="0"/>
            <a:r>
              <a:rPr lang="tr-TR" sz="2800" dirty="0" smtClean="0">
                <a:solidFill>
                  <a:prstClr val="black"/>
                </a:solidFill>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10 </a:t>
            </a:r>
            <a:r>
              <a:rPr lang="tr-TR" sz="2800" dirty="0">
                <a:latin typeface="Times New Roman" panose="02020603050405020304" pitchFamily="18" charset="0"/>
                <a:cs typeface="Times New Roman" panose="02020603050405020304" pitchFamily="18" charset="0"/>
              </a:rPr>
              <a:t>yıldır Tip 2 DM tanılı olan 57 yaşında </a:t>
            </a:r>
            <a:r>
              <a:rPr lang="tr-TR" sz="2800" dirty="0" smtClean="0">
                <a:latin typeface="Times New Roman" panose="02020603050405020304" pitchFamily="18" charset="0"/>
                <a:cs typeface="Times New Roman" panose="02020603050405020304" pitchFamily="18" charset="0"/>
              </a:rPr>
              <a:t>hasta; </a:t>
            </a:r>
            <a:r>
              <a:rPr lang="tr-TR" sz="2800" dirty="0" err="1" smtClean="0">
                <a:latin typeface="Times New Roman" panose="02020603050405020304" pitchFamily="18" charset="0"/>
                <a:cs typeface="Times New Roman" panose="02020603050405020304" pitchFamily="18" charset="0"/>
              </a:rPr>
              <a:t>glomerülonefrit</a:t>
            </a:r>
            <a:r>
              <a:rPr lang="tr-TR" sz="2800" dirty="0" smtClean="0">
                <a:latin typeface="Times New Roman" panose="02020603050405020304" pitchFamily="18" charset="0"/>
                <a:cs typeface="Times New Roman" panose="02020603050405020304" pitchFamily="18" charset="0"/>
              </a:rPr>
              <a:t> tanısı </a:t>
            </a:r>
            <a:r>
              <a:rPr lang="tr-TR" sz="2800" dirty="0">
                <a:latin typeface="Times New Roman" panose="02020603050405020304" pitchFamily="18" charset="0"/>
                <a:cs typeface="Times New Roman" panose="02020603050405020304" pitchFamily="18" charset="0"/>
              </a:rPr>
              <a:t>konuluyor. Ancak </a:t>
            </a:r>
            <a:r>
              <a:rPr lang="tr-TR" sz="2800" dirty="0" err="1">
                <a:latin typeface="Times New Roman" panose="02020603050405020304" pitchFamily="18" charset="0"/>
                <a:cs typeface="Times New Roman" panose="02020603050405020304" pitchFamily="18" charset="0"/>
              </a:rPr>
              <a:t>glomerülonefritin</a:t>
            </a:r>
            <a:r>
              <a:rPr lang="tr-TR" sz="2800" dirty="0">
                <a:latin typeface="Times New Roman" panose="02020603050405020304" pitchFamily="18" charset="0"/>
                <a:cs typeface="Times New Roman" panose="02020603050405020304" pitchFamily="18" charset="0"/>
              </a:rPr>
              <a:t> ve DM arasında herhangi bir ilişki tespit </a:t>
            </a:r>
            <a:r>
              <a:rPr lang="tr-TR" sz="2800" dirty="0" smtClean="0">
                <a:latin typeface="Times New Roman" panose="02020603050405020304" pitchFamily="18" charset="0"/>
                <a:cs typeface="Times New Roman" panose="02020603050405020304" pitchFamily="18" charset="0"/>
              </a:rPr>
              <a:t>edilememiştir.</a:t>
            </a:r>
            <a:endParaRPr lang="tr-TR" sz="2800" dirty="0">
              <a:latin typeface="Times New Roman" panose="02020603050405020304" pitchFamily="18" charset="0"/>
              <a:cs typeface="Times New Roman" panose="02020603050405020304" pitchFamily="18" charset="0"/>
            </a:endParaRPr>
          </a:p>
          <a:p>
            <a:pPr lvl="0"/>
            <a:endParaRPr lang="tr-TR" sz="28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N05.9Tanımlanmamış </a:t>
            </a:r>
            <a:r>
              <a:rPr lang="tr-TR" sz="2800" dirty="0" err="1" smtClean="0">
                <a:latin typeface="Times New Roman" panose="02020603050405020304" pitchFamily="18" charset="0"/>
                <a:cs typeface="Times New Roman" panose="02020603050405020304" pitchFamily="18" charset="0"/>
              </a:rPr>
              <a:t>nefritik</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sendrom, tanımlanmamış</a:t>
            </a:r>
          </a:p>
          <a:p>
            <a:pPr marL="342900" lvl="0" indent="-34290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E11.9 İnsülin bağımlı olmayan </a:t>
            </a:r>
            <a:r>
              <a:rPr lang="tr-TR" sz="2800" dirty="0" err="1">
                <a:latin typeface="Times New Roman" panose="02020603050405020304" pitchFamily="18" charset="0"/>
                <a:cs typeface="Times New Roman" panose="02020603050405020304" pitchFamily="18" charset="0"/>
              </a:rPr>
              <a:t>diyabetes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mellitüs</a:t>
            </a:r>
            <a:r>
              <a:rPr lang="tr-TR" sz="2800" dirty="0">
                <a:latin typeface="Times New Roman" panose="02020603050405020304" pitchFamily="18" charset="0"/>
                <a:cs typeface="Times New Roman" panose="02020603050405020304" pitchFamily="18" charset="0"/>
              </a:rPr>
              <a:t>, komplikasyonları olmayan</a:t>
            </a:r>
          </a:p>
          <a:p>
            <a:pPr lvl="0"/>
            <a:endParaRPr lang="tr-TR" sz="2400" dirty="0">
              <a:solidFill>
                <a:prstClr val="black"/>
              </a:solidFill>
              <a:latin typeface="Times New Roman" panose="02020603050405020304" pitchFamily="18" charset="0"/>
              <a:cs typeface="Times New Roman" panose="02020603050405020304" pitchFamily="18" charset="0"/>
            </a:endParaRPr>
          </a:p>
          <a:p>
            <a:pPr lvl="0" algn="just"/>
            <a:endParaRPr lang="tr-TR"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017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81302" y="56057"/>
            <a:ext cx="7955194" cy="1325563"/>
          </a:xfrm>
        </p:spPr>
        <p:txBody>
          <a:bodyPr>
            <a:normAutofit/>
          </a:bodyPr>
          <a:lstStyle/>
          <a:p>
            <a:pPr algn="ctr"/>
            <a:r>
              <a:rPr lang="tr-TR" sz="3600" b="1" dirty="0" err="1" smtClean="0">
                <a:solidFill>
                  <a:srgbClr val="FF0000"/>
                </a:solidFill>
                <a:latin typeface="Times New Roman" panose="02020603050405020304" pitchFamily="18" charset="0"/>
                <a:cs typeface="Times New Roman" panose="02020603050405020304" pitchFamily="18" charset="0"/>
              </a:rPr>
              <a:t>Gestasyonel</a:t>
            </a:r>
            <a:r>
              <a:rPr lang="tr-TR" sz="3600" b="1" dirty="0" smtClean="0">
                <a:solidFill>
                  <a:srgbClr val="FF0000"/>
                </a:solidFill>
                <a:latin typeface="Times New Roman" panose="02020603050405020304" pitchFamily="18" charset="0"/>
                <a:cs typeface="Times New Roman" panose="02020603050405020304" pitchFamily="18" charset="0"/>
              </a:rPr>
              <a:t> </a:t>
            </a:r>
            <a:r>
              <a:rPr lang="tr-TR" sz="3600" b="1" dirty="0" err="1" smtClean="0">
                <a:solidFill>
                  <a:srgbClr val="FF0000"/>
                </a:solidFill>
                <a:latin typeface="Times New Roman" panose="02020603050405020304" pitchFamily="18" charset="0"/>
                <a:cs typeface="Times New Roman" panose="02020603050405020304" pitchFamily="18" charset="0"/>
              </a:rPr>
              <a:t>Diabetes</a:t>
            </a:r>
            <a:r>
              <a:rPr lang="tr-TR" sz="3600" b="1" dirty="0" smtClean="0">
                <a:solidFill>
                  <a:srgbClr val="FF0000"/>
                </a:solidFill>
                <a:latin typeface="Times New Roman" panose="02020603050405020304" pitchFamily="18" charset="0"/>
                <a:cs typeface="Times New Roman" panose="02020603050405020304" pitchFamily="18" charset="0"/>
              </a:rPr>
              <a:t> </a:t>
            </a:r>
            <a:r>
              <a:rPr lang="tr-TR" sz="3600" b="1" dirty="0" err="1" smtClean="0">
                <a:solidFill>
                  <a:srgbClr val="FF0000"/>
                </a:solidFill>
                <a:latin typeface="Times New Roman" panose="02020603050405020304" pitchFamily="18" charset="0"/>
                <a:cs typeface="Times New Roman" panose="02020603050405020304" pitchFamily="18" charset="0"/>
              </a:rPr>
              <a:t>Mellitus</a:t>
            </a:r>
            <a:r>
              <a:rPr lang="tr-TR" sz="3600" b="1" dirty="0" smtClean="0">
                <a:solidFill>
                  <a:srgbClr val="FF0000"/>
                </a:solidFill>
                <a:latin typeface="Times New Roman" panose="02020603050405020304" pitchFamily="18" charset="0"/>
                <a:cs typeface="Times New Roman" panose="02020603050405020304" pitchFamily="18" charset="0"/>
              </a:rPr>
              <a:t> (GDM) O24.- </a:t>
            </a:r>
            <a:endParaRPr lang="tr-TR" sz="3600" dirty="0" smtClean="0">
              <a:solidFill>
                <a:srgbClr val="FF0000"/>
              </a:solidFill>
              <a:latin typeface="Times New Roman" panose="02020603050405020304" pitchFamily="18" charset="0"/>
              <a:cs typeface="Times New Roman" panose="02020603050405020304" pitchFamily="18" charset="0"/>
            </a:endParaRPr>
          </a:p>
        </p:txBody>
      </p:sp>
      <p:sp>
        <p:nvSpPr>
          <p:cNvPr id="30723" name="Rectangle 3"/>
          <p:cNvSpPr>
            <a:spLocks noGrp="1" noChangeArrowheads="1"/>
          </p:cNvSpPr>
          <p:nvPr>
            <p:ph idx="1"/>
          </p:nvPr>
        </p:nvSpPr>
        <p:spPr>
          <a:xfrm>
            <a:off x="1081302" y="1268760"/>
            <a:ext cx="8062698" cy="5589240"/>
          </a:xfrm>
        </p:spPr>
        <p:txBody>
          <a:bodyPr>
            <a:normAutofit lnSpcReduction="10000"/>
          </a:bodyPr>
          <a:lstStyle/>
          <a:p>
            <a:pPr>
              <a:buNone/>
            </a:pP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		Gebe </a:t>
            </a:r>
            <a:r>
              <a:rPr lang="tr-TR" sz="2800" dirty="0">
                <a:latin typeface="Times New Roman" panose="02020603050405020304" pitchFamily="18" charset="0"/>
                <a:cs typeface="Times New Roman" panose="02020603050405020304" pitchFamily="18" charset="0"/>
              </a:rPr>
              <a:t>bir hastanın DM veya bozulmuş </a:t>
            </a:r>
            <a:r>
              <a:rPr lang="tr-TR" sz="2800" dirty="0" smtClean="0">
                <a:latin typeface="Times New Roman" panose="02020603050405020304" pitchFamily="18" charset="0"/>
                <a:cs typeface="Times New Roman" panose="02020603050405020304" pitchFamily="18" charset="0"/>
              </a:rPr>
              <a:t>glikozun regülasyonu </a:t>
            </a:r>
            <a:r>
              <a:rPr lang="tr-TR" sz="2800" dirty="0">
                <a:latin typeface="Times New Roman" panose="02020603050405020304" pitchFamily="18" charset="0"/>
                <a:cs typeface="Times New Roman" panose="02020603050405020304" pitchFamily="18" charset="0"/>
              </a:rPr>
              <a:t>(IGR) olması durumunda, DM tanısının gebelikten önce mi, sonra mı ortaya çıktığı, ayrıca gebeliği komplike hale getirip getirmediği kodlama açısından önemlidir. Dolayısıyla gebe bir bayandaki DM için öncelikle ne zaman başladığı ve gebelikle ilişkisinin olup olmadığı net olarak tanımlanmalıdır.</a:t>
            </a:r>
          </a:p>
          <a:p>
            <a:pPr marL="0" indent="0">
              <a:buNone/>
            </a:pPr>
            <a:r>
              <a:rPr lang="tr-TR" sz="2800" dirty="0" smtClean="0">
                <a:latin typeface="Times New Roman" panose="02020603050405020304" pitchFamily="18" charset="0"/>
                <a:cs typeface="Times New Roman" panose="02020603050405020304" pitchFamily="18" charset="0"/>
              </a:rPr>
              <a:t>	Komplikasyonlar </a:t>
            </a:r>
            <a:r>
              <a:rPr lang="tr-TR" sz="2800" dirty="0">
                <a:latin typeface="Times New Roman" panose="02020603050405020304" pitchFamily="18" charset="0"/>
                <a:cs typeface="Times New Roman" panose="02020603050405020304" pitchFamily="18" charset="0"/>
              </a:rPr>
              <a:t>ile birlikte önceden mevcut olan diyabet gebelikte mevcutsa, E09-E14’ten uygun ek kodu (kodları) atayın.</a:t>
            </a:r>
          </a:p>
          <a:p>
            <a:pPr>
              <a:buNone/>
            </a:pPr>
            <a:r>
              <a:rPr lang="tr-TR" sz="2800" dirty="0" smtClean="0">
                <a:latin typeface="Times New Roman" panose="02020603050405020304" pitchFamily="18" charset="0"/>
                <a:cs typeface="Times New Roman" panose="02020603050405020304" pitchFamily="18" charset="0"/>
              </a:rPr>
              <a:t>		Hastanın </a:t>
            </a:r>
            <a:r>
              <a:rPr lang="tr-TR" sz="2800" dirty="0" err="1">
                <a:latin typeface="Times New Roman" panose="02020603050405020304" pitchFamily="18" charset="0"/>
                <a:cs typeface="Times New Roman" panose="02020603050405020304" pitchFamily="18" charset="0"/>
              </a:rPr>
              <a:t>gestasyonel</a:t>
            </a:r>
            <a:r>
              <a:rPr lang="tr-TR" sz="2800" dirty="0">
                <a:latin typeface="Times New Roman" panose="02020603050405020304" pitchFamily="18" charset="0"/>
                <a:cs typeface="Times New Roman" panose="02020603050405020304" pitchFamily="18" charset="0"/>
              </a:rPr>
              <a:t> diyabeti varsa ve gebelik döneminde tekrarlarsa Z87.5 Gebeliği, doğum ve lohusalık dönemini komplike eden kişisel hikaye kodu kullanılır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pPr>
              <a:defRPr/>
            </a:pPr>
            <a:fld id="{4EB61355-B07A-4BFD-BC98-912FC70D0B01}" type="slidenum">
              <a:rPr lang="tr-TR" smtClean="0"/>
              <a:pPr>
                <a:defRPr/>
              </a:pPr>
              <a:t>74</a:t>
            </a:fld>
            <a:endParaRPr lang="tr-T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1043608" y="188640"/>
            <a:ext cx="8100392" cy="6669360"/>
          </a:xfrm>
        </p:spPr>
        <p:txBody>
          <a:bodyPr>
            <a:normAutofit/>
          </a:bodyPr>
          <a:lstStyle/>
          <a:p>
            <a:pPr eaLnBrk="1" hangingPunct="1">
              <a:lnSpc>
                <a:spcPct val="80000"/>
              </a:lnSpc>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a:lnSpc>
                <a:spcPct val="80000"/>
              </a:lnSpc>
              <a:buFont typeface="Wingdings" pitchFamily="2" charset="2"/>
              <a:buChar char="Ø"/>
            </a:pPr>
            <a:endParaRPr lang="tr-TR" sz="2800" dirty="0">
              <a:latin typeface="Times New Roman" panose="02020603050405020304" pitchFamily="18" charset="0"/>
              <a:cs typeface="Times New Roman" panose="02020603050405020304" pitchFamily="18" charset="0"/>
            </a:endParaRPr>
          </a:p>
          <a:p>
            <a:pPr>
              <a:lnSpc>
                <a:spcPct val="80000"/>
              </a:lnSpc>
              <a:buFont typeface="Wingdings" pitchFamily="2" charset="2"/>
              <a:buChar char="Ø"/>
            </a:pPr>
            <a:r>
              <a:rPr lang="tr-TR" sz="2800" dirty="0">
                <a:latin typeface="Times New Roman" panose="02020603050405020304" pitchFamily="18" charset="0"/>
                <a:cs typeface="Times New Roman" panose="02020603050405020304" pitchFamily="18" charset="0"/>
              </a:rPr>
              <a:t>Diyabetin, gebeliğin 24. haftasında ya da sonrasında yapılan </a:t>
            </a:r>
            <a:r>
              <a:rPr lang="tr-TR" sz="2800" dirty="0" err="1">
                <a:latin typeface="Times New Roman" panose="02020603050405020304" pitchFamily="18" charset="0"/>
                <a:cs typeface="Times New Roman" panose="02020603050405020304" pitchFamily="18" charset="0"/>
              </a:rPr>
              <a:t>glukoz</a:t>
            </a:r>
            <a:r>
              <a:rPr lang="tr-TR" sz="2800" dirty="0">
                <a:latin typeface="Times New Roman" panose="02020603050405020304" pitchFamily="18" charset="0"/>
                <a:cs typeface="Times New Roman" panose="02020603050405020304" pitchFamily="18" charset="0"/>
              </a:rPr>
              <a:t> toleransı testinde ilk kez </a:t>
            </a:r>
            <a:r>
              <a:rPr lang="tr-TR" sz="2800" dirty="0" err="1">
                <a:latin typeface="Times New Roman" panose="02020603050405020304" pitchFamily="18" charset="0"/>
                <a:cs typeface="Times New Roman" panose="02020603050405020304" pitchFamily="18" charset="0"/>
              </a:rPr>
              <a:t>bulgulanması</a:t>
            </a:r>
            <a:r>
              <a:rPr lang="tr-TR" sz="2800" dirty="0">
                <a:latin typeface="Times New Roman" panose="02020603050405020304" pitchFamily="18" charset="0"/>
                <a:cs typeface="Times New Roman" panose="02020603050405020304" pitchFamily="18" charset="0"/>
              </a:rPr>
              <a:t> halinde O24.4- </a:t>
            </a:r>
            <a:r>
              <a:rPr lang="tr-TR" sz="2800" i="1" dirty="0" err="1">
                <a:latin typeface="Times New Roman" panose="02020603050405020304" pitchFamily="18" charset="0"/>
                <a:cs typeface="Times New Roman" panose="02020603050405020304" pitchFamily="18" charset="0"/>
              </a:rPr>
              <a:t>Diabetes</a:t>
            </a:r>
            <a:r>
              <a:rPr lang="tr-TR" sz="2800" i="1" dirty="0">
                <a:latin typeface="Times New Roman" panose="02020603050405020304" pitchFamily="18" charset="0"/>
                <a:cs typeface="Times New Roman" panose="02020603050405020304" pitchFamily="18" charset="0"/>
              </a:rPr>
              <a:t> </a:t>
            </a:r>
            <a:r>
              <a:rPr lang="tr-TR" sz="2800" i="1" dirty="0" err="1">
                <a:latin typeface="Times New Roman" panose="02020603050405020304" pitchFamily="18" charset="0"/>
                <a:cs typeface="Times New Roman" panose="02020603050405020304" pitchFamily="18" charset="0"/>
              </a:rPr>
              <a:t>mellitus</a:t>
            </a:r>
            <a:r>
              <a:rPr lang="tr-TR" sz="2800" i="1" dirty="0">
                <a:latin typeface="Times New Roman" panose="02020603050405020304" pitchFamily="18" charset="0"/>
                <a:cs typeface="Times New Roman" panose="02020603050405020304" pitchFamily="18" charset="0"/>
              </a:rPr>
              <a:t>, gebeliğin 24. haftasında ya da sonrasında ortaya çıkan </a:t>
            </a:r>
            <a:r>
              <a:rPr lang="tr-TR" sz="2800" dirty="0">
                <a:latin typeface="Times New Roman" panose="02020603050405020304" pitchFamily="18" charset="0"/>
                <a:cs typeface="Times New Roman" panose="02020603050405020304" pitchFamily="18" charset="0"/>
              </a:rPr>
              <a:t>kodu uygun olmaktadır. </a:t>
            </a:r>
            <a:endParaRPr lang="tr-TR" sz="2800" dirty="0" smtClean="0">
              <a:latin typeface="Times New Roman" panose="02020603050405020304" pitchFamily="18" charset="0"/>
              <a:cs typeface="Times New Roman" panose="02020603050405020304" pitchFamily="18" charset="0"/>
            </a:endParaRPr>
          </a:p>
          <a:p>
            <a:pPr>
              <a:lnSpc>
                <a:spcPct val="80000"/>
              </a:lnSpc>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a:lnSpc>
                <a:spcPct val="80000"/>
              </a:lnSpc>
              <a:buFont typeface="Wingdings" pitchFamily="2" charset="2"/>
              <a:buChar char="Ø"/>
            </a:pPr>
            <a:r>
              <a:rPr lang="tr-TR" sz="2800" dirty="0" smtClean="0">
                <a:latin typeface="Times New Roman" panose="02020603050405020304" pitchFamily="18" charset="0"/>
                <a:cs typeface="Times New Roman" panose="02020603050405020304" pitchFamily="18" charset="0"/>
              </a:rPr>
              <a:t>Gebelikteki </a:t>
            </a:r>
            <a:r>
              <a:rPr lang="tr-TR" sz="2800" dirty="0">
                <a:latin typeface="Times New Roman" panose="02020603050405020304" pitchFamily="18" charset="0"/>
                <a:cs typeface="Times New Roman" panose="02020603050405020304" pitchFamily="18" charset="0"/>
              </a:rPr>
              <a:t>diyabete ilişkin kodlarda insülin kullanılıp kullanılmadığı 5. Karakter olarak yer almaktadır. Bu yüzden insülin için ayrıca </a:t>
            </a:r>
            <a:r>
              <a:rPr lang="tr-TR" sz="2800" dirty="0">
                <a:solidFill>
                  <a:srgbClr val="FF0000"/>
                </a:solidFill>
                <a:latin typeface="Times New Roman" panose="02020603050405020304" pitchFamily="18" charset="0"/>
                <a:cs typeface="Times New Roman" panose="02020603050405020304" pitchFamily="18" charset="0"/>
              </a:rPr>
              <a:t>Z92.22 </a:t>
            </a:r>
            <a:r>
              <a:rPr lang="tr-TR" sz="2800" i="1" dirty="0">
                <a:solidFill>
                  <a:srgbClr val="FF0000"/>
                </a:solidFill>
                <a:latin typeface="Times New Roman" panose="02020603050405020304" pitchFamily="18" charset="0"/>
                <a:cs typeface="Times New Roman" panose="02020603050405020304" pitchFamily="18" charset="0"/>
              </a:rPr>
              <a:t>Kişisel diğer ilaçların uzun dönem (mevcut) kullanımı öyküsü, insülin</a:t>
            </a:r>
            <a:r>
              <a:rPr lang="tr-TR" sz="2800" i="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kodu atanmaz.</a:t>
            </a:r>
          </a:p>
          <a:p>
            <a:pPr eaLnBrk="1" hangingPunct="1">
              <a:lnSpc>
                <a:spcPct val="80000"/>
              </a:lnSpc>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Char char="Ø"/>
            </a:pPr>
            <a:endParaRPr lang="tr-TR" sz="2800" dirty="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pPr>
              <a:defRPr/>
            </a:pPr>
            <a:fld id="{A648B0E4-00EF-4D23-AB38-E4D5C7210389}" type="slidenum">
              <a:rPr lang="tr-TR" smtClean="0"/>
              <a:pPr>
                <a:defRPr/>
              </a:pPr>
              <a:t>75</a:t>
            </a:fld>
            <a:endParaRPr lang="tr-T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1688FDAF-9D33-4149-BB9F-BD580B6D338A}" type="slidenum">
              <a:rPr lang="tr-TR" smtClean="0"/>
              <a:pPr>
                <a:defRPr/>
              </a:pPr>
              <a:t>76</a:t>
            </a:fld>
            <a:endParaRPr lang="tr-TR"/>
          </a:p>
        </p:txBody>
      </p:sp>
      <p:sp>
        <p:nvSpPr>
          <p:cNvPr id="2" name="Dikdörtgen 1"/>
          <p:cNvSpPr/>
          <p:nvPr/>
        </p:nvSpPr>
        <p:spPr>
          <a:xfrm>
            <a:off x="1062457" y="44624"/>
            <a:ext cx="8100392" cy="6555641"/>
          </a:xfrm>
          <a:prstGeom prst="rect">
            <a:avLst/>
          </a:prstGeom>
        </p:spPr>
        <p:txBody>
          <a:bodyPr wrap="square">
            <a:spAutoFit/>
          </a:bodyPr>
          <a:lstStyle/>
          <a:p>
            <a:pPr>
              <a:buNone/>
            </a:pPr>
            <a:r>
              <a:rPr lang="tr-TR" sz="2800" b="1" dirty="0">
                <a:latin typeface="Times New Roman" panose="02020603050405020304" pitchFamily="18" charset="0"/>
                <a:cs typeface="Times New Roman" panose="02020603050405020304" pitchFamily="18" charset="0"/>
              </a:rPr>
              <a:t>Z92.22  Uzun süreli (halen) diğer ilaçlar kullanımı kişisel </a:t>
            </a:r>
            <a:r>
              <a:rPr lang="tr-TR" sz="2800" b="1" dirty="0" smtClean="0">
                <a:latin typeface="Times New Roman" panose="02020603050405020304" pitchFamily="18" charset="0"/>
                <a:cs typeface="Times New Roman" panose="02020603050405020304" pitchFamily="18" charset="0"/>
              </a:rPr>
              <a:t>öyküsü kodu; İnsülin Tedavisi </a:t>
            </a:r>
          </a:p>
          <a:p>
            <a:pPr>
              <a:buNone/>
            </a:pPr>
            <a:r>
              <a:rPr lang="tr-TR" sz="2800" dirty="0" smtClean="0">
                <a:latin typeface="Times New Roman" panose="02020603050405020304" pitchFamily="18" charset="0"/>
                <a:cs typeface="Times New Roman" panose="02020603050405020304" pitchFamily="18" charset="0"/>
              </a:rPr>
              <a:t>DM </a:t>
            </a:r>
            <a:r>
              <a:rPr lang="tr-TR" sz="2800" dirty="0">
                <a:latin typeface="Times New Roman" panose="02020603050405020304" pitchFamily="18" charset="0"/>
                <a:cs typeface="Times New Roman" panose="02020603050405020304" pitchFamily="18" charset="0"/>
              </a:rPr>
              <a:t>hastalarında eğer hasta insülin kullanıyor ise şu durumlarda mutlaka kodlanır. </a:t>
            </a:r>
          </a:p>
          <a:p>
            <a:pPr>
              <a:buClr>
                <a:schemeClr val="tx1"/>
              </a:buCl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Tip 2 DM </a:t>
            </a:r>
            <a:r>
              <a:rPr lang="tr-TR" sz="2800" b="1" dirty="0">
                <a:latin typeface="Times New Roman" panose="02020603050405020304" pitchFamily="18" charset="0"/>
                <a:cs typeface="Times New Roman" panose="02020603050405020304" pitchFamily="18" charset="0"/>
              </a:rPr>
              <a:t>(E11.-)</a:t>
            </a:r>
          </a:p>
          <a:p>
            <a:pPr>
              <a:buClr>
                <a:schemeClr val="tx1"/>
              </a:buCl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Diğer  </a:t>
            </a:r>
            <a:r>
              <a:rPr lang="tr-TR" sz="2800" dirty="0" err="1">
                <a:latin typeface="Times New Roman" panose="02020603050405020304" pitchFamily="18" charset="0"/>
                <a:cs typeface="Times New Roman" panose="02020603050405020304" pitchFamily="18" charset="0"/>
              </a:rPr>
              <a:t>DM’ler</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(E13.-)</a:t>
            </a:r>
          </a:p>
          <a:p>
            <a:pPr>
              <a:buClr>
                <a:schemeClr val="tx1"/>
              </a:buCl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Tanımlanmamış DM </a:t>
            </a:r>
            <a:r>
              <a:rPr lang="tr-TR" sz="2800" b="1" dirty="0">
                <a:latin typeface="Times New Roman" panose="02020603050405020304" pitchFamily="18" charset="0"/>
                <a:cs typeface="Times New Roman" panose="02020603050405020304" pitchFamily="18" charset="0"/>
              </a:rPr>
              <a:t>(E14</a:t>
            </a:r>
            <a:r>
              <a:rPr lang="tr-TR" sz="2800" b="1"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marL="0" indent="0">
              <a:buNone/>
            </a:pPr>
            <a:endParaRPr lang="tr-TR" sz="28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800" b="1" dirty="0" smtClean="0">
                <a:solidFill>
                  <a:srgbClr val="FF0000"/>
                </a:solidFill>
                <a:latin typeface="Times New Roman" panose="02020603050405020304" pitchFamily="18" charset="0"/>
                <a:cs typeface="Times New Roman" panose="02020603050405020304" pitchFamily="18" charset="0"/>
              </a:rPr>
              <a:t>Z92.22  </a:t>
            </a:r>
            <a:r>
              <a:rPr lang="tr-TR" sz="2800" dirty="0" smtClean="0">
                <a:solidFill>
                  <a:srgbClr val="FF0000"/>
                </a:solidFill>
                <a:latin typeface="Times New Roman" panose="02020603050405020304" pitchFamily="18" charset="0"/>
                <a:cs typeface="Times New Roman" panose="02020603050405020304" pitchFamily="18" charset="0"/>
              </a:rPr>
              <a:t>kodu şu </a:t>
            </a:r>
            <a:r>
              <a:rPr lang="tr-TR" sz="2800" dirty="0">
                <a:solidFill>
                  <a:srgbClr val="FF0000"/>
                </a:solidFill>
                <a:latin typeface="Times New Roman" panose="02020603050405020304" pitchFamily="18" charset="0"/>
                <a:cs typeface="Times New Roman" panose="02020603050405020304" pitchFamily="18" charset="0"/>
              </a:rPr>
              <a:t>durumlarda asla  kodlanmaz</a:t>
            </a:r>
            <a:r>
              <a:rPr lang="tr-TR" sz="2800" dirty="0" smtClean="0">
                <a:solidFill>
                  <a:srgbClr val="FF0000"/>
                </a:solidFill>
                <a:latin typeface="Times New Roman" panose="02020603050405020304" pitchFamily="18" charset="0"/>
                <a:cs typeface="Times New Roman" panose="02020603050405020304" pitchFamily="18" charset="0"/>
              </a:rPr>
              <a:t>.</a:t>
            </a:r>
            <a:endParaRPr lang="tr-TR" sz="2800" dirty="0">
              <a:solidFill>
                <a:srgbClr val="FF0000"/>
              </a:solidFill>
              <a:latin typeface="Times New Roman" panose="02020603050405020304" pitchFamily="18" charset="0"/>
              <a:cs typeface="Times New Roman" panose="02020603050405020304" pitchFamily="18" charset="0"/>
            </a:endParaRPr>
          </a:p>
          <a:p>
            <a:pPr>
              <a:buClr>
                <a:schemeClr val="tx1"/>
              </a:buCl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Tip 1 </a:t>
            </a:r>
            <a:r>
              <a:rPr lang="tr-TR" sz="2800" dirty="0" smtClean="0">
                <a:latin typeface="Times New Roman" panose="02020603050405020304" pitchFamily="18" charset="0"/>
                <a:cs typeface="Times New Roman" panose="02020603050405020304" pitchFamily="18" charset="0"/>
              </a:rPr>
              <a:t>DM hastasında  </a:t>
            </a:r>
            <a:r>
              <a:rPr lang="tr-TR" sz="2800" b="1" dirty="0">
                <a:latin typeface="Times New Roman" panose="02020603050405020304" pitchFamily="18" charset="0"/>
                <a:cs typeface="Times New Roman" panose="02020603050405020304" pitchFamily="18" charset="0"/>
              </a:rPr>
              <a:t>(E10.-)</a:t>
            </a:r>
            <a:r>
              <a:rPr lang="tr-TR" sz="2800" dirty="0">
                <a:latin typeface="Times New Roman" panose="02020603050405020304" pitchFamily="18" charset="0"/>
                <a:cs typeface="Times New Roman" panose="02020603050405020304" pitchFamily="18" charset="0"/>
                <a:sym typeface="Wingdings" pitchFamily="2" charset="2"/>
              </a:rPr>
              <a:t>İnsülin </a:t>
            </a:r>
            <a:r>
              <a:rPr lang="tr-TR" sz="2800" dirty="0" smtClean="0">
                <a:latin typeface="Times New Roman" panose="02020603050405020304" pitchFamily="18" charset="0"/>
                <a:cs typeface="Times New Roman" panose="02020603050405020304" pitchFamily="18" charset="0"/>
                <a:sym typeface="Wingdings" pitchFamily="2" charset="2"/>
              </a:rPr>
              <a:t> kullanması rutin </a:t>
            </a:r>
            <a:r>
              <a:rPr lang="tr-TR" sz="2800" dirty="0">
                <a:latin typeface="Times New Roman" panose="02020603050405020304" pitchFamily="18" charset="0"/>
                <a:cs typeface="Times New Roman" panose="02020603050405020304" pitchFamily="18" charset="0"/>
                <a:sym typeface="Wingdings" pitchFamily="2" charset="2"/>
              </a:rPr>
              <a:t>olduğu için</a:t>
            </a:r>
            <a:endParaRPr lang="tr-TR" sz="2800" dirty="0">
              <a:latin typeface="Times New Roman" panose="02020603050405020304" pitchFamily="18" charset="0"/>
              <a:cs typeface="Times New Roman" panose="02020603050405020304" pitchFamily="18" charset="0"/>
            </a:endParaRPr>
          </a:p>
          <a:p>
            <a:pPr>
              <a:buClr>
                <a:schemeClr val="tx1"/>
              </a:buCl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Gebelikte DM </a:t>
            </a:r>
            <a:r>
              <a:rPr lang="tr-TR" sz="2800" b="1" dirty="0">
                <a:latin typeface="Times New Roman" panose="02020603050405020304" pitchFamily="18" charset="0"/>
                <a:cs typeface="Times New Roman" panose="02020603050405020304" pitchFamily="18" charset="0"/>
              </a:rPr>
              <a:t>(O24.-)</a:t>
            </a:r>
            <a:r>
              <a:rPr lang="tr-TR" sz="2800" dirty="0">
                <a:latin typeface="Times New Roman" panose="02020603050405020304" pitchFamily="18" charset="0"/>
                <a:cs typeface="Times New Roman" panose="02020603050405020304" pitchFamily="18" charset="0"/>
                <a:sym typeface="Wingdings" pitchFamily="2" charset="2"/>
              </a:rPr>
              <a:t>5.kırılım insülin  kullanım </a:t>
            </a:r>
            <a:r>
              <a:rPr lang="tr-TR" sz="2800" dirty="0" smtClean="0">
                <a:latin typeface="Times New Roman" panose="02020603050405020304" pitchFamily="18" charset="0"/>
                <a:cs typeface="Times New Roman" panose="02020603050405020304" pitchFamily="18" charset="0"/>
                <a:sym typeface="Wingdings" pitchFamily="2" charset="2"/>
              </a:rPr>
              <a:t>belirttiği için </a:t>
            </a:r>
            <a:endParaRPr lang="tr-TR" sz="2800" dirty="0">
              <a:latin typeface="Times New Roman" panose="02020603050405020304" pitchFamily="18" charset="0"/>
              <a:cs typeface="Times New Roman" panose="02020603050405020304" pitchFamily="18" charset="0"/>
              <a:sym typeface="Wingdings" pitchFamily="2" charset="2"/>
            </a:endParaRPr>
          </a:p>
          <a:p>
            <a:pPr>
              <a:buClr>
                <a:schemeClr val="tx1"/>
              </a:buClr>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sym typeface="Wingdings" pitchFamily="2" charset="2"/>
              </a:rPr>
              <a:t>Tip II DM hastasında insülinin kullanılmaya başlanan ilk yatışta</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39686" y="21162"/>
            <a:ext cx="7962088" cy="815550"/>
          </a:xfrm>
        </p:spPr>
        <p:txBody>
          <a:bodyPr>
            <a:normAutofit/>
          </a:bodyPr>
          <a:lstStyle/>
          <a:p>
            <a:pPr algn="ctr" eaLnBrk="1" hangingPunct="1"/>
            <a:r>
              <a:rPr lang="tr-TR" sz="3600" b="1" dirty="0" smtClean="0">
                <a:solidFill>
                  <a:srgbClr val="FF0000"/>
                </a:solidFill>
                <a:latin typeface="Times New Roman" panose="02020603050405020304" pitchFamily="18" charset="0"/>
                <a:cs typeface="Times New Roman" panose="02020603050405020304" pitchFamily="18" charset="0"/>
              </a:rPr>
              <a:t>Diyabet’in Akut Komplikasyonları</a:t>
            </a:r>
            <a:r>
              <a:rPr lang="tr-TR" sz="4000" b="1" dirty="0" smtClean="0">
                <a:solidFill>
                  <a:srgbClr val="FF0000"/>
                </a:solidFill>
              </a:rPr>
              <a:t> </a:t>
            </a:r>
          </a:p>
        </p:txBody>
      </p:sp>
      <p:sp>
        <p:nvSpPr>
          <p:cNvPr id="32771" name="Rectangle 3"/>
          <p:cNvSpPr>
            <a:spLocks noGrp="1" noChangeArrowheads="1"/>
          </p:cNvSpPr>
          <p:nvPr>
            <p:ph idx="1"/>
          </p:nvPr>
        </p:nvSpPr>
        <p:spPr>
          <a:xfrm>
            <a:off x="1039686" y="836712"/>
            <a:ext cx="8104314" cy="6021288"/>
          </a:xfrm>
        </p:spPr>
        <p:txBody>
          <a:bodyPr>
            <a:normAutofit fontScale="92500" lnSpcReduction="10000"/>
          </a:bodyPr>
          <a:lstStyle/>
          <a:p>
            <a:pPr marL="457200" indent="-457200" eaLnBrk="1" hangingPunct="1">
              <a:lnSpc>
                <a:spcPct val="90000"/>
              </a:lnSpc>
              <a:buFontTx/>
              <a:buAutoNum type="arabicParenR"/>
            </a:pPr>
            <a:r>
              <a:rPr lang="tr-TR" sz="2800" b="1" dirty="0" err="1" smtClean="0">
                <a:solidFill>
                  <a:srgbClr val="FF0000"/>
                </a:solidFill>
                <a:latin typeface="Times New Roman" panose="02020603050405020304" pitchFamily="18" charset="0"/>
                <a:cs typeface="Times New Roman" panose="02020603050405020304" pitchFamily="18" charset="0"/>
              </a:rPr>
              <a:t>Ketoasidoz</a:t>
            </a:r>
            <a:r>
              <a:rPr lang="tr-TR" sz="2800" b="1" dirty="0" smtClean="0">
                <a:solidFill>
                  <a:srgbClr val="FF0000"/>
                </a:solidFill>
                <a:latin typeface="Times New Roman" panose="02020603050405020304" pitchFamily="18" charset="0"/>
                <a:cs typeface="Times New Roman" panose="02020603050405020304" pitchFamily="18" charset="0"/>
              </a:rPr>
              <a:t> ile birlikte diyabet (DKA)E1-.1-:</a:t>
            </a:r>
          </a:p>
          <a:p>
            <a:pPr marL="514350" indent="-51435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E1-.1- Diyabet </a:t>
            </a:r>
            <a:r>
              <a:rPr lang="tr-TR" sz="2800" dirty="0" err="1">
                <a:latin typeface="Times New Roman" panose="02020603050405020304" pitchFamily="18" charset="0"/>
                <a:cs typeface="Times New Roman" panose="02020603050405020304" pitchFamily="18" charset="0"/>
              </a:rPr>
              <a:t>ketoasidoz</a:t>
            </a:r>
            <a:r>
              <a:rPr lang="tr-TR" sz="2800" dirty="0">
                <a:latin typeface="Times New Roman" panose="02020603050405020304" pitchFamily="18" charset="0"/>
                <a:cs typeface="Times New Roman" panose="02020603050405020304" pitchFamily="18" charset="0"/>
              </a:rPr>
              <a:t> ile birlikte; </a:t>
            </a:r>
          </a:p>
          <a:p>
            <a:r>
              <a:rPr lang="tr-TR" sz="2800" dirty="0">
                <a:latin typeface="Times New Roman" panose="02020603050405020304" pitchFamily="18" charset="0"/>
                <a:cs typeface="Times New Roman" panose="02020603050405020304" pitchFamily="18" charset="0"/>
              </a:rPr>
              <a:t>Eğer </a:t>
            </a:r>
            <a:r>
              <a:rPr lang="tr-TR" sz="2800" dirty="0" err="1">
                <a:latin typeface="Times New Roman" panose="02020603050405020304" pitchFamily="18" charset="0"/>
                <a:cs typeface="Times New Roman" panose="02020603050405020304" pitchFamily="18" charset="0"/>
              </a:rPr>
              <a:t>hiperozmolalite</a:t>
            </a:r>
            <a:r>
              <a:rPr lang="tr-TR" sz="2800" dirty="0">
                <a:latin typeface="Times New Roman" panose="02020603050405020304" pitchFamily="18" charset="0"/>
                <a:cs typeface="Times New Roman" panose="02020603050405020304" pitchFamily="18" charset="0"/>
              </a:rPr>
              <a:t> de kaydedilirse; </a:t>
            </a:r>
          </a:p>
          <a:p>
            <a:pPr marL="514350" indent="-51435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E87.0 </a:t>
            </a:r>
            <a:r>
              <a:rPr lang="tr-TR" sz="2800" dirty="0" err="1">
                <a:latin typeface="Times New Roman" panose="02020603050405020304" pitchFamily="18" charset="0"/>
                <a:cs typeface="Times New Roman" panose="02020603050405020304" pitchFamily="18" charset="0"/>
              </a:rPr>
              <a:t>Hiperosmalarite</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hipernatremi</a:t>
            </a:r>
            <a:r>
              <a:rPr lang="tr-TR" sz="2800" dirty="0">
                <a:latin typeface="Times New Roman" panose="02020603050405020304" pitchFamily="18" charset="0"/>
                <a:cs typeface="Times New Roman" panose="02020603050405020304" pitchFamily="18" charset="0"/>
              </a:rPr>
              <a:t>  ek kodu atanır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marL="514350" indent="-514350"/>
            <a:r>
              <a:rPr lang="tr-TR" sz="2800" dirty="0">
                <a:latin typeface="Times New Roman" panose="02020603050405020304" pitchFamily="18" charset="0"/>
                <a:cs typeface="Times New Roman" panose="02020603050405020304" pitchFamily="18" charset="0"/>
              </a:rPr>
              <a:t>	 DKA’ </a:t>
            </a:r>
            <a:r>
              <a:rPr lang="tr-TR" sz="2800" dirty="0" err="1">
                <a:latin typeface="Times New Roman" panose="02020603050405020304" pitchFamily="18" charset="0"/>
                <a:cs typeface="Times New Roman" panose="02020603050405020304" pitchFamily="18" charset="0"/>
              </a:rPr>
              <a:t>nın</a:t>
            </a:r>
            <a:r>
              <a:rPr lang="tr-TR" sz="2800" dirty="0">
                <a:latin typeface="Times New Roman" panose="02020603050405020304" pitchFamily="18" charset="0"/>
                <a:cs typeface="Times New Roman" panose="02020603050405020304" pitchFamily="18" charset="0"/>
              </a:rPr>
              <a:t> reçetelenen insülinin uygun şekilde kullanılmaması veya diyabet tedavisinin diğer yönlerinin bir sonucu olarak ortaya çıkması halinde,</a:t>
            </a:r>
          </a:p>
          <a:p>
            <a:pPr marL="514350" indent="-51435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Z91.1 </a:t>
            </a:r>
            <a:r>
              <a:rPr lang="tr-TR" sz="2800" i="1" dirty="0">
                <a:latin typeface="Times New Roman" panose="02020603050405020304" pitchFamily="18" charset="0"/>
                <a:cs typeface="Times New Roman" panose="02020603050405020304" pitchFamily="18" charset="0"/>
              </a:rPr>
              <a:t>Kişisel tıbbi tedavi ve rejime uyumsuzluk öyküsü </a:t>
            </a:r>
            <a:r>
              <a:rPr lang="tr-TR" sz="2800" dirty="0">
                <a:latin typeface="Times New Roman" panose="02020603050405020304" pitchFamily="18" charset="0"/>
                <a:cs typeface="Times New Roman" panose="02020603050405020304" pitchFamily="18" charset="0"/>
              </a:rPr>
              <a:t>ek kodu atanmalıdır.</a:t>
            </a:r>
          </a:p>
          <a:p>
            <a:r>
              <a:rPr lang="tr-TR" sz="2800" b="1" dirty="0" smtClean="0">
                <a:solidFill>
                  <a:srgbClr val="FF0000"/>
                </a:solidFill>
                <a:latin typeface="Times New Roman" panose="02020603050405020304" pitchFamily="18" charset="0"/>
                <a:cs typeface="Times New Roman" panose="02020603050405020304" pitchFamily="18" charset="0"/>
              </a:rPr>
              <a:t>2</a:t>
            </a:r>
            <a:r>
              <a:rPr lang="tr-TR" sz="2800" b="1" dirty="0">
                <a:solidFill>
                  <a:srgbClr val="FF0000"/>
                </a:solidFill>
                <a:latin typeface="Times New Roman" panose="02020603050405020304" pitchFamily="18" charset="0"/>
                <a:cs typeface="Times New Roman" panose="02020603050405020304" pitchFamily="18" charset="0"/>
              </a:rPr>
              <a:t>) </a:t>
            </a:r>
            <a:r>
              <a:rPr lang="tr-TR" sz="2800" b="1" dirty="0" smtClean="0">
                <a:solidFill>
                  <a:srgbClr val="FF0000"/>
                </a:solidFill>
                <a:latin typeface="Times New Roman" panose="02020603050405020304" pitchFamily="18" charset="0"/>
                <a:cs typeface="Times New Roman" panose="02020603050405020304" pitchFamily="18" charset="0"/>
              </a:rPr>
              <a:t>Laktikasidoz:</a:t>
            </a:r>
            <a:r>
              <a:rPr lang="tr-TR" sz="2800" b="1" dirty="0">
                <a:solidFill>
                  <a:srgbClr val="FF0000"/>
                </a:solidFill>
                <a:latin typeface="Times New Roman" panose="02020603050405020304" pitchFamily="18" charset="0"/>
                <a:cs typeface="Times New Roman" panose="02020603050405020304" pitchFamily="18" charset="0"/>
              </a:rPr>
              <a:t>E1-.1- ;</a:t>
            </a:r>
          </a:p>
          <a:p>
            <a:pPr marL="514350" indent="-514350">
              <a:buNone/>
            </a:pPr>
            <a:r>
              <a:rPr lang="tr-TR" sz="2800" dirty="0">
                <a:latin typeface="Times New Roman" panose="02020603050405020304" pitchFamily="18" charset="0"/>
                <a:cs typeface="Times New Roman" panose="02020603050405020304" pitchFamily="18" charset="0"/>
              </a:rPr>
              <a:t>Komanın eşlik edip etmemesine göre 2 farklı kod yapısı vardır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E1-.13 </a:t>
            </a:r>
            <a:r>
              <a:rPr lang="tr-TR" sz="2800" i="1" dirty="0">
                <a:latin typeface="Times New Roman" panose="02020603050405020304" pitchFamily="18" charset="0"/>
                <a:cs typeface="Times New Roman" panose="02020603050405020304" pitchFamily="18" charset="0"/>
              </a:rPr>
              <a:t>DM </a:t>
            </a:r>
            <a:r>
              <a:rPr lang="tr-TR" sz="2800" i="1" dirty="0" err="1">
                <a:latin typeface="Times New Roman" panose="02020603050405020304" pitchFamily="18" charset="0"/>
                <a:cs typeface="Times New Roman" panose="02020603050405020304" pitchFamily="18" charset="0"/>
              </a:rPr>
              <a:t>laktikasidoz</a:t>
            </a:r>
            <a:r>
              <a:rPr lang="tr-TR" sz="2800" i="1" dirty="0">
                <a:latin typeface="Times New Roman" panose="02020603050405020304" pitchFamily="18" charset="0"/>
                <a:cs typeface="Times New Roman" panose="02020603050405020304" pitchFamily="18" charset="0"/>
              </a:rPr>
              <a:t> ile birlikte koma olmaksızın</a:t>
            </a:r>
          </a:p>
          <a:p>
            <a:pPr marL="514350" indent="-51435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E1-.14</a:t>
            </a:r>
            <a:r>
              <a:rPr lang="tr-TR" sz="2800" i="1" dirty="0">
                <a:latin typeface="Times New Roman" panose="02020603050405020304" pitchFamily="18" charset="0"/>
                <a:cs typeface="Times New Roman" panose="02020603050405020304" pitchFamily="18" charset="0"/>
              </a:rPr>
              <a:t> DM </a:t>
            </a:r>
            <a:r>
              <a:rPr lang="tr-TR" sz="2800" i="1" dirty="0" err="1">
                <a:latin typeface="Times New Roman" panose="02020603050405020304" pitchFamily="18" charset="0"/>
                <a:cs typeface="Times New Roman" panose="02020603050405020304" pitchFamily="18" charset="0"/>
              </a:rPr>
              <a:t>laktikasidoz</a:t>
            </a:r>
            <a:r>
              <a:rPr lang="tr-TR" sz="2800" i="1" dirty="0">
                <a:latin typeface="Times New Roman" panose="02020603050405020304" pitchFamily="18" charset="0"/>
                <a:cs typeface="Times New Roman" panose="02020603050405020304" pitchFamily="18" charset="0"/>
              </a:rPr>
              <a:t> ve koma ile birlikte</a:t>
            </a:r>
          </a:p>
          <a:p>
            <a:pPr marL="457200" indent="-457200">
              <a:buFont typeface="Wingdings" pitchFamily="2" charset="2"/>
              <a:buChar char="Ø"/>
            </a:pPr>
            <a:endParaRPr lang="tr-TR" sz="2800" b="1" dirty="0">
              <a:solidFill>
                <a:srgbClr val="FF0000"/>
              </a:solidFill>
              <a:latin typeface="Times New Roman" panose="02020603050405020304" pitchFamily="18" charset="0"/>
              <a:cs typeface="Times New Roman" panose="02020603050405020304" pitchFamily="18" charset="0"/>
            </a:endParaRPr>
          </a:p>
          <a:p>
            <a:pPr marL="457200" indent="-457200" eaLnBrk="1" hangingPunct="1">
              <a:lnSpc>
                <a:spcPct val="90000"/>
              </a:lnSpc>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pPr>
              <a:defRPr/>
            </a:pPr>
            <a:fld id="{A4527B42-8B62-42FA-B4F2-C48AFB80DEE2}" type="slidenum">
              <a:rPr lang="tr-TR" smtClean="0"/>
              <a:pPr>
                <a:defRPr/>
              </a:pPr>
              <a:t>77</a:t>
            </a:fld>
            <a:endParaRPr lang="tr-T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6849645" y="6356351"/>
            <a:ext cx="1733522" cy="365125"/>
          </a:xfrm>
        </p:spPr>
        <p:txBody>
          <a:bodyPr/>
          <a:lstStyle/>
          <a:p>
            <a:pPr>
              <a:defRPr/>
            </a:pPr>
            <a:fld id="{D83E1BDB-C912-48B3-A950-E0D4DA0744EF}" type="slidenum">
              <a:rPr lang="tr-TR" sz="2000" smtClean="0"/>
              <a:pPr>
                <a:defRPr/>
              </a:pPr>
              <a:t>78</a:t>
            </a:fld>
            <a:endParaRPr lang="tr-TR" sz="2000"/>
          </a:p>
        </p:txBody>
      </p:sp>
      <p:sp>
        <p:nvSpPr>
          <p:cNvPr id="6" name="5 Yuvarlatılmış Dikdörtgen"/>
          <p:cNvSpPr/>
          <p:nvPr/>
        </p:nvSpPr>
        <p:spPr>
          <a:xfrm>
            <a:off x="2346183" y="2028420"/>
            <a:ext cx="5339172" cy="476963"/>
          </a:xfrm>
          <a:prstGeom prst="roundRect">
            <a:avLst/>
          </a:prstGeom>
          <a:solidFill>
            <a:srgbClr val="CC99FF"/>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000" b="1" dirty="0" smtClean="0">
                <a:solidFill>
                  <a:schemeClr val="tx1"/>
                </a:solidFill>
                <a:latin typeface="Times New Roman" panose="02020603050405020304" pitchFamily="18" charset="0"/>
                <a:cs typeface="Times New Roman" panose="02020603050405020304" pitchFamily="18" charset="0"/>
              </a:rPr>
              <a:t>E1-.64 </a:t>
            </a:r>
            <a:r>
              <a:rPr lang="tr-TR" sz="2000" b="1" i="1" dirty="0" smtClean="0">
                <a:solidFill>
                  <a:schemeClr val="tx1"/>
                </a:solidFill>
                <a:latin typeface="Times New Roman" panose="02020603050405020304" pitchFamily="18" charset="0"/>
                <a:cs typeface="Times New Roman" panose="02020603050405020304" pitchFamily="18" charset="0"/>
              </a:rPr>
              <a:t>DM hipoglisemi ile birlikte</a:t>
            </a:r>
            <a:endParaRPr lang="tr-TR" sz="2000" b="1" dirty="0">
              <a:solidFill>
                <a:schemeClr val="tx1"/>
              </a:solidFill>
              <a:latin typeface="Times New Roman" panose="02020603050405020304" pitchFamily="18" charset="0"/>
              <a:cs typeface="Times New Roman" panose="02020603050405020304" pitchFamily="18" charset="0"/>
            </a:endParaRPr>
          </a:p>
        </p:txBody>
      </p:sp>
      <p:sp>
        <p:nvSpPr>
          <p:cNvPr id="7" name="Aşağı Ok 6"/>
          <p:cNvSpPr/>
          <p:nvPr/>
        </p:nvSpPr>
        <p:spPr>
          <a:xfrm>
            <a:off x="2480630" y="2636912"/>
            <a:ext cx="363178" cy="548553"/>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000"/>
          </a:p>
        </p:txBody>
      </p:sp>
      <p:sp>
        <p:nvSpPr>
          <p:cNvPr id="8" name="Aşağı Ok 7"/>
          <p:cNvSpPr/>
          <p:nvPr/>
        </p:nvSpPr>
        <p:spPr>
          <a:xfrm>
            <a:off x="7020272" y="2672707"/>
            <a:ext cx="288032" cy="512758"/>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000"/>
          </a:p>
        </p:txBody>
      </p:sp>
      <p:sp>
        <p:nvSpPr>
          <p:cNvPr id="9" name="Yuvarlatılmış Dikdörtgen 8"/>
          <p:cNvSpPr/>
          <p:nvPr/>
        </p:nvSpPr>
        <p:spPr>
          <a:xfrm>
            <a:off x="1644574" y="3316993"/>
            <a:ext cx="2245420" cy="4895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pitchFamily="18" charset="0"/>
                <a:cs typeface="Times New Roman" pitchFamily="18" charset="0"/>
              </a:rPr>
              <a:t>Zehirlenme</a:t>
            </a:r>
            <a:r>
              <a:rPr lang="tr-TR" sz="2000" b="1" dirty="0" smtClean="0"/>
              <a:t> </a:t>
            </a:r>
            <a:endParaRPr lang="tr-TR" sz="2000" b="1" dirty="0"/>
          </a:p>
        </p:txBody>
      </p:sp>
      <p:sp>
        <p:nvSpPr>
          <p:cNvPr id="10" name="Yuvarlatılmış Dikdörtgen 9"/>
          <p:cNvSpPr/>
          <p:nvPr/>
        </p:nvSpPr>
        <p:spPr>
          <a:xfrm>
            <a:off x="6077582" y="3316993"/>
            <a:ext cx="2245420" cy="48952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err="1" smtClean="0">
                <a:solidFill>
                  <a:schemeClr val="tx1"/>
                </a:solidFill>
                <a:latin typeface="Times New Roman" pitchFamily="18" charset="0"/>
                <a:cs typeface="Times New Roman" pitchFamily="18" charset="0"/>
              </a:rPr>
              <a:t>Advers</a:t>
            </a:r>
            <a:r>
              <a:rPr lang="tr-TR" sz="2000" b="1" dirty="0" smtClean="0">
                <a:solidFill>
                  <a:schemeClr val="tx1"/>
                </a:solidFill>
                <a:latin typeface="Times New Roman" pitchFamily="18" charset="0"/>
                <a:cs typeface="Times New Roman" pitchFamily="18" charset="0"/>
              </a:rPr>
              <a:t> etki</a:t>
            </a:r>
            <a:endParaRPr lang="tr-TR" sz="2000" b="1" dirty="0">
              <a:solidFill>
                <a:schemeClr val="tx1"/>
              </a:solidFill>
              <a:latin typeface="Times New Roman" pitchFamily="18" charset="0"/>
              <a:cs typeface="Times New Roman" pitchFamily="18" charset="0"/>
            </a:endParaRPr>
          </a:p>
        </p:txBody>
      </p:sp>
      <p:sp>
        <p:nvSpPr>
          <p:cNvPr id="11" name="6 Yuvarlatılmış Dikdörtgen"/>
          <p:cNvSpPr/>
          <p:nvPr/>
        </p:nvSpPr>
        <p:spPr>
          <a:xfrm>
            <a:off x="1129264" y="4005064"/>
            <a:ext cx="3672408" cy="809564"/>
          </a:xfrm>
          <a:prstGeom prst="roundRect">
            <a:avLst/>
          </a:prstGeom>
          <a:solidFill>
            <a:srgbClr val="FFCCFF"/>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000" dirty="0" smtClean="0">
                <a:solidFill>
                  <a:schemeClr val="tx1"/>
                </a:solidFill>
                <a:latin typeface="Times New Roman" panose="02020603050405020304" pitchFamily="18" charset="0"/>
                <a:cs typeface="Times New Roman" panose="02020603050405020304" pitchFamily="18" charset="0"/>
              </a:rPr>
              <a:t>T38.3 </a:t>
            </a:r>
            <a:r>
              <a:rPr lang="tr-TR" sz="2000" dirty="0" err="1" smtClean="0">
                <a:solidFill>
                  <a:schemeClr val="tx1"/>
                </a:solidFill>
                <a:latin typeface="Times New Roman" panose="02020603050405020304" pitchFamily="18" charset="0"/>
                <a:cs typeface="Times New Roman" panose="02020603050405020304" pitchFamily="18" charset="0"/>
              </a:rPr>
              <a:t>İnsülin</a:t>
            </a:r>
            <a:r>
              <a:rPr lang="tr-TR" sz="2000" dirty="0" smtClean="0">
                <a:solidFill>
                  <a:schemeClr val="tx1"/>
                </a:solidFill>
                <a:latin typeface="Times New Roman" panose="02020603050405020304" pitchFamily="18" charset="0"/>
                <a:cs typeface="Times New Roman" panose="02020603050405020304" pitchFamily="18" charset="0"/>
              </a:rPr>
              <a:t> ve oral </a:t>
            </a:r>
            <a:r>
              <a:rPr lang="tr-TR" sz="2000" dirty="0" err="1" smtClean="0">
                <a:solidFill>
                  <a:schemeClr val="tx1"/>
                </a:solidFill>
                <a:latin typeface="Times New Roman" panose="02020603050405020304" pitchFamily="18" charset="0"/>
                <a:cs typeface="Times New Roman" panose="02020603050405020304" pitchFamily="18" charset="0"/>
              </a:rPr>
              <a:t>hipoglisemik</a:t>
            </a:r>
            <a:r>
              <a:rPr lang="tr-TR" sz="2000" dirty="0" smtClean="0">
                <a:solidFill>
                  <a:schemeClr val="tx1"/>
                </a:solidFill>
                <a:latin typeface="Times New Roman" panose="02020603050405020304" pitchFamily="18" charset="0"/>
                <a:cs typeface="Times New Roman" panose="02020603050405020304" pitchFamily="18" charset="0"/>
              </a:rPr>
              <a:t> ilaçlarla zehirlenme</a:t>
            </a:r>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12" name="8 Yuvarlatılmış Dikdörtgen"/>
          <p:cNvSpPr/>
          <p:nvPr/>
        </p:nvSpPr>
        <p:spPr>
          <a:xfrm>
            <a:off x="1129264" y="5013175"/>
            <a:ext cx="3672408" cy="898241"/>
          </a:xfrm>
          <a:prstGeom prst="roundRect">
            <a:avLst/>
          </a:prstGeom>
          <a:solidFill>
            <a:srgbClr val="62D2AD"/>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000" i="1" dirty="0" smtClean="0">
                <a:solidFill>
                  <a:schemeClr val="tx1"/>
                </a:solidFill>
                <a:latin typeface="Times New Roman" panose="02020603050405020304" pitchFamily="18" charset="0"/>
                <a:cs typeface="Times New Roman" panose="02020603050405020304" pitchFamily="18" charset="0"/>
              </a:rPr>
              <a:t>X44 Diğer </a:t>
            </a:r>
            <a:r>
              <a:rPr lang="tr-TR" sz="2000" dirty="0" smtClean="0">
                <a:solidFill>
                  <a:schemeClr val="tx1"/>
                </a:solidFill>
                <a:latin typeface="Times New Roman" panose="02020603050405020304" pitchFamily="18" charset="0"/>
                <a:cs typeface="Times New Roman" panose="02020603050405020304" pitchFamily="18" charset="0"/>
              </a:rPr>
              <a:t>ilaçlara maruz kalma, kazayla zehirlenme</a:t>
            </a:r>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13" name="7 Yuvarlatılmış Dikdörtgen"/>
          <p:cNvSpPr/>
          <p:nvPr/>
        </p:nvSpPr>
        <p:spPr>
          <a:xfrm>
            <a:off x="1129264" y="6093296"/>
            <a:ext cx="3276040" cy="576063"/>
          </a:xfrm>
          <a:prstGeom prst="roundRect">
            <a:avLst/>
          </a:prstGeom>
          <a:solidFill>
            <a:srgbClr val="EBF93B"/>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000" dirty="0" smtClean="0">
                <a:solidFill>
                  <a:schemeClr val="tx1"/>
                </a:solidFill>
                <a:latin typeface="Times New Roman" panose="02020603050405020304" pitchFamily="18" charset="0"/>
                <a:cs typeface="Times New Roman" panose="02020603050405020304" pitchFamily="18" charset="0"/>
              </a:rPr>
              <a:t>Y92.-       ve  U73.- kodları atanır</a:t>
            </a:r>
            <a:r>
              <a:rPr lang="tr-TR" sz="2000" b="1" dirty="0" smtClean="0">
                <a:solidFill>
                  <a:schemeClr val="tx1"/>
                </a:solidFill>
                <a:latin typeface="Times New Roman" panose="02020603050405020304" pitchFamily="18" charset="0"/>
                <a:cs typeface="Times New Roman" panose="02020603050405020304" pitchFamily="18" charset="0"/>
              </a:rPr>
              <a:t>.</a:t>
            </a:r>
            <a:endParaRPr lang="tr-TR" sz="2000" b="1" dirty="0">
              <a:solidFill>
                <a:schemeClr val="tx1"/>
              </a:solidFill>
              <a:latin typeface="Times New Roman" panose="02020603050405020304" pitchFamily="18" charset="0"/>
              <a:cs typeface="Times New Roman" panose="02020603050405020304" pitchFamily="18" charset="0"/>
            </a:endParaRPr>
          </a:p>
        </p:txBody>
      </p:sp>
      <p:sp>
        <p:nvSpPr>
          <p:cNvPr id="14" name="6 Yuvarlatılmış Dikdörtgen"/>
          <p:cNvSpPr/>
          <p:nvPr/>
        </p:nvSpPr>
        <p:spPr>
          <a:xfrm>
            <a:off x="5364088" y="4221088"/>
            <a:ext cx="3672408" cy="1227921"/>
          </a:xfrm>
          <a:prstGeom prst="roundRect">
            <a:avLst/>
          </a:prstGeom>
          <a:solidFill>
            <a:srgbClr val="FFFF99"/>
          </a:solidFill>
        </p:spPr>
        <p:style>
          <a:lnRef idx="0">
            <a:schemeClr val="accent5"/>
          </a:lnRef>
          <a:fillRef idx="3">
            <a:schemeClr val="accent5"/>
          </a:fillRef>
          <a:effectRef idx="3">
            <a:schemeClr val="accent5"/>
          </a:effectRef>
          <a:fontRef idx="minor">
            <a:schemeClr val="lt1"/>
          </a:fontRef>
        </p:style>
        <p:txBody>
          <a:bodyPr rtlCol="0" anchor="ctr"/>
          <a:lstStyle/>
          <a:p>
            <a:pPr lvl="0" defTabSz="457200">
              <a:spcBef>
                <a:spcPct val="20000"/>
              </a:spcBef>
              <a:spcAft>
                <a:spcPts val="600"/>
              </a:spcAft>
              <a:buClr>
                <a:srgbClr val="FFFFFF"/>
              </a:buClr>
            </a:pPr>
            <a:r>
              <a:rPr lang="tr-TR" sz="2000" dirty="0">
                <a:solidFill>
                  <a:schemeClr val="tx1"/>
                </a:solidFill>
                <a:latin typeface="Times New Roman" pitchFamily="18" charset="0"/>
                <a:cs typeface="Times New Roman" pitchFamily="18" charset="0"/>
              </a:rPr>
              <a:t>Y42.3 </a:t>
            </a:r>
            <a:r>
              <a:rPr lang="tr-TR" sz="2000" dirty="0" err="1" smtClean="0">
                <a:solidFill>
                  <a:schemeClr val="tx1"/>
                </a:solidFill>
                <a:latin typeface="Times New Roman" pitchFamily="18" charset="0"/>
                <a:cs typeface="Times New Roman" pitchFamily="18" charset="0"/>
              </a:rPr>
              <a:t>Terapötik</a:t>
            </a:r>
            <a:r>
              <a:rPr lang="tr-TR" sz="2000" dirty="0">
                <a:solidFill>
                  <a:schemeClr val="tx1"/>
                </a:solidFill>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kullanımda yan etkilere </a:t>
            </a:r>
            <a:r>
              <a:rPr lang="tr-TR" sz="2000" dirty="0">
                <a:solidFill>
                  <a:schemeClr val="tx1"/>
                </a:solidFill>
                <a:latin typeface="Times New Roman" pitchFamily="18" charset="0"/>
                <a:cs typeface="Times New Roman" pitchFamily="18" charset="0"/>
              </a:rPr>
              <a:t>neden olan insülin ve oral </a:t>
            </a:r>
            <a:r>
              <a:rPr lang="tr-TR" sz="2000" dirty="0" err="1">
                <a:solidFill>
                  <a:schemeClr val="tx1"/>
                </a:solidFill>
                <a:latin typeface="Times New Roman" pitchFamily="18" charset="0"/>
                <a:cs typeface="Times New Roman" pitchFamily="18" charset="0"/>
              </a:rPr>
              <a:t>hipoglisemik</a:t>
            </a:r>
            <a:r>
              <a:rPr lang="tr-TR" sz="2000" dirty="0">
                <a:solidFill>
                  <a:schemeClr val="tx1"/>
                </a:solidFill>
                <a:latin typeface="Times New Roman" pitchFamily="18" charset="0"/>
                <a:cs typeface="Times New Roman" pitchFamily="18" charset="0"/>
              </a:rPr>
              <a:t> [</a:t>
            </a:r>
            <a:r>
              <a:rPr lang="tr-TR" sz="2000" dirty="0" err="1">
                <a:solidFill>
                  <a:schemeClr val="tx1"/>
                </a:solidFill>
                <a:latin typeface="Times New Roman" pitchFamily="18" charset="0"/>
                <a:cs typeface="Times New Roman" pitchFamily="18" charset="0"/>
              </a:rPr>
              <a:t>antidiabetik</a:t>
            </a:r>
            <a:r>
              <a:rPr lang="tr-TR" sz="2000" dirty="0">
                <a:solidFill>
                  <a:schemeClr val="tx1"/>
                </a:solidFill>
                <a:latin typeface="Times New Roman" pitchFamily="18" charset="0"/>
                <a:cs typeface="Times New Roman" pitchFamily="18" charset="0"/>
              </a:rPr>
              <a:t>] ilaçlar</a:t>
            </a:r>
          </a:p>
        </p:txBody>
      </p:sp>
      <p:sp>
        <p:nvSpPr>
          <p:cNvPr id="15" name="7 Yuvarlatılmış Dikdörtgen"/>
          <p:cNvSpPr/>
          <p:nvPr/>
        </p:nvSpPr>
        <p:spPr>
          <a:xfrm>
            <a:off x="5580112" y="6093295"/>
            <a:ext cx="3456384" cy="457019"/>
          </a:xfrm>
          <a:prstGeom prst="roundRect">
            <a:avLst/>
          </a:prstGeom>
          <a:solidFill>
            <a:srgbClr val="EBF93B"/>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000" dirty="0" smtClean="0">
                <a:solidFill>
                  <a:schemeClr val="tx1"/>
                </a:solidFill>
                <a:latin typeface="Times New Roman" panose="02020603050405020304" pitchFamily="18" charset="0"/>
                <a:cs typeface="Times New Roman" panose="02020603050405020304" pitchFamily="18" charset="0"/>
              </a:rPr>
              <a:t>Y92 kodları atanır.</a:t>
            </a:r>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16" name="Dikdörtgen 15"/>
          <p:cNvSpPr/>
          <p:nvPr/>
        </p:nvSpPr>
        <p:spPr>
          <a:xfrm>
            <a:off x="1021760" y="0"/>
            <a:ext cx="8014736" cy="1754326"/>
          </a:xfrm>
          <a:prstGeom prst="rect">
            <a:avLst/>
          </a:prstGeom>
        </p:spPr>
        <p:txBody>
          <a:bodyPr wrap="square">
            <a:spAutoFit/>
          </a:bodyPr>
          <a:lstStyle/>
          <a:p>
            <a:r>
              <a:rPr lang="tr-TR" sz="2400" b="1" dirty="0" smtClean="0">
                <a:solidFill>
                  <a:srgbClr val="FF0000"/>
                </a:solidFill>
                <a:latin typeface="Times New Roman" panose="02020603050405020304" pitchFamily="18" charset="0"/>
                <a:cs typeface="Times New Roman" panose="02020603050405020304" pitchFamily="18" charset="0"/>
              </a:rPr>
              <a:t>3)E1-. 64 Hipoglisemi </a:t>
            </a:r>
          </a:p>
          <a:p>
            <a:r>
              <a:rPr lang="tr-TR" sz="2800" dirty="0" smtClean="0">
                <a:latin typeface="Times New Roman" panose="02020603050405020304" pitchFamily="18" charset="0"/>
                <a:cs typeface="Times New Roman" panose="02020603050405020304" pitchFamily="18" charset="0"/>
              </a:rPr>
              <a:t>DM </a:t>
            </a:r>
            <a:r>
              <a:rPr lang="tr-TR" sz="2800" dirty="0">
                <a:latin typeface="Times New Roman" panose="02020603050405020304" pitchFamily="18" charset="0"/>
                <a:cs typeface="Times New Roman" panose="02020603050405020304" pitchFamily="18" charset="0"/>
              </a:rPr>
              <a:t>hastalarında insülin kullanımında ya da oral </a:t>
            </a:r>
            <a:r>
              <a:rPr lang="tr-TR" sz="2800" dirty="0" err="1">
                <a:latin typeface="Times New Roman" panose="02020603050405020304" pitchFamily="18" charset="0"/>
                <a:cs typeface="Times New Roman" panose="02020603050405020304" pitchFamily="18" charset="0"/>
              </a:rPr>
              <a:t>hipoglisemiklerin</a:t>
            </a:r>
            <a:r>
              <a:rPr lang="tr-TR" sz="2800" dirty="0">
                <a:latin typeface="Times New Roman" panose="02020603050405020304" pitchFamily="18" charset="0"/>
                <a:cs typeface="Times New Roman" panose="02020603050405020304" pitchFamily="18" charset="0"/>
              </a:rPr>
              <a:t> kullanımından kaynaklanan hipoglisemi durumlarında</a:t>
            </a:r>
          </a:p>
        </p:txBody>
      </p:sp>
    </p:spTree>
    <p:extLst>
      <p:ext uri="{BB962C8B-B14F-4D97-AF65-F5344CB8AC3E}">
        <p14:creationId xmlns:p14="http://schemas.microsoft.com/office/powerpoint/2010/main" val="326424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115616" y="188912"/>
            <a:ext cx="8028384" cy="6552456"/>
          </a:xfrm>
        </p:spPr>
        <p:txBody>
          <a:bodyPr>
            <a:normAutofit lnSpcReduction="10000"/>
          </a:bodyPr>
          <a:lstStyle/>
          <a:p>
            <a:pPr eaLnBrk="1" hangingPunct="1">
              <a:buFontTx/>
              <a:buNone/>
            </a:pPr>
            <a:r>
              <a:rPr lang="tr-TR" sz="2800" b="1" dirty="0" smtClean="0">
                <a:solidFill>
                  <a:srgbClr val="FF0000"/>
                </a:solidFill>
                <a:latin typeface="Times New Roman" panose="02020603050405020304" pitchFamily="18" charset="0"/>
                <a:cs typeface="Times New Roman" panose="02020603050405020304" pitchFamily="18" charset="0"/>
              </a:rPr>
              <a:t>4) İnsüline karşı antikor reaksiyonu:</a:t>
            </a:r>
          </a:p>
          <a:p>
            <a:pPr eaLnBrk="1" hangingPunct="1">
              <a:buFontTx/>
              <a:buNone/>
            </a:pPr>
            <a:r>
              <a:rPr lang="tr-TR" sz="2800" b="1" dirty="0" smtClean="0">
                <a:solidFill>
                  <a:srgbClr val="FF0000"/>
                </a:solidFill>
                <a:latin typeface="Times New Roman" panose="02020603050405020304" pitchFamily="18" charset="0"/>
                <a:cs typeface="Times New Roman" panose="02020603050405020304" pitchFamily="18" charset="0"/>
              </a:rPr>
              <a:t>5) Diyabeti dengeleme E1. 65 </a:t>
            </a:r>
          </a:p>
          <a:p>
            <a:r>
              <a:rPr lang="tr-TR" sz="2800" dirty="0">
                <a:latin typeface="Times New Roman" panose="02020603050405020304" pitchFamily="18" charset="0"/>
                <a:cs typeface="Times New Roman" panose="02020603050405020304" pitchFamily="18" charset="0"/>
              </a:rPr>
              <a:t>Hasta dosyasında ;</a:t>
            </a:r>
          </a:p>
          <a:p>
            <a:pPr marL="342900" indent="-34290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Kararsız</a:t>
            </a:r>
          </a:p>
          <a:p>
            <a:pPr marL="342900" indent="-34290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Dengelemek için</a:t>
            </a:r>
          </a:p>
          <a:p>
            <a:pPr marL="342900" indent="-34290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Kötü kontrollü</a:t>
            </a:r>
          </a:p>
          <a:p>
            <a:pPr marL="342900" indent="-34290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Kontrol altında olmayan vs.</a:t>
            </a:r>
          </a:p>
          <a:p>
            <a:r>
              <a:rPr lang="tr-TR" sz="2800" dirty="0">
                <a:latin typeface="Times New Roman" panose="02020603050405020304" pitchFamily="18" charset="0"/>
                <a:cs typeface="Times New Roman" panose="02020603050405020304" pitchFamily="18" charset="0"/>
              </a:rPr>
              <a:t>	Durumlar </a:t>
            </a:r>
            <a:r>
              <a:rPr lang="tr-TR" sz="2800" dirty="0" err="1">
                <a:latin typeface="Times New Roman" panose="02020603050405020304" pitchFamily="18" charset="0"/>
                <a:cs typeface="Times New Roman" panose="02020603050405020304" pitchFamily="18" charset="0"/>
              </a:rPr>
              <a:t>dökümantasyon</a:t>
            </a:r>
            <a:r>
              <a:rPr lang="tr-TR" sz="2800" dirty="0">
                <a:latin typeface="Times New Roman" panose="02020603050405020304" pitchFamily="18" charset="0"/>
                <a:cs typeface="Times New Roman" panose="02020603050405020304" pitchFamily="18" charset="0"/>
              </a:rPr>
              <a:t> edilmiş  ise ve hastanın şeker değişikliklerinin dengelenmesi amaçlı yatış ve  takibi yapılmış ise hasta </a:t>
            </a:r>
            <a:r>
              <a:rPr lang="tr-TR" sz="2800" b="1" dirty="0">
                <a:solidFill>
                  <a:srgbClr val="FF0000"/>
                </a:solidFill>
                <a:latin typeface="Times New Roman" panose="02020603050405020304" pitchFamily="18" charset="0"/>
                <a:cs typeface="Times New Roman" panose="02020603050405020304" pitchFamily="18" charset="0"/>
              </a:rPr>
              <a:t>E1-.65 </a:t>
            </a:r>
            <a:r>
              <a:rPr lang="tr-TR" sz="2800" dirty="0">
                <a:latin typeface="Times New Roman" panose="02020603050405020304" pitchFamily="18" charset="0"/>
                <a:cs typeface="Times New Roman" panose="02020603050405020304" pitchFamily="18" charset="0"/>
              </a:rPr>
              <a:t>kapsamında kodlanır. </a:t>
            </a:r>
          </a:p>
          <a:p>
            <a:r>
              <a:rPr lang="tr-TR" sz="2800" dirty="0">
                <a:latin typeface="Times New Roman" panose="02020603050405020304" pitchFamily="18" charset="0"/>
                <a:cs typeface="Times New Roman" panose="02020603050405020304" pitchFamily="18" charset="0"/>
              </a:rPr>
              <a:t>	Bu şekildeki bir DM durumunda; </a:t>
            </a:r>
            <a:r>
              <a:rPr lang="tr-TR" sz="2800" b="1" dirty="0">
                <a:solidFill>
                  <a:srgbClr val="FF0000"/>
                </a:solidFill>
                <a:latin typeface="Times New Roman" panose="02020603050405020304" pitchFamily="18" charset="0"/>
                <a:cs typeface="Times New Roman" panose="02020603050405020304" pitchFamily="18" charset="0"/>
              </a:rPr>
              <a:t>E1-.65 </a:t>
            </a:r>
            <a:r>
              <a:rPr lang="tr-TR" sz="2800" dirty="0">
                <a:latin typeface="Times New Roman" panose="02020603050405020304" pitchFamily="18" charset="0"/>
                <a:cs typeface="Times New Roman" panose="02020603050405020304" pitchFamily="18" charset="0"/>
              </a:rPr>
              <a:t>kötü kontrollü </a:t>
            </a:r>
            <a:r>
              <a:rPr lang="tr-TR" sz="2800" dirty="0" err="1">
                <a:latin typeface="Times New Roman" panose="02020603050405020304" pitchFamily="18" charset="0"/>
                <a:cs typeface="Times New Roman" panose="02020603050405020304" pitchFamily="18" charset="0"/>
              </a:rPr>
              <a:t>diabetes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mellitus</a:t>
            </a:r>
            <a:r>
              <a:rPr lang="tr-TR" sz="2800" dirty="0">
                <a:latin typeface="Times New Roman" panose="02020603050405020304" pitchFamily="18" charset="0"/>
                <a:cs typeface="Times New Roman" panose="02020603050405020304" pitchFamily="18" charset="0"/>
              </a:rPr>
              <a:t> hastanın hastaneye geliş durumuna göre </a:t>
            </a:r>
            <a:r>
              <a:rPr lang="tr-TR" sz="2800" dirty="0">
                <a:solidFill>
                  <a:srgbClr val="FF0000"/>
                </a:solidFill>
                <a:latin typeface="Times New Roman" panose="02020603050405020304" pitchFamily="18" charset="0"/>
                <a:cs typeface="Times New Roman" panose="02020603050405020304" pitchFamily="18" charset="0"/>
              </a:rPr>
              <a:t>Ana Tanı </a:t>
            </a:r>
            <a:r>
              <a:rPr lang="tr-TR" sz="2800" dirty="0">
                <a:latin typeface="Times New Roman" panose="02020603050405020304" pitchFamily="18" charset="0"/>
                <a:cs typeface="Times New Roman" panose="02020603050405020304" pitchFamily="18" charset="0"/>
              </a:rPr>
              <a:t>yada </a:t>
            </a:r>
            <a:r>
              <a:rPr lang="tr-TR" sz="2800" dirty="0">
                <a:solidFill>
                  <a:srgbClr val="FF0000"/>
                </a:solidFill>
                <a:latin typeface="Times New Roman" panose="02020603050405020304" pitchFamily="18" charset="0"/>
                <a:cs typeface="Times New Roman" panose="02020603050405020304" pitchFamily="18" charset="0"/>
              </a:rPr>
              <a:t>Ek Tanı </a:t>
            </a:r>
            <a:r>
              <a:rPr lang="tr-TR" sz="2800" dirty="0">
                <a:latin typeface="Times New Roman" panose="02020603050405020304" pitchFamily="18" charset="0"/>
                <a:cs typeface="Times New Roman" panose="02020603050405020304" pitchFamily="18" charset="0"/>
              </a:rPr>
              <a:t>olabilir.</a:t>
            </a:r>
          </a:p>
          <a:p>
            <a:r>
              <a:rPr lang="tr-TR" sz="2800" dirty="0">
                <a:latin typeface="Times New Roman" panose="02020603050405020304" pitchFamily="18" charset="0"/>
                <a:cs typeface="Times New Roman" panose="02020603050405020304" pitchFamily="18" charset="0"/>
              </a:rPr>
              <a:t>	Bu hastalarda DM ile ilgili komplikasyonlar gelişmesi durumunda E10- E14 bölümünden uygun ek kodlar ile ifade edilmesi gerekmektedir.</a:t>
            </a:r>
          </a:p>
          <a:p>
            <a:pPr eaLnBrk="1" hangingPunct="1"/>
            <a:endParaRPr lang="tr-TR" sz="2800" dirty="0" smtClean="0"/>
          </a:p>
        </p:txBody>
      </p:sp>
      <p:sp>
        <p:nvSpPr>
          <p:cNvPr id="4" name="3 Slayt Numarası Yer Tutucusu"/>
          <p:cNvSpPr>
            <a:spLocks noGrp="1"/>
          </p:cNvSpPr>
          <p:nvPr>
            <p:ph type="sldNum" sz="quarter" idx="12"/>
          </p:nvPr>
        </p:nvSpPr>
        <p:spPr/>
        <p:txBody>
          <a:bodyPr/>
          <a:lstStyle/>
          <a:p>
            <a:pPr>
              <a:defRPr/>
            </a:pPr>
            <a:fld id="{66ADAD45-6506-434B-B7E4-33D360CBAD97}" type="slidenum">
              <a:rPr lang="tr-TR" smtClean="0"/>
              <a:pPr>
                <a:defRPr/>
              </a:pPr>
              <a:t>79</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8</a:t>
            </a:fld>
            <a:endParaRPr lang="tr-TR"/>
          </a:p>
        </p:txBody>
      </p:sp>
      <p:sp>
        <p:nvSpPr>
          <p:cNvPr id="2" name="1 Başlık"/>
          <p:cNvSpPr>
            <a:spLocks noGrp="1"/>
          </p:cNvSpPr>
          <p:nvPr>
            <p:ph type="title" idx="4294967295"/>
          </p:nvPr>
        </p:nvSpPr>
        <p:spPr>
          <a:xfrm>
            <a:off x="971600" y="-171399"/>
            <a:ext cx="8172399" cy="1100086"/>
          </a:xfrm>
        </p:spPr>
        <p:txBody>
          <a:bodyPr rtlCol="0">
            <a:noAutofit/>
          </a:bodyPr>
          <a:lstStyle/>
          <a:p>
            <a:pPr algn="ctr" eaLnBrk="1" fontAlgn="auto" hangingPunct="1">
              <a:spcAft>
                <a:spcPts val="0"/>
              </a:spcAft>
              <a:defRPr/>
            </a:pPr>
            <a:r>
              <a:rPr lang="tr-TR" sz="3600" b="1" dirty="0" smtClean="0">
                <a:solidFill>
                  <a:srgbClr val="FF0000"/>
                </a:solidFill>
                <a:latin typeface="Times New Roman" panose="02020603050405020304" pitchFamily="18" charset="0"/>
                <a:ea typeface="+mn-ea"/>
                <a:cs typeface="Times New Roman" panose="02020603050405020304" pitchFamily="18" charset="0"/>
              </a:rPr>
              <a:t>Akut HIV Enfeksiyonu Sendromu  B23.0</a:t>
            </a:r>
            <a:endParaRPr lang="tr-TR" sz="3600" b="1" dirty="0">
              <a:solidFill>
                <a:srgbClr val="FF0000"/>
              </a:solidFill>
              <a:latin typeface="Times New Roman" panose="02020603050405020304" pitchFamily="18" charset="0"/>
              <a:ea typeface="+mn-ea"/>
              <a:cs typeface="Times New Roman" panose="02020603050405020304" pitchFamily="18" charset="0"/>
            </a:endParaRPr>
          </a:p>
        </p:txBody>
      </p:sp>
      <p:sp>
        <p:nvSpPr>
          <p:cNvPr id="3" name="2 İçerik Yer Tutucusu"/>
          <p:cNvSpPr>
            <a:spLocks noGrp="1"/>
          </p:cNvSpPr>
          <p:nvPr>
            <p:ph idx="4294967295"/>
          </p:nvPr>
        </p:nvSpPr>
        <p:spPr>
          <a:xfrm>
            <a:off x="971601" y="836712"/>
            <a:ext cx="8172400" cy="5687913"/>
          </a:xfrm>
        </p:spPr>
        <p:txBody>
          <a:bodyPr rtlCol="0">
            <a:normAutofit lnSpcReduction="10000"/>
          </a:bodyPr>
          <a:lstStyle/>
          <a:p>
            <a:pPr eaLnBrk="1" fontAlgn="auto" hangingPunct="1">
              <a:spcAft>
                <a:spcPts val="0"/>
              </a:spcAft>
              <a:buFont typeface="Wingdings" pitchFamily="2" charset="2"/>
              <a:buChar char="Ø"/>
              <a:defRPr/>
            </a:pPr>
            <a:r>
              <a:rPr lang="tr-TR" sz="2800" dirty="0" smtClean="0">
                <a:latin typeface="Times New Roman" panose="02020603050405020304" pitchFamily="18" charset="0"/>
                <a:cs typeface="Times New Roman" panose="02020603050405020304" pitchFamily="18" charset="0"/>
              </a:rPr>
              <a:t>Hastada </a:t>
            </a:r>
            <a:r>
              <a:rPr lang="tr-TR" sz="2800" dirty="0" err="1">
                <a:latin typeface="Times New Roman" panose="02020603050405020304" pitchFamily="18" charset="0"/>
                <a:cs typeface="Times New Roman" panose="02020603050405020304" pitchFamily="18" charset="0"/>
              </a:rPr>
              <a:t>HIV’e</a:t>
            </a:r>
            <a:r>
              <a:rPr lang="tr-TR" sz="2800" dirty="0">
                <a:latin typeface="Times New Roman" panose="02020603050405020304" pitchFamily="18" charset="0"/>
                <a:cs typeface="Times New Roman" panose="02020603050405020304" pitchFamily="18" charset="0"/>
              </a:rPr>
              <a:t> karşı antikor geliştiğinde ve kayıtlarda </a:t>
            </a:r>
            <a:r>
              <a:rPr lang="tr-TR" sz="2800" i="1" dirty="0">
                <a:latin typeface="Times New Roman" panose="02020603050405020304" pitchFamily="18" charset="0"/>
                <a:cs typeface="Times New Roman" panose="02020603050405020304" pitchFamily="18" charset="0"/>
              </a:rPr>
              <a:t>“Akut HIV Enfeksiyonu Sendromu”</a:t>
            </a:r>
            <a:r>
              <a:rPr lang="tr-TR" sz="2800" dirty="0">
                <a:latin typeface="Times New Roman" panose="02020603050405020304" pitchFamily="18" charset="0"/>
                <a:cs typeface="Times New Roman" panose="02020603050405020304" pitchFamily="18" charset="0"/>
              </a:rPr>
              <a:t> ifadesi yer aldığında kodlanır</a:t>
            </a:r>
            <a:r>
              <a:rPr lang="tr-TR" sz="2800" dirty="0" smtClean="0">
                <a:latin typeface="Times New Roman" panose="02020603050405020304" pitchFamily="18" charset="0"/>
                <a:cs typeface="Times New Roman" panose="02020603050405020304" pitchFamily="18" charset="0"/>
              </a:rPr>
              <a:t>.</a:t>
            </a:r>
          </a:p>
          <a:p>
            <a:pPr eaLnBrk="1" fontAlgn="auto" hangingPunct="1">
              <a:spcAft>
                <a:spcPts val="0"/>
              </a:spcAft>
              <a:buFont typeface="Wingdings" pitchFamily="2" charset="2"/>
              <a:buChar char="Ø"/>
              <a:defRPr/>
            </a:pPr>
            <a:endParaRPr lang="tr-TR" sz="2800" dirty="0">
              <a:latin typeface="Times New Roman" panose="02020603050405020304" pitchFamily="18" charset="0"/>
              <a:cs typeface="Times New Roman" panose="02020603050405020304" pitchFamily="18" charset="0"/>
            </a:endParaRPr>
          </a:p>
          <a:p>
            <a:pPr eaLnBrk="1" fontAlgn="auto" hangingPunct="1">
              <a:spcAft>
                <a:spcPts val="0"/>
              </a:spcAft>
              <a:buFont typeface="Wingdings" pitchFamily="2" charset="2"/>
              <a:buChar char="Ø"/>
              <a:defRPr/>
            </a:pPr>
            <a:r>
              <a:rPr lang="tr-TR" sz="2800" dirty="0" smtClean="0">
                <a:latin typeface="Times New Roman" panose="02020603050405020304" pitchFamily="18" charset="0"/>
                <a:cs typeface="Times New Roman" panose="02020603050405020304" pitchFamily="18" charset="0"/>
              </a:rPr>
              <a:t>Akut </a:t>
            </a:r>
            <a:r>
              <a:rPr lang="tr-TR" sz="2800" dirty="0">
                <a:latin typeface="Times New Roman" panose="02020603050405020304" pitchFamily="18" charset="0"/>
                <a:cs typeface="Times New Roman" panose="02020603050405020304" pitchFamily="18" charset="0"/>
              </a:rPr>
              <a:t>HIV enfeksiyonu sendromu kodu (B23.0), hasta </a:t>
            </a:r>
            <a:r>
              <a:rPr lang="tr-TR" sz="2800" dirty="0" err="1">
                <a:latin typeface="Times New Roman" panose="02020603050405020304" pitchFamily="18" charset="0"/>
                <a:cs typeface="Times New Roman" panose="02020603050405020304" pitchFamily="18" charset="0"/>
              </a:rPr>
              <a:t>primer</a:t>
            </a:r>
            <a:r>
              <a:rPr lang="tr-TR" sz="2800" dirty="0">
                <a:latin typeface="Times New Roman" panose="02020603050405020304" pitchFamily="18" charset="0"/>
                <a:cs typeface="Times New Roman" panose="02020603050405020304" pitchFamily="18" charset="0"/>
              </a:rPr>
              <a:t> hastalıktan kurtulduktan sonra yeniden kullanılmamalıdır</a:t>
            </a:r>
            <a:r>
              <a:rPr lang="tr-TR" sz="2800" dirty="0" smtClean="0">
                <a:latin typeface="Times New Roman" panose="02020603050405020304" pitchFamily="18" charset="0"/>
                <a:cs typeface="Times New Roman" panose="02020603050405020304" pitchFamily="18" charset="0"/>
              </a:rPr>
              <a:t>.</a:t>
            </a:r>
          </a:p>
          <a:p>
            <a:pPr marL="82296" indent="0">
              <a:buNone/>
            </a:pPr>
            <a:endParaRPr lang="tr-TR" sz="2800" b="1" dirty="0">
              <a:latin typeface="Times New Roman" panose="02020603050405020304" pitchFamily="18" charset="0"/>
              <a:cs typeface="Times New Roman" panose="02020603050405020304" pitchFamily="18" charset="0"/>
            </a:endParaRPr>
          </a:p>
          <a:p>
            <a:pPr marL="82296" indent="0">
              <a:buNone/>
            </a:pPr>
            <a:r>
              <a:rPr lang="tr-TR" sz="2800" b="1" dirty="0">
                <a:solidFill>
                  <a:srgbClr val="FF0000"/>
                </a:solidFill>
                <a:latin typeface="Times New Roman" panose="02020603050405020304" pitchFamily="18" charset="0"/>
                <a:cs typeface="Times New Roman" panose="02020603050405020304" pitchFamily="18" charset="0"/>
              </a:rPr>
              <a:t>Örnek:</a:t>
            </a:r>
          </a:p>
          <a:p>
            <a:pPr marL="82296" indent="0">
              <a:buNone/>
            </a:pPr>
            <a:r>
              <a:rPr lang="tr-TR" sz="2800" dirty="0">
                <a:latin typeface="Times New Roman" panose="02020603050405020304" pitchFamily="18" charset="0"/>
                <a:cs typeface="Times New Roman" panose="02020603050405020304" pitchFamily="18" charset="0"/>
              </a:rPr>
              <a:t>	Akut HIV enfeksiyonu sendromuna bağlı </a:t>
            </a:r>
            <a:r>
              <a:rPr lang="tr-TR" sz="2800" dirty="0" err="1">
                <a:latin typeface="Times New Roman" panose="02020603050405020304" pitchFamily="18" charset="0"/>
                <a:cs typeface="Times New Roman" panose="02020603050405020304" pitchFamily="18" charset="0"/>
              </a:rPr>
              <a:t>ensafalit</a:t>
            </a:r>
            <a:r>
              <a:rPr lang="tr-TR" sz="2800" dirty="0">
                <a:latin typeface="Times New Roman" panose="02020603050405020304" pitchFamily="18" charset="0"/>
                <a:cs typeface="Times New Roman" panose="02020603050405020304" pitchFamily="18" charset="0"/>
              </a:rPr>
              <a:t> nedeniyle yatırıldı</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G04.9 </a:t>
            </a:r>
            <a:r>
              <a:rPr lang="tr-TR" sz="2800" dirty="0" err="1">
                <a:latin typeface="Times New Roman" panose="02020603050405020304" pitchFamily="18" charset="0"/>
                <a:cs typeface="Times New Roman" panose="02020603050405020304" pitchFamily="18" charset="0"/>
              </a:rPr>
              <a:t>Ensefalit</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miyelit</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ensefalomiyet</a:t>
            </a:r>
            <a:r>
              <a:rPr lang="tr-TR" sz="2800" dirty="0">
                <a:latin typeface="Times New Roman" panose="02020603050405020304" pitchFamily="18" charset="0"/>
                <a:cs typeface="Times New Roman" panose="02020603050405020304" pitchFamily="18" charset="0"/>
              </a:rPr>
              <a:t>, tanımlanmamış</a:t>
            </a:r>
          </a:p>
          <a:p>
            <a:pP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B23.0  Akut HIV enfeksiyonu sendromu</a:t>
            </a:r>
          </a:p>
          <a:p>
            <a:pPr eaLnBrk="1" fontAlgn="auto" hangingPunct="1">
              <a:spcAft>
                <a:spcPts val="0"/>
              </a:spcAft>
              <a:buFont typeface="Wingdings" pitchFamily="2" charset="2"/>
              <a:buChar char="Ø"/>
              <a:defRPr/>
            </a:pPr>
            <a:endParaRPr lang="tr-TR"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15616" y="116632"/>
            <a:ext cx="7674056" cy="490066"/>
          </a:xfrm>
        </p:spPr>
        <p:txBody>
          <a:bodyPr>
            <a:normAutofit fontScale="90000"/>
          </a:bodyPr>
          <a:lstStyle/>
          <a:p>
            <a:pPr algn="ctr" eaLnBrk="1" hangingPunct="1"/>
            <a:r>
              <a:rPr lang="tr-TR" sz="4000" b="1" dirty="0" smtClean="0">
                <a:solidFill>
                  <a:srgbClr val="FF0000"/>
                </a:solidFill>
                <a:latin typeface="Times New Roman" panose="02020603050405020304" pitchFamily="18" charset="0"/>
                <a:cs typeface="Times New Roman" panose="02020603050405020304" pitchFamily="18" charset="0"/>
              </a:rPr>
              <a:t>Diyabet’in Kronik Komplikasyonları </a:t>
            </a:r>
          </a:p>
        </p:txBody>
      </p:sp>
      <p:sp>
        <p:nvSpPr>
          <p:cNvPr id="34819" name="Rectangle 3"/>
          <p:cNvSpPr>
            <a:spLocks noGrp="1" noChangeArrowheads="1"/>
          </p:cNvSpPr>
          <p:nvPr>
            <p:ph idx="1"/>
          </p:nvPr>
        </p:nvSpPr>
        <p:spPr>
          <a:xfrm>
            <a:off x="1043608" y="692697"/>
            <a:ext cx="8100392" cy="6165304"/>
          </a:xfrm>
        </p:spPr>
        <p:txBody>
          <a:bodyPr>
            <a:normAutofit lnSpcReduction="10000"/>
          </a:bodyPr>
          <a:lstStyle/>
          <a:p>
            <a:pPr marL="0" indent="0">
              <a:buNone/>
            </a:pPr>
            <a:r>
              <a:rPr lang="tr-TR" sz="2800" b="1" dirty="0" smtClean="0">
                <a:solidFill>
                  <a:srgbClr val="FF0000"/>
                </a:solidFill>
                <a:latin typeface="Times New Roman" panose="02020603050405020304" pitchFamily="18" charset="0"/>
                <a:cs typeface="Times New Roman" panose="02020603050405020304" pitchFamily="18" charset="0"/>
              </a:rPr>
              <a:t>Böbrek </a:t>
            </a:r>
            <a:r>
              <a:rPr lang="tr-TR" sz="2800" b="1" dirty="0">
                <a:solidFill>
                  <a:srgbClr val="FF0000"/>
                </a:solidFill>
                <a:latin typeface="Times New Roman" panose="02020603050405020304" pitchFamily="18" charset="0"/>
                <a:cs typeface="Times New Roman" panose="02020603050405020304" pitchFamily="18" charset="0"/>
              </a:rPr>
              <a:t>Komplikasyonları;</a:t>
            </a:r>
          </a:p>
          <a:p>
            <a:pPr marL="0" indent="0">
              <a:buNone/>
            </a:pPr>
            <a:r>
              <a:rPr lang="tr-TR" sz="2800" dirty="0">
                <a:latin typeface="Times New Roman" panose="02020603050405020304" pitchFamily="18" charset="0"/>
                <a:cs typeface="Times New Roman" panose="02020603050405020304" pitchFamily="18" charset="0"/>
              </a:rPr>
              <a:t>	Diyabetik </a:t>
            </a:r>
            <a:r>
              <a:rPr lang="tr-TR" sz="2800" dirty="0" err="1">
                <a:latin typeface="Times New Roman" panose="02020603050405020304" pitchFamily="18" charset="0"/>
                <a:cs typeface="Times New Roman" panose="02020603050405020304" pitchFamily="18" charset="0"/>
              </a:rPr>
              <a:t>nefropatinin</a:t>
            </a:r>
            <a:r>
              <a:rPr lang="tr-TR" sz="2800" dirty="0">
                <a:latin typeface="Times New Roman" panose="02020603050405020304" pitchFamily="18" charset="0"/>
                <a:cs typeface="Times New Roman" panose="02020603050405020304" pitchFamily="18" charset="0"/>
              </a:rPr>
              <a:t> iyice ilerlemiş olup, son dönem böbrek yetmezliğine kadar gelmiş forumlarının kodlamasında ise;</a:t>
            </a:r>
          </a:p>
          <a:p>
            <a:pP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E1-.23 Diyabet, ilerlemiş böbrek hastalığı ile birlikte kodu atanır.</a:t>
            </a:r>
          </a:p>
          <a:p>
            <a:pPr marL="0" indent="0" algn="ctr">
              <a:buNone/>
            </a:pPr>
            <a:r>
              <a:rPr lang="tr-TR" sz="2800" dirty="0">
                <a:solidFill>
                  <a:srgbClr val="FF0000"/>
                </a:solidFill>
                <a:latin typeface="Times New Roman" panose="02020603050405020304" pitchFamily="18" charset="0"/>
                <a:cs typeface="Times New Roman" panose="02020603050405020304" pitchFamily="18" charset="0"/>
              </a:rPr>
              <a:t>Diyabetik </a:t>
            </a:r>
            <a:r>
              <a:rPr lang="tr-TR" sz="2800" dirty="0" err="1">
                <a:solidFill>
                  <a:srgbClr val="FF0000"/>
                </a:solidFill>
                <a:latin typeface="Times New Roman" panose="02020603050405020304" pitchFamily="18" charset="0"/>
                <a:cs typeface="Times New Roman" panose="02020603050405020304" pitchFamily="18" charset="0"/>
              </a:rPr>
              <a:t>nefropatiye</a:t>
            </a:r>
            <a:r>
              <a:rPr lang="tr-TR" sz="2800" dirty="0">
                <a:solidFill>
                  <a:srgbClr val="FF0000"/>
                </a:solidFill>
                <a:latin typeface="Times New Roman" panose="02020603050405020304" pitchFamily="18" charset="0"/>
                <a:cs typeface="Times New Roman" panose="02020603050405020304" pitchFamily="18" charset="0"/>
              </a:rPr>
              <a:t> ilişkin birden fazla durumun varlığında(E1-.21; E1-.22;E1-.23) sadece en ileri olan evreye yönelik tek kod atanır.</a:t>
            </a:r>
          </a:p>
          <a:p>
            <a:pPr marL="0" indent="0">
              <a:buNone/>
            </a:pPr>
            <a:r>
              <a:rPr lang="tr-TR" sz="2800" dirty="0">
                <a:latin typeface="Times New Roman" panose="02020603050405020304" pitchFamily="18" charset="0"/>
                <a:cs typeface="Times New Roman" panose="02020603050405020304" pitchFamily="18" charset="0"/>
              </a:rPr>
              <a:t>	Akut böbrek yetmezliği, daha öncesinde diyabetik </a:t>
            </a:r>
            <a:r>
              <a:rPr lang="tr-TR" sz="2800" dirty="0" err="1">
                <a:latin typeface="Times New Roman" panose="02020603050405020304" pitchFamily="18" charset="0"/>
                <a:cs typeface="Times New Roman" panose="02020603050405020304" pitchFamily="18" charset="0"/>
              </a:rPr>
              <a:t>nefropati</a:t>
            </a:r>
            <a:r>
              <a:rPr lang="tr-TR" sz="2800" dirty="0">
                <a:latin typeface="Times New Roman" panose="02020603050405020304" pitchFamily="18" charset="0"/>
                <a:cs typeface="Times New Roman" panose="02020603050405020304" pitchFamily="18" charset="0"/>
              </a:rPr>
              <a:t> bulunan hastalarda gelişirse kodlamada 2 kod bulunur ve aşağıdaki sıra ile kodlanır;</a:t>
            </a:r>
          </a:p>
          <a:p>
            <a:pPr>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E1-.29 Diyabet, diğer tanımlanmış böbrek komplikasyonu ile birlikte</a:t>
            </a:r>
          </a:p>
          <a:p>
            <a:pPr>
              <a:buFont typeface="Wingdings" panose="05000000000000000000" pitchFamily="2" charset="2"/>
              <a:buChar char="ü"/>
            </a:pPr>
            <a:r>
              <a:rPr lang="it-IT" sz="2800" dirty="0">
                <a:latin typeface="Times New Roman" panose="02020603050405020304" pitchFamily="18" charset="0"/>
                <a:cs typeface="Times New Roman" panose="02020603050405020304" pitchFamily="18" charset="0"/>
              </a:rPr>
              <a:t>E1-.2- Diyabet, nefropati ile birlikte</a:t>
            </a:r>
            <a:endParaRPr lang="tr-TR" sz="2800" dirty="0">
              <a:latin typeface="Times New Roman" panose="02020603050405020304" pitchFamily="18" charset="0"/>
              <a:cs typeface="Times New Roman" panose="02020603050405020304" pitchFamily="18" charset="0"/>
            </a:endParaRPr>
          </a:p>
          <a:p>
            <a:pPr marL="609600" indent="-609600" eaLnBrk="1" hangingPunct="1">
              <a:lnSpc>
                <a:spcPct val="90000"/>
              </a:lnSpc>
              <a:buFontTx/>
              <a:buAutoNum type="arabicPeriod"/>
            </a:pPr>
            <a:endParaRPr lang="tr-TR" sz="2400" b="1" dirty="0" smtClean="0"/>
          </a:p>
        </p:txBody>
      </p:sp>
      <p:sp>
        <p:nvSpPr>
          <p:cNvPr id="4" name="3 Slayt Numarası Yer Tutucusu"/>
          <p:cNvSpPr>
            <a:spLocks noGrp="1"/>
          </p:cNvSpPr>
          <p:nvPr>
            <p:ph type="sldNum" sz="quarter" idx="12"/>
          </p:nvPr>
        </p:nvSpPr>
        <p:spPr/>
        <p:txBody>
          <a:bodyPr/>
          <a:lstStyle/>
          <a:p>
            <a:pPr>
              <a:defRPr/>
            </a:pPr>
            <a:fld id="{AD01DDAC-F53C-4F92-BBCC-8A31C518C620}" type="slidenum">
              <a:rPr lang="tr-TR" smtClean="0"/>
              <a:pPr>
                <a:defRPr/>
              </a:pPr>
              <a:t>80</a:t>
            </a:fld>
            <a:endParaRPr lang="tr-TR"/>
          </a:p>
        </p:txBody>
      </p:sp>
    </p:spTree>
    <p:extLst>
      <p:ext uri="{BB962C8B-B14F-4D97-AF65-F5344CB8AC3E}">
        <p14:creationId xmlns:p14="http://schemas.microsoft.com/office/powerpoint/2010/main" val="23458434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8E6C9555-572A-481E-9C9F-066FDC6A1EC4}" type="slidenum">
              <a:rPr lang="tr-TR" smtClean="0"/>
              <a:pPr/>
              <a:t>81</a:t>
            </a:fld>
            <a:endParaRPr lang="tr-TR"/>
          </a:p>
        </p:txBody>
      </p:sp>
      <p:sp>
        <p:nvSpPr>
          <p:cNvPr id="5" name="Unvan 1"/>
          <p:cNvSpPr txBox="1">
            <a:spLocks/>
          </p:cNvSpPr>
          <p:nvPr/>
        </p:nvSpPr>
        <p:spPr>
          <a:xfrm>
            <a:off x="1043608" y="44623"/>
            <a:ext cx="8100392" cy="8640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600" b="1" smtClean="0">
                <a:solidFill>
                  <a:srgbClr val="FF0000"/>
                </a:solidFill>
                <a:latin typeface="Times New Roman" pitchFamily="18" charset="0"/>
                <a:ea typeface="Microsoft Himalaya" pitchFamily="2" charset="0"/>
                <a:cs typeface="Times New Roman" pitchFamily="18" charset="0"/>
              </a:rPr>
              <a:t>Diyabetin Kronik Komplikasyonları</a:t>
            </a:r>
            <a:endParaRPr lang="tr-TR" dirty="0">
              <a:solidFill>
                <a:srgbClr val="FF0000"/>
              </a:solidFill>
            </a:endParaRPr>
          </a:p>
        </p:txBody>
      </p:sp>
      <p:sp>
        <p:nvSpPr>
          <p:cNvPr id="6" name="Dikdörtgen 5"/>
          <p:cNvSpPr/>
          <p:nvPr/>
        </p:nvSpPr>
        <p:spPr>
          <a:xfrm>
            <a:off x="1079612" y="1124744"/>
            <a:ext cx="7884876" cy="1569660"/>
          </a:xfrm>
          <a:prstGeom prst="rect">
            <a:avLst/>
          </a:prstGeom>
        </p:spPr>
        <p:txBody>
          <a:bodyPr wrap="square">
            <a:spAutoFit/>
          </a:bodyPr>
          <a:lstStyle/>
          <a:p>
            <a:r>
              <a:rPr lang="tr-TR" sz="2400" b="1" dirty="0">
                <a:solidFill>
                  <a:srgbClr val="FF0000"/>
                </a:solidFill>
                <a:latin typeface="Times New Roman" panose="02020603050405020304" pitchFamily="18" charset="0"/>
                <a:cs typeface="Times New Roman" panose="02020603050405020304" pitchFamily="18" charset="0"/>
              </a:rPr>
              <a:t>Diyabetik Göz </a:t>
            </a:r>
            <a:r>
              <a:rPr lang="tr-TR" sz="2400" b="1" dirty="0" smtClean="0">
                <a:solidFill>
                  <a:srgbClr val="FF0000"/>
                </a:solidFill>
                <a:latin typeface="Times New Roman" panose="02020603050405020304" pitchFamily="18" charset="0"/>
                <a:cs typeface="Times New Roman" panose="02020603050405020304" pitchFamily="18" charset="0"/>
              </a:rPr>
              <a:t>Hastalıkları;</a:t>
            </a:r>
          </a:p>
          <a:p>
            <a:r>
              <a:rPr lang="tr-TR" sz="2400" dirty="0">
                <a:cs typeface="Times New Roman" pitchFamily="18" charset="0"/>
              </a:rPr>
              <a:t>	</a:t>
            </a:r>
            <a:r>
              <a:rPr lang="tr-TR" sz="2400" dirty="0">
                <a:latin typeface="Times New Roman" panose="02020603050405020304" pitchFamily="18" charset="0"/>
                <a:cs typeface="Times New Roman" panose="02020603050405020304" pitchFamily="18" charset="0"/>
              </a:rPr>
              <a:t>Diyabetik göz hastalığı körlük veya az görme ile sonuçlanırsa;</a:t>
            </a:r>
          </a:p>
          <a:p>
            <a:endParaRPr lang="tr-TR" sz="2400" dirty="0" smtClean="0">
              <a:latin typeface="Times New Roman" panose="02020603050405020304" pitchFamily="18" charset="0"/>
              <a:cs typeface="Times New Roman" panose="02020603050405020304" pitchFamily="18" charset="0"/>
            </a:endParaRPr>
          </a:p>
        </p:txBody>
      </p:sp>
      <p:sp>
        <p:nvSpPr>
          <p:cNvPr id="10" name="4 Yuvarlatılmış Dikdörtgen"/>
          <p:cNvSpPr/>
          <p:nvPr/>
        </p:nvSpPr>
        <p:spPr>
          <a:xfrm>
            <a:off x="1547664" y="3068960"/>
            <a:ext cx="6264696" cy="1872208"/>
          </a:xfrm>
          <a:prstGeom prst="roundRect">
            <a:avLst/>
          </a:prstGeom>
          <a:solidFill>
            <a:schemeClr val="accent6">
              <a:lumMod val="20000"/>
              <a:lumOff val="8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buNone/>
            </a:pPr>
            <a:r>
              <a:rPr lang="tr-TR" sz="2800" dirty="0" smtClean="0">
                <a:solidFill>
                  <a:schemeClr val="tx1"/>
                </a:solidFill>
                <a:latin typeface="Times New Roman" panose="02020603050405020304" pitchFamily="18" charset="0"/>
                <a:cs typeface="Times New Roman" panose="02020603050405020304" pitchFamily="18" charset="0"/>
              </a:rPr>
              <a:t>E1-.3-  </a:t>
            </a:r>
            <a:r>
              <a:rPr lang="tr-TR" sz="2800" i="1" dirty="0" smtClean="0">
                <a:solidFill>
                  <a:schemeClr val="tx1"/>
                </a:solidFill>
                <a:latin typeface="Times New Roman" panose="02020603050405020304" pitchFamily="18" charset="0"/>
                <a:cs typeface="Times New Roman" panose="02020603050405020304" pitchFamily="18" charset="0"/>
              </a:rPr>
              <a:t>DM, göz komplikasyonu</a:t>
            </a:r>
          </a:p>
          <a:p>
            <a:pPr>
              <a:buNone/>
            </a:pPr>
            <a:r>
              <a:rPr lang="tr-TR" sz="2800" i="1" dirty="0" smtClean="0">
                <a:solidFill>
                  <a:schemeClr val="tx1"/>
                </a:solidFill>
                <a:latin typeface="Times New Roman" panose="02020603050405020304" pitchFamily="18" charset="0"/>
                <a:cs typeface="Times New Roman" panose="02020603050405020304" pitchFamily="18" charset="0"/>
              </a:rPr>
              <a:t>                          +</a:t>
            </a:r>
            <a:endParaRPr lang="tr-TR" sz="2800" dirty="0" smtClean="0">
              <a:solidFill>
                <a:schemeClr val="tx1"/>
              </a:solidFill>
              <a:latin typeface="Times New Roman" panose="02020603050405020304" pitchFamily="18" charset="0"/>
              <a:cs typeface="Times New Roman" panose="02020603050405020304" pitchFamily="18" charset="0"/>
            </a:endParaRPr>
          </a:p>
          <a:p>
            <a:pPr>
              <a:buNone/>
            </a:pPr>
            <a:r>
              <a:rPr lang="tr-TR" sz="2800" dirty="0" smtClean="0">
                <a:solidFill>
                  <a:schemeClr val="tx1"/>
                </a:solidFill>
                <a:latin typeface="Times New Roman" panose="02020603050405020304" pitchFamily="18" charset="0"/>
                <a:cs typeface="Times New Roman" panose="02020603050405020304" pitchFamily="18" charset="0"/>
              </a:rPr>
              <a:t>H54.- </a:t>
            </a:r>
            <a:r>
              <a:rPr lang="tr-TR" sz="2800" i="1" dirty="0" smtClean="0">
                <a:solidFill>
                  <a:schemeClr val="tx1"/>
                </a:solidFill>
                <a:latin typeface="Times New Roman" panose="02020603050405020304" pitchFamily="18" charset="0"/>
                <a:cs typeface="Times New Roman" panose="02020603050405020304" pitchFamily="18" charset="0"/>
              </a:rPr>
              <a:t>Körlük, az görme </a:t>
            </a:r>
            <a:r>
              <a:rPr lang="tr-TR" sz="2800" dirty="0" smtClean="0">
                <a:solidFill>
                  <a:schemeClr val="tx1"/>
                </a:solidFill>
                <a:latin typeface="Times New Roman" panose="02020603050405020304" pitchFamily="18" charset="0"/>
                <a:cs typeface="Times New Roman" panose="02020603050405020304" pitchFamily="18" charset="0"/>
              </a:rPr>
              <a:t>kodu atanır</a:t>
            </a:r>
            <a:r>
              <a:rPr lang="tr-TR" sz="2800" dirty="0" smtClean="0">
                <a:solidFill>
                  <a:schemeClr val="tx1"/>
                </a:solidFill>
                <a:cs typeface="Times New Roman" pitchFamily="18" charset="0"/>
              </a:rPr>
              <a:t>.</a:t>
            </a:r>
            <a:endParaRPr lang="tr-TR" sz="2800" dirty="0">
              <a:solidFill>
                <a:schemeClr val="tx1"/>
              </a:solidFill>
              <a:cs typeface="Times New Roman" pitchFamily="18" charset="0"/>
            </a:endParaRPr>
          </a:p>
        </p:txBody>
      </p:sp>
    </p:spTree>
    <p:extLst>
      <p:ext uri="{BB962C8B-B14F-4D97-AF65-F5344CB8AC3E}">
        <p14:creationId xmlns:p14="http://schemas.microsoft.com/office/powerpoint/2010/main" val="229791121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txBox="1">
            <a:spLocks/>
          </p:cNvSpPr>
          <p:nvPr/>
        </p:nvSpPr>
        <p:spPr>
          <a:xfrm>
            <a:off x="1043608" y="656692"/>
            <a:ext cx="7992888" cy="4608511"/>
          </a:xfrm>
          <a:prstGeom prst="rect">
            <a:avLst/>
          </a:prstGeom>
        </p:spPr>
        <p:txBody>
          <a:bodyPr>
            <a:norm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marL="0" indent="0">
              <a:buNone/>
            </a:pPr>
            <a:r>
              <a:rPr lang="tr-TR" sz="3200" b="1" dirty="0" smtClean="0">
                <a:solidFill>
                  <a:srgbClr val="FF0000"/>
                </a:solidFill>
                <a:latin typeface="Times New Roman" panose="02020603050405020304" pitchFamily="18" charset="0"/>
                <a:cs typeface="Times New Roman" pitchFamily="18" charset="0"/>
              </a:rPr>
              <a:t>Katarakt;</a:t>
            </a:r>
          </a:p>
          <a:p>
            <a:pPr marL="0" indent="0">
              <a:buNone/>
            </a:pPr>
            <a:r>
              <a:rPr lang="tr-TR" b="1" dirty="0" smtClean="0">
                <a:latin typeface="Times New Roman" pitchFamily="18" charset="0"/>
                <a:cs typeface="Times New Roman" pitchFamily="18" charset="0"/>
              </a:rPr>
              <a:t>Kataraktın diyabetten kaynaklandığı net olarak </a:t>
            </a:r>
            <a:r>
              <a:rPr lang="tr-TR" b="1" dirty="0" err="1" smtClean="0">
                <a:latin typeface="Times New Roman" pitchFamily="18" charset="0"/>
                <a:cs typeface="Times New Roman" pitchFamily="18" charset="0"/>
              </a:rPr>
              <a:t>dokümante</a:t>
            </a:r>
            <a:r>
              <a:rPr lang="tr-TR" b="1" dirty="0" smtClean="0">
                <a:latin typeface="Times New Roman" pitchFamily="18" charset="0"/>
                <a:cs typeface="Times New Roman" pitchFamily="18" charset="0"/>
              </a:rPr>
              <a:t> edilmişse;</a:t>
            </a:r>
          </a:p>
          <a:p>
            <a:endParaRPr lang="tr-TR" sz="2800" dirty="0" smtClean="0">
              <a:latin typeface="Times New Roman" panose="02020603050405020304" pitchFamily="18" charset="0"/>
              <a:cs typeface="Times New Roman" panose="02020603050405020304" pitchFamily="18" charset="0"/>
            </a:endParaRPr>
          </a:p>
        </p:txBody>
      </p:sp>
      <p:sp>
        <p:nvSpPr>
          <p:cNvPr id="3" name="6 Yuvarlatılmış Dikdörtgen"/>
          <p:cNvSpPr/>
          <p:nvPr/>
        </p:nvSpPr>
        <p:spPr>
          <a:xfrm>
            <a:off x="1507100" y="2924944"/>
            <a:ext cx="1759902" cy="792088"/>
          </a:xfrm>
          <a:prstGeom prst="roundRect">
            <a:avLst/>
          </a:prstGeom>
          <a:solidFill>
            <a:schemeClr val="accent1">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800" b="1" dirty="0" smtClean="0">
                <a:solidFill>
                  <a:schemeClr val="tx1"/>
                </a:solidFill>
                <a:latin typeface="Times New Roman" panose="02020603050405020304" pitchFamily="18" charset="0"/>
                <a:cs typeface="Times New Roman" panose="02020603050405020304" pitchFamily="18" charset="0"/>
              </a:rPr>
              <a:t>DM</a:t>
            </a:r>
            <a:endParaRPr lang="tr-TR" sz="2800" b="1" dirty="0">
              <a:solidFill>
                <a:schemeClr val="tx1"/>
              </a:solidFill>
              <a:latin typeface="Times New Roman" panose="02020603050405020304" pitchFamily="18" charset="0"/>
              <a:cs typeface="Times New Roman" panose="02020603050405020304" pitchFamily="18" charset="0"/>
            </a:endParaRPr>
          </a:p>
        </p:txBody>
      </p:sp>
      <p:sp>
        <p:nvSpPr>
          <p:cNvPr id="4" name="7 Artı"/>
          <p:cNvSpPr/>
          <p:nvPr/>
        </p:nvSpPr>
        <p:spPr>
          <a:xfrm>
            <a:off x="4021805" y="2828010"/>
            <a:ext cx="659963" cy="709001"/>
          </a:xfrm>
          <a:prstGeom prst="mathPlus">
            <a:avLst/>
          </a:prstGeom>
          <a:solidFill>
            <a:schemeClr val="accent2">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latin typeface="Times New Roman" panose="02020603050405020304" pitchFamily="18" charset="0"/>
              <a:cs typeface="Times New Roman" panose="02020603050405020304" pitchFamily="18" charset="0"/>
            </a:endParaRPr>
          </a:p>
        </p:txBody>
      </p:sp>
      <p:sp>
        <p:nvSpPr>
          <p:cNvPr id="5" name="5 Yuvarlatılmış Dikdörtgen"/>
          <p:cNvSpPr/>
          <p:nvPr/>
        </p:nvSpPr>
        <p:spPr>
          <a:xfrm>
            <a:off x="5068854" y="2924944"/>
            <a:ext cx="1906560" cy="792088"/>
          </a:xfrm>
          <a:prstGeom prst="roundRect">
            <a:avLst/>
          </a:prstGeom>
          <a:solidFill>
            <a:schemeClr val="accent2">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800" b="1" dirty="0" smtClean="0">
                <a:solidFill>
                  <a:schemeClr val="tx1"/>
                </a:solidFill>
                <a:latin typeface="Times New Roman" panose="02020603050405020304" pitchFamily="18" charset="0"/>
                <a:cs typeface="Times New Roman" panose="02020603050405020304" pitchFamily="18" charset="0"/>
              </a:rPr>
              <a:t>Katarakt</a:t>
            </a:r>
            <a:endParaRPr lang="tr-TR" sz="2800" b="1" dirty="0">
              <a:solidFill>
                <a:schemeClr val="tx1"/>
              </a:solidFill>
              <a:latin typeface="Times New Roman" panose="02020603050405020304" pitchFamily="18" charset="0"/>
              <a:cs typeface="Times New Roman" panose="02020603050405020304" pitchFamily="18" charset="0"/>
            </a:endParaRPr>
          </a:p>
        </p:txBody>
      </p:sp>
      <p:sp>
        <p:nvSpPr>
          <p:cNvPr id="6" name="9 Yuvarlatılmış Dikdörtgen"/>
          <p:cNvSpPr/>
          <p:nvPr/>
        </p:nvSpPr>
        <p:spPr>
          <a:xfrm>
            <a:off x="2627784" y="4221088"/>
            <a:ext cx="3792416" cy="1044115"/>
          </a:xfrm>
          <a:prstGeom prst="round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r>
              <a:rPr lang="tr-TR" sz="2400" b="1" dirty="0" smtClean="0">
                <a:solidFill>
                  <a:schemeClr val="tx1"/>
                </a:solidFill>
                <a:latin typeface="Times New Roman" panose="02020603050405020304" pitchFamily="18" charset="0"/>
                <a:cs typeface="Times New Roman" panose="02020603050405020304" pitchFamily="18" charset="0"/>
              </a:rPr>
              <a:t>DM</a:t>
            </a:r>
          </a:p>
          <a:p>
            <a:pPr algn="ctr"/>
            <a:r>
              <a:rPr lang="tr-TR" sz="2400" b="1" dirty="0" smtClean="0">
                <a:solidFill>
                  <a:schemeClr val="tx1"/>
                </a:solidFill>
                <a:latin typeface="Times New Roman" panose="02020603050405020304" pitchFamily="18" charset="0"/>
                <a:cs typeface="Times New Roman" panose="02020603050405020304" pitchFamily="18" charset="0"/>
              </a:rPr>
              <a:t>Diyabetik Katarakt</a:t>
            </a:r>
          </a:p>
          <a:p>
            <a:pPr algn="ctr"/>
            <a:r>
              <a:rPr lang="tr-TR" sz="2400" b="1" dirty="0" smtClean="0">
                <a:solidFill>
                  <a:schemeClr val="tx1"/>
                </a:solidFill>
                <a:latin typeface="Times New Roman" panose="02020603050405020304" pitchFamily="18" charset="0"/>
                <a:cs typeface="Times New Roman" panose="02020603050405020304" pitchFamily="18" charset="0"/>
              </a:rPr>
              <a:t>E1.-36</a:t>
            </a:r>
          </a:p>
          <a:p>
            <a:pPr algn="ct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7" name="Slayt Numarası Yer Tutucusu 6"/>
          <p:cNvSpPr>
            <a:spLocks noGrp="1"/>
          </p:cNvSpPr>
          <p:nvPr>
            <p:ph type="sldNum" sz="quarter" idx="12"/>
          </p:nvPr>
        </p:nvSpPr>
        <p:spPr>
          <a:xfrm>
            <a:off x="6420200" y="6361968"/>
            <a:ext cx="2095150" cy="359508"/>
          </a:xfrm>
        </p:spPr>
        <p:txBody>
          <a:bodyPr/>
          <a:lstStyle/>
          <a:p>
            <a:fld id="{8E6C9555-572A-481E-9C9F-066FDC6A1EC4}" type="slidenum">
              <a:rPr lang="tr-TR" smtClean="0">
                <a:latin typeface="Times New Roman" panose="02020603050405020304" pitchFamily="18" charset="0"/>
                <a:cs typeface="Times New Roman" panose="02020603050405020304" pitchFamily="18" charset="0"/>
              </a:rPr>
              <a:pPr/>
              <a:t>82</a:t>
            </a:fld>
            <a:endParaRPr lang="tr-TR">
              <a:latin typeface="Times New Roman" panose="02020603050405020304" pitchFamily="18" charset="0"/>
              <a:cs typeface="Times New Roman" panose="02020603050405020304" pitchFamily="18" charset="0"/>
            </a:endParaRPr>
          </a:p>
        </p:txBody>
      </p:sp>
      <p:sp>
        <p:nvSpPr>
          <p:cNvPr id="8" name="Unvan 1"/>
          <p:cNvSpPr txBox="1">
            <a:spLocks/>
          </p:cNvSpPr>
          <p:nvPr/>
        </p:nvSpPr>
        <p:spPr>
          <a:xfrm>
            <a:off x="1043608" y="44623"/>
            <a:ext cx="8100392" cy="8640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600" b="1" smtClean="0">
                <a:solidFill>
                  <a:srgbClr val="FF0000"/>
                </a:solidFill>
                <a:latin typeface="Times New Roman" panose="02020603050405020304" pitchFamily="18" charset="0"/>
                <a:ea typeface="Microsoft Himalaya" pitchFamily="2" charset="0"/>
                <a:cs typeface="Times New Roman" pitchFamily="18" charset="0"/>
              </a:rPr>
              <a:t>Diyabetin Kronik Komplikasyonları</a:t>
            </a:r>
            <a:endParaRPr lang="tr-T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83019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776048"/>
            <a:ext cx="7992888" cy="830997"/>
          </a:xfrm>
          <a:prstGeom prst="rect">
            <a:avLst/>
          </a:prstGeom>
        </p:spPr>
        <p:txBody>
          <a:bodyPr wrap="square">
            <a:spAutoFit/>
          </a:bodyPr>
          <a:lstStyle/>
          <a:p>
            <a:pPr>
              <a:buFont typeface="Brush Script MT" pitchFamily="66" charset="0"/>
              <a:buNone/>
            </a:pPr>
            <a:r>
              <a:rPr lang="tr-TR" sz="2400" b="1" dirty="0">
                <a:latin typeface="Times New Roman" panose="02020603050405020304" pitchFamily="18" charset="0"/>
                <a:cs typeface="Times New Roman" pitchFamily="18" charset="0"/>
              </a:rPr>
              <a:t>Katarakt ve diyabetten kaynaklandığına dair net bir dokümantasyon yoksa;</a:t>
            </a:r>
          </a:p>
        </p:txBody>
      </p:sp>
      <p:sp>
        <p:nvSpPr>
          <p:cNvPr id="3" name="6 Yuvarlatılmış Dikdörtgen"/>
          <p:cNvSpPr/>
          <p:nvPr/>
        </p:nvSpPr>
        <p:spPr>
          <a:xfrm>
            <a:off x="1662608" y="1946179"/>
            <a:ext cx="1728192" cy="1080120"/>
          </a:xfrm>
          <a:prstGeom prst="roundRect">
            <a:avLst/>
          </a:prstGeom>
          <a:solidFill>
            <a:schemeClr val="accent5">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Times New Roman" panose="02020603050405020304" pitchFamily="18" charset="0"/>
                <a:cs typeface="Times New Roman" panose="02020603050405020304" pitchFamily="18" charset="0"/>
              </a:rPr>
              <a:t>DM</a:t>
            </a: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5" name="5 Yuvarlatılmış Dikdörtgen"/>
          <p:cNvSpPr/>
          <p:nvPr/>
        </p:nvSpPr>
        <p:spPr>
          <a:xfrm>
            <a:off x="5364088" y="2024519"/>
            <a:ext cx="1901280" cy="1080120"/>
          </a:xfrm>
          <a:prstGeom prst="roundRect">
            <a:avLst/>
          </a:prstGeom>
          <a:solidFill>
            <a:schemeClr val="accent4">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Times New Roman" panose="02020603050405020304" pitchFamily="18" charset="0"/>
                <a:cs typeface="Times New Roman" panose="02020603050405020304" pitchFamily="18" charset="0"/>
              </a:rPr>
              <a:t>Katarakt</a:t>
            </a: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6" name="10 Yuvarlatılmış Dikdörtgen"/>
          <p:cNvSpPr/>
          <p:nvPr/>
        </p:nvSpPr>
        <p:spPr>
          <a:xfrm>
            <a:off x="3203848" y="3501008"/>
            <a:ext cx="2160240" cy="1440160"/>
          </a:xfrm>
          <a:prstGeom prst="round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Times New Roman" panose="02020603050405020304" pitchFamily="18" charset="0"/>
                <a:cs typeface="Times New Roman" panose="02020603050405020304" pitchFamily="18" charset="0"/>
              </a:rPr>
              <a:t>DM E1-.39</a:t>
            </a:r>
          </a:p>
          <a:p>
            <a:pPr algn="ctr"/>
            <a:r>
              <a:rPr lang="tr-TR" sz="2400" b="1" dirty="0" err="1" smtClean="0">
                <a:solidFill>
                  <a:schemeClr val="tx1"/>
                </a:solidFill>
                <a:latin typeface="Times New Roman" panose="02020603050405020304" pitchFamily="18" charset="0"/>
                <a:cs typeface="Times New Roman" panose="02020603050405020304" pitchFamily="18" charset="0"/>
              </a:rPr>
              <a:t>Oft</a:t>
            </a:r>
            <a:r>
              <a:rPr lang="tr-TR" sz="2400" b="1" dirty="0" smtClean="0">
                <a:solidFill>
                  <a:schemeClr val="tx1"/>
                </a:solidFill>
                <a:latin typeface="Times New Roman" panose="02020603050405020304" pitchFamily="18" charset="0"/>
                <a:cs typeface="Times New Roman" panose="02020603050405020304" pitchFamily="18" charset="0"/>
              </a:rPr>
              <a:t>.</a:t>
            </a:r>
            <a:r>
              <a:rPr lang="tr-TR" sz="2400" b="1" dirty="0" err="1" smtClean="0">
                <a:solidFill>
                  <a:schemeClr val="tx1"/>
                </a:solidFill>
                <a:latin typeface="Times New Roman" panose="02020603050405020304" pitchFamily="18" charset="0"/>
                <a:cs typeface="Times New Roman" panose="02020603050405020304" pitchFamily="18" charset="0"/>
              </a:rPr>
              <a:t>komp</a:t>
            </a:r>
            <a:r>
              <a:rPr lang="tr-TR" sz="2400" b="1" dirty="0" smtClean="0">
                <a:solidFill>
                  <a:schemeClr val="tx1"/>
                </a:solidFill>
                <a:latin typeface="Times New Roman" panose="02020603050405020304" pitchFamily="18" charset="0"/>
                <a:cs typeface="Times New Roman" panose="02020603050405020304" pitchFamily="18" charset="0"/>
              </a:rPr>
              <a:t>. ile</a:t>
            </a: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7" name="12 Yuvarlatılmış Dikdörtgen"/>
          <p:cNvSpPr/>
          <p:nvPr/>
        </p:nvSpPr>
        <p:spPr>
          <a:xfrm>
            <a:off x="3229233" y="5157192"/>
            <a:ext cx="2160240" cy="1440160"/>
          </a:xfrm>
          <a:prstGeom prst="round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Times New Roman" panose="02020603050405020304" pitchFamily="18" charset="0"/>
                <a:cs typeface="Times New Roman" panose="02020603050405020304" pitchFamily="18" charset="0"/>
              </a:rPr>
              <a:t>Diğer Katarakt H26</a:t>
            </a:r>
          </a:p>
        </p:txBody>
      </p:sp>
      <p:sp>
        <p:nvSpPr>
          <p:cNvPr id="8" name="Slayt Numarası Yer Tutucusu 7"/>
          <p:cNvSpPr>
            <a:spLocks noGrp="1"/>
          </p:cNvSpPr>
          <p:nvPr>
            <p:ph type="sldNum" sz="quarter" idx="12"/>
          </p:nvPr>
        </p:nvSpPr>
        <p:spPr/>
        <p:txBody>
          <a:bodyPr/>
          <a:lstStyle/>
          <a:p>
            <a:fld id="{8E6C9555-572A-481E-9C9F-066FDC6A1EC4}" type="slidenum">
              <a:rPr lang="tr-TR" smtClean="0">
                <a:latin typeface="Times New Roman" panose="02020603050405020304" pitchFamily="18" charset="0"/>
                <a:cs typeface="Times New Roman" panose="02020603050405020304" pitchFamily="18" charset="0"/>
              </a:rPr>
              <a:pPr/>
              <a:t>83</a:t>
            </a:fld>
            <a:endParaRPr lang="tr-TR">
              <a:latin typeface="Times New Roman" panose="02020603050405020304" pitchFamily="18" charset="0"/>
              <a:cs typeface="Times New Roman" panose="02020603050405020304" pitchFamily="18" charset="0"/>
            </a:endParaRPr>
          </a:p>
        </p:txBody>
      </p:sp>
      <p:sp>
        <p:nvSpPr>
          <p:cNvPr id="10" name="Çarpma 9"/>
          <p:cNvSpPr/>
          <p:nvPr/>
        </p:nvSpPr>
        <p:spPr>
          <a:xfrm>
            <a:off x="3951236" y="2115180"/>
            <a:ext cx="1157925" cy="911119"/>
          </a:xfrm>
          <a:prstGeom prst="mathMultiply">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Times New Roman" panose="02020603050405020304" pitchFamily="18" charset="0"/>
              <a:cs typeface="Times New Roman" panose="02020603050405020304" pitchFamily="18" charset="0"/>
            </a:endParaRPr>
          </a:p>
        </p:txBody>
      </p:sp>
      <p:sp>
        <p:nvSpPr>
          <p:cNvPr id="9" name="Unvan 1"/>
          <p:cNvSpPr txBox="1">
            <a:spLocks/>
          </p:cNvSpPr>
          <p:nvPr/>
        </p:nvSpPr>
        <p:spPr>
          <a:xfrm>
            <a:off x="1043608" y="44623"/>
            <a:ext cx="8100392" cy="8640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600" b="1" dirty="0" smtClean="0">
                <a:solidFill>
                  <a:srgbClr val="FF0000"/>
                </a:solidFill>
                <a:latin typeface="Times New Roman" panose="02020603050405020304" pitchFamily="18" charset="0"/>
                <a:ea typeface="Microsoft Himalaya" pitchFamily="2" charset="0"/>
                <a:cs typeface="Times New Roman" pitchFamily="18" charset="0"/>
              </a:rPr>
              <a:t>Diyabetin Kronik Komplikasyonları</a:t>
            </a:r>
            <a:endParaRPr lang="tr-T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12059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Yuvarlatılmış Dikdörtgen"/>
          <p:cNvSpPr/>
          <p:nvPr/>
        </p:nvSpPr>
        <p:spPr>
          <a:xfrm>
            <a:off x="2986268" y="950612"/>
            <a:ext cx="2376264" cy="648072"/>
          </a:xfrm>
          <a:prstGeom prst="round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Ülser</a:t>
            </a:r>
            <a:endParaRPr lang="tr-TR" sz="3600" b="1" dirty="0">
              <a:solidFill>
                <a:schemeClr val="tx1"/>
              </a:solidFill>
              <a:latin typeface="Times New Roman" pitchFamily="18" charset="0"/>
              <a:cs typeface="Times New Roman" pitchFamily="18" charset="0"/>
            </a:endParaRPr>
          </a:p>
        </p:txBody>
      </p:sp>
      <p:sp>
        <p:nvSpPr>
          <p:cNvPr id="5" name="Dikdörtgen 4"/>
          <p:cNvSpPr/>
          <p:nvPr/>
        </p:nvSpPr>
        <p:spPr>
          <a:xfrm>
            <a:off x="2218822" y="1639762"/>
            <a:ext cx="4945465" cy="523220"/>
          </a:xfrm>
          <a:prstGeom prst="rect">
            <a:avLst/>
          </a:prstGeom>
        </p:spPr>
        <p:txBody>
          <a:bodyPr wrap="square">
            <a:spAutoFit/>
          </a:bodyPr>
          <a:lstStyle/>
          <a:p>
            <a:r>
              <a:rPr lang="tr-TR" sz="2800" b="1" dirty="0" smtClean="0">
                <a:latin typeface="Times New Roman" pitchFamily="18" charset="0"/>
                <a:cs typeface="Times New Roman" pitchFamily="18" charset="0"/>
              </a:rPr>
              <a:t>Diyabetik Ayak </a:t>
            </a:r>
            <a:r>
              <a:rPr lang="tr-TR" sz="2800" b="1" dirty="0">
                <a:latin typeface="Times New Roman" pitchFamily="18" charset="0"/>
                <a:cs typeface="Times New Roman" pitchFamily="18" charset="0"/>
              </a:rPr>
              <a:t>Ülser </a:t>
            </a:r>
            <a:r>
              <a:rPr lang="tr-TR" sz="2800" b="1" dirty="0" smtClean="0">
                <a:latin typeface="Times New Roman" pitchFamily="18" charset="0"/>
                <a:cs typeface="Times New Roman" pitchFamily="18" charset="0"/>
              </a:rPr>
              <a:t>mi</a:t>
            </a:r>
            <a:r>
              <a:rPr lang="tr-TR" b="1" dirty="0" smtClean="0">
                <a:cs typeface="Times New Roman" pitchFamily="18" charset="0"/>
              </a:rPr>
              <a:t>?</a:t>
            </a:r>
            <a:endParaRPr lang="tr-TR" b="1" dirty="0">
              <a:cs typeface="Times New Roman" pitchFamily="18" charset="0"/>
            </a:endParaRPr>
          </a:p>
        </p:txBody>
      </p:sp>
      <p:sp>
        <p:nvSpPr>
          <p:cNvPr id="6" name="8 Metin kutusu"/>
          <p:cNvSpPr txBox="1"/>
          <p:nvPr/>
        </p:nvSpPr>
        <p:spPr>
          <a:xfrm>
            <a:off x="2218822" y="2984804"/>
            <a:ext cx="1073519" cy="523220"/>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Evet</a:t>
            </a:r>
            <a:endParaRPr lang="tr-TR" sz="2800" b="1" dirty="0">
              <a:latin typeface="Times New Roman" pitchFamily="18" charset="0"/>
              <a:cs typeface="Times New Roman" pitchFamily="18" charset="0"/>
            </a:endParaRPr>
          </a:p>
        </p:txBody>
      </p:sp>
      <p:sp>
        <p:nvSpPr>
          <p:cNvPr id="7" name="9 Metin kutusu"/>
          <p:cNvSpPr txBox="1"/>
          <p:nvPr/>
        </p:nvSpPr>
        <p:spPr>
          <a:xfrm>
            <a:off x="5362532" y="2899472"/>
            <a:ext cx="1513724" cy="523220"/>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Hayır</a:t>
            </a:r>
            <a:endParaRPr lang="tr-TR" sz="2800" b="1" dirty="0">
              <a:latin typeface="Times New Roman" pitchFamily="18" charset="0"/>
              <a:cs typeface="Times New Roman" pitchFamily="18" charset="0"/>
            </a:endParaRPr>
          </a:p>
        </p:txBody>
      </p:sp>
      <p:sp>
        <p:nvSpPr>
          <p:cNvPr id="8" name="11 Aşağı Ok"/>
          <p:cNvSpPr/>
          <p:nvPr/>
        </p:nvSpPr>
        <p:spPr>
          <a:xfrm rot="-19140000">
            <a:off x="2861532" y="2211847"/>
            <a:ext cx="293283" cy="776483"/>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
        <p:nvSpPr>
          <p:cNvPr id="9" name="5 Yuvarlatılmış Dikdörtgen"/>
          <p:cNvSpPr/>
          <p:nvPr/>
        </p:nvSpPr>
        <p:spPr>
          <a:xfrm>
            <a:off x="4788024" y="3508024"/>
            <a:ext cx="2880320" cy="1361136"/>
          </a:xfrm>
          <a:prstGeom prst="roundRect">
            <a:avLst/>
          </a:prstGeom>
          <a:solidFill>
            <a:schemeClr val="accent1">
              <a:lumMod val="40000"/>
              <a:lumOff val="6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Times New Roman" pitchFamily="18" charset="0"/>
                <a:cs typeface="Times New Roman" pitchFamily="18" charset="0"/>
              </a:rPr>
              <a:t>E1-.69</a:t>
            </a:r>
          </a:p>
          <a:p>
            <a:pPr algn="ctr"/>
            <a:r>
              <a:rPr lang="tr-TR" sz="2400" b="1" dirty="0" smtClean="0">
                <a:solidFill>
                  <a:schemeClr val="tx1"/>
                </a:solidFill>
                <a:latin typeface="Times New Roman" pitchFamily="18" charset="0"/>
                <a:cs typeface="Times New Roman" pitchFamily="18" charset="0"/>
              </a:rPr>
              <a:t>DM diğer komplikasyonlarla birlikte</a:t>
            </a:r>
            <a:endParaRPr lang="tr-TR" sz="2800" b="1" dirty="0"/>
          </a:p>
        </p:txBody>
      </p:sp>
      <p:sp>
        <p:nvSpPr>
          <p:cNvPr id="10" name="16 Yuvarlatılmış Dikdörtgen"/>
          <p:cNvSpPr/>
          <p:nvPr/>
        </p:nvSpPr>
        <p:spPr>
          <a:xfrm>
            <a:off x="4860032" y="5124962"/>
            <a:ext cx="2808312" cy="1224136"/>
          </a:xfrm>
          <a:prstGeom prst="roundRect">
            <a:avLst/>
          </a:prstGeom>
          <a:solidFill>
            <a:schemeClr val="accent1">
              <a:lumMod val="40000"/>
              <a:lumOff val="6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800" b="1" dirty="0" smtClean="0">
                <a:solidFill>
                  <a:schemeClr val="tx1"/>
                </a:solidFill>
                <a:latin typeface="Times New Roman" pitchFamily="18" charset="0"/>
                <a:cs typeface="Times New Roman" pitchFamily="18" charset="0"/>
              </a:rPr>
              <a:t>L 97</a:t>
            </a:r>
          </a:p>
          <a:p>
            <a:pPr algn="ctr"/>
            <a:r>
              <a:rPr lang="tr-TR" sz="2800" b="1" dirty="0" smtClean="0">
                <a:solidFill>
                  <a:schemeClr val="tx1"/>
                </a:solidFill>
                <a:latin typeface="Times New Roman" pitchFamily="18" charset="0"/>
                <a:cs typeface="Times New Roman" pitchFamily="18" charset="0"/>
              </a:rPr>
              <a:t>Diğer ayak ülseri</a:t>
            </a:r>
            <a:endParaRPr lang="tr-TR" sz="2800" b="1" dirty="0">
              <a:solidFill>
                <a:schemeClr val="tx1"/>
              </a:solidFill>
              <a:latin typeface="Times New Roman" pitchFamily="18" charset="0"/>
              <a:cs typeface="Times New Roman" pitchFamily="18" charset="0"/>
            </a:endParaRPr>
          </a:p>
        </p:txBody>
      </p:sp>
      <p:sp>
        <p:nvSpPr>
          <p:cNvPr id="11" name="3 Yuvarlatılmış Dikdörtgen"/>
          <p:cNvSpPr/>
          <p:nvPr/>
        </p:nvSpPr>
        <p:spPr>
          <a:xfrm>
            <a:off x="1403648" y="3587671"/>
            <a:ext cx="2664296" cy="1152128"/>
          </a:xfrm>
          <a:prstGeom prst="roundRect">
            <a:avLst/>
          </a:prstGeom>
          <a:solidFill>
            <a:schemeClr val="accent4">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smtClean="0">
                <a:solidFill>
                  <a:schemeClr val="tx1"/>
                </a:solidFill>
                <a:latin typeface="Times New Roman" pitchFamily="18" charset="0"/>
                <a:cs typeface="Times New Roman" pitchFamily="18" charset="0"/>
              </a:rPr>
              <a:t>E1-.73</a:t>
            </a:r>
          </a:p>
          <a:p>
            <a:pPr algn="ctr"/>
            <a:r>
              <a:rPr lang="tr-TR" sz="2400" b="1" dirty="0" smtClean="0">
                <a:solidFill>
                  <a:schemeClr val="tx1"/>
                </a:solidFill>
                <a:latin typeface="Times New Roman" pitchFamily="18" charset="0"/>
                <a:cs typeface="Times New Roman" pitchFamily="18" charset="0"/>
              </a:rPr>
              <a:t>Diyabetik Ayak Ülseri</a:t>
            </a:r>
            <a:endParaRPr lang="tr-TR" sz="2400" b="1" dirty="0">
              <a:solidFill>
                <a:schemeClr val="tx1"/>
              </a:solidFill>
              <a:latin typeface="Times New Roman" pitchFamily="18" charset="0"/>
              <a:cs typeface="Times New Roman" pitchFamily="18" charset="0"/>
            </a:endParaRPr>
          </a:p>
        </p:txBody>
      </p:sp>
      <p:sp>
        <p:nvSpPr>
          <p:cNvPr id="12" name="11 Aşağı Ok"/>
          <p:cNvSpPr/>
          <p:nvPr/>
        </p:nvSpPr>
        <p:spPr>
          <a:xfrm rot="19378303">
            <a:off x="5434114" y="2216955"/>
            <a:ext cx="326121" cy="776483"/>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
        <p:nvSpPr>
          <p:cNvPr id="13" name="3 Yuvarlatılmış Dikdörtgen"/>
          <p:cNvSpPr/>
          <p:nvPr/>
        </p:nvSpPr>
        <p:spPr>
          <a:xfrm>
            <a:off x="1403648" y="5196970"/>
            <a:ext cx="2664296" cy="1152128"/>
          </a:xfrm>
          <a:prstGeom prst="roundRect">
            <a:avLst/>
          </a:prstGeom>
          <a:solidFill>
            <a:schemeClr val="accent4">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2400" b="1" dirty="0">
                <a:solidFill>
                  <a:schemeClr val="tx1"/>
                </a:solidFill>
                <a:latin typeface="Times New Roman" pitchFamily="18" charset="0"/>
                <a:ea typeface="Times New Roman"/>
                <a:cs typeface="Times New Roman" pitchFamily="18" charset="0"/>
              </a:rPr>
              <a:t>Spesifik komplikasyonlara ilişkin ek kodlar </a:t>
            </a:r>
            <a:endParaRPr lang="tr-TR" sz="2400" b="1" dirty="0">
              <a:solidFill>
                <a:schemeClr val="tx1"/>
              </a:solidFill>
              <a:latin typeface="Times New Roman" pitchFamily="18" charset="0"/>
              <a:cs typeface="Times New Roman" pitchFamily="18" charset="0"/>
            </a:endParaRPr>
          </a:p>
        </p:txBody>
      </p:sp>
      <p:sp>
        <p:nvSpPr>
          <p:cNvPr id="15" name="Slayt Numarası Yer Tutucusu 14"/>
          <p:cNvSpPr>
            <a:spLocks noGrp="1"/>
          </p:cNvSpPr>
          <p:nvPr>
            <p:ph type="sldNum" sz="quarter" idx="12"/>
          </p:nvPr>
        </p:nvSpPr>
        <p:spPr/>
        <p:txBody>
          <a:bodyPr/>
          <a:lstStyle/>
          <a:p>
            <a:fld id="{8E6C9555-572A-481E-9C9F-066FDC6A1EC4}" type="slidenum">
              <a:rPr lang="tr-TR" smtClean="0"/>
              <a:pPr/>
              <a:t>84</a:t>
            </a:fld>
            <a:endParaRPr lang="tr-TR"/>
          </a:p>
        </p:txBody>
      </p:sp>
      <p:sp>
        <p:nvSpPr>
          <p:cNvPr id="14" name="Unvan 1"/>
          <p:cNvSpPr txBox="1">
            <a:spLocks/>
          </p:cNvSpPr>
          <p:nvPr/>
        </p:nvSpPr>
        <p:spPr>
          <a:xfrm>
            <a:off x="1043608" y="44623"/>
            <a:ext cx="8100392" cy="8640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600" b="1" dirty="0" smtClean="0">
                <a:solidFill>
                  <a:srgbClr val="FF0000"/>
                </a:solidFill>
                <a:latin typeface="Times New Roman" pitchFamily="18" charset="0"/>
                <a:ea typeface="Microsoft Himalaya" pitchFamily="2" charset="0"/>
                <a:cs typeface="Times New Roman" pitchFamily="18" charset="0"/>
              </a:rPr>
              <a:t>Diyabetin Kronik Komplikasyonları</a:t>
            </a:r>
            <a:endParaRPr lang="tr-TR" dirty="0">
              <a:solidFill>
                <a:srgbClr val="FF0000"/>
              </a:solidFill>
            </a:endParaRPr>
          </a:p>
        </p:txBody>
      </p:sp>
    </p:spTree>
    <p:extLst>
      <p:ext uri="{BB962C8B-B14F-4D97-AF65-F5344CB8AC3E}">
        <p14:creationId xmlns:p14="http://schemas.microsoft.com/office/powerpoint/2010/main" val="82538868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D83E1BDB-C912-48B3-A950-E0D4DA0744EF}" type="slidenum">
              <a:rPr lang="tr-TR" smtClean="0"/>
              <a:pPr>
                <a:defRPr/>
              </a:pPr>
              <a:t>85</a:t>
            </a:fld>
            <a:endParaRPr lang="tr-TR"/>
          </a:p>
        </p:txBody>
      </p:sp>
      <p:sp>
        <p:nvSpPr>
          <p:cNvPr id="3" name="2 Alt Başlık"/>
          <p:cNvSpPr txBox="1">
            <a:spLocks/>
          </p:cNvSpPr>
          <p:nvPr/>
        </p:nvSpPr>
        <p:spPr>
          <a:xfrm>
            <a:off x="1043608" y="620688"/>
            <a:ext cx="7920880" cy="5400600"/>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r>
              <a:rPr lang="tr-TR" sz="3000" b="1" dirty="0" smtClean="0">
                <a:solidFill>
                  <a:srgbClr val="FF0000"/>
                </a:solidFill>
                <a:latin typeface="Times New Roman" pitchFamily="18" charset="0"/>
                <a:cs typeface="Times New Roman" pitchFamily="18" charset="0"/>
              </a:rPr>
              <a:t>Örnek: </a:t>
            </a:r>
          </a:p>
          <a:p>
            <a:pPr fontAlgn="auto">
              <a:spcAft>
                <a:spcPts val="0"/>
              </a:spcAft>
            </a:pPr>
            <a:r>
              <a:rPr lang="tr-TR" sz="3000" dirty="0" smtClean="0">
                <a:latin typeface="Times New Roman" panose="02020603050405020304" pitchFamily="18" charset="0"/>
                <a:cs typeface="Times New Roman" pitchFamily="18" charset="0"/>
              </a:rPr>
              <a:t>	Tip 2 diyabet tanılı sağ ayak parmağı </a:t>
            </a:r>
            <a:r>
              <a:rPr lang="tr-TR" sz="3000" dirty="0" err="1" smtClean="0">
                <a:latin typeface="Times New Roman" panose="02020603050405020304" pitchFamily="18" charset="0"/>
                <a:cs typeface="Times New Roman" pitchFamily="18" charset="0"/>
              </a:rPr>
              <a:t>selüliti</a:t>
            </a:r>
            <a:r>
              <a:rPr lang="tr-TR" sz="3000" dirty="0" smtClean="0">
                <a:latin typeface="Times New Roman" panose="02020603050405020304" pitchFamily="18" charset="0"/>
                <a:cs typeface="Times New Roman" pitchFamily="18" charset="0"/>
              </a:rPr>
              <a:t> ve  buna bağlı diyabetik ayak nedeniyle yatırıldı. Hastanın sol ayağı diyabetik ayak nedeni ile  </a:t>
            </a:r>
            <a:r>
              <a:rPr lang="tr-TR" sz="3000" dirty="0" err="1" smtClean="0">
                <a:latin typeface="Times New Roman" panose="02020603050405020304" pitchFamily="18" charset="0"/>
                <a:cs typeface="Times New Roman" pitchFamily="18" charset="0"/>
              </a:rPr>
              <a:t>amputedir</a:t>
            </a:r>
            <a:r>
              <a:rPr lang="tr-TR" sz="3000" dirty="0" smtClean="0">
                <a:latin typeface="Times New Roman" panose="02020603050405020304" pitchFamily="18" charset="0"/>
                <a:cs typeface="Times New Roman" pitchFamily="18" charset="0"/>
              </a:rPr>
              <a:t>.</a:t>
            </a:r>
          </a:p>
          <a:p>
            <a:pPr fontAlgn="auto">
              <a:spcAft>
                <a:spcPts val="0"/>
              </a:spcAft>
            </a:pPr>
            <a:endParaRPr lang="tr-TR" sz="3000" dirty="0" smtClean="0">
              <a:latin typeface="Times New Roman" panose="02020603050405020304" pitchFamily="18" charset="0"/>
              <a:cs typeface="Times New Roman" pitchFamily="18" charset="0"/>
            </a:endParaRPr>
          </a:p>
          <a:p>
            <a:pPr marL="457200" indent="-457200" fontAlgn="auto">
              <a:spcAft>
                <a:spcPts val="0"/>
              </a:spcAft>
              <a:buFont typeface="Wingdings" panose="05000000000000000000" pitchFamily="2" charset="2"/>
              <a:buChar char="ü"/>
            </a:pPr>
            <a:r>
              <a:rPr lang="tr-TR" sz="3000" dirty="0" smtClean="0">
                <a:latin typeface="Times New Roman" panose="02020603050405020304" pitchFamily="18" charset="0"/>
                <a:cs typeface="Times New Roman" pitchFamily="18" charset="0"/>
              </a:rPr>
              <a:t> </a:t>
            </a:r>
            <a:r>
              <a:rPr lang="tr-TR" sz="3000" dirty="0" smtClean="0">
                <a:latin typeface="Times New Roman" pitchFamily="18" charset="0"/>
                <a:ea typeface="+mj-ea"/>
                <a:cs typeface="Times New Roman" pitchFamily="18" charset="0"/>
              </a:rPr>
              <a:t>E11.73  </a:t>
            </a:r>
            <a:r>
              <a:rPr lang="tr-TR" sz="3000" dirty="0" err="1" smtClean="0">
                <a:latin typeface="Times New Roman" pitchFamily="18" charset="0"/>
                <a:ea typeface="+mj-ea"/>
                <a:cs typeface="Times New Roman" pitchFamily="18" charset="0"/>
              </a:rPr>
              <a:t>İnsulin</a:t>
            </a:r>
            <a:r>
              <a:rPr lang="tr-TR" sz="3000" dirty="0" smtClean="0">
                <a:latin typeface="Times New Roman" pitchFamily="18" charset="0"/>
                <a:ea typeface="+mj-ea"/>
                <a:cs typeface="Times New Roman" pitchFamily="18" charset="0"/>
              </a:rPr>
              <a:t> bağımlı olmayan </a:t>
            </a:r>
            <a:r>
              <a:rPr lang="tr-TR" sz="3000" dirty="0" err="1" smtClean="0">
                <a:latin typeface="Times New Roman" pitchFamily="18" charset="0"/>
                <a:ea typeface="+mj-ea"/>
                <a:cs typeface="Times New Roman" pitchFamily="18" charset="0"/>
              </a:rPr>
              <a:t>diyabetes</a:t>
            </a:r>
            <a:r>
              <a:rPr lang="tr-TR" sz="3000" dirty="0" smtClean="0">
                <a:latin typeface="Times New Roman" pitchFamily="18" charset="0"/>
                <a:ea typeface="+mj-ea"/>
                <a:cs typeface="Times New Roman" pitchFamily="18" charset="0"/>
              </a:rPr>
              <a:t> </a:t>
            </a:r>
            <a:r>
              <a:rPr lang="tr-TR" sz="3000" dirty="0" err="1" smtClean="0">
                <a:latin typeface="Times New Roman" pitchFamily="18" charset="0"/>
                <a:ea typeface="+mj-ea"/>
                <a:cs typeface="Times New Roman" pitchFamily="18" charset="0"/>
              </a:rPr>
              <a:t>mellitus</a:t>
            </a:r>
            <a:r>
              <a:rPr lang="tr-TR" sz="3000" dirty="0" smtClean="0">
                <a:latin typeface="Times New Roman" pitchFamily="18" charset="0"/>
                <a:ea typeface="+mj-ea"/>
                <a:cs typeface="Times New Roman" pitchFamily="18" charset="0"/>
              </a:rPr>
              <a:t>, birden çok nedene bağlı ayak ülseri ile birlikte</a:t>
            </a:r>
          </a:p>
          <a:p>
            <a:pPr marL="457200" indent="-457200" fontAlgn="auto">
              <a:spcAft>
                <a:spcPts val="0"/>
              </a:spcAft>
              <a:buFont typeface="Wingdings" panose="05000000000000000000" pitchFamily="2" charset="2"/>
              <a:buChar char="ü"/>
            </a:pPr>
            <a:r>
              <a:rPr lang="tr-TR" sz="3000" dirty="0" smtClean="0">
                <a:latin typeface="Times New Roman" pitchFamily="18" charset="0"/>
                <a:ea typeface="+mj-ea"/>
                <a:cs typeface="Times New Roman" pitchFamily="18" charset="0"/>
              </a:rPr>
              <a:t>L03.02 Ayak parmağı </a:t>
            </a:r>
            <a:r>
              <a:rPr lang="tr-TR" sz="3000" dirty="0" err="1" smtClean="0">
                <a:latin typeface="Times New Roman" pitchFamily="18" charset="0"/>
                <a:ea typeface="+mj-ea"/>
                <a:cs typeface="Times New Roman" pitchFamily="18" charset="0"/>
              </a:rPr>
              <a:t>selüliti</a:t>
            </a:r>
            <a:endParaRPr lang="tr-TR" sz="3000" dirty="0" smtClean="0">
              <a:latin typeface="Times New Roman" pitchFamily="18" charset="0"/>
              <a:ea typeface="+mj-ea"/>
              <a:cs typeface="Times New Roman" pitchFamily="18" charset="0"/>
            </a:endParaRPr>
          </a:p>
          <a:p>
            <a:pPr marL="457200" indent="-457200" fontAlgn="auto">
              <a:spcAft>
                <a:spcPts val="0"/>
              </a:spcAft>
              <a:buFont typeface="Wingdings" panose="05000000000000000000" pitchFamily="2" charset="2"/>
              <a:buChar char="ü"/>
            </a:pPr>
            <a:r>
              <a:rPr lang="tr-TR" sz="3000" dirty="0" smtClean="0">
                <a:latin typeface="Times New Roman" panose="02020603050405020304" pitchFamily="18" charset="0"/>
                <a:cs typeface="Times New Roman" panose="02020603050405020304" pitchFamily="18" charset="0"/>
              </a:rPr>
              <a:t>Z89.4 Ayak bileği ve ayağın kazanılmış yokluğu</a:t>
            </a:r>
            <a:r>
              <a:rPr lang="tr-TR" sz="3000" dirty="0" smtClean="0">
                <a:latin typeface="Times New Roman" pitchFamily="18" charset="0"/>
                <a:ea typeface="+mj-ea"/>
                <a:cs typeface="Times New Roman" pitchFamily="18" charset="0"/>
              </a:rPr>
              <a:t>	</a:t>
            </a:r>
          </a:p>
          <a:p>
            <a:pPr fontAlgn="auto">
              <a:spcAft>
                <a:spcPts val="0"/>
              </a:spcAft>
            </a:pPr>
            <a:endParaRPr lang="tr-TR" sz="3000" u="sng" dirty="0" smtClean="0">
              <a:solidFill>
                <a:srgbClr val="C00000"/>
              </a:solidFill>
              <a:latin typeface="Times New Roman" panose="02020603050405020304" pitchFamily="18" charset="0"/>
              <a:cs typeface="Times New Roman" panose="02020603050405020304" pitchFamily="18" charset="0"/>
            </a:endParaRPr>
          </a:p>
          <a:p>
            <a:pPr marL="0" indent="0" fontAlgn="auto">
              <a:spcAft>
                <a:spcPts val="0"/>
              </a:spcAft>
              <a:buNone/>
            </a:pPr>
            <a:endParaRPr lang="tr-TR" sz="3000" dirty="0" smtClean="0">
              <a:latin typeface="Times New Roman" panose="02020603050405020304" pitchFamily="18" charset="0"/>
              <a:cs typeface="Times New Roman" panose="02020603050405020304" pitchFamily="18" charset="0"/>
            </a:endParaRPr>
          </a:p>
          <a:p>
            <a:pPr fontAlgn="auto">
              <a:spcAft>
                <a:spcPts val="0"/>
              </a:spcAft>
            </a:pPr>
            <a:r>
              <a:rPr lang="tr-TR" sz="3000" b="1" i="1" dirty="0" smtClean="0">
                <a:solidFill>
                  <a:srgbClr val="7030A0"/>
                </a:solidFill>
                <a:latin typeface="Times New Roman" pitchFamily="18" charset="0"/>
                <a:cs typeface="Times New Roman" pitchFamily="18" charset="0"/>
              </a:rPr>
              <a:t>Unutmayınız;2 adet spesifik komplikasyon olmalı.</a:t>
            </a: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dirty="0" smtClean="0">
              <a:latin typeface="Calibri" pitchFamily="34" charset="0"/>
            </a:endParaRPr>
          </a:p>
          <a:p>
            <a:pPr fontAlgn="auto">
              <a:spcAft>
                <a:spcPts val="0"/>
              </a:spcAft>
            </a:pPr>
            <a:endParaRPr lang="tr-TR" dirty="0"/>
          </a:p>
        </p:txBody>
      </p:sp>
    </p:spTree>
    <p:extLst>
      <p:ext uri="{BB962C8B-B14F-4D97-AF65-F5344CB8AC3E}">
        <p14:creationId xmlns:p14="http://schemas.microsoft.com/office/powerpoint/2010/main" val="246741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p:cTn id="2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971600" y="690955"/>
            <a:ext cx="8064896" cy="6401753"/>
          </a:xfrm>
          <a:prstGeom prst="rect">
            <a:avLst/>
          </a:prstGeom>
        </p:spPr>
        <p:txBody>
          <a:bodyPr wrap="square">
            <a:spAutoFit/>
          </a:bodyPr>
          <a:lstStyle/>
          <a:p>
            <a:r>
              <a:rPr lang="tr-TR" sz="2800" dirty="0">
                <a:latin typeface="Times New Roman" panose="02020603050405020304" pitchFamily="18" charset="0"/>
                <a:cs typeface="Times New Roman" pitchFamily="18" charset="0"/>
              </a:rPr>
              <a:t> </a:t>
            </a:r>
            <a:r>
              <a:rPr lang="tr-TR" sz="2800" dirty="0" smtClean="0">
                <a:latin typeface="Times New Roman" panose="02020603050405020304" pitchFamily="18" charset="0"/>
                <a:cs typeface="Times New Roman" pitchFamily="18" charset="0"/>
              </a:rPr>
              <a:t>  Diyabetli hasta hastaneye yatışı yapılır ve hastada;</a:t>
            </a:r>
          </a:p>
          <a:p>
            <a:endParaRPr lang="tr-TR" sz="2800" dirty="0" smtClean="0">
              <a:latin typeface="Times New Roman" panose="02020603050405020304" pitchFamily="18" charset="0"/>
              <a:cs typeface="Times New Roman" pitchFamily="18" charset="0"/>
            </a:endParaRPr>
          </a:p>
          <a:p>
            <a:r>
              <a:rPr lang="tr-TR" sz="2800" dirty="0">
                <a:latin typeface="Times New Roman" panose="02020603050405020304" pitchFamily="18" charset="0"/>
                <a:cs typeface="Times New Roman" panose="02020603050405020304" pitchFamily="18" charset="0"/>
              </a:rPr>
              <a:t>1. </a:t>
            </a:r>
            <a:r>
              <a:rPr lang="tr-TR" sz="2800" dirty="0" err="1">
                <a:latin typeface="Times New Roman" panose="02020603050405020304" pitchFamily="18" charset="0"/>
                <a:cs typeface="Times New Roman" panose="02020603050405020304" pitchFamily="18" charset="0"/>
              </a:rPr>
              <a:t>Akantozis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Nigrikans</a:t>
            </a:r>
            <a:endParaRPr lang="tr-TR" sz="2800" dirty="0">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2. Karakteristik </a:t>
            </a:r>
            <a:r>
              <a:rPr lang="tr-TR" sz="2800" dirty="0" err="1">
                <a:latin typeface="Times New Roman" panose="02020603050405020304" pitchFamily="18" charset="0"/>
                <a:cs typeface="Times New Roman" panose="02020603050405020304" pitchFamily="18" charset="0"/>
              </a:rPr>
              <a:t>Dislipidemi</a:t>
            </a:r>
            <a:r>
              <a:rPr lang="tr-TR" sz="2800" dirty="0">
                <a:latin typeface="Times New Roman" panose="02020603050405020304" pitchFamily="18" charset="0"/>
                <a:cs typeface="Times New Roman" panose="02020603050405020304" pitchFamily="18" charset="0"/>
              </a:rPr>
              <a:t> (TG↑; HDL↓)</a:t>
            </a:r>
          </a:p>
          <a:p>
            <a:r>
              <a:rPr lang="tr-TR" sz="2800" dirty="0">
                <a:latin typeface="Times New Roman" panose="02020603050405020304" pitchFamily="18" charset="0"/>
                <a:cs typeface="Times New Roman" panose="02020603050405020304" pitchFamily="18" charset="0"/>
              </a:rPr>
              <a:t>3. </a:t>
            </a:r>
            <a:r>
              <a:rPr lang="tr-TR" sz="2800" dirty="0" err="1">
                <a:latin typeface="Times New Roman" panose="02020603050405020304" pitchFamily="18" charset="0"/>
                <a:cs typeface="Times New Roman" panose="02020603050405020304" pitchFamily="18" charset="0"/>
              </a:rPr>
              <a:t>Hiperinsülinizm</a:t>
            </a:r>
            <a:endParaRPr lang="tr-TR" sz="2800" dirty="0">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4. Hipertansiyon</a:t>
            </a:r>
          </a:p>
          <a:p>
            <a:r>
              <a:rPr lang="tr-TR" sz="2800" dirty="0">
                <a:latin typeface="Times New Roman" panose="02020603050405020304" pitchFamily="18" charset="0"/>
                <a:cs typeface="Times New Roman" panose="02020603050405020304" pitchFamily="18" charset="0"/>
              </a:rPr>
              <a:t>5. Artmış karın içi </a:t>
            </a:r>
            <a:r>
              <a:rPr lang="tr-TR" sz="2800" dirty="0" err="1">
                <a:latin typeface="Times New Roman" panose="02020603050405020304" pitchFamily="18" charset="0"/>
                <a:cs typeface="Times New Roman" panose="02020603050405020304" pitchFamily="18" charset="0"/>
              </a:rPr>
              <a:t>viseral</a:t>
            </a:r>
            <a:r>
              <a:rPr lang="tr-TR" sz="2800" dirty="0">
                <a:latin typeface="Times New Roman" panose="02020603050405020304" pitchFamily="18" charset="0"/>
                <a:cs typeface="Times New Roman" panose="02020603050405020304" pitchFamily="18" charset="0"/>
              </a:rPr>
              <a:t> yağ birikimi</a:t>
            </a:r>
          </a:p>
          <a:p>
            <a:r>
              <a:rPr lang="tr-TR" sz="2800" dirty="0">
                <a:latin typeface="Times New Roman" panose="02020603050405020304" pitchFamily="18" charset="0"/>
                <a:cs typeface="Times New Roman" panose="02020603050405020304" pitchFamily="18" charset="0"/>
              </a:rPr>
              <a:t>6. İnsülin </a:t>
            </a:r>
            <a:r>
              <a:rPr lang="tr-TR" sz="2800" dirty="0" smtClean="0">
                <a:latin typeface="Times New Roman" panose="02020603050405020304" pitchFamily="18" charset="0"/>
                <a:cs typeface="Times New Roman" panose="02020603050405020304" pitchFamily="18" charset="0"/>
              </a:rPr>
              <a:t>direnci </a:t>
            </a:r>
            <a:endParaRPr lang="tr-TR" sz="2800" dirty="0">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7. </a:t>
            </a:r>
            <a:r>
              <a:rPr lang="tr-TR" sz="2800" dirty="0" err="1">
                <a:latin typeface="Times New Roman" panose="02020603050405020304" pitchFamily="18" charset="0"/>
                <a:cs typeface="Times New Roman" panose="02020603050405020304" pitchFamily="18" charset="0"/>
              </a:rPr>
              <a:t>Non</a:t>
            </a:r>
            <a:r>
              <a:rPr lang="tr-TR" sz="2800" dirty="0">
                <a:latin typeface="Times New Roman" panose="02020603050405020304" pitchFamily="18" charset="0"/>
                <a:cs typeface="Times New Roman" panose="02020603050405020304" pitchFamily="18" charset="0"/>
              </a:rPr>
              <a:t>-alkolik yağlı KC</a:t>
            </a:r>
          </a:p>
          <a:p>
            <a:r>
              <a:rPr lang="tr-TR" sz="2800" dirty="0">
                <a:latin typeface="Times New Roman" panose="02020603050405020304" pitchFamily="18" charset="0"/>
                <a:cs typeface="Times New Roman" panose="02020603050405020304" pitchFamily="18" charset="0"/>
              </a:rPr>
              <a:t>8. </a:t>
            </a:r>
            <a:r>
              <a:rPr lang="tr-TR" sz="2800" dirty="0" err="1">
                <a:latin typeface="Times New Roman" panose="02020603050405020304" pitchFamily="18" charset="0"/>
                <a:cs typeface="Times New Roman" panose="02020603050405020304" pitchFamily="18" charset="0"/>
              </a:rPr>
              <a:t>Obezite</a:t>
            </a:r>
            <a:r>
              <a:rPr lang="tr-TR" sz="2800" dirty="0">
                <a:latin typeface="Times New Roman" panose="02020603050405020304" pitchFamily="18" charset="0"/>
                <a:cs typeface="Times New Roman" panose="02020603050405020304" pitchFamily="18" charset="0"/>
              </a:rPr>
              <a:t> (Beyaz ırk 18 yaş üstü için)</a:t>
            </a:r>
            <a:r>
              <a:rPr lang="tr-TR" sz="2800" b="1" dirty="0" smtClean="0">
                <a:latin typeface="Times New Roman" pitchFamily="18" charset="0"/>
                <a:cs typeface="Times New Roman" pitchFamily="18" charset="0"/>
              </a:rPr>
              <a:t> </a:t>
            </a:r>
            <a:endParaRPr lang="tr-TR" sz="2800" dirty="0" smtClean="0">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Kodlama </a:t>
            </a:r>
            <a:r>
              <a:rPr lang="tr-TR" sz="2800" dirty="0">
                <a:latin typeface="Times New Roman" panose="02020603050405020304" pitchFamily="18" charset="0"/>
                <a:cs typeface="Times New Roman" panose="02020603050405020304" pitchFamily="18" charset="0"/>
              </a:rPr>
              <a:t>açısından DM tanısına eşlik eden yukarda ki durumlardan bir ya </a:t>
            </a:r>
            <a:r>
              <a:rPr lang="tr-TR" sz="2800" dirty="0" smtClean="0">
                <a:latin typeface="Times New Roman" panose="02020603050405020304" pitchFamily="18" charset="0"/>
                <a:cs typeface="Times New Roman" panose="02020603050405020304" pitchFamily="18" charset="0"/>
              </a:rPr>
              <a:t>da daha </a:t>
            </a:r>
            <a:r>
              <a:rPr lang="tr-TR" sz="2800" dirty="0">
                <a:latin typeface="Times New Roman" panose="02020603050405020304" pitchFamily="18" charset="0"/>
                <a:cs typeface="Times New Roman" panose="02020603050405020304" pitchFamily="18" charset="0"/>
              </a:rPr>
              <a:t>fazlası bulunması </a:t>
            </a:r>
            <a:r>
              <a:rPr lang="tr-TR" sz="2800" dirty="0" smtClean="0">
                <a:latin typeface="Times New Roman" panose="02020603050405020304" pitchFamily="18" charset="0"/>
                <a:cs typeface="Times New Roman" panose="02020603050405020304" pitchFamily="18" charset="0"/>
              </a:rPr>
              <a:t>durumunda İnsülin </a:t>
            </a:r>
            <a:r>
              <a:rPr lang="tr-TR" sz="2800" dirty="0">
                <a:latin typeface="Times New Roman" panose="02020603050405020304" pitchFamily="18" charset="0"/>
                <a:cs typeface="Times New Roman" panose="02020603050405020304" pitchFamily="18" charset="0"/>
              </a:rPr>
              <a:t>dirençli bir DM tanısı koyulur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marL="514350" indent="-514350">
              <a:buFont typeface="Brush Script MT" pitchFamily="66" charset="0"/>
              <a:buNone/>
            </a:pPr>
            <a:endParaRPr lang="tr-TR" dirty="0">
              <a:cs typeface="Times New Roman" pitchFamily="18" charset="0"/>
            </a:endParaRPr>
          </a:p>
        </p:txBody>
      </p:sp>
      <p:sp>
        <p:nvSpPr>
          <p:cNvPr id="4" name="Slayt Numarası Yer Tutucusu 3"/>
          <p:cNvSpPr>
            <a:spLocks noGrp="1"/>
          </p:cNvSpPr>
          <p:nvPr>
            <p:ph type="sldNum" sz="quarter" idx="12"/>
          </p:nvPr>
        </p:nvSpPr>
        <p:spPr/>
        <p:txBody>
          <a:bodyPr/>
          <a:lstStyle/>
          <a:p>
            <a:fld id="{8E6C9555-572A-481E-9C9F-066FDC6A1EC4}" type="slidenum">
              <a:rPr lang="tr-TR" smtClean="0"/>
              <a:pPr/>
              <a:t>86</a:t>
            </a:fld>
            <a:endParaRPr lang="tr-TR"/>
          </a:p>
        </p:txBody>
      </p:sp>
      <p:sp>
        <p:nvSpPr>
          <p:cNvPr id="5" name="Dikdörtgen 4"/>
          <p:cNvSpPr/>
          <p:nvPr/>
        </p:nvSpPr>
        <p:spPr>
          <a:xfrm>
            <a:off x="1115616" y="44624"/>
            <a:ext cx="7920880" cy="646331"/>
          </a:xfrm>
          <a:prstGeom prst="rect">
            <a:avLst/>
          </a:prstGeom>
        </p:spPr>
        <p:txBody>
          <a:bodyPr wrap="square">
            <a:spAutoFit/>
          </a:bodyPr>
          <a:lstStyle/>
          <a:p>
            <a:pPr algn="ctr"/>
            <a:r>
              <a:rPr lang="tr-TR" sz="3600" b="1" dirty="0" smtClean="0">
                <a:solidFill>
                  <a:srgbClr val="FF0000"/>
                </a:solidFill>
                <a:latin typeface="Times New Roman" panose="02020603050405020304" pitchFamily="18" charset="0"/>
                <a:cs typeface="Times New Roman" panose="02020603050405020304" pitchFamily="18" charset="0"/>
              </a:rPr>
              <a:t>İnsülin Direnci E1-.72  </a:t>
            </a:r>
            <a:endParaRPr lang="tr-TR" sz="3600" dirty="0"/>
          </a:p>
        </p:txBody>
      </p:sp>
    </p:spTree>
    <p:extLst>
      <p:ext uri="{BB962C8B-B14F-4D97-AF65-F5344CB8AC3E}">
        <p14:creationId xmlns:p14="http://schemas.microsoft.com/office/powerpoint/2010/main" val="330133248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D83E1BDB-C912-48B3-A950-E0D4DA0744EF}" type="slidenum">
              <a:rPr lang="tr-TR" smtClean="0"/>
              <a:pPr>
                <a:defRPr/>
              </a:pPr>
              <a:t>87</a:t>
            </a:fld>
            <a:endParaRPr lang="tr-TR"/>
          </a:p>
        </p:txBody>
      </p:sp>
      <p:sp>
        <p:nvSpPr>
          <p:cNvPr id="3" name="Metin kutusu 2"/>
          <p:cNvSpPr txBox="1"/>
          <p:nvPr/>
        </p:nvSpPr>
        <p:spPr>
          <a:xfrm>
            <a:off x="1115616" y="620688"/>
            <a:ext cx="7704856" cy="6124754"/>
          </a:xfrm>
          <a:prstGeom prst="rect">
            <a:avLst/>
          </a:prstGeom>
          <a:noFill/>
        </p:spPr>
        <p:txBody>
          <a:bodyPr wrap="square" rtlCol="0">
            <a:spAutoFit/>
          </a:bodyPr>
          <a:lstStyle/>
          <a:p>
            <a:r>
              <a:rPr lang="tr-TR" sz="2800" b="1" dirty="0" smtClean="0">
                <a:solidFill>
                  <a:srgbClr val="FF0000"/>
                </a:solidFill>
                <a:latin typeface="Times New Roman" panose="02020603050405020304" pitchFamily="18" charset="0"/>
                <a:cs typeface="Times New Roman" panose="02020603050405020304" pitchFamily="18" charset="0"/>
              </a:rPr>
              <a:t>Örnek:</a:t>
            </a:r>
          </a:p>
          <a:p>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12 yıldır insülin kullanımı olan tip 2 DM hastası diyabete bağlı katarakt nedeniyle yatırılarak FAKO işlemi yapılarak taburcu edilmiştir. </a:t>
            </a:r>
          </a:p>
          <a:p>
            <a:pPr marL="457200" indent="-457200">
              <a:buFont typeface="Wingdings" panose="05000000000000000000" pitchFamily="2" charset="2"/>
              <a:buChar char="ü"/>
            </a:pPr>
            <a:endParaRPr lang="tr-TR"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E11.36  </a:t>
            </a:r>
            <a:r>
              <a:rPr lang="tr-TR" sz="2800" dirty="0" err="1">
                <a:latin typeface="Times New Roman" panose="02020603050405020304" pitchFamily="18" charset="0"/>
                <a:cs typeface="Times New Roman" panose="02020603050405020304" pitchFamily="18" charset="0"/>
              </a:rPr>
              <a:t>İnsulin</a:t>
            </a:r>
            <a:r>
              <a:rPr lang="tr-TR" sz="2800" dirty="0">
                <a:latin typeface="Times New Roman" panose="02020603050405020304" pitchFamily="18" charset="0"/>
                <a:cs typeface="Times New Roman" panose="02020603050405020304" pitchFamily="18" charset="0"/>
              </a:rPr>
              <a:t> bağımlı olmayan </a:t>
            </a:r>
            <a:r>
              <a:rPr lang="tr-TR" sz="2800" dirty="0" err="1">
                <a:latin typeface="Times New Roman" panose="02020603050405020304" pitchFamily="18" charset="0"/>
                <a:cs typeface="Times New Roman" panose="02020603050405020304" pitchFamily="18" charset="0"/>
              </a:rPr>
              <a:t>diyabetes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mellitus</a:t>
            </a:r>
            <a:r>
              <a:rPr lang="tr-TR" sz="2800" dirty="0">
                <a:latin typeface="Times New Roman" panose="02020603050405020304" pitchFamily="18" charset="0"/>
                <a:cs typeface="Times New Roman" panose="02020603050405020304" pitchFamily="18" charset="0"/>
              </a:rPr>
              <a:t>, diyabetik katarakt ile birlikte </a:t>
            </a:r>
          </a:p>
          <a:p>
            <a:pPr marL="457200" indent="-457200">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Z92.22 Uzun süreli diğer ilaçlar kullanım kişisel öyküsü, insülin</a:t>
            </a:r>
          </a:p>
          <a:p>
            <a:pPr marL="457200" indent="-457200">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42698-02  </a:t>
            </a:r>
            <a:r>
              <a:rPr lang="tr-TR" sz="2800" dirty="0" err="1">
                <a:latin typeface="Times New Roman" panose="02020603050405020304" pitchFamily="18" charset="0"/>
                <a:cs typeface="Times New Roman" panose="02020603050405020304" pitchFamily="18" charset="0"/>
              </a:rPr>
              <a:t>F</a:t>
            </a:r>
            <a:r>
              <a:rPr lang="tr-TR" sz="2800" dirty="0" err="1" smtClean="0">
                <a:latin typeface="Times New Roman" panose="02020603050405020304" pitchFamily="18" charset="0"/>
                <a:cs typeface="Times New Roman" panose="02020603050405020304" pitchFamily="18" charset="0"/>
              </a:rPr>
              <a:t>akoemülsifikasyon</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ve katarakt </a:t>
            </a:r>
            <a:r>
              <a:rPr lang="tr-TR" sz="2800" dirty="0" err="1">
                <a:latin typeface="Times New Roman" panose="02020603050405020304" pitchFamily="18" charset="0"/>
                <a:cs typeface="Times New Roman" panose="02020603050405020304" pitchFamily="18" charset="0"/>
              </a:rPr>
              <a:t>aspirasyonu</a:t>
            </a:r>
            <a:r>
              <a:rPr lang="tr-TR" sz="2800" dirty="0">
                <a:latin typeface="Times New Roman" panose="02020603050405020304" pitchFamily="18" charset="0"/>
                <a:cs typeface="Times New Roman" panose="02020603050405020304" pitchFamily="18" charset="0"/>
              </a:rPr>
              <a:t> yoluyla </a:t>
            </a:r>
            <a:r>
              <a:rPr lang="tr-TR" sz="2800" dirty="0" err="1">
                <a:latin typeface="Times New Roman" panose="02020603050405020304" pitchFamily="18" charset="0"/>
                <a:cs typeface="Times New Roman" panose="02020603050405020304" pitchFamily="18" charset="0"/>
              </a:rPr>
              <a:t>ekstrakapsüler</a:t>
            </a:r>
            <a:r>
              <a:rPr lang="tr-TR" sz="2800" dirty="0">
                <a:latin typeface="Times New Roman" panose="02020603050405020304" pitchFamily="18" charset="0"/>
                <a:cs typeface="Times New Roman" panose="02020603050405020304" pitchFamily="18" charset="0"/>
              </a:rPr>
              <a:t> kristal lens </a:t>
            </a:r>
            <a:r>
              <a:rPr lang="tr-TR" sz="2800" dirty="0" err="1">
                <a:latin typeface="Times New Roman" panose="02020603050405020304" pitchFamily="18" charset="0"/>
                <a:cs typeface="Times New Roman" panose="02020603050405020304" pitchFamily="18" charset="0"/>
              </a:rPr>
              <a:t>ekstraksiyonu</a:t>
            </a:r>
            <a:r>
              <a:rPr lang="tr-TR" sz="2800" dirty="0">
                <a:latin typeface="Times New Roman" panose="02020603050405020304" pitchFamily="18" charset="0"/>
                <a:cs typeface="Times New Roman" panose="02020603050405020304" pitchFamily="18" charset="0"/>
              </a:rPr>
              <a:t> </a:t>
            </a:r>
          </a:p>
          <a:p>
            <a:endParaRPr lang="tr-TR" sz="2800" dirty="0" smtClean="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18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971600" y="690956"/>
            <a:ext cx="7992888" cy="6075392"/>
          </a:xfrm>
          <a:prstGeom prst="rect">
            <a:avLst/>
          </a:prstGeom>
        </p:spPr>
        <p:txBody>
          <a:bodyPr wrap="square">
            <a:spAutoFit/>
          </a:bodyPr>
          <a:lstStyle/>
          <a:p>
            <a:r>
              <a:rPr lang="tr-TR" sz="2400" b="1" dirty="0">
                <a:latin typeface="Times New Roman" panose="02020603050405020304" pitchFamily="18" charset="0"/>
                <a:cs typeface="Times New Roman" panose="02020603050405020304" pitchFamily="18" charset="0"/>
              </a:rPr>
              <a:t>İnsülin Dirençli DM Tanısı </a:t>
            </a:r>
            <a:r>
              <a:rPr lang="tr-TR" sz="2400" b="1" dirty="0" smtClean="0">
                <a:latin typeface="Times New Roman" panose="02020603050405020304" pitchFamily="18" charset="0"/>
                <a:cs typeface="Times New Roman" panose="02020603050405020304" pitchFamily="18" charset="0"/>
              </a:rPr>
              <a:t>kodlaması;</a:t>
            </a:r>
          </a:p>
          <a:p>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Öncelikle </a:t>
            </a:r>
            <a:r>
              <a:rPr lang="tr-TR" sz="2400" dirty="0">
                <a:latin typeface="Times New Roman" panose="02020603050405020304" pitchFamily="18" charset="0"/>
                <a:cs typeface="Times New Roman" panose="02020603050405020304" pitchFamily="18" charset="0"/>
              </a:rPr>
              <a:t>her zaman olduğu gibi ana tanı hastanın hastaneye geliş </a:t>
            </a:r>
            <a:r>
              <a:rPr lang="tr-TR" sz="2400" dirty="0" smtClean="0">
                <a:latin typeface="Times New Roman" panose="02020603050405020304" pitchFamily="18" charset="0"/>
                <a:cs typeface="Times New Roman" panose="02020603050405020304" pitchFamily="18" charset="0"/>
              </a:rPr>
              <a:t>sebebine göre </a:t>
            </a:r>
            <a:r>
              <a:rPr lang="tr-TR" sz="2400" dirty="0">
                <a:latin typeface="Times New Roman" panose="02020603050405020304" pitchFamily="18" charset="0"/>
                <a:cs typeface="Times New Roman" panose="02020603050405020304" pitchFamily="18" charset="0"/>
              </a:rPr>
              <a:t>belirlenir</a:t>
            </a:r>
            <a:r>
              <a:rPr lang="tr-TR" sz="2400" dirty="0" smtClean="0">
                <a:latin typeface="Times New Roman" panose="02020603050405020304" pitchFamily="18" charset="0"/>
                <a:cs typeface="Times New Roman" panose="02020603050405020304" pitchFamily="18" charset="0"/>
              </a:rPr>
              <a:t>.</a:t>
            </a:r>
          </a:p>
          <a:p>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Eğer hastaneye geliş sebebi DM ise ve eşlik eden 8 </a:t>
            </a:r>
            <a:r>
              <a:rPr lang="tr-TR" sz="2400" dirty="0" smtClean="0">
                <a:latin typeface="Times New Roman" panose="02020603050405020304" pitchFamily="18" charset="0"/>
                <a:cs typeface="Times New Roman" panose="02020603050405020304" pitchFamily="18" charset="0"/>
              </a:rPr>
              <a:t>durumdan bir </a:t>
            </a:r>
            <a:r>
              <a:rPr lang="tr-TR" sz="2400" dirty="0">
                <a:latin typeface="Times New Roman" panose="02020603050405020304" pitchFamily="18" charset="0"/>
                <a:cs typeface="Times New Roman" panose="02020603050405020304" pitchFamily="18" charset="0"/>
              </a:rPr>
              <a:t>ya da daha fazlası varsa </a:t>
            </a:r>
            <a:r>
              <a:rPr lang="tr-TR" sz="2400" dirty="0" smtClean="0">
                <a:solidFill>
                  <a:srgbClr val="FF0000"/>
                </a:solidFill>
                <a:latin typeface="Times New Roman" panose="02020603050405020304" pitchFamily="18" charset="0"/>
                <a:cs typeface="Times New Roman" panose="02020603050405020304" pitchFamily="18" charset="0"/>
              </a:rPr>
              <a:t>Ana Tanı </a:t>
            </a:r>
            <a:r>
              <a:rPr lang="tr-TR" sz="2400" dirty="0" smtClean="0">
                <a:latin typeface="Times New Roman" panose="02020603050405020304" pitchFamily="18" charset="0"/>
                <a:cs typeface="Times New Roman" panose="02020603050405020304" pitchFamily="18" charset="0"/>
              </a:rPr>
              <a:t>olarak </a:t>
            </a:r>
            <a:r>
              <a:rPr lang="tr-TR" sz="2400" dirty="0">
                <a:latin typeface="Times New Roman" panose="02020603050405020304" pitchFamily="18" charset="0"/>
                <a:cs typeface="Times New Roman" panose="02020603050405020304" pitchFamily="18" charset="0"/>
              </a:rPr>
              <a:t>insülin dirençli </a:t>
            </a:r>
            <a:r>
              <a:rPr lang="tr-TR" sz="2400" dirty="0" smtClean="0">
                <a:latin typeface="Times New Roman" panose="02020603050405020304" pitchFamily="18" charset="0"/>
                <a:cs typeface="Times New Roman" panose="02020603050405020304" pitchFamily="18" charset="0"/>
              </a:rPr>
              <a:t>DM </a:t>
            </a:r>
            <a:r>
              <a:rPr lang="tr-TR" sz="2400" b="1" dirty="0" smtClean="0">
                <a:solidFill>
                  <a:srgbClr val="FF0000"/>
                </a:solidFill>
                <a:latin typeface="Times New Roman" panose="02020603050405020304" pitchFamily="18" charset="0"/>
                <a:cs typeface="Times New Roman" panose="02020603050405020304" pitchFamily="18" charset="0"/>
              </a:rPr>
              <a:t>E1-.72 </a:t>
            </a:r>
            <a:r>
              <a:rPr lang="tr-TR" sz="2400" dirty="0" smtClean="0">
                <a:latin typeface="Times New Roman" panose="02020603050405020304" pitchFamily="18" charset="0"/>
                <a:cs typeface="Times New Roman" panose="02020603050405020304" pitchFamily="18" charset="0"/>
              </a:rPr>
              <a:t>kodlanır.</a:t>
            </a:r>
            <a:endParaRPr lang="tr-TR" sz="2400" dirty="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	Başka </a:t>
            </a:r>
            <a:r>
              <a:rPr lang="tr-TR" sz="2400" dirty="0">
                <a:latin typeface="Times New Roman" panose="02020603050405020304" pitchFamily="18" charset="0"/>
                <a:cs typeface="Times New Roman" panose="02020603050405020304" pitchFamily="18" charset="0"/>
              </a:rPr>
              <a:t>bir tanı için hastaneye yatırılan hastalarda yine insülin dirençli DM </a:t>
            </a:r>
            <a:r>
              <a:rPr lang="tr-TR" sz="2400" b="1" dirty="0" smtClean="0">
                <a:solidFill>
                  <a:srgbClr val="FF0000"/>
                </a:solidFill>
                <a:latin typeface="Times New Roman" panose="02020603050405020304" pitchFamily="18" charset="0"/>
                <a:cs typeface="Times New Roman" panose="02020603050405020304" pitchFamily="18" charset="0"/>
              </a:rPr>
              <a:t>E1- .72 </a:t>
            </a:r>
            <a:r>
              <a:rPr lang="tr-TR" sz="2400" dirty="0">
                <a:latin typeface="Times New Roman" panose="02020603050405020304" pitchFamily="18" charset="0"/>
                <a:cs typeface="Times New Roman" panose="02020603050405020304" pitchFamily="18" charset="0"/>
              </a:rPr>
              <a:t>kodu atanır, ancak böyle durumlarda ana tanı değil ek tanı olmalıdır</a:t>
            </a:r>
            <a:r>
              <a:rPr lang="tr-TR" sz="2400" dirty="0" smtClean="0">
                <a:latin typeface="Times New Roman" panose="02020603050405020304" pitchFamily="18" charset="0"/>
                <a:cs typeface="Times New Roman" panose="02020603050405020304" pitchFamily="18" charset="0"/>
              </a:rPr>
              <a:t>.</a:t>
            </a:r>
          </a:p>
          <a:p>
            <a:r>
              <a:rPr lang="tr-TR" sz="2400" dirty="0" smtClean="0">
                <a:latin typeface="Times New Roman" panose="02020603050405020304" pitchFamily="18" charset="0"/>
                <a:cs typeface="Times New Roman" panose="02020603050405020304" pitchFamily="18" charset="0"/>
              </a:rPr>
              <a:t>	E1-</a:t>
            </a:r>
            <a:r>
              <a:rPr lang="tr-TR" sz="2400" dirty="0">
                <a:latin typeface="Times New Roman" panose="02020603050405020304" pitchFamily="18" charset="0"/>
                <a:cs typeface="Times New Roman" panose="02020603050405020304" pitchFamily="18" charset="0"/>
              </a:rPr>
              <a:t>.72 DM insülin rezistansı ile birlikte kodu mutlak </a:t>
            </a:r>
            <a:r>
              <a:rPr lang="tr-TR" sz="2400" dirty="0" smtClean="0">
                <a:latin typeface="Times New Roman" panose="02020603050405020304" pitchFamily="18" charset="0"/>
                <a:cs typeface="Times New Roman" panose="02020603050405020304" pitchFamily="18" charset="0"/>
              </a:rPr>
              <a:t>Ana Tanı olacaktır </a:t>
            </a:r>
            <a:r>
              <a:rPr lang="tr-TR" sz="2400" dirty="0">
                <a:latin typeface="Times New Roman" panose="02020603050405020304" pitchFamily="18" charset="0"/>
                <a:cs typeface="Times New Roman" panose="02020603050405020304" pitchFamily="18" charset="0"/>
              </a:rPr>
              <a:t>diye </a:t>
            </a:r>
            <a:r>
              <a:rPr lang="tr-TR" sz="2400" dirty="0" smtClean="0">
                <a:latin typeface="Times New Roman" panose="02020603050405020304" pitchFamily="18" charset="0"/>
                <a:cs typeface="Times New Roman" panose="02020603050405020304" pitchFamily="18" charset="0"/>
              </a:rPr>
              <a:t>bir kural </a:t>
            </a:r>
            <a:r>
              <a:rPr lang="tr-TR" sz="2400" dirty="0">
                <a:latin typeface="Times New Roman" panose="02020603050405020304" pitchFamily="18" charset="0"/>
                <a:cs typeface="Times New Roman" panose="02020603050405020304" pitchFamily="18" charset="0"/>
              </a:rPr>
              <a:t>yoktur. Ancak bu </a:t>
            </a:r>
            <a:r>
              <a:rPr lang="tr-TR" sz="2400" dirty="0" err="1">
                <a:latin typeface="Times New Roman" panose="02020603050405020304" pitchFamily="18" charset="0"/>
                <a:cs typeface="Times New Roman" panose="02020603050405020304" pitchFamily="18" charset="0"/>
              </a:rPr>
              <a:t>DM’i</a:t>
            </a:r>
            <a:r>
              <a:rPr lang="tr-TR" sz="2400" dirty="0">
                <a:latin typeface="Times New Roman" panose="02020603050405020304" pitchFamily="18" charset="0"/>
                <a:cs typeface="Times New Roman" panose="02020603050405020304" pitchFamily="18" charset="0"/>
              </a:rPr>
              <a:t> insülin dirençli hale getiren diğer tanılarda ek </a:t>
            </a:r>
            <a:r>
              <a:rPr lang="tr-TR" sz="2400" dirty="0" smtClean="0">
                <a:latin typeface="Times New Roman" panose="02020603050405020304" pitchFamily="18" charset="0"/>
                <a:cs typeface="Times New Roman" panose="02020603050405020304" pitchFamily="18" charset="0"/>
              </a:rPr>
              <a:t>kod olarak </a:t>
            </a:r>
            <a:r>
              <a:rPr lang="tr-TR" sz="2400" dirty="0">
                <a:latin typeface="Times New Roman" panose="02020603050405020304" pitchFamily="18" charset="0"/>
                <a:cs typeface="Times New Roman" panose="02020603050405020304" pitchFamily="18" charset="0"/>
              </a:rPr>
              <a:t>kodlanması gerekmektedir.</a:t>
            </a:r>
            <a:r>
              <a:rPr lang="tr-TR" sz="2400" dirty="0" smtClean="0">
                <a:latin typeface="Times New Roman" panose="02020603050405020304" pitchFamily="18" charset="0"/>
                <a:cs typeface="Times New Roman" pitchFamily="18" charset="0"/>
              </a:rPr>
              <a:t>	</a:t>
            </a:r>
            <a:endParaRPr lang="tr-TR" sz="2400" dirty="0">
              <a:latin typeface="Times New Roman" panose="02020603050405020304" pitchFamily="18" charset="0"/>
              <a:cs typeface="Times New Roman" pitchFamily="18" charset="0"/>
            </a:endParaRPr>
          </a:p>
          <a:p>
            <a:pPr algn="ctr"/>
            <a:r>
              <a:rPr lang="tr-TR" sz="2400" i="1" dirty="0" smtClean="0">
                <a:solidFill>
                  <a:srgbClr val="FF0000"/>
                </a:solidFill>
                <a:latin typeface="Times New Roman" panose="02020603050405020304" pitchFamily="18" charset="0"/>
                <a:cs typeface="Times New Roman" pitchFamily="18" charset="0"/>
              </a:rPr>
              <a:t>	</a:t>
            </a:r>
            <a:r>
              <a:rPr lang="tr-TR" sz="2400" b="1" i="1" dirty="0" smtClean="0">
                <a:solidFill>
                  <a:srgbClr val="FF0000"/>
                </a:solidFill>
                <a:latin typeface="Times New Roman" panose="02020603050405020304" pitchFamily="18" charset="0"/>
                <a:cs typeface="Times New Roman" pitchFamily="18" charset="0"/>
              </a:rPr>
              <a:t>Unutmayınız hasta dosyasına E1-. 72 kodunu atadığınız zaman mutlaka eşlik eden durumu ek tanı olarak atamak zorundasınız E1-.72</a:t>
            </a:r>
            <a:r>
              <a:rPr lang="tr-TR" sz="2400" i="1" dirty="0" smtClean="0">
                <a:solidFill>
                  <a:srgbClr val="FF0000"/>
                </a:solidFill>
                <a:latin typeface="Times New Roman" panose="02020603050405020304" pitchFamily="18" charset="0"/>
                <a:cs typeface="Times New Roman" pitchFamily="18" charset="0"/>
              </a:rPr>
              <a:t>. </a:t>
            </a:r>
            <a:r>
              <a:rPr lang="tr-TR" sz="2400" b="1" i="1" dirty="0" smtClean="0">
                <a:solidFill>
                  <a:srgbClr val="FF0000"/>
                </a:solidFill>
                <a:latin typeface="Times New Roman" panose="02020603050405020304" pitchFamily="18" charset="0"/>
                <a:cs typeface="Times New Roman" pitchFamily="18" charset="0"/>
              </a:rPr>
              <a:t>tek başına kodlanmaz</a:t>
            </a:r>
            <a:endParaRPr lang="tr-TR" b="1" i="1" dirty="0">
              <a:solidFill>
                <a:srgbClr val="FF0000"/>
              </a:solidFill>
              <a:cs typeface="Times New Roman" pitchFamily="18" charset="0"/>
            </a:endParaRPr>
          </a:p>
        </p:txBody>
      </p:sp>
      <p:sp>
        <p:nvSpPr>
          <p:cNvPr id="4" name="Slayt Numarası Yer Tutucusu 3"/>
          <p:cNvSpPr>
            <a:spLocks noGrp="1"/>
          </p:cNvSpPr>
          <p:nvPr>
            <p:ph type="sldNum" sz="quarter" idx="12"/>
          </p:nvPr>
        </p:nvSpPr>
        <p:spPr>
          <a:xfrm>
            <a:off x="8100392" y="6453336"/>
            <a:ext cx="414958" cy="268140"/>
          </a:xfrm>
        </p:spPr>
        <p:txBody>
          <a:bodyPr/>
          <a:lstStyle/>
          <a:p>
            <a:r>
              <a:rPr lang="tr-TR" dirty="0" smtClean="0"/>
              <a:t> </a:t>
            </a:r>
            <a:fld id="{8E6C9555-572A-481E-9C9F-066FDC6A1EC4}" type="slidenum">
              <a:rPr lang="tr-TR" smtClean="0"/>
              <a:pPr/>
              <a:t>88</a:t>
            </a:fld>
            <a:endParaRPr lang="tr-TR" dirty="0"/>
          </a:p>
        </p:txBody>
      </p:sp>
      <p:sp>
        <p:nvSpPr>
          <p:cNvPr id="5" name="Dikdörtgen 4"/>
          <p:cNvSpPr/>
          <p:nvPr/>
        </p:nvSpPr>
        <p:spPr>
          <a:xfrm>
            <a:off x="1115616" y="44624"/>
            <a:ext cx="7920880" cy="646331"/>
          </a:xfrm>
          <a:prstGeom prst="rect">
            <a:avLst/>
          </a:prstGeom>
        </p:spPr>
        <p:txBody>
          <a:bodyPr wrap="square">
            <a:spAutoFit/>
          </a:bodyPr>
          <a:lstStyle/>
          <a:p>
            <a:pPr algn="ctr"/>
            <a:r>
              <a:rPr lang="tr-TR" sz="3600" b="1" dirty="0" smtClean="0">
                <a:solidFill>
                  <a:srgbClr val="FF0000"/>
                </a:solidFill>
                <a:latin typeface="Times New Roman" panose="02020603050405020304" pitchFamily="18" charset="0"/>
                <a:cs typeface="Times New Roman" panose="02020603050405020304" pitchFamily="18" charset="0"/>
              </a:rPr>
              <a:t>İnsülin Direnci E1-.72  </a:t>
            </a:r>
            <a:endParaRPr lang="tr-TR" sz="3600" dirty="0"/>
          </a:p>
        </p:txBody>
      </p:sp>
    </p:spTree>
    <p:extLst>
      <p:ext uri="{BB962C8B-B14F-4D97-AF65-F5344CB8AC3E}">
        <p14:creationId xmlns:p14="http://schemas.microsoft.com/office/powerpoint/2010/main" val="219950341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D83E1BDB-C912-48B3-A950-E0D4DA0744EF}" type="slidenum">
              <a:rPr lang="tr-TR" smtClean="0"/>
              <a:pPr>
                <a:defRPr/>
              </a:pPr>
              <a:t>89</a:t>
            </a:fld>
            <a:endParaRPr lang="tr-TR"/>
          </a:p>
        </p:txBody>
      </p:sp>
      <p:sp>
        <p:nvSpPr>
          <p:cNvPr id="3" name="İçerik Yer Tutucusu 2"/>
          <p:cNvSpPr txBox="1">
            <a:spLocks/>
          </p:cNvSpPr>
          <p:nvPr/>
        </p:nvSpPr>
        <p:spPr>
          <a:xfrm>
            <a:off x="1043608" y="731837"/>
            <a:ext cx="7920880" cy="5505475"/>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fontAlgn="auto">
              <a:spcAft>
                <a:spcPts val="0"/>
              </a:spcAft>
              <a:buFont typeface="Arial" panose="020B0604020202020204" pitchFamily="34" charset="0"/>
              <a:buNone/>
            </a:pPr>
            <a:endParaRPr lang="tr-TR" sz="2400" dirty="0" smtClean="0">
              <a:solidFill>
                <a:srgbClr val="FF0000"/>
              </a:solidFill>
              <a:latin typeface="Times New Roman" panose="02020603050405020304" pitchFamily="18" charset="0"/>
              <a:cs typeface="Times New Roman" pitchFamily="18" charset="0"/>
            </a:endParaRPr>
          </a:p>
          <a:p>
            <a:pPr marL="0" indent="0" algn="just" fontAlgn="auto">
              <a:spcAft>
                <a:spcPts val="0"/>
              </a:spcAft>
              <a:buFont typeface="Arial" panose="020B0604020202020204" pitchFamily="34" charset="0"/>
              <a:buNone/>
            </a:pPr>
            <a:r>
              <a:rPr lang="tr-TR" sz="3000" dirty="0" smtClean="0">
                <a:solidFill>
                  <a:srgbClr val="FF0000"/>
                </a:solidFill>
                <a:latin typeface="Times New Roman" panose="02020603050405020304" pitchFamily="18" charset="0"/>
                <a:cs typeface="Times New Roman" pitchFamily="18" charset="0"/>
              </a:rPr>
              <a:t>Örnek:</a:t>
            </a:r>
          </a:p>
          <a:p>
            <a:pPr marL="0" indent="0" algn="just" fontAlgn="auto">
              <a:spcAft>
                <a:spcPts val="0"/>
              </a:spcAft>
              <a:buFont typeface="Arial" panose="020B0604020202020204" pitchFamily="34" charset="0"/>
              <a:buNone/>
            </a:pPr>
            <a:r>
              <a:rPr lang="tr-TR" sz="3000" dirty="0" smtClean="0">
                <a:latin typeface="Times New Roman" panose="02020603050405020304" pitchFamily="18" charset="0"/>
                <a:cs typeface="Times New Roman" pitchFamily="18" charset="0"/>
              </a:rPr>
              <a:t>	52 yaşında Tip 2 Diyabet hastası hipertansiyon ve </a:t>
            </a:r>
            <a:r>
              <a:rPr lang="tr-TR" sz="3000" dirty="0" err="1" smtClean="0">
                <a:latin typeface="Times New Roman" panose="02020603050405020304" pitchFamily="18" charset="0"/>
                <a:cs typeface="Times New Roman" pitchFamily="18" charset="0"/>
              </a:rPr>
              <a:t>obezite</a:t>
            </a:r>
            <a:r>
              <a:rPr lang="tr-TR" sz="3000" dirty="0" smtClean="0">
                <a:latin typeface="Times New Roman" panose="02020603050405020304" pitchFamily="18" charset="0"/>
                <a:cs typeface="Times New Roman" pitchFamily="18" charset="0"/>
              </a:rPr>
              <a:t> nedeniyle hastaneye yatırılmıştır.</a:t>
            </a:r>
          </a:p>
          <a:p>
            <a:pPr marL="0" indent="0" algn="just" fontAlgn="auto">
              <a:spcAft>
                <a:spcPts val="0"/>
              </a:spcAft>
              <a:buFont typeface="Arial" panose="020B0604020202020204" pitchFamily="34" charset="0"/>
              <a:buNone/>
            </a:pPr>
            <a:endParaRPr lang="tr-TR" sz="3000" dirty="0" smtClean="0">
              <a:latin typeface="Times New Roman" panose="02020603050405020304" pitchFamily="18" charset="0"/>
              <a:cs typeface="Times New Roman" pitchFamily="18" charset="0"/>
            </a:endParaRPr>
          </a:p>
          <a:p>
            <a:pPr fontAlgn="auto">
              <a:spcAft>
                <a:spcPts val="0"/>
              </a:spcAft>
              <a:buFont typeface="Wingdings" panose="05000000000000000000" pitchFamily="2" charset="2"/>
              <a:buChar char="ü"/>
            </a:pPr>
            <a:r>
              <a:rPr lang="tr-TR" sz="3000" dirty="0" smtClean="0">
                <a:latin typeface="Times New Roman" panose="02020603050405020304" pitchFamily="18" charset="0"/>
                <a:cs typeface="Times New Roman" pitchFamily="18" charset="0"/>
              </a:rPr>
              <a:t>E11.72 </a:t>
            </a:r>
            <a:r>
              <a:rPr lang="tr-TR" sz="3000" dirty="0" err="1" smtClean="0">
                <a:latin typeface="Times New Roman" panose="02020603050405020304" pitchFamily="18" charset="0"/>
                <a:cs typeface="Times New Roman" pitchFamily="18" charset="0"/>
              </a:rPr>
              <a:t>İnsulin</a:t>
            </a:r>
            <a:r>
              <a:rPr lang="tr-TR" sz="3000" dirty="0" smtClean="0">
                <a:latin typeface="Times New Roman" panose="02020603050405020304" pitchFamily="18" charset="0"/>
                <a:cs typeface="Times New Roman" pitchFamily="18" charset="0"/>
              </a:rPr>
              <a:t> bağımlı olmayan </a:t>
            </a:r>
            <a:r>
              <a:rPr lang="tr-TR" sz="3000" dirty="0" err="1" smtClean="0">
                <a:latin typeface="Times New Roman" panose="02020603050405020304" pitchFamily="18" charset="0"/>
                <a:cs typeface="Times New Roman" pitchFamily="18" charset="0"/>
              </a:rPr>
              <a:t>diyabetes</a:t>
            </a:r>
            <a:r>
              <a:rPr lang="tr-TR" sz="3000" dirty="0" smtClean="0">
                <a:latin typeface="Times New Roman" panose="02020603050405020304" pitchFamily="18" charset="0"/>
                <a:cs typeface="Times New Roman" pitchFamily="18" charset="0"/>
              </a:rPr>
              <a:t> </a:t>
            </a:r>
            <a:r>
              <a:rPr lang="tr-TR" sz="3000" dirty="0" err="1" smtClean="0">
                <a:latin typeface="Times New Roman" panose="02020603050405020304" pitchFamily="18" charset="0"/>
                <a:cs typeface="Times New Roman" pitchFamily="18" charset="0"/>
              </a:rPr>
              <a:t>mellitus</a:t>
            </a:r>
            <a:r>
              <a:rPr lang="tr-TR" sz="3000" dirty="0" smtClean="0">
                <a:latin typeface="Times New Roman" panose="02020603050405020304" pitchFamily="18" charset="0"/>
                <a:cs typeface="Times New Roman" pitchFamily="18" charset="0"/>
              </a:rPr>
              <a:t>, </a:t>
            </a:r>
            <a:r>
              <a:rPr lang="tr-TR" sz="3000" dirty="0" err="1" smtClean="0">
                <a:latin typeface="Times New Roman" panose="02020603050405020304" pitchFamily="18" charset="0"/>
                <a:cs typeface="Times New Roman" pitchFamily="18" charset="0"/>
              </a:rPr>
              <a:t>ınsülin</a:t>
            </a:r>
            <a:r>
              <a:rPr lang="tr-TR" sz="3000" dirty="0" smtClean="0">
                <a:latin typeface="Times New Roman" panose="02020603050405020304" pitchFamily="18" charset="0"/>
                <a:cs typeface="Times New Roman" pitchFamily="18" charset="0"/>
              </a:rPr>
              <a:t> rezistansı ile birlikte</a:t>
            </a:r>
          </a:p>
          <a:p>
            <a:pPr fontAlgn="auto">
              <a:spcAft>
                <a:spcPts val="0"/>
              </a:spcAft>
              <a:buFont typeface="Wingdings" panose="05000000000000000000" pitchFamily="2" charset="2"/>
              <a:buChar char="ü"/>
            </a:pPr>
            <a:r>
              <a:rPr lang="tr-TR" sz="3000" dirty="0" smtClean="0">
                <a:latin typeface="Times New Roman" panose="02020603050405020304" pitchFamily="18" charset="0"/>
                <a:cs typeface="Times New Roman" pitchFamily="18" charset="0"/>
              </a:rPr>
              <a:t>I10  Hipertansiyon</a:t>
            </a:r>
          </a:p>
          <a:p>
            <a:pPr fontAlgn="auto">
              <a:spcAft>
                <a:spcPts val="0"/>
              </a:spcAft>
              <a:buFont typeface="Wingdings" panose="05000000000000000000" pitchFamily="2" charset="2"/>
              <a:buChar char="ü"/>
            </a:pPr>
            <a:r>
              <a:rPr lang="tr-TR" sz="3000" dirty="0" smtClean="0">
                <a:latin typeface="Times New Roman" panose="02020603050405020304" pitchFamily="18" charset="0"/>
                <a:cs typeface="Times New Roman" pitchFamily="18" charset="0"/>
              </a:rPr>
              <a:t>E66.9 </a:t>
            </a:r>
            <a:r>
              <a:rPr lang="tr-TR" sz="3000" dirty="0" err="1" smtClean="0">
                <a:latin typeface="Times New Roman" panose="02020603050405020304" pitchFamily="18" charset="0"/>
                <a:cs typeface="Times New Roman" pitchFamily="18" charset="0"/>
              </a:rPr>
              <a:t>Obesite</a:t>
            </a:r>
            <a:r>
              <a:rPr lang="tr-TR" sz="3000" dirty="0" smtClean="0">
                <a:latin typeface="Times New Roman" panose="02020603050405020304" pitchFamily="18" charset="0"/>
                <a:cs typeface="Times New Roman" pitchFamily="18" charset="0"/>
              </a:rPr>
              <a:t>, tanımlanmamış</a:t>
            </a:r>
          </a:p>
          <a:p>
            <a:pPr marL="0" indent="0" fontAlgn="auto">
              <a:spcAft>
                <a:spcPts val="0"/>
              </a:spcAft>
              <a:buFont typeface="Arial" panose="020B0604020202020204" pitchFamily="34" charset="0"/>
              <a:buNone/>
            </a:pPr>
            <a:endParaRPr lang="tr-TR" sz="3000" dirty="0" smtClean="0">
              <a:solidFill>
                <a:prstClr val="black"/>
              </a:solidFill>
              <a:latin typeface="Times New Roman" pitchFamily="18" charset="0"/>
              <a:cs typeface="Times New Roman" pitchFamily="18" charset="0"/>
            </a:endParaRPr>
          </a:p>
          <a:p>
            <a:pPr marL="0" indent="0" algn="ctr" fontAlgn="auto">
              <a:spcAft>
                <a:spcPts val="0"/>
              </a:spcAft>
              <a:buFont typeface="Arial" panose="020B0604020202020204" pitchFamily="34" charset="0"/>
              <a:buNone/>
            </a:pPr>
            <a:r>
              <a:rPr lang="tr-TR" sz="3000" b="1" i="1" dirty="0" smtClean="0">
                <a:solidFill>
                  <a:srgbClr val="FF0000"/>
                </a:solidFill>
                <a:latin typeface="Times New Roman" panose="02020603050405020304" pitchFamily="18" charset="0"/>
                <a:cs typeface="Times New Roman" pitchFamily="18" charset="0"/>
              </a:rPr>
              <a:t>E1-. 72 kodunu atadığınız zaman mutlaka eşlik eden durumu ek tanı olarak atamak zorundayız E1-. 72 tek bırakılmaz.</a:t>
            </a:r>
            <a:endParaRPr lang="tr-TR" sz="3000" b="1" dirty="0" smtClean="0">
              <a:solidFill>
                <a:prstClr val="black"/>
              </a:solidFill>
              <a:latin typeface="Times New Roman" pitchFamily="18" charset="0"/>
              <a:cs typeface="Times New Roman" pitchFamily="18" charset="0"/>
            </a:endParaRPr>
          </a:p>
          <a:p>
            <a:pPr marL="0" indent="0" fontAlgn="auto">
              <a:spcAft>
                <a:spcPts val="0"/>
              </a:spcAft>
              <a:buFont typeface="Arial" panose="020B0604020202020204" pitchFamily="34" charset="0"/>
              <a:buNone/>
            </a:pPr>
            <a:r>
              <a:rPr lang="tr-TR" sz="2400" dirty="0" smtClean="0">
                <a:latin typeface="Calibri" pitchFamily="34" charset="0"/>
              </a:rPr>
              <a:t/>
            </a:r>
            <a:br>
              <a:rPr lang="tr-TR" sz="2400" dirty="0" smtClean="0">
                <a:latin typeface="Calibri" pitchFamily="34" charset="0"/>
              </a:rPr>
            </a:br>
            <a:endParaRPr lang="tr-TR" dirty="0"/>
          </a:p>
        </p:txBody>
      </p:sp>
    </p:spTree>
    <p:extLst>
      <p:ext uri="{BB962C8B-B14F-4D97-AF65-F5344CB8AC3E}">
        <p14:creationId xmlns:p14="http://schemas.microsoft.com/office/powerpoint/2010/main" val="369286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p:cTn id="2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8" end="8"/>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p:cTn id="2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45B0A79-930E-444F-BC04-A34B492D622F}" type="slidenum">
              <a:rPr lang="tr-TR" smtClean="0"/>
              <a:pPr>
                <a:defRPr/>
              </a:pPr>
              <a:t>9</a:t>
            </a:fld>
            <a:endParaRPr lang="tr-TR"/>
          </a:p>
        </p:txBody>
      </p:sp>
      <p:sp>
        <p:nvSpPr>
          <p:cNvPr id="2" name="1 Başlık"/>
          <p:cNvSpPr>
            <a:spLocks noGrp="1"/>
          </p:cNvSpPr>
          <p:nvPr>
            <p:ph type="title" idx="4294967295"/>
          </p:nvPr>
        </p:nvSpPr>
        <p:spPr>
          <a:xfrm>
            <a:off x="1439863" y="0"/>
            <a:ext cx="7704137" cy="1077913"/>
          </a:xfrm>
        </p:spPr>
        <p:txBody>
          <a:bodyPr rtlCol="0">
            <a:noAutofit/>
          </a:bodyPr>
          <a:lstStyle/>
          <a:p>
            <a:pPr algn="ctr">
              <a:defRPr/>
            </a:pPr>
            <a:r>
              <a:rPr lang="tr-TR" sz="3600" b="1" dirty="0">
                <a:solidFill>
                  <a:srgbClr val="FF0000"/>
                </a:solidFill>
                <a:latin typeface="Times New Roman" panose="02020603050405020304" pitchFamily="18" charset="0"/>
                <a:ea typeface="+mn-ea"/>
                <a:cs typeface="Times New Roman" panose="02020603050405020304" pitchFamily="18" charset="0"/>
              </a:rPr>
              <a:t>HIV </a:t>
            </a:r>
            <a:r>
              <a:rPr lang="tr-TR" sz="3600" b="1" dirty="0" smtClean="0">
                <a:solidFill>
                  <a:srgbClr val="FF0000"/>
                </a:solidFill>
                <a:latin typeface="Times New Roman" panose="02020603050405020304" pitchFamily="18" charset="0"/>
                <a:ea typeface="+mn-ea"/>
                <a:cs typeface="Times New Roman" panose="02020603050405020304" pitchFamily="18" charset="0"/>
              </a:rPr>
              <a:t>Hastalığı B20-B24</a:t>
            </a:r>
            <a:endParaRPr lang="tr-TR" sz="3600" b="1" dirty="0">
              <a:solidFill>
                <a:srgbClr val="FF0000"/>
              </a:solidFill>
              <a:latin typeface="Times New Roman" panose="02020603050405020304" pitchFamily="18" charset="0"/>
              <a:ea typeface="+mn-ea"/>
              <a:cs typeface="Times New Roman" panose="02020603050405020304" pitchFamily="18" charset="0"/>
            </a:endParaRPr>
          </a:p>
        </p:txBody>
      </p:sp>
      <p:sp>
        <p:nvSpPr>
          <p:cNvPr id="3" name="2 İçerik Yer Tutucusu"/>
          <p:cNvSpPr>
            <a:spLocks noGrp="1"/>
          </p:cNvSpPr>
          <p:nvPr>
            <p:ph idx="4294967295"/>
          </p:nvPr>
        </p:nvSpPr>
        <p:spPr>
          <a:xfrm>
            <a:off x="971600" y="1340768"/>
            <a:ext cx="8172400" cy="5015583"/>
          </a:xfrm>
        </p:spPr>
        <p:txBody>
          <a:bodyPr rtlCol="0">
            <a:normAutofit/>
          </a:bodyPr>
          <a:lstStyle/>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Hastada </a:t>
            </a:r>
            <a:r>
              <a:rPr lang="tr-TR" sz="2800" dirty="0" err="1">
                <a:latin typeface="Times New Roman" panose="02020603050405020304" pitchFamily="18" charset="0"/>
                <a:cs typeface="Times New Roman" panose="02020603050405020304" pitchFamily="18" charset="0"/>
              </a:rPr>
              <a:t>HIV’e</a:t>
            </a:r>
            <a:r>
              <a:rPr lang="tr-TR" sz="2800" dirty="0">
                <a:latin typeface="Times New Roman" panose="02020603050405020304" pitchFamily="18" charset="0"/>
                <a:cs typeface="Times New Roman" panose="02020603050405020304" pitchFamily="18" charset="0"/>
              </a:rPr>
              <a:t> bağlı bir komplikasyon ya da bulgu görüldüğünde bu bloktan bir kod atanması gerekmektedir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Bu bloktan bir kod atandıktan sonra R75 ya da Z21 kodları atanamaz.</a:t>
            </a:r>
          </a:p>
          <a:p>
            <a:pPr>
              <a:buClr>
                <a:srgbClr val="002060"/>
              </a:buClr>
              <a:buFont typeface="Wingdings" pitchFamily="2" charset="2"/>
              <a:buChar char="ü"/>
            </a:pPr>
            <a:r>
              <a:rPr lang="tr-TR" sz="2800" dirty="0" smtClean="0">
                <a:latin typeface="Times New Roman" panose="02020603050405020304" pitchFamily="18" charset="0"/>
                <a:cs typeface="Times New Roman" panose="02020603050405020304" pitchFamily="18" charset="0"/>
              </a:rPr>
              <a:t>B20-24 </a:t>
            </a:r>
            <a:r>
              <a:rPr lang="tr-TR" sz="2800" dirty="0">
                <a:latin typeface="Times New Roman" panose="02020603050405020304" pitchFamily="18" charset="0"/>
                <a:cs typeface="Times New Roman" panose="02020603050405020304" pitchFamily="18" charset="0"/>
              </a:rPr>
              <a:t>kodlarına ek olarak bulgu ya da komplikasyonlara ait kodları da atamamız gereklidir. </a:t>
            </a:r>
          </a:p>
          <a:p>
            <a:pPr>
              <a:buClr>
                <a:srgbClr val="002060"/>
              </a:buClr>
              <a:buFont typeface="Wingdings" pitchFamily="2" charset="2"/>
              <a:buChar char="ü"/>
            </a:pPr>
            <a:r>
              <a:rPr lang="tr-TR" sz="2800" dirty="0">
                <a:latin typeface="Times New Roman" panose="02020603050405020304" pitchFamily="18" charset="0"/>
                <a:cs typeface="Times New Roman" panose="02020603050405020304" pitchFamily="18" charset="0"/>
              </a:rPr>
              <a:t>Ana tanı hastanın hastaneye yatırılma nedenine göre </a:t>
            </a:r>
            <a:r>
              <a:rPr lang="tr-TR" sz="2800" dirty="0" smtClean="0">
                <a:latin typeface="Times New Roman" panose="02020603050405020304" pitchFamily="18" charset="0"/>
                <a:cs typeface="Times New Roman" panose="02020603050405020304" pitchFamily="18" charset="0"/>
              </a:rPr>
              <a:t>değişir.</a:t>
            </a: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a:buClr>
                <a:srgbClr val="002060"/>
              </a:buClr>
              <a:buFont typeface="Wingdings" pitchFamily="2" charset="2"/>
              <a:buChar char="ü"/>
            </a:pPr>
            <a:r>
              <a:rPr lang="tr-TR" sz="2800" dirty="0" smtClean="0">
                <a:latin typeface="Times New Roman" panose="02020603050405020304" pitchFamily="18" charset="0"/>
                <a:cs typeface="Times New Roman" panose="02020603050405020304" pitchFamily="18" charset="0"/>
              </a:rPr>
              <a:t>Yıldız </a:t>
            </a:r>
            <a:r>
              <a:rPr lang="tr-TR" sz="2800" dirty="0">
                <a:latin typeface="Times New Roman" panose="02020603050405020304" pitchFamily="18" charset="0"/>
                <a:cs typeface="Times New Roman" panose="02020603050405020304" pitchFamily="18" charset="0"/>
              </a:rPr>
              <a:t>simgesi (*) bulunan bulgular, HIV/AIDS’te hiçbir zaman ana tanı olarak atanamaz (ACS 102)</a:t>
            </a:r>
          </a:p>
          <a:p>
            <a:pPr>
              <a:buClr>
                <a:srgbClr val="002060"/>
              </a:buClr>
              <a:buFont typeface="Wingdings" pitchFamily="2" charset="2"/>
              <a:buChar char="ü"/>
            </a:pPr>
            <a:endParaRPr lang="tr-TR" sz="2800" dirty="0" smtClean="0">
              <a:latin typeface="Times New Roman" panose="02020603050405020304" pitchFamily="18" charset="0"/>
              <a:cs typeface="Times New Roman" panose="02020603050405020304" pitchFamily="18" charset="0"/>
            </a:endParaRPr>
          </a:p>
          <a:p>
            <a:pPr>
              <a:buClr>
                <a:srgbClr val="002060"/>
              </a:buClr>
              <a:buFont typeface="Wingdings" pitchFamily="2" charset="2"/>
              <a:buChar char="ü"/>
            </a:pPr>
            <a:endParaRPr lang="tr-TR" sz="2800" dirty="0">
              <a:latin typeface="Times New Roman" panose="02020603050405020304" pitchFamily="18" charset="0"/>
              <a:cs typeface="Times New Roman" panose="02020603050405020304" pitchFamily="18" charset="0"/>
            </a:endParaRPr>
          </a:p>
          <a:p>
            <a:pPr eaLnBrk="1" fontAlgn="auto" hangingPunct="1">
              <a:spcAft>
                <a:spcPts val="0"/>
              </a:spcAft>
              <a:buFont typeface="Arial" pitchFamily="34" charset="0"/>
              <a:buChar char="•"/>
              <a:defRPr/>
            </a:pPr>
            <a:endParaRPr lang="tr-TR" kern="1200" dirty="0">
              <a:latin typeface="+mn-lt"/>
              <a:ea typeface="+mn-ea"/>
              <a:cs typeface="+mn-cs"/>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43608" y="44624"/>
            <a:ext cx="8100392" cy="1080120"/>
          </a:xfrm>
        </p:spPr>
        <p:txBody>
          <a:bodyPr rtlCol="0">
            <a:normAutofit fontScale="90000"/>
          </a:bodyPr>
          <a:lstStyle/>
          <a:p>
            <a:pPr algn="ctr" eaLnBrk="1" fontAlgn="auto" hangingPunct="1">
              <a:spcAft>
                <a:spcPts val="0"/>
              </a:spcAft>
              <a:defRPr/>
            </a:pPr>
            <a:r>
              <a:rPr lang="tr-TR" sz="4000" b="1" dirty="0" smtClean="0">
                <a:solidFill>
                  <a:srgbClr val="FF0000"/>
                </a:solidFill>
                <a:latin typeface="Times New Roman" panose="02020603050405020304" pitchFamily="18" charset="0"/>
                <a:cs typeface="Times New Roman" panose="02020603050405020304" pitchFamily="18" charset="0"/>
              </a:rPr>
              <a:t>Diyabet ve Çoklu </a:t>
            </a:r>
            <a:r>
              <a:rPr lang="tr-TR" sz="4000" b="1" dirty="0" err="1" smtClean="0">
                <a:solidFill>
                  <a:srgbClr val="FF0000"/>
                </a:solidFill>
                <a:latin typeface="Times New Roman" panose="02020603050405020304" pitchFamily="18" charset="0"/>
                <a:cs typeface="Times New Roman" panose="02020603050405020304" pitchFamily="18" charset="0"/>
              </a:rPr>
              <a:t>Mikrovasküler</a:t>
            </a:r>
            <a:r>
              <a:rPr lang="tr-TR" sz="4000" b="1" dirty="0" smtClean="0">
                <a:solidFill>
                  <a:srgbClr val="FF0000"/>
                </a:solidFill>
                <a:latin typeface="Times New Roman" panose="02020603050405020304" pitchFamily="18" charset="0"/>
                <a:cs typeface="Times New Roman" panose="02020603050405020304" pitchFamily="18" charset="0"/>
              </a:rPr>
              <a:t> Komplikasyonlar ile Diyabet E1-.71</a:t>
            </a:r>
          </a:p>
        </p:txBody>
      </p:sp>
      <p:sp>
        <p:nvSpPr>
          <p:cNvPr id="4" name="3 Slayt Numarası Yer Tutucusu"/>
          <p:cNvSpPr>
            <a:spLocks noGrp="1"/>
          </p:cNvSpPr>
          <p:nvPr>
            <p:ph type="sldNum" sz="quarter" idx="12"/>
          </p:nvPr>
        </p:nvSpPr>
        <p:spPr/>
        <p:txBody>
          <a:bodyPr/>
          <a:lstStyle/>
          <a:p>
            <a:pPr>
              <a:defRPr/>
            </a:pPr>
            <a:fld id="{E656B9F1-B4F6-4CB1-8266-8635F71B26FC}" type="slidenum">
              <a:rPr lang="tr-TR" smtClean="0"/>
              <a:pPr>
                <a:defRPr/>
              </a:pPr>
              <a:t>90</a:t>
            </a:fld>
            <a:endParaRPr lang="tr-TR"/>
          </a:p>
        </p:txBody>
      </p:sp>
      <p:sp>
        <p:nvSpPr>
          <p:cNvPr id="3" name="Dikdörtgen 2"/>
          <p:cNvSpPr/>
          <p:nvPr/>
        </p:nvSpPr>
        <p:spPr>
          <a:xfrm>
            <a:off x="1043608" y="1700807"/>
            <a:ext cx="8100392" cy="4401205"/>
          </a:xfrm>
          <a:prstGeom prst="rect">
            <a:avLst/>
          </a:prstGeom>
        </p:spPr>
        <p:txBody>
          <a:bodyPr wrap="square">
            <a:spAutoFit/>
          </a:bodyPr>
          <a:lstStyle/>
          <a:p>
            <a:r>
              <a:rPr lang="tr-TR" sz="2800" dirty="0">
                <a:latin typeface="Times New Roman" panose="02020603050405020304" pitchFamily="18" charset="0"/>
                <a:cs typeface="Times New Roman" panose="02020603050405020304" pitchFamily="18" charset="0"/>
              </a:rPr>
              <a:t>Diyabet, aşağıda verilen 5 ana başlık içerisinde yer almakta olan tanılardan farklı gruplardan 2 ya da daha fazlası ile bir arada bulunması </a:t>
            </a:r>
            <a:r>
              <a:rPr lang="tr-TR" sz="2800" dirty="0" smtClean="0">
                <a:latin typeface="Times New Roman" panose="02020603050405020304" pitchFamily="18" charset="0"/>
                <a:cs typeface="Times New Roman" panose="02020603050405020304" pitchFamily="18" charset="0"/>
              </a:rPr>
              <a:t>durumunda </a:t>
            </a:r>
            <a:r>
              <a:rPr lang="tr-TR" sz="2800" dirty="0" err="1" smtClean="0">
                <a:latin typeface="Times New Roman" panose="02020603050405020304" pitchFamily="18" charset="0"/>
                <a:cs typeface="Times New Roman" panose="02020603050405020304" pitchFamily="18" charset="0"/>
              </a:rPr>
              <a:t>mikrovasküler</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komplikasyonlu DM adını alır ve DM </a:t>
            </a:r>
            <a:r>
              <a:rPr lang="tr-TR" sz="2800" b="1" dirty="0">
                <a:solidFill>
                  <a:srgbClr val="FF0000"/>
                </a:solidFill>
                <a:latin typeface="Times New Roman" panose="02020603050405020304" pitchFamily="18" charset="0"/>
                <a:cs typeface="Times New Roman" panose="02020603050405020304" pitchFamily="18" charset="0"/>
              </a:rPr>
              <a:t>E1-.71 </a:t>
            </a:r>
            <a:r>
              <a:rPr lang="tr-TR" sz="2800" dirty="0">
                <a:latin typeface="Times New Roman" panose="02020603050405020304" pitchFamily="18" charset="0"/>
                <a:cs typeface="Times New Roman" panose="02020603050405020304" pitchFamily="18" charset="0"/>
              </a:rPr>
              <a:t>olarak kodlanır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marL="342900" indent="-342900">
              <a:buAutoNum type="arabicPeriod"/>
            </a:pPr>
            <a:r>
              <a:rPr lang="tr-TR" sz="2800" dirty="0">
                <a:latin typeface="Times New Roman" panose="02020603050405020304" pitchFamily="18" charset="0"/>
                <a:cs typeface="Times New Roman" panose="02020603050405020304" pitchFamily="18" charset="0"/>
              </a:rPr>
              <a:t>Böbrek hastalıklarına bağlı komplikasyonlar</a:t>
            </a:r>
          </a:p>
          <a:p>
            <a:pPr marL="342900" indent="-342900">
              <a:buAutoNum type="arabicPeriod"/>
            </a:pPr>
            <a:r>
              <a:rPr lang="tr-TR" sz="2800" dirty="0">
                <a:latin typeface="Times New Roman" panose="02020603050405020304" pitchFamily="18" charset="0"/>
                <a:cs typeface="Times New Roman" panose="02020603050405020304" pitchFamily="18" charset="0"/>
              </a:rPr>
              <a:t>Göz hastalıklarına bağlı komplikasyonlar</a:t>
            </a:r>
          </a:p>
          <a:p>
            <a:pPr marL="342900" indent="-342900">
              <a:buAutoNum type="arabicPeriod"/>
            </a:pPr>
            <a:r>
              <a:rPr lang="tr-TR" sz="2800" dirty="0">
                <a:latin typeface="Times New Roman" panose="02020603050405020304" pitchFamily="18" charset="0"/>
                <a:cs typeface="Times New Roman" panose="02020603050405020304" pitchFamily="18" charset="0"/>
              </a:rPr>
              <a:t>Nörolojik hastalıklara bağlı komplikasyonlar</a:t>
            </a:r>
          </a:p>
          <a:p>
            <a:pPr marL="342900" indent="-342900">
              <a:buAutoNum type="arabicPeriod"/>
            </a:pPr>
            <a:r>
              <a:rPr lang="tr-TR" sz="2800" dirty="0">
                <a:latin typeface="Times New Roman" panose="02020603050405020304" pitchFamily="18" charset="0"/>
                <a:cs typeface="Times New Roman" panose="02020603050405020304" pitchFamily="18" charset="0"/>
              </a:rPr>
              <a:t>Diyabetik </a:t>
            </a:r>
            <a:r>
              <a:rPr lang="tr-TR" sz="2800" dirty="0" err="1">
                <a:latin typeface="Times New Roman" panose="02020603050405020304" pitchFamily="18" charset="0"/>
                <a:cs typeface="Times New Roman" panose="02020603050405020304" pitchFamily="18" charset="0"/>
              </a:rPr>
              <a:t>iskemik</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kardiyomiyopati</a:t>
            </a:r>
            <a:endParaRPr lang="tr-TR" sz="2800" dirty="0">
              <a:latin typeface="Times New Roman" panose="02020603050405020304" pitchFamily="18" charset="0"/>
              <a:cs typeface="Times New Roman" panose="02020603050405020304" pitchFamily="18" charset="0"/>
            </a:endParaRPr>
          </a:p>
          <a:p>
            <a:pPr marL="342900" indent="-342900">
              <a:buAutoNum type="arabicPeriod"/>
            </a:pPr>
            <a:r>
              <a:rPr lang="tr-TR" sz="2800" dirty="0">
                <a:latin typeface="Times New Roman" panose="02020603050405020304" pitchFamily="18" charset="0"/>
                <a:cs typeface="Times New Roman" panose="02020603050405020304" pitchFamily="18" charset="0"/>
              </a:rPr>
              <a:t>Diyabetik cilt ve </a:t>
            </a:r>
            <a:r>
              <a:rPr lang="tr-TR" sz="2800" dirty="0" err="1">
                <a:latin typeface="Times New Roman" panose="02020603050405020304" pitchFamily="18" charset="0"/>
                <a:cs typeface="Times New Roman" panose="02020603050405020304" pitchFamily="18" charset="0"/>
              </a:rPr>
              <a:t>subkutan</a:t>
            </a:r>
            <a:r>
              <a:rPr lang="tr-TR" sz="2800" dirty="0">
                <a:latin typeface="Times New Roman" panose="02020603050405020304" pitchFamily="18" charset="0"/>
                <a:cs typeface="Times New Roman" panose="02020603050405020304" pitchFamily="18" charset="0"/>
              </a:rPr>
              <a:t> doku komplikasyonları</a:t>
            </a:r>
            <a:r>
              <a:rPr lang="tr-TR" sz="2800" dirty="0"/>
              <a:t>;</a:t>
            </a:r>
          </a:p>
        </p:txBody>
      </p:sp>
    </p:spTree>
    <p:extLst>
      <p:ext uri="{BB962C8B-B14F-4D97-AF65-F5344CB8AC3E}">
        <p14:creationId xmlns:p14="http://schemas.microsoft.com/office/powerpoint/2010/main" val="42067956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43608" y="44624"/>
            <a:ext cx="8100392" cy="1080120"/>
          </a:xfrm>
        </p:spPr>
        <p:txBody>
          <a:bodyPr rtlCol="0">
            <a:normAutofit fontScale="90000"/>
          </a:bodyPr>
          <a:lstStyle/>
          <a:p>
            <a:pPr algn="ctr" eaLnBrk="1" fontAlgn="auto" hangingPunct="1">
              <a:spcAft>
                <a:spcPts val="0"/>
              </a:spcAft>
              <a:defRPr/>
            </a:pPr>
            <a:r>
              <a:rPr lang="tr-TR" sz="4000" b="1" dirty="0" smtClean="0">
                <a:solidFill>
                  <a:srgbClr val="FF0000"/>
                </a:solidFill>
                <a:latin typeface="Times New Roman" panose="02020603050405020304" pitchFamily="18" charset="0"/>
                <a:cs typeface="Times New Roman" panose="02020603050405020304" pitchFamily="18" charset="0"/>
              </a:rPr>
              <a:t>Diyabet ve Çoklu </a:t>
            </a:r>
            <a:r>
              <a:rPr lang="tr-TR" sz="4000" b="1" dirty="0" err="1" smtClean="0">
                <a:solidFill>
                  <a:srgbClr val="FF0000"/>
                </a:solidFill>
                <a:latin typeface="Times New Roman" panose="02020603050405020304" pitchFamily="18" charset="0"/>
                <a:cs typeface="Times New Roman" panose="02020603050405020304" pitchFamily="18" charset="0"/>
              </a:rPr>
              <a:t>Mikrovasküler</a:t>
            </a:r>
            <a:r>
              <a:rPr lang="tr-TR" sz="4000" b="1" dirty="0" smtClean="0">
                <a:solidFill>
                  <a:srgbClr val="FF0000"/>
                </a:solidFill>
                <a:latin typeface="Times New Roman" panose="02020603050405020304" pitchFamily="18" charset="0"/>
                <a:cs typeface="Times New Roman" panose="02020603050405020304" pitchFamily="18" charset="0"/>
              </a:rPr>
              <a:t> Komplikasyonlar ile Diyabet E1-.71</a:t>
            </a:r>
          </a:p>
        </p:txBody>
      </p:sp>
      <p:sp>
        <p:nvSpPr>
          <p:cNvPr id="4" name="3 Slayt Numarası Yer Tutucusu"/>
          <p:cNvSpPr>
            <a:spLocks noGrp="1"/>
          </p:cNvSpPr>
          <p:nvPr>
            <p:ph type="sldNum" sz="quarter" idx="12"/>
          </p:nvPr>
        </p:nvSpPr>
        <p:spPr/>
        <p:txBody>
          <a:bodyPr/>
          <a:lstStyle/>
          <a:p>
            <a:pPr>
              <a:defRPr/>
            </a:pPr>
            <a:fld id="{E656B9F1-B4F6-4CB1-8266-8635F71B26FC}" type="slidenum">
              <a:rPr lang="tr-TR" smtClean="0"/>
              <a:pPr>
                <a:defRPr/>
              </a:pPr>
              <a:t>91</a:t>
            </a:fld>
            <a:endParaRPr lang="tr-TR"/>
          </a:p>
        </p:txBody>
      </p:sp>
      <p:sp>
        <p:nvSpPr>
          <p:cNvPr id="6" name="Dikdörtgen 5"/>
          <p:cNvSpPr/>
          <p:nvPr/>
        </p:nvSpPr>
        <p:spPr>
          <a:xfrm>
            <a:off x="1043608" y="1582341"/>
            <a:ext cx="8100392" cy="4401205"/>
          </a:xfrm>
          <a:prstGeom prst="rect">
            <a:avLst/>
          </a:prstGeom>
        </p:spPr>
        <p:txBody>
          <a:bodyPr wrap="square">
            <a:spAutoFit/>
          </a:bodyPr>
          <a:lstStyle/>
          <a:p>
            <a:r>
              <a:rPr lang="tr-TR" sz="2800" dirty="0">
                <a:solidFill>
                  <a:srgbClr val="000000"/>
                </a:solidFill>
                <a:latin typeface="Times New Roman" panose="02020603050405020304" pitchFamily="18" charset="0"/>
                <a:cs typeface="Times New Roman" panose="02020603050405020304" pitchFamily="18" charset="0"/>
              </a:rPr>
              <a:t>Birden fazla </a:t>
            </a:r>
            <a:r>
              <a:rPr lang="tr-TR" sz="2800" dirty="0" err="1">
                <a:solidFill>
                  <a:srgbClr val="000000"/>
                </a:solidFill>
                <a:latin typeface="Times New Roman" panose="02020603050405020304" pitchFamily="18" charset="0"/>
                <a:cs typeface="Times New Roman" panose="02020603050405020304" pitchFamily="18" charset="0"/>
              </a:rPr>
              <a:t>mikrovasküler</a:t>
            </a:r>
            <a:r>
              <a:rPr lang="tr-TR" sz="2800" dirty="0">
                <a:solidFill>
                  <a:srgbClr val="000000"/>
                </a:solidFill>
                <a:latin typeface="Times New Roman" panose="02020603050405020304" pitchFamily="18" charset="0"/>
                <a:cs typeface="Times New Roman" panose="02020603050405020304" pitchFamily="18" charset="0"/>
              </a:rPr>
              <a:t> komplikasyonu bulunan </a:t>
            </a:r>
            <a:r>
              <a:rPr lang="tr-TR" sz="2800" dirty="0" err="1">
                <a:solidFill>
                  <a:srgbClr val="000000"/>
                </a:solidFill>
                <a:latin typeface="Times New Roman" panose="02020603050405020304" pitchFamily="18" charset="0"/>
                <a:cs typeface="Times New Roman" panose="02020603050405020304" pitchFamily="18" charset="0"/>
              </a:rPr>
              <a:t>DM’lerde</a:t>
            </a:r>
            <a:r>
              <a:rPr lang="tr-TR" sz="2800" dirty="0">
                <a:solidFill>
                  <a:srgbClr val="000000"/>
                </a:solidFill>
                <a:latin typeface="Times New Roman" panose="02020603050405020304" pitchFamily="18" charset="0"/>
                <a:cs typeface="Times New Roman" panose="02020603050405020304" pitchFamily="18" charset="0"/>
              </a:rPr>
              <a:t> ana tanı seçimi için her zaman olduğu gibi hastaneye gelişindeki asıl sebep belirlenmelidir.</a:t>
            </a:r>
          </a:p>
          <a:p>
            <a:r>
              <a:rPr lang="tr-TR" sz="2800" dirty="0" smtClean="0">
                <a:solidFill>
                  <a:srgbClr val="000000"/>
                </a:solidFill>
                <a:latin typeface="Times New Roman" panose="02020603050405020304" pitchFamily="18" charset="0"/>
                <a:cs typeface="Times New Roman" panose="02020603050405020304" pitchFamily="18" charset="0"/>
              </a:rPr>
              <a:t>	E1-</a:t>
            </a:r>
            <a:r>
              <a:rPr lang="tr-TR" sz="2800" dirty="0">
                <a:solidFill>
                  <a:srgbClr val="000000"/>
                </a:solidFill>
                <a:latin typeface="Times New Roman" panose="02020603050405020304" pitchFamily="18" charset="0"/>
                <a:cs typeface="Times New Roman" panose="02020603050405020304" pitchFamily="18" charset="0"/>
              </a:rPr>
              <a:t>.71 DM, birden fazla </a:t>
            </a:r>
            <a:r>
              <a:rPr lang="tr-TR" sz="2800" dirty="0" err="1">
                <a:solidFill>
                  <a:srgbClr val="000000"/>
                </a:solidFill>
                <a:latin typeface="Times New Roman" panose="02020603050405020304" pitchFamily="18" charset="0"/>
                <a:cs typeface="Times New Roman" panose="02020603050405020304" pitchFamily="18" charset="0"/>
              </a:rPr>
              <a:t>mikrovasküler</a:t>
            </a:r>
            <a:r>
              <a:rPr lang="tr-TR" sz="2800" dirty="0">
                <a:solidFill>
                  <a:srgbClr val="000000"/>
                </a:solidFill>
                <a:latin typeface="Times New Roman" panose="02020603050405020304" pitchFamily="18" charset="0"/>
                <a:cs typeface="Times New Roman" panose="02020603050405020304" pitchFamily="18" charset="0"/>
              </a:rPr>
              <a:t> komplikasyon ile birlikte kodu </a:t>
            </a:r>
            <a:r>
              <a:rPr lang="tr-TR" sz="2800" b="1" dirty="0">
                <a:solidFill>
                  <a:srgbClr val="FF0000"/>
                </a:solidFill>
                <a:latin typeface="Times New Roman" panose="02020603050405020304" pitchFamily="18" charset="0"/>
                <a:cs typeface="Times New Roman" panose="02020603050405020304" pitchFamily="18" charset="0"/>
              </a:rPr>
              <a:t>Ana Tanı </a:t>
            </a:r>
            <a:r>
              <a:rPr lang="tr-TR" sz="2800" dirty="0">
                <a:latin typeface="Times New Roman" panose="02020603050405020304" pitchFamily="18" charset="0"/>
                <a:cs typeface="Times New Roman" panose="02020603050405020304" pitchFamily="18" charset="0"/>
              </a:rPr>
              <a:t>olabilir, </a:t>
            </a:r>
            <a:r>
              <a:rPr lang="tr-TR" sz="2800" b="1" dirty="0">
                <a:solidFill>
                  <a:srgbClr val="FF0000"/>
                </a:solidFill>
                <a:latin typeface="Times New Roman" panose="02020603050405020304" pitchFamily="18" charset="0"/>
                <a:cs typeface="Times New Roman" panose="02020603050405020304" pitchFamily="18" charset="0"/>
              </a:rPr>
              <a:t>Ek Tanı </a:t>
            </a:r>
            <a:r>
              <a:rPr lang="tr-TR" sz="2800" dirty="0">
                <a:solidFill>
                  <a:srgbClr val="000000"/>
                </a:solidFill>
                <a:latin typeface="Times New Roman" panose="02020603050405020304" pitchFamily="18" charset="0"/>
                <a:cs typeface="Times New Roman" panose="02020603050405020304" pitchFamily="18" charset="0"/>
              </a:rPr>
              <a:t>da olabilir.</a:t>
            </a:r>
          </a:p>
          <a:p>
            <a:r>
              <a:rPr lang="tr-TR" sz="2800" dirty="0" smtClean="0">
                <a:solidFill>
                  <a:srgbClr val="000000"/>
                </a:solidFill>
                <a:latin typeface="Times New Roman" panose="02020603050405020304" pitchFamily="18" charset="0"/>
                <a:cs typeface="Times New Roman" panose="02020603050405020304" pitchFamily="18" charset="0"/>
              </a:rPr>
              <a:t>	</a:t>
            </a:r>
            <a:r>
              <a:rPr lang="de-DE" sz="2800" dirty="0" smtClean="0">
                <a:solidFill>
                  <a:srgbClr val="000000"/>
                </a:solidFill>
                <a:latin typeface="Times New Roman" panose="02020603050405020304" pitchFamily="18" charset="0"/>
                <a:cs typeface="Times New Roman" panose="02020603050405020304" pitchFamily="18" charset="0"/>
              </a:rPr>
              <a:t>E1-</a:t>
            </a:r>
            <a:r>
              <a:rPr lang="de-DE" sz="2800" dirty="0">
                <a:solidFill>
                  <a:srgbClr val="000000"/>
                </a:solidFill>
                <a:latin typeface="Times New Roman" panose="02020603050405020304" pitchFamily="18" charset="0"/>
                <a:cs typeface="Times New Roman" panose="02020603050405020304" pitchFamily="18" charset="0"/>
              </a:rPr>
              <a:t>.71 DM, </a:t>
            </a:r>
            <a:r>
              <a:rPr lang="de-DE" sz="2800" dirty="0" err="1">
                <a:solidFill>
                  <a:srgbClr val="000000"/>
                </a:solidFill>
                <a:latin typeface="Times New Roman" panose="02020603050405020304" pitchFamily="18" charset="0"/>
                <a:cs typeface="Times New Roman" panose="02020603050405020304" pitchFamily="18" charset="0"/>
              </a:rPr>
              <a:t>birden</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fazla</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mikrovasküler</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komplikasyon</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ile</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birlikte</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kodu</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diğer</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tanılarla</a:t>
            </a:r>
            <a:r>
              <a:rPr lang="tr-TR" sz="2800" dirty="0">
                <a:solidFill>
                  <a:srgbClr val="000000"/>
                </a:solidFill>
                <a:latin typeface="Times New Roman" panose="02020603050405020304" pitchFamily="18" charset="0"/>
                <a:cs typeface="Times New Roman" panose="02020603050405020304" pitchFamily="18" charset="0"/>
              </a:rPr>
              <a:t> hastaneye yatış söz konusu değilse o zaman ana tanı olarak atanmalıdır</a:t>
            </a:r>
            <a:r>
              <a:rPr lang="tr-TR" sz="2800" dirty="0">
                <a:solidFill>
                  <a:srgbClr val="000000"/>
                </a:solidFill>
                <a:latin typeface="LinuxLibertineG"/>
              </a:rPr>
              <a: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44624"/>
            <a:ext cx="7992888" cy="1200329"/>
          </a:xfrm>
          <a:prstGeom prst="rect">
            <a:avLst/>
          </a:prstGeom>
        </p:spPr>
        <p:txBody>
          <a:bodyPr wrap="square">
            <a:spAutoFit/>
          </a:bodyPr>
          <a:lstStyle/>
          <a:p>
            <a:pPr algn="ctr"/>
            <a:r>
              <a:rPr lang="tr-TR" sz="3600" b="1" dirty="0" err="1">
                <a:solidFill>
                  <a:srgbClr val="FF0000"/>
                </a:solidFill>
                <a:latin typeface="Times New Roman" pitchFamily="18" charset="0"/>
                <a:cs typeface="Times New Roman" pitchFamily="18" charset="0"/>
              </a:rPr>
              <a:t>Mikrovasküler</a:t>
            </a:r>
            <a:r>
              <a:rPr lang="tr-TR" sz="3600" b="1" dirty="0">
                <a:solidFill>
                  <a:srgbClr val="FF0000"/>
                </a:solidFill>
                <a:latin typeface="Times New Roman" pitchFamily="18" charset="0"/>
                <a:cs typeface="Times New Roman" pitchFamily="18" charset="0"/>
              </a:rPr>
              <a:t> Komplikasyon ile </a:t>
            </a:r>
            <a:r>
              <a:rPr lang="tr-TR" sz="3600" b="1" dirty="0" smtClean="0">
                <a:solidFill>
                  <a:srgbClr val="FF0000"/>
                </a:solidFill>
                <a:latin typeface="Times New Roman" pitchFamily="18" charset="0"/>
                <a:cs typeface="Times New Roman" pitchFamily="18" charset="0"/>
              </a:rPr>
              <a:t>Diyabet E1-.71 </a:t>
            </a:r>
            <a:endParaRPr lang="tr-TR" sz="3600" dirty="0">
              <a:solidFill>
                <a:srgbClr val="FF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8E6C9555-572A-481E-9C9F-066FDC6A1EC4}" type="slidenum">
              <a:rPr lang="tr-TR" smtClean="0"/>
              <a:pPr/>
              <a:t>92</a:t>
            </a:fld>
            <a:endParaRPr lang="tr-TR"/>
          </a:p>
        </p:txBody>
      </p:sp>
      <p:sp>
        <p:nvSpPr>
          <p:cNvPr id="7" name="Dikdörtgen 6"/>
          <p:cNvSpPr/>
          <p:nvPr/>
        </p:nvSpPr>
        <p:spPr>
          <a:xfrm>
            <a:off x="1115616" y="1244953"/>
            <a:ext cx="7920880" cy="4832092"/>
          </a:xfrm>
          <a:prstGeom prst="rect">
            <a:avLst/>
          </a:prstGeom>
        </p:spPr>
        <p:txBody>
          <a:bodyPr wrap="square">
            <a:spAutoFit/>
          </a:bodyPr>
          <a:lstStyle/>
          <a:p>
            <a:r>
              <a:rPr lang="tr-TR" sz="2400"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Diyabet</a:t>
            </a:r>
            <a:r>
              <a:rPr lang="tr-TR" sz="2800" dirty="0">
                <a:latin typeface="Times New Roman" panose="02020603050405020304" pitchFamily="18" charset="0"/>
                <a:cs typeface="Times New Roman" panose="02020603050405020304" pitchFamily="18" charset="0"/>
              </a:rPr>
              <a:t>, aşağıda verilen 5 ana başlık içerisinde yer almakta olan </a:t>
            </a:r>
            <a:r>
              <a:rPr lang="tr-TR" sz="2800" dirty="0" smtClean="0">
                <a:latin typeface="Times New Roman" panose="02020603050405020304" pitchFamily="18" charset="0"/>
                <a:cs typeface="Times New Roman" panose="02020603050405020304" pitchFamily="18" charset="0"/>
              </a:rPr>
              <a:t>tanılardan farklı </a:t>
            </a:r>
            <a:r>
              <a:rPr lang="tr-TR" sz="2800" dirty="0">
                <a:latin typeface="Times New Roman" panose="02020603050405020304" pitchFamily="18" charset="0"/>
                <a:cs typeface="Times New Roman" panose="02020603050405020304" pitchFamily="18" charset="0"/>
              </a:rPr>
              <a:t>gruplardan 2 ya da daha fazlası ile bir arada bulunması durumunda </a:t>
            </a:r>
            <a:r>
              <a:rPr lang="tr-TR" sz="2800" dirty="0" err="1" smtClean="0">
                <a:latin typeface="Times New Roman" panose="02020603050405020304" pitchFamily="18" charset="0"/>
                <a:cs typeface="Times New Roman" panose="02020603050405020304" pitchFamily="18" charset="0"/>
              </a:rPr>
              <a:t>mikrovasküler</a:t>
            </a:r>
            <a:r>
              <a:rPr lang="tr-TR" sz="2800" dirty="0" smtClean="0">
                <a:latin typeface="Times New Roman" panose="02020603050405020304" pitchFamily="18" charset="0"/>
                <a:cs typeface="Times New Roman" panose="02020603050405020304" pitchFamily="18" charset="0"/>
              </a:rPr>
              <a:t> komplikasyonlu </a:t>
            </a:r>
            <a:r>
              <a:rPr lang="tr-TR" sz="2800" dirty="0">
                <a:latin typeface="Times New Roman" panose="02020603050405020304" pitchFamily="18" charset="0"/>
                <a:cs typeface="Times New Roman" panose="02020603050405020304" pitchFamily="18" charset="0"/>
              </a:rPr>
              <a:t>DM adını </a:t>
            </a:r>
            <a:r>
              <a:rPr lang="tr-TR" sz="2800" dirty="0" smtClean="0">
                <a:latin typeface="Times New Roman" panose="02020603050405020304" pitchFamily="18" charset="0"/>
                <a:cs typeface="Times New Roman" panose="02020603050405020304" pitchFamily="18" charset="0"/>
              </a:rPr>
              <a:t>alır ve DM </a:t>
            </a:r>
            <a:r>
              <a:rPr lang="tr-TR" sz="2800" b="1" dirty="0" smtClean="0">
                <a:solidFill>
                  <a:srgbClr val="FF0000"/>
                </a:solidFill>
                <a:latin typeface="Times New Roman" panose="02020603050405020304" pitchFamily="18" charset="0"/>
                <a:cs typeface="Times New Roman" panose="02020603050405020304" pitchFamily="18" charset="0"/>
              </a:rPr>
              <a:t>E1-.71 </a:t>
            </a:r>
            <a:r>
              <a:rPr lang="tr-TR" sz="2800" dirty="0" smtClean="0">
                <a:latin typeface="Times New Roman" panose="02020603050405020304" pitchFamily="18" charset="0"/>
                <a:cs typeface="Times New Roman" panose="02020603050405020304" pitchFamily="18" charset="0"/>
              </a:rPr>
              <a:t>olarak kodlanır.</a:t>
            </a:r>
          </a:p>
          <a:p>
            <a:endParaRPr lang="tr-TR" sz="2800" dirty="0" smtClean="0">
              <a:latin typeface="Times New Roman" panose="02020603050405020304" pitchFamily="18" charset="0"/>
              <a:cs typeface="Times New Roman" panose="02020603050405020304" pitchFamily="18" charset="0"/>
            </a:endParaRPr>
          </a:p>
          <a:p>
            <a:pPr marL="342900" indent="-342900">
              <a:buAutoNum type="arabicPeriod"/>
            </a:pPr>
            <a:r>
              <a:rPr lang="tr-TR" sz="2800" dirty="0" smtClean="0">
                <a:latin typeface="Times New Roman" panose="02020603050405020304" pitchFamily="18" charset="0"/>
                <a:cs typeface="Times New Roman" panose="02020603050405020304" pitchFamily="18" charset="0"/>
              </a:rPr>
              <a:t>Böbrek </a:t>
            </a:r>
            <a:r>
              <a:rPr lang="tr-TR" sz="2800" dirty="0">
                <a:latin typeface="Times New Roman" panose="02020603050405020304" pitchFamily="18" charset="0"/>
                <a:cs typeface="Times New Roman" panose="02020603050405020304" pitchFamily="18" charset="0"/>
              </a:rPr>
              <a:t>hastalıklarına bağlı </a:t>
            </a:r>
            <a:r>
              <a:rPr lang="tr-TR" sz="2800" dirty="0" smtClean="0">
                <a:latin typeface="Times New Roman" panose="02020603050405020304" pitchFamily="18" charset="0"/>
                <a:cs typeface="Times New Roman" panose="02020603050405020304" pitchFamily="18" charset="0"/>
              </a:rPr>
              <a:t>komplikasyonlar</a:t>
            </a:r>
          </a:p>
          <a:p>
            <a:pPr marL="342900" indent="-342900">
              <a:buAutoNum type="arabicPeriod"/>
            </a:pPr>
            <a:r>
              <a:rPr lang="tr-TR" sz="2800" dirty="0" smtClean="0">
                <a:latin typeface="Times New Roman" panose="02020603050405020304" pitchFamily="18" charset="0"/>
                <a:cs typeface="Times New Roman" panose="02020603050405020304" pitchFamily="18" charset="0"/>
              </a:rPr>
              <a:t>Göz </a:t>
            </a:r>
            <a:r>
              <a:rPr lang="tr-TR" sz="2800" dirty="0">
                <a:latin typeface="Times New Roman" panose="02020603050405020304" pitchFamily="18" charset="0"/>
                <a:cs typeface="Times New Roman" panose="02020603050405020304" pitchFamily="18" charset="0"/>
              </a:rPr>
              <a:t>hastalıklarına bağlı </a:t>
            </a:r>
            <a:r>
              <a:rPr lang="tr-TR" sz="2800" dirty="0" smtClean="0">
                <a:latin typeface="Times New Roman" panose="02020603050405020304" pitchFamily="18" charset="0"/>
                <a:cs typeface="Times New Roman" panose="02020603050405020304" pitchFamily="18" charset="0"/>
              </a:rPr>
              <a:t>komplikasyonlar</a:t>
            </a:r>
          </a:p>
          <a:p>
            <a:pPr marL="342900" indent="-342900">
              <a:buAutoNum type="arabicPeriod"/>
            </a:pPr>
            <a:r>
              <a:rPr lang="tr-TR" sz="2800" dirty="0">
                <a:latin typeface="Times New Roman" panose="02020603050405020304" pitchFamily="18" charset="0"/>
                <a:cs typeface="Times New Roman" panose="02020603050405020304" pitchFamily="18" charset="0"/>
              </a:rPr>
              <a:t>Nörolojik hastalıklara bağlı </a:t>
            </a:r>
            <a:r>
              <a:rPr lang="tr-TR" sz="2800" dirty="0" smtClean="0">
                <a:latin typeface="Times New Roman" panose="02020603050405020304" pitchFamily="18" charset="0"/>
                <a:cs typeface="Times New Roman" panose="02020603050405020304" pitchFamily="18" charset="0"/>
              </a:rPr>
              <a:t>komplikasyonlar</a:t>
            </a:r>
            <a:endParaRPr lang="tr-TR" sz="2800" dirty="0">
              <a:latin typeface="Times New Roman" panose="02020603050405020304" pitchFamily="18" charset="0"/>
              <a:cs typeface="Times New Roman" panose="02020603050405020304" pitchFamily="18" charset="0"/>
            </a:endParaRPr>
          </a:p>
          <a:p>
            <a:pPr marL="342900" indent="-342900">
              <a:buAutoNum type="arabicPeriod"/>
            </a:pPr>
            <a:r>
              <a:rPr lang="tr-TR" sz="2800" dirty="0" smtClean="0">
                <a:latin typeface="Times New Roman" panose="02020603050405020304" pitchFamily="18" charset="0"/>
                <a:cs typeface="Times New Roman" panose="02020603050405020304" pitchFamily="18" charset="0"/>
              </a:rPr>
              <a:t>Diyabetik </a:t>
            </a:r>
            <a:r>
              <a:rPr lang="tr-TR" sz="2800" dirty="0" err="1">
                <a:latin typeface="Times New Roman" panose="02020603050405020304" pitchFamily="18" charset="0"/>
                <a:cs typeface="Times New Roman" panose="02020603050405020304" pitchFamily="18" charset="0"/>
              </a:rPr>
              <a:t>iskemik</a:t>
            </a:r>
            <a:r>
              <a:rPr lang="tr-TR" sz="2800" dirty="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kardiyomiyopati</a:t>
            </a:r>
            <a:endParaRPr lang="tr-TR" sz="2800" dirty="0">
              <a:latin typeface="Times New Roman" panose="02020603050405020304" pitchFamily="18" charset="0"/>
              <a:cs typeface="Times New Roman" panose="02020603050405020304" pitchFamily="18" charset="0"/>
            </a:endParaRPr>
          </a:p>
          <a:p>
            <a:pPr marL="342900" indent="-342900">
              <a:buAutoNum type="arabicPeriod"/>
            </a:pPr>
            <a:r>
              <a:rPr lang="tr-TR" sz="2800" dirty="0" smtClean="0">
                <a:latin typeface="Times New Roman" panose="02020603050405020304" pitchFamily="18" charset="0"/>
                <a:cs typeface="Times New Roman" panose="02020603050405020304" pitchFamily="18" charset="0"/>
              </a:rPr>
              <a:t>Diyabetik </a:t>
            </a:r>
            <a:r>
              <a:rPr lang="tr-TR" sz="2800" dirty="0">
                <a:latin typeface="Times New Roman" panose="02020603050405020304" pitchFamily="18" charset="0"/>
                <a:cs typeface="Times New Roman" panose="02020603050405020304" pitchFamily="18" charset="0"/>
              </a:rPr>
              <a:t>cilt ve </a:t>
            </a:r>
            <a:r>
              <a:rPr lang="tr-TR" sz="2800" dirty="0" err="1">
                <a:latin typeface="Times New Roman" panose="02020603050405020304" pitchFamily="18" charset="0"/>
                <a:cs typeface="Times New Roman" panose="02020603050405020304" pitchFamily="18" charset="0"/>
              </a:rPr>
              <a:t>subkutan</a:t>
            </a:r>
            <a:r>
              <a:rPr lang="tr-TR" sz="2800" dirty="0">
                <a:latin typeface="Times New Roman" panose="02020603050405020304" pitchFamily="18" charset="0"/>
                <a:cs typeface="Times New Roman" panose="02020603050405020304" pitchFamily="18" charset="0"/>
              </a:rPr>
              <a:t> doku komplikasyonları</a:t>
            </a:r>
            <a:r>
              <a:rPr lang="tr-TR" sz="2800" dirty="0"/>
              <a:t>;</a:t>
            </a:r>
          </a:p>
        </p:txBody>
      </p:sp>
    </p:spTree>
    <p:extLst>
      <p:ext uri="{BB962C8B-B14F-4D97-AF65-F5344CB8AC3E}">
        <p14:creationId xmlns:p14="http://schemas.microsoft.com/office/powerpoint/2010/main" val="201294302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D83E1BDB-C912-48B3-A950-E0D4DA0744EF}" type="slidenum">
              <a:rPr lang="tr-TR" smtClean="0"/>
              <a:pPr>
                <a:defRPr/>
              </a:pPr>
              <a:t>93</a:t>
            </a:fld>
            <a:endParaRPr lang="tr-TR"/>
          </a:p>
        </p:txBody>
      </p:sp>
      <p:sp>
        <p:nvSpPr>
          <p:cNvPr id="3" name="2 Alt Başlık"/>
          <p:cNvSpPr txBox="1">
            <a:spLocks/>
          </p:cNvSpPr>
          <p:nvPr/>
        </p:nvSpPr>
        <p:spPr>
          <a:xfrm>
            <a:off x="1043608" y="116632"/>
            <a:ext cx="7992888" cy="6480720"/>
          </a:xfrm>
          <a:prstGeom prst="rect">
            <a:avLst/>
          </a:prstGeom>
        </p:spPr>
        <p:txBody>
          <a:bodyPr vert="horz">
            <a:normAutofit lnSpcReduction="10000"/>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lvl="0" algn="l">
              <a:buClr>
                <a:srgbClr val="D16349"/>
              </a:buClr>
              <a:defRPr/>
            </a:pPr>
            <a:r>
              <a:rPr lang="tr-TR" sz="2800" cap="none" spc="0" dirty="0" smtClean="0">
                <a:solidFill>
                  <a:srgbClr val="FF0000"/>
                </a:solidFill>
                <a:latin typeface="Times New Roman" pitchFamily="18" charset="0"/>
                <a:cs typeface="Times New Roman" pitchFamily="18" charset="0"/>
              </a:rPr>
              <a:t>Örnek:</a:t>
            </a:r>
          </a:p>
          <a:p>
            <a:pPr lvl="0" algn="l">
              <a:buClr>
                <a:srgbClr val="D16349"/>
              </a:buClr>
              <a:defRPr/>
            </a:pPr>
            <a:r>
              <a:rPr lang="tr-TR" sz="2800" b="0" cap="none" spc="0" dirty="0" smtClean="0">
                <a:solidFill>
                  <a:schemeClr val="tx1"/>
                </a:solidFill>
                <a:latin typeface="Times New Roman" panose="02020603050405020304" pitchFamily="18" charset="0"/>
                <a:cs typeface="Times New Roman" pitchFamily="18" charset="0"/>
              </a:rPr>
              <a:t>	Diyabetik </a:t>
            </a:r>
            <a:r>
              <a:rPr lang="tr-TR" sz="2800" b="0" cap="none" spc="0" dirty="0" err="1">
                <a:solidFill>
                  <a:schemeClr val="tx1"/>
                </a:solidFill>
                <a:latin typeface="Times New Roman" pitchFamily="18" charset="0"/>
                <a:cs typeface="Times New Roman" pitchFamily="18" charset="0"/>
              </a:rPr>
              <a:t>ketoasidoz</a:t>
            </a:r>
            <a:r>
              <a:rPr lang="tr-TR" sz="2800" b="0" cap="none" spc="0" dirty="0">
                <a:solidFill>
                  <a:schemeClr val="tx1"/>
                </a:solidFill>
                <a:latin typeface="Times New Roman" pitchFamily="18" charset="0"/>
                <a:cs typeface="Times New Roman" pitchFamily="18" charset="0"/>
              </a:rPr>
              <a:t> nedeniyle yatırılan 57 yaşındaki tip 2 diyabet hastasında </a:t>
            </a:r>
            <a:r>
              <a:rPr lang="tr-TR" sz="2800" b="0" cap="none" spc="0" dirty="0" err="1">
                <a:solidFill>
                  <a:schemeClr val="tx1"/>
                </a:solidFill>
                <a:latin typeface="Times New Roman" pitchFamily="18" charset="0"/>
                <a:cs typeface="Times New Roman" pitchFamily="18" charset="0"/>
              </a:rPr>
              <a:t>hiperozmalite</a:t>
            </a:r>
            <a:r>
              <a:rPr lang="tr-TR" sz="2800" b="0" cap="none" spc="0" dirty="0">
                <a:solidFill>
                  <a:schemeClr val="tx1"/>
                </a:solidFill>
                <a:latin typeface="Times New Roman" pitchFamily="18" charset="0"/>
                <a:cs typeface="Times New Roman" pitchFamily="18" charset="0"/>
              </a:rPr>
              <a:t> mevcuttur. Hasta ayrıca diyabete bağlı kronik böbrek yetmezliği ve </a:t>
            </a:r>
            <a:r>
              <a:rPr lang="tr-TR" sz="2800" b="0" cap="none" spc="0" dirty="0" err="1">
                <a:solidFill>
                  <a:schemeClr val="tx1"/>
                </a:solidFill>
                <a:latin typeface="Times New Roman" pitchFamily="18" charset="0"/>
                <a:cs typeface="Times New Roman" pitchFamily="18" charset="0"/>
              </a:rPr>
              <a:t>retinal</a:t>
            </a:r>
            <a:r>
              <a:rPr lang="tr-TR" sz="2800" b="0" cap="none" spc="0" dirty="0">
                <a:solidFill>
                  <a:schemeClr val="tx1"/>
                </a:solidFill>
                <a:latin typeface="Times New Roman" pitchFamily="18" charset="0"/>
                <a:cs typeface="Times New Roman" pitchFamily="18" charset="0"/>
              </a:rPr>
              <a:t> </a:t>
            </a:r>
            <a:r>
              <a:rPr lang="tr-TR" sz="2800" b="0" cap="none" spc="0" dirty="0" err="1">
                <a:solidFill>
                  <a:schemeClr val="tx1"/>
                </a:solidFill>
                <a:latin typeface="Times New Roman" pitchFamily="18" charset="0"/>
                <a:cs typeface="Times New Roman" pitchFamily="18" charset="0"/>
              </a:rPr>
              <a:t>iskemi</a:t>
            </a:r>
            <a:r>
              <a:rPr lang="tr-TR" sz="2800" b="0" cap="none" spc="0" dirty="0">
                <a:solidFill>
                  <a:schemeClr val="tx1"/>
                </a:solidFill>
                <a:latin typeface="Times New Roman" pitchFamily="18" charset="0"/>
                <a:cs typeface="Times New Roman" pitchFamily="18" charset="0"/>
              </a:rPr>
              <a:t> için de tedavi görmüştür</a:t>
            </a:r>
            <a:r>
              <a:rPr lang="tr-TR" sz="2800" b="0" cap="none" spc="0" dirty="0" smtClean="0">
                <a:solidFill>
                  <a:schemeClr val="tx1"/>
                </a:solidFill>
                <a:latin typeface="Times New Roman" pitchFamily="18" charset="0"/>
                <a:cs typeface="Times New Roman" pitchFamily="18" charset="0"/>
              </a:rPr>
              <a:t>.</a:t>
            </a:r>
          </a:p>
          <a:p>
            <a:pPr lvl="0" algn="l">
              <a:buClr>
                <a:srgbClr val="D16349"/>
              </a:buClr>
              <a:defRPr/>
            </a:pPr>
            <a:endParaRPr lang="tr-TR" sz="2800" b="0" cap="none" spc="0" dirty="0" smtClean="0">
              <a:solidFill>
                <a:srgbClr val="FF0000"/>
              </a:solidFill>
              <a:latin typeface="Times New Roman" pitchFamily="18" charset="0"/>
              <a:ea typeface="+mj-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
                <a:schemeClr val="tx1"/>
              </a:buClr>
              <a:buSzPct val="85000"/>
              <a:buFont typeface="Wingdings" panose="05000000000000000000" pitchFamily="2" charset="2"/>
              <a:buChar char="ü"/>
              <a:tabLst/>
              <a:defRPr/>
            </a:pPr>
            <a:r>
              <a:rPr lang="tr-TR" sz="2800" b="0" cap="none" spc="0" dirty="0" smtClean="0">
                <a:solidFill>
                  <a:schemeClr val="tx1"/>
                </a:solidFill>
                <a:latin typeface="Times New Roman" pitchFamily="18" charset="0"/>
                <a:ea typeface="+mj-ea"/>
                <a:cs typeface="Times New Roman" pitchFamily="18" charset="0"/>
              </a:rPr>
              <a:t>E11.11 İnsülin bağımlı olmayan </a:t>
            </a:r>
            <a:r>
              <a:rPr lang="tr-TR" sz="2800" b="0" cap="none" spc="0" dirty="0" err="1" smtClean="0">
                <a:solidFill>
                  <a:schemeClr val="tx1"/>
                </a:solidFill>
                <a:latin typeface="Times New Roman" pitchFamily="18" charset="0"/>
                <a:ea typeface="+mj-ea"/>
                <a:cs typeface="Times New Roman" pitchFamily="18" charset="0"/>
              </a:rPr>
              <a:t>diyabetes</a:t>
            </a:r>
            <a:r>
              <a:rPr lang="tr-TR" sz="2800" b="0" cap="none" spc="0" dirty="0" smtClean="0">
                <a:solidFill>
                  <a:schemeClr val="tx1"/>
                </a:solidFill>
                <a:latin typeface="Times New Roman" pitchFamily="18" charset="0"/>
                <a:ea typeface="+mj-ea"/>
                <a:cs typeface="Times New Roman" pitchFamily="18" charset="0"/>
              </a:rPr>
              <a:t> </a:t>
            </a:r>
            <a:r>
              <a:rPr lang="tr-TR" sz="2800" b="0" cap="none" spc="0" dirty="0" err="1" smtClean="0">
                <a:solidFill>
                  <a:schemeClr val="tx1"/>
                </a:solidFill>
                <a:latin typeface="Times New Roman" pitchFamily="18" charset="0"/>
                <a:ea typeface="+mj-ea"/>
                <a:cs typeface="Times New Roman" pitchFamily="18" charset="0"/>
              </a:rPr>
              <a:t>mellitus</a:t>
            </a:r>
            <a:r>
              <a:rPr lang="tr-TR" sz="2800" b="0" cap="none" spc="0" dirty="0" smtClean="0">
                <a:solidFill>
                  <a:schemeClr val="tx1"/>
                </a:solidFill>
                <a:latin typeface="Times New Roman" pitchFamily="18" charset="0"/>
                <a:ea typeface="+mj-ea"/>
                <a:cs typeface="Times New Roman" pitchFamily="18" charset="0"/>
              </a:rPr>
              <a:t>, </a:t>
            </a:r>
            <a:r>
              <a:rPr lang="tr-TR" sz="2800" b="0" cap="none" spc="0" dirty="0" err="1" smtClean="0">
                <a:solidFill>
                  <a:schemeClr val="tx1"/>
                </a:solidFill>
                <a:latin typeface="Times New Roman" pitchFamily="18" charset="0"/>
                <a:ea typeface="+mj-ea"/>
                <a:cs typeface="Times New Roman" pitchFamily="18" charset="0"/>
              </a:rPr>
              <a:t>ketoasidozla</a:t>
            </a:r>
            <a:r>
              <a:rPr lang="tr-TR" sz="2800" b="0" cap="none" spc="0" dirty="0" smtClean="0">
                <a:solidFill>
                  <a:schemeClr val="tx1"/>
                </a:solidFill>
                <a:latin typeface="Times New Roman" pitchFamily="18" charset="0"/>
                <a:ea typeface="+mj-ea"/>
                <a:cs typeface="Times New Roman" pitchFamily="18" charset="0"/>
              </a:rPr>
              <a:t> birlikte koma olmadan</a:t>
            </a:r>
          </a:p>
          <a:p>
            <a:pPr marL="342900" marR="0" lvl="0" indent="-342900" algn="l" defTabSz="914400" rtl="0" eaLnBrk="1" fontAlgn="auto" latinLnBrk="0" hangingPunct="1">
              <a:lnSpc>
                <a:spcPct val="100000"/>
              </a:lnSpc>
              <a:spcBef>
                <a:spcPct val="20000"/>
              </a:spcBef>
              <a:spcAft>
                <a:spcPts val="0"/>
              </a:spcAft>
              <a:buClr>
                <a:schemeClr val="tx1"/>
              </a:buClr>
              <a:buSzPct val="85000"/>
              <a:buFont typeface="Wingdings" panose="05000000000000000000" pitchFamily="2" charset="2"/>
              <a:buChar char="ü"/>
              <a:tabLst/>
              <a:defRPr/>
            </a:pPr>
            <a:r>
              <a:rPr lang="tr-TR" sz="2800" b="0" cap="none" spc="0" dirty="0" smtClean="0">
                <a:solidFill>
                  <a:schemeClr val="tx1"/>
                </a:solidFill>
                <a:latin typeface="Times New Roman" pitchFamily="18" charset="0"/>
                <a:ea typeface="+mj-ea"/>
                <a:cs typeface="Times New Roman" pitchFamily="18" charset="0"/>
              </a:rPr>
              <a:t>E87.0  </a:t>
            </a:r>
            <a:r>
              <a:rPr lang="tr-TR" sz="2800" b="0" cap="none" spc="0" dirty="0" err="1">
                <a:solidFill>
                  <a:schemeClr val="tx1"/>
                </a:solidFill>
                <a:latin typeface="Times New Roman" pitchFamily="18" charset="0"/>
                <a:ea typeface="+mj-ea"/>
                <a:cs typeface="Times New Roman" pitchFamily="18" charset="0"/>
              </a:rPr>
              <a:t>Hiperozmolalite</a:t>
            </a:r>
            <a:r>
              <a:rPr lang="tr-TR" sz="2800" b="0" cap="none" spc="0" dirty="0">
                <a:solidFill>
                  <a:schemeClr val="tx1"/>
                </a:solidFill>
                <a:latin typeface="Times New Roman" pitchFamily="18" charset="0"/>
                <a:ea typeface="+mj-ea"/>
                <a:cs typeface="Times New Roman" pitchFamily="18" charset="0"/>
              </a:rPr>
              <a:t> </a:t>
            </a:r>
            <a:r>
              <a:rPr lang="tr-TR" sz="2800" b="0" cap="none" spc="0" dirty="0" smtClean="0">
                <a:solidFill>
                  <a:schemeClr val="tx1"/>
                </a:solidFill>
                <a:latin typeface="Times New Roman" pitchFamily="18" charset="0"/>
                <a:ea typeface="+mj-ea"/>
                <a:cs typeface="Times New Roman" pitchFamily="18" charset="0"/>
              </a:rPr>
              <a:t>ve </a:t>
            </a:r>
            <a:r>
              <a:rPr lang="tr-TR" sz="2800" b="0" cap="none" spc="0" dirty="0" err="1" smtClean="0">
                <a:solidFill>
                  <a:schemeClr val="tx1"/>
                </a:solidFill>
                <a:latin typeface="Times New Roman" pitchFamily="18" charset="0"/>
                <a:ea typeface="+mj-ea"/>
                <a:cs typeface="Times New Roman" pitchFamily="18" charset="0"/>
              </a:rPr>
              <a:t>hipernatremi</a:t>
            </a:r>
            <a:endParaRPr lang="tr-TR" sz="2800" b="0" cap="none" spc="0" dirty="0" smtClean="0">
              <a:solidFill>
                <a:schemeClr val="tx1"/>
              </a:solidFill>
              <a:latin typeface="Times New Roman" pitchFamily="18" charset="0"/>
              <a:ea typeface="+mj-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
                <a:schemeClr val="tx1"/>
              </a:buClr>
              <a:buSzPct val="85000"/>
              <a:buFont typeface="Wingdings" panose="05000000000000000000" pitchFamily="2" charset="2"/>
              <a:buChar char="ü"/>
              <a:tabLst/>
              <a:defRPr/>
            </a:pPr>
            <a:r>
              <a:rPr lang="tr-TR" sz="2800" b="0" cap="none" spc="0" dirty="0" smtClean="0">
                <a:solidFill>
                  <a:schemeClr val="tx1"/>
                </a:solidFill>
                <a:latin typeface="Times New Roman" pitchFamily="18" charset="0"/>
                <a:ea typeface="+mj-ea"/>
                <a:cs typeface="Times New Roman" pitchFamily="18" charset="0"/>
              </a:rPr>
              <a:t>E11.71 </a:t>
            </a:r>
            <a:r>
              <a:rPr lang="tr-TR" sz="2800" b="0" cap="none" spc="0" dirty="0" err="1" smtClean="0">
                <a:solidFill>
                  <a:schemeClr val="tx1"/>
                </a:solidFill>
                <a:latin typeface="Times New Roman" pitchFamily="18" charset="0"/>
                <a:ea typeface="+mj-ea"/>
                <a:cs typeface="Times New Roman" pitchFamily="18" charset="0"/>
              </a:rPr>
              <a:t>İnsulin</a:t>
            </a:r>
            <a:r>
              <a:rPr lang="tr-TR" sz="2800" b="0" cap="none" spc="0" dirty="0" smtClean="0">
                <a:solidFill>
                  <a:schemeClr val="tx1"/>
                </a:solidFill>
                <a:latin typeface="Times New Roman" pitchFamily="18" charset="0"/>
                <a:ea typeface="+mj-ea"/>
                <a:cs typeface="Times New Roman" pitchFamily="18" charset="0"/>
              </a:rPr>
              <a:t> bağımlı olmayan </a:t>
            </a:r>
            <a:r>
              <a:rPr lang="tr-TR" sz="2800" b="0" cap="none" spc="0" dirty="0" err="1" smtClean="0">
                <a:solidFill>
                  <a:schemeClr val="tx1"/>
                </a:solidFill>
                <a:latin typeface="Times New Roman" pitchFamily="18" charset="0"/>
                <a:ea typeface="+mj-ea"/>
                <a:cs typeface="Times New Roman" pitchFamily="18" charset="0"/>
              </a:rPr>
              <a:t>diabetes</a:t>
            </a:r>
            <a:r>
              <a:rPr lang="tr-TR" sz="2800" b="0" cap="none" spc="0" dirty="0" smtClean="0">
                <a:solidFill>
                  <a:schemeClr val="tx1"/>
                </a:solidFill>
                <a:latin typeface="Times New Roman" pitchFamily="18" charset="0"/>
                <a:ea typeface="+mj-ea"/>
                <a:cs typeface="Times New Roman" pitchFamily="18" charset="0"/>
              </a:rPr>
              <a:t> </a:t>
            </a:r>
            <a:r>
              <a:rPr lang="tr-TR" sz="2800" b="0" cap="none" spc="0" dirty="0" err="1" smtClean="0">
                <a:solidFill>
                  <a:schemeClr val="tx1"/>
                </a:solidFill>
                <a:latin typeface="Times New Roman" pitchFamily="18" charset="0"/>
                <a:ea typeface="+mj-ea"/>
                <a:cs typeface="Times New Roman" pitchFamily="18" charset="0"/>
              </a:rPr>
              <a:t>mellitus</a:t>
            </a:r>
            <a:r>
              <a:rPr lang="tr-TR" sz="2800" b="0" cap="none" spc="0" dirty="0" smtClean="0">
                <a:solidFill>
                  <a:schemeClr val="tx1"/>
                </a:solidFill>
                <a:latin typeface="Times New Roman" pitchFamily="18" charset="0"/>
                <a:ea typeface="+mj-ea"/>
                <a:cs typeface="Times New Roman" pitchFamily="18" charset="0"/>
              </a:rPr>
              <a:t>, birden fazla </a:t>
            </a:r>
            <a:r>
              <a:rPr lang="tr-TR" sz="2800" b="0" cap="none" spc="0" dirty="0" err="1" smtClean="0">
                <a:solidFill>
                  <a:schemeClr val="tx1"/>
                </a:solidFill>
                <a:latin typeface="Times New Roman" pitchFamily="18" charset="0"/>
                <a:ea typeface="+mj-ea"/>
                <a:cs typeface="Times New Roman" pitchFamily="18" charset="0"/>
              </a:rPr>
              <a:t>mikrovasküler</a:t>
            </a:r>
            <a:r>
              <a:rPr lang="tr-TR" sz="2800" b="0" cap="none" spc="0" dirty="0" smtClean="0">
                <a:solidFill>
                  <a:schemeClr val="tx1"/>
                </a:solidFill>
                <a:latin typeface="Times New Roman" pitchFamily="18" charset="0"/>
                <a:ea typeface="+mj-ea"/>
                <a:cs typeface="Times New Roman" pitchFamily="18" charset="0"/>
              </a:rPr>
              <a:t> komplikasyon ile birlikte</a:t>
            </a:r>
          </a:p>
          <a:p>
            <a:pPr marL="342900" marR="0" lvl="0" indent="-342900" algn="l" defTabSz="914400" rtl="0" eaLnBrk="1" fontAlgn="auto" latinLnBrk="0" hangingPunct="1">
              <a:lnSpc>
                <a:spcPct val="100000"/>
              </a:lnSpc>
              <a:spcBef>
                <a:spcPct val="20000"/>
              </a:spcBef>
              <a:spcAft>
                <a:spcPts val="0"/>
              </a:spcAft>
              <a:buClr>
                <a:schemeClr val="tx1"/>
              </a:buClr>
              <a:buSzPct val="85000"/>
              <a:buFont typeface="Wingdings" panose="05000000000000000000" pitchFamily="2" charset="2"/>
              <a:buChar char="ü"/>
              <a:tabLst/>
              <a:defRPr/>
            </a:pPr>
            <a:r>
              <a:rPr lang="tr-TR" sz="2800" b="0" cap="none" spc="0" dirty="0" smtClean="0">
                <a:solidFill>
                  <a:schemeClr val="tx1"/>
                </a:solidFill>
                <a:latin typeface="Times New Roman" pitchFamily="18" charset="0"/>
                <a:ea typeface="+mj-ea"/>
                <a:cs typeface="Times New Roman" pitchFamily="18" charset="0"/>
              </a:rPr>
              <a:t>H34.2 Diğer </a:t>
            </a:r>
            <a:r>
              <a:rPr lang="tr-TR" sz="2800" b="0" cap="none" spc="0" dirty="0" err="1" smtClean="0">
                <a:solidFill>
                  <a:schemeClr val="tx1"/>
                </a:solidFill>
                <a:latin typeface="Times New Roman" pitchFamily="18" charset="0"/>
                <a:ea typeface="+mj-ea"/>
                <a:cs typeface="Times New Roman" pitchFamily="18" charset="0"/>
              </a:rPr>
              <a:t>retinal</a:t>
            </a:r>
            <a:r>
              <a:rPr lang="tr-TR" sz="2800" b="0" cap="none" spc="0" dirty="0" smtClean="0">
                <a:solidFill>
                  <a:schemeClr val="tx1"/>
                </a:solidFill>
                <a:latin typeface="Times New Roman" pitchFamily="18" charset="0"/>
                <a:ea typeface="+mj-ea"/>
                <a:cs typeface="Times New Roman" pitchFamily="18" charset="0"/>
              </a:rPr>
              <a:t> arter tıkanmaları</a:t>
            </a:r>
          </a:p>
          <a:p>
            <a:pPr marL="342900" marR="0" lvl="0" indent="-342900" algn="l" defTabSz="914400" rtl="0" eaLnBrk="1" fontAlgn="auto" latinLnBrk="0" hangingPunct="1">
              <a:lnSpc>
                <a:spcPct val="100000"/>
              </a:lnSpc>
              <a:spcBef>
                <a:spcPct val="20000"/>
              </a:spcBef>
              <a:spcAft>
                <a:spcPts val="0"/>
              </a:spcAft>
              <a:buClr>
                <a:schemeClr val="tx1"/>
              </a:buClr>
              <a:buSzPct val="85000"/>
              <a:buFont typeface="Wingdings" panose="05000000000000000000" pitchFamily="2" charset="2"/>
              <a:buChar char="ü"/>
              <a:tabLst/>
              <a:defRPr/>
            </a:pPr>
            <a:r>
              <a:rPr lang="tr-TR" sz="2800" b="0" cap="none" spc="0" dirty="0" smtClean="0">
                <a:solidFill>
                  <a:schemeClr val="tx1"/>
                </a:solidFill>
                <a:latin typeface="Times New Roman" pitchFamily="18" charset="0"/>
                <a:ea typeface="+mj-ea"/>
                <a:cs typeface="Times New Roman" pitchFamily="18" charset="0"/>
              </a:rPr>
              <a:t>N18.9 Kronik böbrek yetmezliği</a:t>
            </a:r>
          </a:p>
          <a:p>
            <a:pPr marL="0" marR="0" lvl="0" indent="0" algn="l" defTabSz="914400" rtl="0" eaLnBrk="1" fontAlgn="auto" latinLnBrk="0" hangingPunct="1">
              <a:lnSpc>
                <a:spcPct val="100000"/>
              </a:lnSpc>
              <a:spcBef>
                <a:spcPct val="20000"/>
              </a:spcBef>
              <a:spcAft>
                <a:spcPts val="0"/>
              </a:spcAft>
              <a:buClr>
                <a:srgbClr val="D16349"/>
              </a:buClr>
              <a:buSzPct val="85000"/>
              <a:buFont typeface="Wingdings 2"/>
              <a:buNone/>
              <a:tabLst/>
              <a:defRPr/>
            </a:pPr>
            <a:endParaRPr kumimoji="0" lang="tr-TR" sz="1600" b="1" i="0" u="none" strike="noStrike" kern="1200" cap="all" spc="250" normalizeH="0" baseline="0" noProof="0" dirty="0">
              <a:ln>
                <a:noFill/>
              </a:ln>
              <a:solidFill>
                <a:sysClr val="windowText" lastClr="000000"/>
              </a:solidFill>
              <a:effectLst/>
              <a:uLnTx/>
              <a:uFillTx/>
              <a:latin typeface="Georgia"/>
              <a:ea typeface="+mn-ea"/>
              <a:cs typeface="+mn-cs"/>
            </a:endParaRPr>
          </a:p>
        </p:txBody>
      </p:sp>
    </p:spTree>
    <p:extLst>
      <p:ext uri="{BB962C8B-B14F-4D97-AF65-F5344CB8AC3E}">
        <p14:creationId xmlns:p14="http://schemas.microsoft.com/office/powerpoint/2010/main" val="149796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44624"/>
            <a:ext cx="7992888" cy="1200329"/>
          </a:xfrm>
          <a:prstGeom prst="rect">
            <a:avLst/>
          </a:prstGeom>
        </p:spPr>
        <p:txBody>
          <a:bodyPr wrap="square">
            <a:spAutoFit/>
          </a:bodyPr>
          <a:lstStyle/>
          <a:p>
            <a:pPr algn="ctr"/>
            <a:r>
              <a:rPr lang="tr-TR" sz="3600" b="1" dirty="0" err="1">
                <a:solidFill>
                  <a:srgbClr val="FF0000"/>
                </a:solidFill>
                <a:latin typeface="Times New Roman" pitchFamily="18" charset="0"/>
                <a:cs typeface="Times New Roman" pitchFamily="18" charset="0"/>
              </a:rPr>
              <a:t>Mikrovasküler</a:t>
            </a:r>
            <a:r>
              <a:rPr lang="tr-TR" sz="3600" b="1" dirty="0">
                <a:solidFill>
                  <a:srgbClr val="FF0000"/>
                </a:solidFill>
                <a:latin typeface="Times New Roman" pitchFamily="18" charset="0"/>
                <a:cs typeface="Times New Roman" pitchFamily="18" charset="0"/>
              </a:rPr>
              <a:t> Komplikasyon ile </a:t>
            </a:r>
            <a:r>
              <a:rPr lang="tr-TR" sz="3600" b="1" dirty="0" smtClean="0">
                <a:solidFill>
                  <a:srgbClr val="FF0000"/>
                </a:solidFill>
                <a:latin typeface="Times New Roman" pitchFamily="18" charset="0"/>
                <a:cs typeface="Times New Roman" pitchFamily="18" charset="0"/>
              </a:rPr>
              <a:t>Diyabet E1-.71 </a:t>
            </a:r>
            <a:endParaRPr lang="tr-TR" sz="3600" dirty="0">
              <a:solidFill>
                <a:srgbClr val="FF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8E6C9555-572A-481E-9C9F-066FDC6A1EC4}" type="slidenum">
              <a:rPr lang="tr-TR" smtClean="0"/>
              <a:pPr/>
              <a:t>94</a:t>
            </a:fld>
            <a:endParaRPr lang="tr-TR"/>
          </a:p>
        </p:txBody>
      </p:sp>
      <p:sp>
        <p:nvSpPr>
          <p:cNvPr id="7" name="Dikdörtgen 6"/>
          <p:cNvSpPr/>
          <p:nvPr/>
        </p:nvSpPr>
        <p:spPr>
          <a:xfrm>
            <a:off x="1115616" y="1244953"/>
            <a:ext cx="7920880" cy="369332"/>
          </a:xfrm>
          <a:prstGeom prst="rect">
            <a:avLst/>
          </a:prstGeom>
        </p:spPr>
        <p:txBody>
          <a:bodyPr wrap="square">
            <a:spAutoFit/>
          </a:bodyPr>
          <a:lstStyle/>
          <a:p>
            <a:endParaRPr lang="tr-TR" dirty="0"/>
          </a:p>
        </p:txBody>
      </p:sp>
      <p:sp>
        <p:nvSpPr>
          <p:cNvPr id="3" name="Dikdörtgen 2"/>
          <p:cNvSpPr/>
          <p:nvPr/>
        </p:nvSpPr>
        <p:spPr>
          <a:xfrm>
            <a:off x="1043608" y="836712"/>
            <a:ext cx="7992888" cy="6432530"/>
          </a:xfrm>
          <a:prstGeom prst="rect">
            <a:avLst/>
          </a:prstGeom>
        </p:spPr>
        <p:txBody>
          <a:bodyPr wrap="square">
            <a:spAutoFit/>
          </a:bodyPr>
          <a:lstStyle/>
          <a:p>
            <a:r>
              <a:rPr lang="tr-TR" sz="2400" dirty="0" smtClean="0">
                <a:solidFill>
                  <a:srgbClr val="000000"/>
                </a:solidFill>
                <a:latin typeface="Times New Roman" panose="02020603050405020304" pitchFamily="18" charset="0"/>
                <a:cs typeface="Times New Roman" panose="02020603050405020304" pitchFamily="18" charset="0"/>
              </a:rPr>
              <a:t>	</a:t>
            </a:r>
          </a:p>
          <a:p>
            <a:r>
              <a:rPr lang="tr-TR" sz="2400" dirty="0" smtClean="0">
                <a:solidFill>
                  <a:srgbClr val="000000"/>
                </a:solidFill>
                <a:latin typeface="Times New Roman" panose="02020603050405020304" pitchFamily="18" charset="0"/>
                <a:cs typeface="Times New Roman" panose="02020603050405020304" pitchFamily="18" charset="0"/>
              </a:rPr>
              <a:t>	</a:t>
            </a:r>
            <a:r>
              <a:rPr lang="tr-TR" sz="2800" dirty="0" smtClean="0">
                <a:solidFill>
                  <a:srgbClr val="000000"/>
                </a:solidFill>
                <a:latin typeface="Times New Roman" panose="02020603050405020304" pitchFamily="18" charset="0"/>
                <a:cs typeface="Times New Roman" panose="02020603050405020304" pitchFamily="18" charset="0"/>
              </a:rPr>
              <a:t>Birden </a:t>
            </a:r>
            <a:r>
              <a:rPr lang="tr-TR" sz="2800" dirty="0">
                <a:solidFill>
                  <a:srgbClr val="000000"/>
                </a:solidFill>
                <a:latin typeface="Times New Roman" panose="02020603050405020304" pitchFamily="18" charset="0"/>
                <a:cs typeface="Times New Roman" panose="02020603050405020304" pitchFamily="18" charset="0"/>
              </a:rPr>
              <a:t>fazla </a:t>
            </a:r>
            <a:r>
              <a:rPr lang="tr-TR" sz="2800" dirty="0" err="1">
                <a:solidFill>
                  <a:srgbClr val="000000"/>
                </a:solidFill>
                <a:latin typeface="Times New Roman" panose="02020603050405020304" pitchFamily="18" charset="0"/>
                <a:cs typeface="Times New Roman" panose="02020603050405020304" pitchFamily="18" charset="0"/>
              </a:rPr>
              <a:t>mikrovasküler</a:t>
            </a:r>
            <a:r>
              <a:rPr lang="tr-TR" sz="2800" dirty="0">
                <a:solidFill>
                  <a:srgbClr val="000000"/>
                </a:solidFill>
                <a:latin typeface="Times New Roman" panose="02020603050405020304" pitchFamily="18" charset="0"/>
                <a:cs typeface="Times New Roman" panose="02020603050405020304" pitchFamily="18" charset="0"/>
              </a:rPr>
              <a:t> komplikasyonu bulunan </a:t>
            </a:r>
            <a:r>
              <a:rPr lang="tr-TR" sz="2800" dirty="0" err="1" smtClean="0">
                <a:solidFill>
                  <a:srgbClr val="000000"/>
                </a:solidFill>
                <a:latin typeface="Times New Roman" panose="02020603050405020304" pitchFamily="18" charset="0"/>
                <a:cs typeface="Times New Roman" panose="02020603050405020304" pitchFamily="18" charset="0"/>
              </a:rPr>
              <a:t>DM’lerde</a:t>
            </a:r>
            <a:r>
              <a:rPr lang="tr-TR" sz="2800" dirty="0" smtClean="0">
                <a:solidFill>
                  <a:srgbClr val="000000"/>
                </a:solidFill>
                <a:latin typeface="Times New Roman" panose="02020603050405020304" pitchFamily="18" charset="0"/>
                <a:cs typeface="Times New Roman" panose="02020603050405020304" pitchFamily="18" charset="0"/>
              </a:rPr>
              <a:t> ana </a:t>
            </a:r>
            <a:r>
              <a:rPr lang="tr-TR" sz="2800" dirty="0">
                <a:solidFill>
                  <a:srgbClr val="000000"/>
                </a:solidFill>
                <a:latin typeface="Times New Roman" panose="02020603050405020304" pitchFamily="18" charset="0"/>
                <a:cs typeface="Times New Roman" panose="02020603050405020304" pitchFamily="18" charset="0"/>
              </a:rPr>
              <a:t>tanı seçimi için her zaman olduğu gibi hastaneye gelişindeki asıl </a:t>
            </a:r>
            <a:r>
              <a:rPr lang="tr-TR" sz="2800" dirty="0" smtClean="0">
                <a:solidFill>
                  <a:srgbClr val="000000"/>
                </a:solidFill>
                <a:latin typeface="Times New Roman" panose="02020603050405020304" pitchFamily="18" charset="0"/>
                <a:cs typeface="Times New Roman" panose="02020603050405020304" pitchFamily="18" charset="0"/>
              </a:rPr>
              <a:t>sebep belirlenmelidir.</a:t>
            </a:r>
          </a:p>
          <a:p>
            <a:r>
              <a:rPr lang="tr-TR" sz="2800" dirty="0" smtClean="0">
                <a:solidFill>
                  <a:srgbClr val="000000"/>
                </a:solidFill>
                <a:latin typeface="Times New Roman" panose="02020603050405020304" pitchFamily="18" charset="0"/>
                <a:cs typeface="Times New Roman" panose="02020603050405020304" pitchFamily="18" charset="0"/>
              </a:rPr>
              <a:t>	</a:t>
            </a:r>
          </a:p>
          <a:p>
            <a:r>
              <a:rPr lang="tr-TR" sz="2800" dirty="0">
                <a:solidFill>
                  <a:srgbClr val="000000"/>
                </a:solidFill>
                <a:latin typeface="Times New Roman" panose="02020603050405020304" pitchFamily="18" charset="0"/>
                <a:cs typeface="Times New Roman" panose="02020603050405020304" pitchFamily="18" charset="0"/>
              </a:rPr>
              <a:t>	</a:t>
            </a:r>
            <a:r>
              <a:rPr lang="tr-TR" sz="2800" dirty="0" smtClean="0">
                <a:solidFill>
                  <a:srgbClr val="000000"/>
                </a:solidFill>
                <a:latin typeface="Times New Roman" panose="02020603050405020304" pitchFamily="18" charset="0"/>
                <a:cs typeface="Times New Roman" panose="02020603050405020304" pitchFamily="18" charset="0"/>
              </a:rPr>
              <a:t>E1-</a:t>
            </a:r>
            <a:r>
              <a:rPr lang="tr-TR" sz="2800" dirty="0">
                <a:solidFill>
                  <a:srgbClr val="000000"/>
                </a:solidFill>
                <a:latin typeface="Times New Roman" panose="02020603050405020304" pitchFamily="18" charset="0"/>
                <a:cs typeface="Times New Roman" panose="02020603050405020304" pitchFamily="18" charset="0"/>
              </a:rPr>
              <a:t>.71 DM, birden fazla </a:t>
            </a:r>
            <a:r>
              <a:rPr lang="tr-TR" sz="2800" dirty="0" err="1" smtClean="0">
                <a:solidFill>
                  <a:srgbClr val="000000"/>
                </a:solidFill>
                <a:latin typeface="Times New Roman" panose="02020603050405020304" pitchFamily="18" charset="0"/>
                <a:cs typeface="Times New Roman" panose="02020603050405020304" pitchFamily="18" charset="0"/>
              </a:rPr>
              <a:t>mikrovasküler</a:t>
            </a:r>
            <a:r>
              <a:rPr lang="tr-TR" sz="2800" dirty="0" smtClean="0">
                <a:solidFill>
                  <a:srgbClr val="000000"/>
                </a:solidFill>
                <a:latin typeface="Times New Roman" panose="02020603050405020304" pitchFamily="18" charset="0"/>
                <a:cs typeface="Times New Roman" panose="02020603050405020304" pitchFamily="18" charset="0"/>
              </a:rPr>
              <a:t> komplikasyon </a:t>
            </a:r>
            <a:r>
              <a:rPr lang="tr-TR" sz="2800" dirty="0">
                <a:solidFill>
                  <a:srgbClr val="000000"/>
                </a:solidFill>
                <a:latin typeface="Times New Roman" panose="02020603050405020304" pitchFamily="18" charset="0"/>
                <a:cs typeface="Times New Roman" panose="02020603050405020304" pitchFamily="18" charset="0"/>
              </a:rPr>
              <a:t>ile birlikte kodu </a:t>
            </a:r>
            <a:r>
              <a:rPr lang="tr-TR" sz="2800" b="1" dirty="0" smtClean="0">
                <a:solidFill>
                  <a:srgbClr val="FF0000"/>
                </a:solidFill>
                <a:latin typeface="Times New Roman" panose="02020603050405020304" pitchFamily="18" charset="0"/>
                <a:cs typeface="Times New Roman" panose="02020603050405020304" pitchFamily="18" charset="0"/>
              </a:rPr>
              <a:t>Ana Tanı </a:t>
            </a:r>
            <a:r>
              <a:rPr lang="tr-TR" sz="2800" dirty="0" smtClean="0">
                <a:latin typeface="Times New Roman" panose="02020603050405020304" pitchFamily="18" charset="0"/>
                <a:cs typeface="Times New Roman" panose="02020603050405020304" pitchFamily="18" charset="0"/>
              </a:rPr>
              <a:t>olabilir, </a:t>
            </a:r>
            <a:r>
              <a:rPr lang="tr-TR" sz="2800" b="1" dirty="0" smtClean="0">
                <a:solidFill>
                  <a:srgbClr val="FF0000"/>
                </a:solidFill>
                <a:latin typeface="Times New Roman" panose="02020603050405020304" pitchFamily="18" charset="0"/>
                <a:cs typeface="Times New Roman" panose="02020603050405020304" pitchFamily="18" charset="0"/>
              </a:rPr>
              <a:t>Ek Tanı </a:t>
            </a:r>
            <a:r>
              <a:rPr lang="tr-TR" sz="2800" dirty="0" smtClean="0">
                <a:solidFill>
                  <a:srgbClr val="000000"/>
                </a:solidFill>
                <a:latin typeface="Times New Roman" panose="02020603050405020304" pitchFamily="18" charset="0"/>
                <a:cs typeface="Times New Roman" panose="02020603050405020304" pitchFamily="18" charset="0"/>
              </a:rPr>
              <a:t>da </a:t>
            </a:r>
            <a:r>
              <a:rPr lang="tr-TR" sz="2800" dirty="0">
                <a:solidFill>
                  <a:srgbClr val="000000"/>
                </a:solidFill>
                <a:latin typeface="Times New Roman" panose="02020603050405020304" pitchFamily="18" charset="0"/>
                <a:cs typeface="Times New Roman" panose="02020603050405020304" pitchFamily="18" charset="0"/>
              </a:rPr>
              <a:t>olabilir</a:t>
            </a:r>
            <a:r>
              <a:rPr lang="tr-TR" sz="2800" dirty="0" smtClean="0">
                <a:solidFill>
                  <a:srgbClr val="000000"/>
                </a:solidFill>
                <a:latin typeface="Times New Roman" panose="02020603050405020304" pitchFamily="18" charset="0"/>
                <a:cs typeface="Times New Roman" panose="02020603050405020304" pitchFamily="18" charset="0"/>
              </a:rPr>
              <a:t>.</a:t>
            </a:r>
          </a:p>
          <a:p>
            <a:endParaRPr lang="tr-TR" sz="2800" dirty="0">
              <a:solidFill>
                <a:srgbClr val="000000"/>
              </a:solidFill>
              <a:latin typeface="Times New Roman" panose="02020603050405020304" pitchFamily="18" charset="0"/>
              <a:cs typeface="Times New Roman" panose="02020603050405020304" pitchFamily="18" charset="0"/>
            </a:endParaRPr>
          </a:p>
          <a:p>
            <a:r>
              <a:rPr lang="de-DE" sz="2800" b="1" dirty="0" smtClean="0">
                <a:solidFill>
                  <a:srgbClr val="2CFFCA"/>
                </a:solidFill>
                <a:latin typeface="Times New Roman" panose="02020603050405020304" pitchFamily="18" charset="0"/>
                <a:cs typeface="Times New Roman" panose="02020603050405020304" pitchFamily="18" charset="0"/>
              </a:rPr>
              <a:t> </a:t>
            </a:r>
            <a:r>
              <a:rPr lang="tr-TR" sz="2800" b="1" dirty="0" smtClean="0">
                <a:solidFill>
                  <a:srgbClr val="2CFFCA"/>
                </a:solidFill>
                <a:latin typeface="Times New Roman" panose="02020603050405020304" pitchFamily="18" charset="0"/>
                <a:cs typeface="Times New Roman" panose="02020603050405020304" pitchFamily="18" charset="0"/>
              </a:rPr>
              <a:t>	</a:t>
            </a:r>
            <a:r>
              <a:rPr lang="de-DE" sz="2800" dirty="0" smtClean="0">
                <a:solidFill>
                  <a:srgbClr val="000000"/>
                </a:solidFill>
                <a:latin typeface="Times New Roman" panose="02020603050405020304" pitchFamily="18" charset="0"/>
                <a:cs typeface="Times New Roman" panose="02020603050405020304" pitchFamily="18" charset="0"/>
              </a:rPr>
              <a:t>E1-</a:t>
            </a:r>
            <a:r>
              <a:rPr lang="de-DE" sz="2800" dirty="0">
                <a:solidFill>
                  <a:srgbClr val="000000"/>
                </a:solidFill>
                <a:latin typeface="Times New Roman" panose="02020603050405020304" pitchFamily="18" charset="0"/>
                <a:cs typeface="Times New Roman" panose="02020603050405020304" pitchFamily="18" charset="0"/>
              </a:rPr>
              <a:t>.71 DM, </a:t>
            </a:r>
            <a:r>
              <a:rPr lang="de-DE" sz="2800" dirty="0" err="1">
                <a:solidFill>
                  <a:srgbClr val="000000"/>
                </a:solidFill>
                <a:latin typeface="Times New Roman" panose="02020603050405020304" pitchFamily="18" charset="0"/>
                <a:cs typeface="Times New Roman" panose="02020603050405020304" pitchFamily="18" charset="0"/>
              </a:rPr>
              <a:t>birden</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fazla</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mikrovasküler</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komplikasyon</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ile</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birlikte</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kodu</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a:solidFill>
                  <a:srgbClr val="000000"/>
                </a:solidFill>
                <a:latin typeface="Times New Roman" panose="02020603050405020304" pitchFamily="18" charset="0"/>
                <a:cs typeface="Times New Roman" panose="02020603050405020304" pitchFamily="18" charset="0"/>
              </a:rPr>
              <a:t>diğer</a:t>
            </a:r>
            <a:r>
              <a:rPr lang="de-DE" sz="2800" dirty="0">
                <a:solidFill>
                  <a:srgbClr val="000000"/>
                </a:solidFill>
                <a:latin typeface="Times New Roman" panose="02020603050405020304" pitchFamily="18" charset="0"/>
                <a:cs typeface="Times New Roman" panose="02020603050405020304" pitchFamily="18" charset="0"/>
              </a:rPr>
              <a:t> </a:t>
            </a:r>
            <a:r>
              <a:rPr lang="de-DE" sz="2800" dirty="0" err="1" smtClean="0">
                <a:solidFill>
                  <a:srgbClr val="000000"/>
                </a:solidFill>
                <a:latin typeface="Times New Roman" panose="02020603050405020304" pitchFamily="18" charset="0"/>
                <a:cs typeface="Times New Roman" panose="02020603050405020304" pitchFamily="18" charset="0"/>
              </a:rPr>
              <a:t>tanılarla</a:t>
            </a:r>
            <a:r>
              <a:rPr lang="tr-TR" sz="2800" dirty="0" smtClean="0">
                <a:solidFill>
                  <a:srgbClr val="000000"/>
                </a:solidFill>
                <a:latin typeface="Times New Roman" panose="02020603050405020304" pitchFamily="18" charset="0"/>
                <a:cs typeface="Times New Roman" panose="02020603050405020304" pitchFamily="18" charset="0"/>
              </a:rPr>
              <a:t> hastaneye </a:t>
            </a:r>
            <a:r>
              <a:rPr lang="tr-TR" sz="2800" dirty="0">
                <a:solidFill>
                  <a:srgbClr val="000000"/>
                </a:solidFill>
                <a:latin typeface="Times New Roman" panose="02020603050405020304" pitchFamily="18" charset="0"/>
                <a:cs typeface="Times New Roman" panose="02020603050405020304" pitchFamily="18" charset="0"/>
              </a:rPr>
              <a:t>yatış söz konusu değilse o zaman ana tanı olarak atanmalıdır</a:t>
            </a:r>
            <a:r>
              <a:rPr lang="tr-TR" sz="2800" dirty="0" smtClean="0">
                <a:solidFill>
                  <a:srgbClr val="000000"/>
                </a:solidFill>
                <a:latin typeface="LinuxLibertineG"/>
              </a:rPr>
              <a:t>.</a:t>
            </a: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49702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44624"/>
            <a:ext cx="7992888" cy="1200329"/>
          </a:xfrm>
          <a:prstGeom prst="rect">
            <a:avLst/>
          </a:prstGeom>
        </p:spPr>
        <p:txBody>
          <a:bodyPr wrap="square">
            <a:spAutoFit/>
          </a:bodyPr>
          <a:lstStyle/>
          <a:p>
            <a:pPr algn="ctr"/>
            <a:r>
              <a:rPr lang="tr-TR" sz="3600" b="1" dirty="0" err="1">
                <a:solidFill>
                  <a:srgbClr val="FF0000"/>
                </a:solidFill>
                <a:latin typeface="Times New Roman" pitchFamily="18" charset="0"/>
                <a:cs typeface="Times New Roman" pitchFamily="18" charset="0"/>
              </a:rPr>
              <a:t>Mikrovasküler</a:t>
            </a:r>
            <a:r>
              <a:rPr lang="tr-TR" sz="3600" b="1" dirty="0">
                <a:solidFill>
                  <a:srgbClr val="FF0000"/>
                </a:solidFill>
                <a:latin typeface="Times New Roman" pitchFamily="18" charset="0"/>
                <a:cs typeface="Times New Roman" pitchFamily="18" charset="0"/>
              </a:rPr>
              <a:t> Komplikasyon ile </a:t>
            </a:r>
            <a:r>
              <a:rPr lang="tr-TR" sz="3600" b="1" dirty="0" smtClean="0">
                <a:solidFill>
                  <a:srgbClr val="FF0000"/>
                </a:solidFill>
                <a:latin typeface="Times New Roman" pitchFamily="18" charset="0"/>
                <a:cs typeface="Times New Roman" pitchFamily="18" charset="0"/>
              </a:rPr>
              <a:t>Diyabet E1-.71 </a:t>
            </a:r>
            <a:endParaRPr lang="tr-TR" sz="3600" dirty="0">
              <a:solidFill>
                <a:srgbClr val="FF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8E6C9555-572A-481E-9C9F-066FDC6A1EC4}" type="slidenum">
              <a:rPr lang="tr-TR" smtClean="0"/>
              <a:pPr/>
              <a:t>95</a:t>
            </a:fld>
            <a:endParaRPr lang="tr-TR"/>
          </a:p>
        </p:txBody>
      </p:sp>
      <p:sp>
        <p:nvSpPr>
          <p:cNvPr id="7" name="Dikdörtgen 6"/>
          <p:cNvSpPr/>
          <p:nvPr/>
        </p:nvSpPr>
        <p:spPr>
          <a:xfrm>
            <a:off x="1115616" y="1244953"/>
            <a:ext cx="7920880" cy="369332"/>
          </a:xfrm>
          <a:prstGeom prst="rect">
            <a:avLst/>
          </a:prstGeom>
        </p:spPr>
        <p:txBody>
          <a:bodyPr wrap="square">
            <a:spAutoFit/>
          </a:bodyPr>
          <a:lstStyle/>
          <a:p>
            <a:endParaRPr lang="tr-TR" dirty="0"/>
          </a:p>
        </p:txBody>
      </p:sp>
      <p:sp>
        <p:nvSpPr>
          <p:cNvPr id="3" name="Dikdörtgen 2"/>
          <p:cNvSpPr/>
          <p:nvPr/>
        </p:nvSpPr>
        <p:spPr>
          <a:xfrm>
            <a:off x="1043608" y="1244953"/>
            <a:ext cx="7992888" cy="5139869"/>
          </a:xfrm>
          <a:prstGeom prst="rect">
            <a:avLst/>
          </a:prstGeom>
        </p:spPr>
        <p:txBody>
          <a:bodyPr wrap="square">
            <a:spAutoFit/>
          </a:bodyPr>
          <a:lstStyle/>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DM’i</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çoklu </a:t>
            </a:r>
            <a:r>
              <a:rPr lang="tr-TR" sz="2800" dirty="0" err="1">
                <a:latin typeface="Times New Roman" panose="02020603050405020304" pitchFamily="18" charset="0"/>
                <a:cs typeface="Times New Roman" panose="02020603050405020304" pitchFamily="18" charset="0"/>
              </a:rPr>
              <a:t>mikrovasküler</a:t>
            </a:r>
            <a:r>
              <a:rPr lang="tr-TR" sz="2800" dirty="0">
                <a:latin typeface="Times New Roman" panose="02020603050405020304" pitchFamily="18" charset="0"/>
                <a:cs typeface="Times New Roman" panose="02020603050405020304" pitchFamily="18" charset="0"/>
              </a:rPr>
              <a:t> komplikasyonlu hale getiren </a:t>
            </a:r>
            <a:r>
              <a:rPr lang="tr-TR" sz="2800" dirty="0" smtClean="0">
                <a:latin typeface="Times New Roman" panose="02020603050405020304" pitchFamily="18" charset="0"/>
                <a:cs typeface="Times New Roman" panose="02020603050405020304" pitchFamily="18" charset="0"/>
              </a:rPr>
              <a:t>diğer </a:t>
            </a:r>
            <a:r>
              <a:rPr lang="sv-SE" sz="2800" dirty="0" smtClean="0">
                <a:latin typeface="Times New Roman" panose="02020603050405020304" pitchFamily="18" charset="0"/>
                <a:cs typeface="Times New Roman" panose="02020603050405020304" pitchFamily="18" charset="0"/>
              </a:rPr>
              <a:t>durumlar </a:t>
            </a:r>
            <a:r>
              <a:rPr lang="sv-SE" sz="2800" dirty="0">
                <a:latin typeface="Times New Roman" panose="02020603050405020304" pitchFamily="18" charset="0"/>
                <a:cs typeface="Times New Roman" panose="02020603050405020304" pitchFamily="18" charset="0"/>
              </a:rPr>
              <a:t>mutlaka ek kodlarla ifade </a:t>
            </a:r>
            <a:r>
              <a:rPr lang="sv-SE" sz="2800" dirty="0" smtClean="0">
                <a:latin typeface="Times New Roman" panose="02020603050405020304" pitchFamily="18" charset="0"/>
                <a:cs typeface="Times New Roman" panose="02020603050405020304" pitchFamily="18" charset="0"/>
              </a:rPr>
              <a:t>edilmesi</a:t>
            </a:r>
            <a:r>
              <a:rPr lang="tr-TR" sz="2800" dirty="0" smtClean="0">
                <a:latin typeface="Times New Roman" panose="02020603050405020304" pitchFamily="18" charset="0"/>
                <a:cs typeface="Times New Roman" panose="02020603050405020304" pitchFamily="18" charset="0"/>
              </a:rPr>
              <a:t> </a:t>
            </a:r>
            <a:r>
              <a:rPr lang="sv-SE" sz="2800" dirty="0" smtClean="0">
                <a:latin typeface="Times New Roman" panose="02020603050405020304" pitchFamily="18" charset="0"/>
                <a:cs typeface="Times New Roman" panose="02020603050405020304" pitchFamily="18" charset="0"/>
              </a:rPr>
              <a:t>gerekmektedir.</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	</a:t>
            </a:r>
          </a:p>
          <a:p>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DM </a:t>
            </a:r>
            <a:r>
              <a:rPr lang="tr-TR" sz="2800" dirty="0">
                <a:latin typeface="Times New Roman" panose="02020603050405020304" pitchFamily="18" charset="0"/>
                <a:cs typeface="Times New Roman" panose="02020603050405020304" pitchFamily="18" charset="0"/>
              </a:rPr>
              <a:t>için hem insülin direncinden hem de </a:t>
            </a:r>
            <a:r>
              <a:rPr lang="tr-TR" sz="2800" dirty="0" err="1">
                <a:latin typeface="Times New Roman" panose="02020603050405020304" pitchFamily="18" charset="0"/>
                <a:cs typeface="Times New Roman" panose="02020603050405020304" pitchFamily="18" charset="0"/>
              </a:rPr>
              <a:t>mikrovasküler</a:t>
            </a:r>
            <a:r>
              <a:rPr lang="tr-TR" sz="2800" dirty="0">
                <a:latin typeface="Times New Roman" panose="02020603050405020304" pitchFamily="18" charset="0"/>
                <a:cs typeface="Times New Roman" panose="02020603050405020304" pitchFamily="18" charset="0"/>
              </a:rPr>
              <a:t> komplikasyonların </a:t>
            </a:r>
            <a:r>
              <a:rPr lang="tr-TR" sz="2800" dirty="0" smtClean="0">
                <a:latin typeface="Times New Roman" panose="02020603050405020304" pitchFamily="18" charset="0"/>
                <a:cs typeface="Times New Roman" panose="02020603050405020304" pitchFamily="18" charset="0"/>
              </a:rPr>
              <a:t>birlikte bulunması durumlarında; E1-</a:t>
            </a:r>
            <a:r>
              <a:rPr lang="tr-TR" sz="2800" dirty="0">
                <a:latin typeface="Times New Roman" panose="02020603050405020304" pitchFamily="18" charset="0"/>
                <a:cs typeface="Times New Roman" panose="02020603050405020304" pitchFamily="18" charset="0"/>
              </a:rPr>
              <a:t>.71 </a:t>
            </a:r>
            <a:r>
              <a:rPr lang="tr-TR" sz="2800" dirty="0" err="1">
                <a:latin typeface="Times New Roman" panose="02020603050405020304" pitchFamily="18" charset="0"/>
                <a:cs typeface="Times New Roman" panose="02020603050405020304" pitchFamily="18" charset="0"/>
              </a:rPr>
              <a:t>m</a:t>
            </a:r>
            <a:r>
              <a:rPr lang="tr-TR" sz="2800" dirty="0" err="1" smtClean="0">
                <a:latin typeface="Times New Roman" panose="02020603050405020304" pitchFamily="18" charset="0"/>
                <a:cs typeface="Times New Roman" panose="02020603050405020304" pitchFamily="18" charset="0"/>
              </a:rPr>
              <a:t>ikrovasküler</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komplikasyonlar, çoğul kodu </a:t>
            </a:r>
            <a:r>
              <a:rPr lang="tr-TR" sz="2800" dirty="0" smtClean="0">
                <a:latin typeface="Times New Roman" panose="02020603050405020304" pitchFamily="18" charset="0"/>
                <a:cs typeface="Times New Roman" panose="02020603050405020304" pitchFamily="18" charset="0"/>
              </a:rPr>
              <a:t>atanır E1-.72 kodu kullanılmaz.</a:t>
            </a:r>
            <a:r>
              <a:rPr lang="tr-TR" sz="2800" b="1" dirty="0" smtClean="0">
                <a:solidFill>
                  <a:srgbClr val="FF0000"/>
                </a:solidFill>
                <a:latin typeface="Times New Roman" panose="02020603050405020304" pitchFamily="18" charset="0"/>
                <a:cs typeface="Times New Roman" panose="02020603050405020304" pitchFamily="18" charset="0"/>
              </a:rPr>
              <a:t> </a:t>
            </a:r>
          </a:p>
          <a:p>
            <a:pPr algn="ctr"/>
            <a:r>
              <a:rPr lang="tr-TR" sz="2800" b="1" dirty="0" smtClean="0">
                <a:solidFill>
                  <a:srgbClr val="FF0000"/>
                </a:solidFill>
                <a:latin typeface="Times New Roman" panose="02020603050405020304" pitchFamily="18" charset="0"/>
                <a:cs typeface="Times New Roman" panose="02020603050405020304" pitchFamily="18" charset="0"/>
              </a:rPr>
              <a:t>Unutmayınız </a:t>
            </a:r>
            <a:r>
              <a:rPr lang="tr-TR" sz="2800" b="1" dirty="0">
                <a:solidFill>
                  <a:srgbClr val="FF0000"/>
                </a:solidFill>
                <a:latin typeface="Times New Roman" panose="02020603050405020304" pitchFamily="18" charset="0"/>
                <a:cs typeface="Times New Roman" panose="02020603050405020304" pitchFamily="18" charset="0"/>
              </a:rPr>
              <a:t>E1-.71 ile E1-.72 kodu birlikte kodlanmaz. </a:t>
            </a: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60229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a:xfrm>
            <a:off x="1043608" y="0"/>
            <a:ext cx="7890080" cy="836712"/>
          </a:xfrm>
        </p:spPr>
        <p:txBody>
          <a:bodyPr rtlCol="0">
            <a:normAutofit/>
          </a:bodyPr>
          <a:lstStyle/>
          <a:p>
            <a:pPr algn="ctr" eaLnBrk="1" fontAlgn="auto" hangingPunct="1">
              <a:spcAft>
                <a:spcPts val="0"/>
              </a:spcAft>
              <a:defRPr/>
            </a:pPr>
            <a:r>
              <a:rPr lang="tr-TR" sz="3600" b="1" dirty="0" err="1" smtClean="0">
                <a:solidFill>
                  <a:srgbClr val="FF0000"/>
                </a:solidFill>
                <a:latin typeface="Times New Roman" panose="02020603050405020304" pitchFamily="18" charset="0"/>
                <a:cs typeface="Times New Roman" panose="02020603050405020304" pitchFamily="18" charset="0"/>
              </a:rPr>
              <a:t>Hiperglisemi</a:t>
            </a:r>
            <a:r>
              <a:rPr lang="tr-TR" sz="3600" b="1" dirty="0" smtClean="0">
                <a:solidFill>
                  <a:srgbClr val="FF0000"/>
                </a:solidFill>
                <a:latin typeface="Times New Roman" panose="02020603050405020304" pitchFamily="18" charset="0"/>
                <a:cs typeface="Times New Roman" panose="02020603050405020304" pitchFamily="18" charset="0"/>
              </a:rPr>
              <a:t> (0403)</a:t>
            </a:r>
          </a:p>
        </p:txBody>
      </p:sp>
      <p:sp>
        <p:nvSpPr>
          <p:cNvPr id="44035" name="2 İçerik Yer Tutucusu"/>
          <p:cNvSpPr>
            <a:spLocks noGrp="1"/>
          </p:cNvSpPr>
          <p:nvPr>
            <p:ph idx="1"/>
          </p:nvPr>
        </p:nvSpPr>
        <p:spPr>
          <a:xfrm>
            <a:off x="1043608" y="1052736"/>
            <a:ext cx="8100392" cy="5805265"/>
          </a:xfrm>
        </p:spPr>
        <p:txBody>
          <a:bodyPr>
            <a:normAutofit/>
          </a:bodyPr>
          <a:lstStyle/>
          <a:p>
            <a:pPr eaLnBrk="1" hangingPunct="1">
              <a:buFont typeface="Wingdings" pitchFamily="2" charset="2"/>
              <a:buChar char="Ø"/>
            </a:pPr>
            <a:r>
              <a:rPr lang="tr-TR" sz="2800" dirty="0" err="1" smtClean="0">
                <a:latin typeface="Times New Roman" panose="02020603050405020304" pitchFamily="18" charset="0"/>
                <a:cs typeface="Times New Roman" panose="02020603050405020304" pitchFamily="18" charset="0"/>
              </a:rPr>
              <a:t>Hiperglisemi</a:t>
            </a:r>
            <a:r>
              <a:rPr lang="tr-TR" sz="2800" dirty="0" smtClean="0">
                <a:latin typeface="Times New Roman" panose="02020603050405020304" pitchFamily="18" charset="0"/>
                <a:cs typeface="Times New Roman" panose="02020603050405020304" pitchFamily="18" charset="0"/>
              </a:rPr>
              <a:t> için R73 </a:t>
            </a:r>
            <a:r>
              <a:rPr lang="tr-TR" sz="2800" i="1" dirty="0" smtClean="0">
                <a:latin typeface="Times New Roman" panose="02020603050405020304" pitchFamily="18" charset="0"/>
                <a:cs typeface="Times New Roman" panose="02020603050405020304" pitchFamily="18" charset="0"/>
              </a:rPr>
              <a:t>Yükselmiş kan </a:t>
            </a:r>
            <a:r>
              <a:rPr lang="tr-TR" sz="2800" i="1" dirty="0" err="1" smtClean="0">
                <a:latin typeface="Times New Roman" panose="02020603050405020304" pitchFamily="18" charset="0"/>
                <a:cs typeface="Times New Roman" panose="02020603050405020304" pitchFamily="18" charset="0"/>
              </a:rPr>
              <a:t>glukoz</a:t>
            </a:r>
            <a:r>
              <a:rPr lang="tr-TR" sz="2800" i="1" dirty="0" smtClean="0">
                <a:latin typeface="Times New Roman" panose="02020603050405020304" pitchFamily="18" charset="0"/>
                <a:cs typeface="Times New Roman" panose="02020603050405020304" pitchFamily="18" charset="0"/>
              </a:rPr>
              <a:t> düzeyi kodu atanmadan önce, hekimden</a:t>
            </a:r>
            <a:r>
              <a:rPr lang="tr-TR" sz="2800" dirty="0" smtClean="0">
                <a:latin typeface="Times New Roman" panose="02020603050405020304" pitchFamily="18" charset="0"/>
                <a:cs typeface="Times New Roman" panose="02020603050405020304" pitchFamily="18" charset="0"/>
              </a:rPr>
              <a:t> olası bir DM veya IGR tanısını hariç tutması istenmelidir.</a:t>
            </a:r>
          </a:p>
          <a:p>
            <a:pPr eaLnBrk="1" hangingPunct="1">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eaLnBrk="1" hangingPunct="1">
              <a:buFont typeface="Wingdings" pitchFamily="2" charset="2"/>
              <a:buChar char="Ø"/>
            </a:pPr>
            <a:r>
              <a:rPr lang="tr-TR" sz="2800" dirty="0" smtClean="0">
                <a:latin typeface="Times New Roman" panose="02020603050405020304" pitchFamily="18" charset="0"/>
                <a:cs typeface="Times New Roman" panose="02020603050405020304" pitchFamily="18" charset="0"/>
              </a:rPr>
              <a:t>Geçici </a:t>
            </a:r>
            <a:r>
              <a:rPr lang="tr-TR" sz="2800" dirty="0" err="1" smtClean="0">
                <a:latin typeface="Times New Roman" panose="02020603050405020304" pitchFamily="18" charset="0"/>
                <a:cs typeface="Times New Roman" panose="02020603050405020304" pitchFamily="18" charset="0"/>
              </a:rPr>
              <a:t>hiperglisemi</a:t>
            </a:r>
            <a:r>
              <a:rPr lang="tr-TR" sz="2800" dirty="0" smtClean="0">
                <a:latin typeface="Times New Roman" panose="02020603050405020304" pitchFamily="18" charset="0"/>
                <a:cs typeface="Times New Roman" panose="02020603050405020304" pitchFamily="18" charset="0"/>
              </a:rPr>
              <a:t>, enfeksiyonlar dahil olmak üzere hastalığın stresinde ortaya çıkabilmektedir; böyle durumlarda DM ekarte edilen hastalarda gerekli durumlarda </a:t>
            </a:r>
            <a:r>
              <a:rPr lang="tr-TR" sz="2800" dirty="0" err="1" smtClean="0">
                <a:latin typeface="Times New Roman" panose="02020603050405020304" pitchFamily="18" charset="0"/>
                <a:cs typeface="Times New Roman" panose="02020603050405020304" pitchFamily="18" charset="0"/>
              </a:rPr>
              <a:t>hiperglisemi</a:t>
            </a:r>
            <a:r>
              <a:rPr lang="tr-TR" sz="2800" dirty="0" smtClean="0">
                <a:latin typeface="Times New Roman" panose="02020603050405020304" pitchFamily="18" charset="0"/>
                <a:cs typeface="Times New Roman" panose="02020603050405020304" pitchFamily="18" charset="0"/>
              </a:rPr>
              <a:t> kodu atanabilir.</a:t>
            </a:r>
          </a:p>
          <a:p>
            <a:pPr eaLnBrk="1" hangingPunct="1">
              <a:buFont typeface="Wingdings" pitchFamily="2" charset="2"/>
              <a:buChar char="Ø"/>
            </a:pPr>
            <a:endParaRPr lang="tr-TR" sz="2800" dirty="0" smtClean="0">
              <a:latin typeface="Times New Roman" panose="02020603050405020304" pitchFamily="18" charset="0"/>
              <a:cs typeface="Times New Roman" panose="02020603050405020304" pitchFamily="18" charset="0"/>
            </a:endParaRPr>
          </a:p>
          <a:p>
            <a:pPr eaLnBrk="1" hangingPunct="1">
              <a:buFont typeface="Wingdings" pitchFamily="2" charset="2"/>
              <a:buChar char="Ø"/>
            </a:pPr>
            <a:r>
              <a:rPr lang="tr-TR" sz="2800" dirty="0" smtClean="0">
                <a:solidFill>
                  <a:srgbClr val="7030A0"/>
                </a:solidFill>
                <a:latin typeface="Times New Roman" panose="02020603050405020304" pitchFamily="18" charset="0"/>
                <a:cs typeface="Times New Roman" panose="02020603050405020304" pitchFamily="18" charset="0"/>
              </a:rPr>
              <a:t>Ancak DM ve BGR gibi tanıların varlığında atanmaması gerekir!!!</a:t>
            </a:r>
          </a:p>
        </p:txBody>
      </p:sp>
      <p:sp>
        <p:nvSpPr>
          <p:cNvPr id="4" name="3 Slayt Numarası Yer Tutucusu"/>
          <p:cNvSpPr>
            <a:spLocks noGrp="1"/>
          </p:cNvSpPr>
          <p:nvPr>
            <p:ph type="sldNum" sz="quarter" idx="12"/>
          </p:nvPr>
        </p:nvSpPr>
        <p:spPr/>
        <p:txBody>
          <a:bodyPr/>
          <a:lstStyle/>
          <a:p>
            <a:pPr>
              <a:defRPr/>
            </a:pPr>
            <a:fld id="{EC9CF4CC-DBBC-433A-B0C4-87840C30C8E1}" type="slidenum">
              <a:rPr lang="tr-TR" smtClean="0"/>
              <a:pPr>
                <a:defRPr/>
              </a:pPr>
              <a:t>96</a:t>
            </a:fld>
            <a:endParaRPr lang="tr-T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15616" y="0"/>
            <a:ext cx="7992888" cy="646331"/>
          </a:xfrm>
          <a:prstGeom prst="rect">
            <a:avLst/>
          </a:prstGeom>
        </p:spPr>
        <p:txBody>
          <a:bodyPr wrap="square">
            <a:spAutoFit/>
          </a:bodyPr>
          <a:lstStyle/>
          <a:p>
            <a:pPr lvl="0" algn="ctr"/>
            <a:r>
              <a:rPr lang="tr-TR" sz="3600" b="1" dirty="0">
                <a:solidFill>
                  <a:srgbClr val="FF0000"/>
                </a:solidFill>
                <a:latin typeface="Times New Roman" pitchFamily="18" charset="0"/>
                <a:cs typeface="Times New Roman" pitchFamily="18" charset="0"/>
              </a:rPr>
              <a:t>Diyabet Taraması</a:t>
            </a:r>
            <a:endParaRPr lang="tr-TR" sz="3600" dirty="0">
              <a:solidFill>
                <a:srgbClr val="FF0000"/>
              </a:solidFill>
              <a:latin typeface="Times New Roman" pitchFamily="18" charset="0"/>
              <a:cs typeface="Times New Roman" pitchFamily="18" charset="0"/>
            </a:endParaRPr>
          </a:p>
        </p:txBody>
      </p:sp>
      <p:sp>
        <p:nvSpPr>
          <p:cNvPr id="4" name="Dikdörtgen 3"/>
          <p:cNvSpPr/>
          <p:nvPr/>
        </p:nvSpPr>
        <p:spPr>
          <a:xfrm>
            <a:off x="1043608" y="646332"/>
            <a:ext cx="7848872" cy="6124754"/>
          </a:xfrm>
          <a:prstGeom prst="rect">
            <a:avLst/>
          </a:prstGeom>
        </p:spPr>
        <p:txBody>
          <a:bodyPr wrap="square">
            <a:spAutoFit/>
          </a:bodyPr>
          <a:lstStyle/>
          <a:p>
            <a:pPr algn="just"/>
            <a:r>
              <a:rPr lang="tr-TR" sz="2800" dirty="0" smtClean="0">
                <a:latin typeface="Times New Roman" pitchFamily="18" charset="0"/>
                <a:cs typeface="Times New Roman" pitchFamily="18" charset="0"/>
              </a:rPr>
              <a:t>	DM </a:t>
            </a:r>
            <a:r>
              <a:rPr lang="tr-TR" sz="2800" dirty="0">
                <a:latin typeface="Times New Roman" pitchFamily="18" charset="0"/>
                <a:cs typeface="Times New Roman" pitchFamily="18" charset="0"/>
              </a:rPr>
              <a:t>taraması için hastaneye yatış durumunda; tarama sonucu DM </a:t>
            </a:r>
            <a:r>
              <a:rPr lang="tr-TR" sz="2800" dirty="0" smtClean="0">
                <a:latin typeface="Times New Roman" pitchFamily="18" charset="0"/>
                <a:cs typeface="Times New Roman" pitchFamily="18" charset="0"/>
              </a:rPr>
              <a:t>veya BGT </a:t>
            </a:r>
            <a:r>
              <a:rPr lang="tr-TR" sz="2800" dirty="0">
                <a:latin typeface="Times New Roman" pitchFamily="18" charset="0"/>
                <a:cs typeface="Times New Roman" pitchFamily="18" charset="0"/>
              </a:rPr>
              <a:t>bulunmamış ise kodlama şu şekilde gerçekleştirilmelidir</a:t>
            </a:r>
            <a:r>
              <a:rPr lang="tr-TR" sz="28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marL="342900" indent="-342900" algn="just">
              <a:buFont typeface="Wingdings" panose="05000000000000000000" pitchFamily="2" charset="2"/>
              <a:buChar char="ü"/>
            </a:pPr>
            <a:r>
              <a:rPr lang="tr-TR" sz="2800" dirty="0">
                <a:latin typeface="Times New Roman" pitchFamily="18" charset="0"/>
                <a:cs typeface="Times New Roman" pitchFamily="18" charset="0"/>
              </a:rPr>
              <a:t>Z13.1 DM için özel tarama muayenesi ana tanı olarak kodlanır.</a:t>
            </a:r>
          </a:p>
          <a:p>
            <a:pPr algn="just"/>
            <a:r>
              <a:rPr lang="tr-TR" sz="2800" dirty="0" smtClean="0">
                <a:latin typeface="Times New Roman" pitchFamily="18" charset="0"/>
                <a:cs typeface="Times New Roman" pitchFamily="18" charset="0"/>
              </a:rPr>
              <a:t>Tarama </a:t>
            </a:r>
            <a:r>
              <a:rPr lang="tr-TR" sz="2800" dirty="0">
                <a:latin typeface="Times New Roman" pitchFamily="18" charset="0"/>
                <a:cs typeface="Times New Roman" pitchFamily="18" charset="0"/>
              </a:rPr>
              <a:t>aile öyküsü nedeniyle yapılmışsa;</a:t>
            </a:r>
          </a:p>
          <a:p>
            <a:pPr marL="342900" indent="-342900" algn="just">
              <a:buFont typeface="Wingdings" panose="05000000000000000000" pitchFamily="2" charset="2"/>
              <a:buChar char="ü"/>
            </a:pPr>
            <a:r>
              <a:rPr lang="tr-TR" sz="2800" dirty="0">
                <a:latin typeface="Times New Roman" pitchFamily="18" charset="0"/>
                <a:cs typeface="Times New Roman" pitchFamily="18" charset="0"/>
              </a:rPr>
              <a:t>Z83.3 DM aile öyküsü ek kodu da atanır</a:t>
            </a:r>
            <a:r>
              <a:rPr lang="tr-TR" sz="2800" dirty="0" smtClean="0">
                <a:latin typeface="Times New Roman" pitchFamily="18" charset="0"/>
                <a:cs typeface="Times New Roman" pitchFamily="18" charset="0"/>
              </a:rPr>
              <a:t>.</a:t>
            </a:r>
          </a:p>
          <a:p>
            <a:pPr marL="342900" indent="-342900" algn="just">
              <a:buFont typeface="Wingdings" panose="05000000000000000000" pitchFamily="2" charset="2"/>
              <a:buChar char="ü"/>
            </a:pPr>
            <a:endParaRPr lang="tr-TR" sz="2800" dirty="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	DM </a:t>
            </a:r>
            <a:r>
              <a:rPr lang="tr-TR" sz="2800" dirty="0">
                <a:latin typeface="Times New Roman" pitchFamily="18" charset="0"/>
                <a:cs typeface="Times New Roman" pitchFamily="18" charset="0"/>
              </a:rPr>
              <a:t>taraması için hastaneye yatış durumunda; tarama sonucu DM </a:t>
            </a:r>
            <a:r>
              <a:rPr lang="tr-TR" sz="2800" dirty="0" smtClean="0">
                <a:latin typeface="Times New Roman" pitchFamily="18" charset="0"/>
                <a:cs typeface="Times New Roman" pitchFamily="18" charset="0"/>
              </a:rPr>
              <a:t>veya BGT </a:t>
            </a:r>
            <a:r>
              <a:rPr lang="tr-TR" sz="2800" dirty="0">
                <a:latin typeface="Times New Roman" pitchFamily="18" charset="0"/>
                <a:cs typeface="Times New Roman" pitchFamily="18" charset="0"/>
              </a:rPr>
              <a:t>durumlarından her hangi birisi bulunmuş ise mevcut durum </a:t>
            </a:r>
            <a:r>
              <a:rPr lang="tr-TR" sz="2800" dirty="0" smtClean="0">
                <a:latin typeface="Times New Roman" pitchFamily="18" charset="0"/>
                <a:cs typeface="Times New Roman" pitchFamily="18" charset="0"/>
              </a:rPr>
              <a:t>kodlanmalıdır. Böyle </a:t>
            </a:r>
            <a:r>
              <a:rPr lang="tr-TR" sz="2800" dirty="0">
                <a:latin typeface="Times New Roman" pitchFamily="18" charset="0"/>
                <a:cs typeface="Times New Roman" pitchFamily="18" charset="0"/>
              </a:rPr>
              <a:t>bir durumda </a:t>
            </a:r>
            <a:endParaRPr lang="tr-TR" sz="2800" dirty="0" smtClean="0">
              <a:latin typeface="Times New Roman" pitchFamily="18" charset="0"/>
              <a:cs typeface="Times New Roman" pitchFamily="18" charset="0"/>
            </a:endParaRPr>
          </a:p>
          <a:p>
            <a:pPr marL="342900" indent="-342900" algn="just">
              <a:buFont typeface="Wingdings" panose="05000000000000000000" pitchFamily="2" charset="2"/>
              <a:buChar char="ü"/>
            </a:pPr>
            <a:r>
              <a:rPr lang="tr-TR" sz="2800" dirty="0" smtClean="0">
                <a:latin typeface="Times New Roman" pitchFamily="18" charset="0"/>
                <a:cs typeface="Times New Roman" pitchFamily="18" charset="0"/>
              </a:rPr>
              <a:t>Z13.1 </a:t>
            </a:r>
            <a:r>
              <a:rPr lang="tr-TR" sz="2800" dirty="0">
                <a:latin typeface="Times New Roman" pitchFamily="18" charset="0"/>
                <a:cs typeface="Times New Roman" pitchFamily="18" charset="0"/>
              </a:rPr>
              <a:t>DM için özel tarama muayenesi </a:t>
            </a:r>
            <a:r>
              <a:rPr lang="tr-TR" sz="2800" dirty="0" smtClean="0">
                <a:latin typeface="Times New Roman" pitchFamily="18" charset="0"/>
                <a:cs typeface="Times New Roman" pitchFamily="18" charset="0"/>
              </a:rPr>
              <a:t>kodu atanmasına </a:t>
            </a:r>
            <a:r>
              <a:rPr lang="tr-TR" sz="2800" dirty="0">
                <a:latin typeface="Times New Roman" pitchFamily="18" charset="0"/>
                <a:cs typeface="Times New Roman" pitchFamily="18" charset="0"/>
              </a:rPr>
              <a:t>gerek yoktur.</a:t>
            </a:r>
          </a:p>
        </p:txBody>
      </p:sp>
      <p:sp>
        <p:nvSpPr>
          <p:cNvPr id="2" name="Slayt Numarası Yer Tutucusu 1"/>
          <p:cNvSpPr>
            <a:spLocks noGrp="1"/>
          </p:cNvSpPr>
          <p:nvPr>
            <p:ph type="sldNum" sz="quarter" idx="12"/>
          </p:nvPr>
        </p:nvSpPr>
        <p:spPr/>
        <p:txBody>
          <a:bodyPr/>
          <a:lstStyle/>
          <a:p>
            <a:fld id="{8E6C9555-572A-481E-9C9F-066FDC6A1EC4}" type="slidenum">
              <a:rPr lang="tr-TR" smtClean="0"/>
              <a:pPr/>
              <a:t>97</a:t>
            </a:fld>
            <a:endParaRPr lang="tr-TR"/>
          </a:p>
        </p:txBody>
      </p:sp>
    </p:spTree>
    <p:extLst>
      <p:ext uri="{BB962C8B-B14F-4D97-AF65-F5344CB8AC3E}">
        <p14:creationId xmlns:p14="http://schemas.microsoft.com/office/powerpoint/2010/main" val="316908478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D83E1BDB-C912-48B3-A950-E0D4DA0744EF}" type="slidenum">
              <a:rPr lang="tr-TR" smtClean="0"/>
              <a:pPr>
                <a:defRPr/>
              </a:pPr>
              <a:t>98</a:t>
            </a:fld>
            <a:endParaRPr lang="tr-TR"/>
          </a:p>
        </p:txBody>
      </p:sp>
      <p:sp>
        <p:nvSpPr>
          <p:cNvPr id="3" name="2 Alt Başlık"/>
          <p:cNvSpPr txBox="1">
            <a:spLocks/>
          </p:cNvSpPr>
          <p:nvPr/>
        </p:nvSpPr>
        <p:spPr>
          <a:xfrm>
            <a:off x="1115616" y="980728"/>
            <a:ext cx="8136904" cy="417646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r>
              <a:rPr lang="tr-TR" sz="2800" b="1" dirty="0" smtClean="0">
                <a:solidFill>
                  <a:srgbClr val="FF0000"/>
                </a:solidFill>
                <a:latin typeface="Times New Roman" pitchFamily="18" charset="0"/>
                <a:cs typeface="Times New Roman" pitchFamily="18" charset="0"/>
              </a:rPr>
              <a:t>Örnek:</a:t>
            </a:r>
          </a:p>
          <a:p>
            <a:pPr marL="0" indent="0" fontAlgn="auto">
              <a:spcAft>
                <a:spcPts val="0"/>
              </a:spcAft>
              <a:buNone/>
            </a:pPr>
            <a:r>
              <a:rPr lang="tr-TR" sz="2800" dirty="0" smtClean="0">
                <a:latin typeface="Times New Roman" pitchFamily="18" charset="0"/>
                <a:cs typeface="Times New Roman" pitchFamily="18" charset="0"/>
              </a:rPr>
              <a:t>	Annesinde diyabet aile öyküsü bulunan hasta diyabet taraması için  hastaneye yatırıldı. Yapılan tetkikler sonucunda herhangi bir bulguya rastlanmayan  hasta şifa ile taburcu edildi.</a:t>
            </a:r>
          </a:p>
          <a:p>
            <a:pPr fontAlgn="auto">
              <a:spcAft>
                <a:spcPts val="0"/>
              </a:spcAft>
            </a:pPr>
            <a:endParaRPr lang="tr-TR" sz="2800" dirty="0" smtClean="0">
              <a:latin typeface="Times New Roman" pitchFamily="18" charset="0"/>
              <a:ea typeface="+mj-ea"/>
              <a:cs typeface="Times New Roman" pitchFamily="18" charset="0"/>
            </a:endParaRPr>
          </a:p>
          <a:p>
            <a:pPr marL="457200" indent="-457200" fontAlgn="auto">
              <a:spcAft>
                <a:spcPts val="0"/>
              </a:spcAft>
              <a:buFont typeface="Wingdings" panose="05000000000000000000" pitchFamily="2" charset="2"/>
              <a:buChar char="ü"/>
            </a:pPr>
            <a:r>
              <a:rPr lang="tr-TR" sz="2800" dirty="0" smtClean="0">
                <a:latin typeface="Times New Roman" pitchFamily="18" charset="0"/>
                <a:ea typeface="+mj-ea"/>
                <a:cs typeface="Times New Roman" pitchFamily="18" charset="0"/>
              </a:rPr>
              <a:t>Z13.1 </a:t>
            </a:r>
            <a:r>
              <a:rPr lang="tr-TR" sz="2800" dirty="0" err="1" smtClean="0">
                <a:latin typeface="Times New Roman" pitchFamily="18" charset="0"/>
                <a:ea typeface="+mj-ea"/>
                <a:cs typeface="Times New Roman" pitchFamily="18" charset="0"/>
              </a:rPr>
              <a:t>Diabetes</a:t>
            </a:r>
            <a:r>
              <a:rPr lang="tr-TR" sz="2800" dirty="0" smtClean="0">
                <a:latin typeface="Times New Roman" pitchFamily="18" charset="0"/>
                <a:ea typeface="+mj-ea"/>
                <a:cs typeface="Times New Roman" pitchFamily="18" charset="0"/>
              </a:rPr>
              <a:t> </a:t>
            </a:r>
            <a:r>
              <a:rPr lang="tr-TR" sz="2800" dirty="0" err="1" smtClean="0">
                <a:latin typeface="Times New Roman" pitchFamily="18" charset="0"/>
                <a:ea typeface="+mj-ea"/>
                <a:cs typeface="Times New Roman" pitchFamily="18" charset="0"/>
              </a:rPr>
              <a:t>mellitus</a:t>
            </a:r>
            <a:r>
              <a:rPr lang="tr-TR" sz="2800" dirty="0" smtClean="0">
                <a:latin typeface="Times New Roman" pitchFamily="18" charset="0"/>
                <a:ea typeface="+mj-ea"/>
                <a:cs typeface="Times New Roman" pitchFamily="18" charset="0"/>
              </a:rPr>
              <a:t> için özel tarama muayenesi</a:t>
            </a:r>
          </a:p>
          <a:p>
            <a:pPr marL="457200" indent="-457200" fontAlgn="auto">
              <a:spcAft>
                <a:spcPts val="0"/>
              </a:spcAft>
              <a:buFont typeface="Wingdings" panose="05000000000000000000" pitchFamily="2" charset="2"/>
              <a:buChar char="ü"/>
            </a:pPr>
            <a:r>
              <a:rPr lang="tr-TR" sz="2800" dirty="0" smtClean="0">
                <a:latin typeface="Times New Roman" pitchFamily="18" charset="0"/>
                <a:ea typeface="+mj-ea"/>
                <a:cs typeface="Times New Roman" pitchFamily="18" charset="0"/>
              </a:rPr>
              <a:t>Z83.3 </a:t>
            </a:r>
            <a:r>
              <a:rPr lang="tr-TR" sz="2800" dirty="0" err="1" smtClean="0">
                <a:latin typeface="Times New Roman" pitchFamily="18" charset="0"/>
                <a:ea typeface="+mj-ea"/>
                <a:cs typeface="Times New Roman" pitchFamily="18" charset="0"/>
              </a:rPr>
              <a:t>Diabetes</a:t>
            </a:r>
            <a:r>
              <a:rPr lang="tr-TR" sz="2800" dirty="0" smtClean="0">
                <a:latin typeface="Times New Roman" pitchFamily="18" charset="0"/>
                <a:ea typeface="+mj-ea"/>
                <a:cs typeface="Times New Roman" pitchFamily="18" charset="0"/>
              </a:rPr>
              <a:t> </a:t>
            </a:r>
            <a:r>
              <a:rPr lang="tr-TR" sz="2800" dirty="0" err="1" smtClean="0">
                <a:latin typeface="Times New Roman" pitchFamily="18" charset="0"/>
                <a:ea typeface="+mj-ea"/>
                <a:cs typeface="Times New Roman" pitchFamily="18" charset="0"/>
              </a:rPr>
              <a:t>mellitus</a:t>
            </a:r>
            <a:r>
              <a:rPr lang="tr-TR" sz="2800" dirty="0" smtClean="0">
                <a:latin typeface="Times New Roman" pitchFamily="18" charset="0"/>
                <a:ea typeface="+mj-ea"/>
                <a:cs typeface="Times New Roman" pitchFamily="18" charset="0"/>
              </a:rPr>
              <a:t> aile öyküsü</a:t>
            </a: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sz="2000" dirty="0" smtClean="0">
              <a:latin typeface="Calibri" pitchFamily="34" charset="0"/>
            </a:endParaRPr>
          </a:p>
          <a:p>
            <a:pPr fontAlgn="auto">
              <a:spcAft>
                <a:spcPts val="0"/>
              </a:spcAft>
            </a:pPr>
            <a:endParaRPr lang="tr-TR" dirty="0" smtClean="0">
              <a:latin typeface="Calibri" pitchFamily="34" charset="0"/>
            </a:endParaRPr>
          </a:p>
          <a:p>
            <a:pPr fontAlgn="auto">
              <a:spcAft>
                <a:spcPts val="0"/>
              </a:spcAft>
            </a:pPr>
            <a:endParaRPr lang="tr-TR" dirty="0"/>
          </a:p>
        </p:txBody>
      </p:sp>
    </p:spTree>
    <p:extLst>
      <p:ext uri="{BB962C8B-B14F-4D97-AF65-F5344CB8AC3E}">
        <p14:creationId xmlns:p14="http://schemas.microsoft.com/office/powerpoint/2010/main" val="129612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44624"/>
            <a:ext cx="7848872" cy="646331"/>
          </a:xfrm>
          <a:prstGeom prst="rect">
            <a:avLst/>
          </a:prstGeom>
        </p:spPr>
        <p:txBody>
          <a:bodyPr wrap="square">
            <a:spAutoFit/>
          </a:bodyPr>
          <a:lstStyle/>
          <a:p>
            <a:pPr algn="ctr"/>
            <a:r>
              <a:rPr lang="tr-TR" sz="3600" b="1" dirty="0">
                <a:solidFill>
                  <a:srgbClr val="FF0000"/>
                </a:solidFill>
                <a:latin typeface="Times New Roman" pitchFamily="18" charset="0"/>
                <a:cs typeface="Times New Roman" pitchFamily="18" charset="0"/>
              </a:rPr>
              <a:t>Diyabet Eğitimi</a:t>
            </a:r>
          </a:p>
        </p:txBody>
      </p:sp>
      <p:sp>
        <p:nvSpPr>
          <p:cNvPr id="3" name="Dikdörtgen 2"/>
          <p:cNvSpPr/>
          <p:nvPr/>
        </p:nvSpPr>
        <p:spPr>
          <a:xfrm>
            <a:off x="1032627" y="836712"/>
            <a:ext cx="7848872" cy="6063198"/>
          </a:xfrm>
          <a:prstGeom prst="rect">
            <a:avLst/>
          </a:prstGeom>
        </p:spPr>
        <p:txBody>
          <a:bodyPr wrap="square">
            <a:spAutoFit/>
          </a:bodyPr>
          <a:lstStyle/>
          <a:p>
            <a:r>
              <a:rPr lang="tr-TR" sz="2400" dirty="0" smtClean="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Hasta </a:t>
            </a:r>
            <a:r>
              <a:rPr lang="tr-TR" sz="2800" dirty="0">
                <a:latin typeface="Times New Roman" panose="02020603050405020304" pitchFamily="18" charset="0"/>
                <a:cs typeface="Times New Roman" panose="02020603050405020304" pitchFamily="18" charset="0"/>
              </a:rPr>
              <a:t>özellikle DM eğitim almak için yatırıldığı durumlar söz konusu </a:t>
            </a:r>
            <a:r>
              <a:rPr lang="tr-TR" sz="2800" dirty="0" smtClean="0">
                <a:latin typeface="Times New Roman" panose="02020603050405020304" pitchFamily="18" charset="0"/>
                <a:cs typeface="Times New Roman" panose="02020603050405020304" pitchFamily="18" charset="0"/>
              </a:rPr>
              <a:t>ise kodlama </a:t>
            </a:r>
            <a:r>
              <a:rPr lang="tr-TR" sz="2800" dirty="0">
                <a:latin typeface="Times New Roman" panose="02020603050405020304" pitchFamily="18" charset="0"/>
                <a:cs typeface="Times New Roman" panose="02020603050405020304" pitchFamily="18" charset="0"/>
              </a:rPr>
              <a:t>şu şekilde olmalıdır;</a:t>
            </a:r>
          </a:p>
          <a:p>
            <a:pPr marL="342900" indent="-34290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E1-.- Diyabet kodlarından birisi </a:t>
            </a:r>
            <a:r>
              <a:rPr lang="tr-TR" sz="2800" dirty="0" smtClean="0">
                <a:latin typeface="Times New Roman" panose="02020603050405020304" pitchFamily="18" charset="0"/>
                <a:cs typeface="Times New Roman" panose="02020603050405020304" pitchFamily="18" charset="0"/>
              </a:rPr>
              <a:t>Ana Tanı,</a:t>
            </a:r>
          </a:p>
          <a:p>
            <a:pPr marL="342900" indent="-342900">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Z71.8 </a:t>
            </a:r>
            <a:r>
              <a:rPr lang="tr-TR" sz="2800" dirty="0">
                <a:latin typeface="Times New Roman" panose="02020603050405020304" pitchFamily="18" charset="0"/>
                <a:cs typeface="Times New Roman" panose="02020603050405020304" pitchFamily="18" charset="0"/>
              </a:rPr>
              <a:t>Danışma hizmetleri, diğer, tanımlanmış kodu ise </a:t>
            </a:r>
            <a:r>
              <a:rPr lang="tr-TR" sz="2800" dirty="0" smtClean="0">
                <a:latin typeface="Times New Roman" panose="02020603050405020304" pitchFamily="18" charset="0"/>
                <a:cs typeface="Times New Roman" panose="02020603050405020304" pitchFamily="18" charset="0"/>
              </a:rPr>
              <a:t>Ek Tanı olarak </a:t>
            </a:r>
            <a:r>
              <a:rPr lang="tr-TR" sz="2800" dirty="0">
                <a:latin typeface="Times New Roman" panose="02020603050405020304" pitchFamily="18" charset="0"/>
                <a:cs typeface="Times New Roman" panose="02020603050405020304" pitchFamily="18" charset="0"/>
              </a:rPr>
              <a:t>atanır</a:t>
            </a:r>
            <a:r>
              <a:rPr lang="tr-TR" sz="28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	Diyabet </a:t>
            </a:r>
            <a:r>
              <a:rPr lang="tr-TR" sz="2800" dirty="0">
                <a:latin typeface="Times New Roman" panose="02020603050405020304" pitchFamily="18" charset="0"/>
                <a:cs typeface="Times New Roman" panose="02020603050405020304" pitchFamily="18" charset="0"/>
              </a:rPr>
              <a:t>eğitimi haricinde başka nedenlerden dolayı hastaneye yatırılan </a:t>
            </a:r>
            <a:r>
              <a:rPr lang="tr-TR" sz="2800" dirty="0" smtClean="0">
                <a:latin typeface="Times New Roman" panose="02020603050405020304" pitchFamily="18" charset="0"/>
                <a:cs typeface="Times New Roman" panose="02020603050405020304" pitchFamily="18" charset="0"/>
              </a:rPr>
              <a:t>hastalara diyabete </a:t>
            </a:r>
            <a:r>
              <a:rPr lang="tr-TR" sz="2800" dirty="0">
                <a:latin typeface="Times New Roman" panose="02020603050405020304" pitchFamily="18" charset="0"/>
                <a:cs typeface="Times New Roman" panose="02020603050405020304" pitchFamily="18" charset="0"/>
              </a:rPr>
              <a:t>yönelik eğitim verilse dahi eğitim rutin diyabet </a:t>
            </a:r>
            <a:r>
              <a:rPr lang="tr-TR" sz="2800" dirty="0" smtClean="0">
                <a:latin typeface="Times New Roman" panose="02020603050405020304" pitchFamily="18" charset="0"/>
                <a:cs typeface="Times New Roman" panose="02020603050405020304" pitchFamily="18" charset="0"/>
              </a:rPr>
              <a:t>tedavisinin bir </a:t>
            </a:r>
            <a:r>
              <a:rPr lang="tr-TR" sz="2800" dirty="0">
                <a:latin typeface="Times New Roman" panose="02020603050405020304" pitchFamily="18" charset="0"/>
                <a:cs typeface="Times New Roman" panose="02020603050405020304" pitchFamily="18" charset="0"/>
              </a:rPr>
              <a:t>parçası sayıldığından Z71.8 Danışma hizmetleri, diğer, tanımlanmış </a:t>
            </a:r>
            <a:r>
              <a:rPr lang="tr-TR" sz="2800" dirty="0" smtClean="0">
                <a:latin typeface="Times New Roman" panose="02020603050405020304" pitchFamily="18" charset="0"/>
                <a:cs typeface="Times New Roman" panose="02020603050405020304" pitchFamily="18" charset="0"/>
              </a:rPr>
              <a:t>kodunun ek </a:t>
            </a:r>
            <a:r>
              <a:rPr lang="tr-TR" sz="2800" dirty="0">
                <a:latin typeface="Times New Roman" panose="02020603050405020304" pitchFamily="18" charset="0"/>
                <a:cs typeface="Times New Roman" panose="02020603050405020304" pitchFamily="18" charset="0"/>
              </a:rPr>
              <a:t>kod olarak atanmasına gerek yoktur.</a:t>
            </a:r>
          </a:p>
        </p:txBody>
      </p:sp>
      <p:sp>
        <p:nvSpPr>
          <p:cNvPr id="4" name="Slayt Numarası Yer Tutucusu 3"/>
          <p:cNvSpPr>
            <a:spLocks noGrp="1"/>
          </p:cNvSpPr>
          <p:nvPr>
            <p:ph type="sldNum" sz="quarter" idx="12"/>
          </p:nvPr>
        </p:nvSpPr>
        <p:spPr/>
        <p:txBody>
          <a:bodyPr/>
          <a:lstStyle/>
          <a:p>
            <a:fld id="{8E6C9555-572A-481E-9C9F-066FDC6A1EC4}" type="slidenum">
              <a:rPr lang="tr-TR" smtClean="0"/>
              <a:pPr/>
              <a:t>99</a:t>
            </a:fld>
            <a:endParaRPr lang="tr-TR"/>
          </a:p>
        </p:txBody>
      </p:sp>
    </p:spTree>
    <p:extLst>
      <p:ext uri="{BB962C8B-B14F-4D97-AF65-F5344CB8AC3E}">
        <p14:creationId xmlns:p14="http://schemas.microsoft.com/office/powerpoint/2010/main" val="2894436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Ana Tanı - Ek Tan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Ana Tanı - Ek Tanı</Template>
  <TotalTime>1433</TotalTime>
  <Words>3011</Words>
  <Application>Microsoft Office PowerPoint</Application>
  <PresentationFormat>Ekran Gösterisi (4:3)</PresentationFormat>
  <Paragraphs>991</Paragraphs>
  <Slides>100</Slides>
  <Notes>9</Notes>
  <HiddenSlides>0</HiddenSlides>
  <MMClips>0</MMClips>
  <ScaleCrop>false</ScaleCrop>
  <HeadingPairs>
    <vt:vector size="6" baseType="variant">
      <vt:variant>
        <vt:lpstr>Kullanılan Yazı Tipleri</vt:lpstr>
      </vt:variant>
      <vt:variant>
        <vt:i4>14</vt:i4>
      </vt:variant>
      <vt:variant>
        <vt:lpstr>Tema</vt:lpstr>
      </vt:variant>
      <vt:variant>
        <vt:i4>1</vt:i4>
      </vt:variant>
      <vt:variant>
        <vt:lpstr>Slayt Başlıkları</vt:lpstr>
      </vt:variant>
      <vt:variant>
        <vt:i4>100</vt:i4>
      </vt:variant>
    </vt:vector>
  </HeadingPairs>
  <TitlesOfParts>
    <vt:vector size="115" baseType="lpstr">
      <vt:lpstr>Arial</vt:lpstr>
      <vt:lpstr>Arial Narrow</vt:lpstr>
      <vt:lpstr>Brush Script MT</vt:lpstr>
      <vt:lpstr>Calibri</vt:lpstr>
      <vt:lpstr>Calibri Light</vt:lpstr>
      <vt:lpstr>Constantia</vt:lpstr>
      <vt:lpstr>Georgia</vt:lpstr>
      <vt:lpstr>Gill Sans MT</vt:lpstr>
      <vt:lpstr>LinuxLibertineG</vt:lpstr>
      <vt:lpstr>Microsoft Himalaya</vt:lpstr>
      <vt:lpstr>Tahoma</vt:lpstr>
      <vt:lpstr>Times New Roman</vt:lpstr>
      <vt:lpstr>Wingdings</vt:lpstr>
      <vt:lpstr>Wingdings 2</vt:lpstr>
      <vt:lpstr>Ana Tanı - Ek Tanı</vt:lpstr>
      <vt:lpstr>PowerPoint Sunusu</vt:lpstr>
      <vt:lpstr>Belirli Enfeksiyon ve Paraziter Hastalıklar (A00-B99)</vt:lpstr>
      <vt:lpstr>PowerPoint Sunusu</vt:lpstr>
      <vt:lpstr>HIV/AIDS (0102)</vt:lpstr>
      <vt:lpstr>HIV Laboratuvar Kanıtı – R75</vt:lpstr>
      <vt:lpstr>Asemptomatik HIV – Z21</vt:lpstr>
      <vt:lpstr>PowerPoint Sunusu</vt:lpstr>
      <vt:lpstr>Akut HIV Enfeksiyonu Sendromu  B23.0</vt:lpstr>
      <vt:lpstr>HIV Hastalığı B20-B24</vt:lpstr>
      <vt:lpstr> HIV Hastalığı Kodları </vt:lpstr>
      <vt:lpstr>PowerPoint Sunusu</vt:lpstr>
      <vt:lpstr>PowerPoint Sunusu</vt:lpstr>
      <vt:lpstr>Viral Hepatit  (ACS 104)</vt:lpstr>
      <vt:lpstr>PowerPoint Sunusu</vt:lpstr>
      <vt:lpstr>İlaca Dirençli Mikroorganizmalar ile Enfeksiyon  (ACS 112)</vt:lpstr>
      <vt:lpstr>PowerPoint Sunusu</vt:lpstr>
      <vt:lpstr>PowerPoint Sunusu</vt:lpstr>
      <vt:lpstr>PowerPoint Sunusu</vt:lpstr>
      <vt:lpstr>PowerPoint Sunusu</vt:lpstr>
      <vt:lpstr>PowerPoint Sunusu</vt:lpstr>
      <vt:lpstr>   </vt:lpstr>
      <vt:lpstr>PowerPoint Sunusu</vt:lpstr>
      <vt:lpstr>Davranış Tipine Göre Neoplaziler</vt:lpstr>
      <vt:lpstr>     </vt:lpstr>
      <vt:lpstr>PowerPoint Sunusu</vt:lpstr>
      <vt:lpstr> </vt:lpstr>
      <vt:lpstr>PowerPoint Sunusu</vt:lpstr>
      <vt:lpstr>Metastazlar (Sekonder Yerler)</vt:lpstr>
      <vt:lpstr>PowerPoint Sunusu</vt:lpstr>
      <vt:lpstr>Metastazlar (Sekonder Yerler)</vt:lpstr>
      <vt:lpstr>Metastazlar ( Sekonder Yerler)</vt:lpstr>
      <vt:lpstr>     </vt:lpstr>
      <vt:lpstr>PowerPoint Sunusu</vt:lpstr>
      <vt:lpstr> Morfoloji Davranış Kodları </vt:lpstr>
      <vt:lpstr>   </vt:lpstr>
      <vt:lpstr>PowerPoint Sunusu</vt:lpstr>
      <vt:lpstr>Morfoloji Kodunun Bulunması </vt:lpstr>
      <vt:lpstr>   </vt:lpstr>
      <vt:lpstr>Neoplazilerin Kodlanması</vt:lpstr>
      <vt:lpstr>PowerPoint Sunusu</vt:lpstr>
      <vt:lpstr> Kanserlerin anatomik bölge kodları E-kitap 2. cilt Neoplazma indeksinde yer alır</vt:lpstr>
      <vt:lpstr> Neoplazilerin Kodlanması </vt:lpstr>
      <vt:lpstr>PowerPoint Sunusu</vt:lpstr>
      <vt:lpstr>PowerPoint Sunusu</vt:lpstr>
      <vt:lpstr>      </vt:lpstr>
      <vt:lpstr>PowerPoint Sunusu</vt:lpstr>
      <vt:lpstr>   Lenfoma   </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Kan ve Kan Yapıcı Organların Hastalıkları ve İmmün Sistem İle İlgili Belirli Bozukluklar (D50-D89</vt:lpstr>
      <vt:lpstr>Kan Transfüzyonları (ACS 0302)</vt:lpstr>
      <vt:lpstr>PowerPoint Sunusu</vt:lpstr>
      <vt:lpstr>Anormal Koagülasyon Profili  (ACS 0303)</vt:lpstr>
      <vt:lpstr>PowerPoint Sunusu</vt:lpstr>
      <vt:lpstr>PowerPoint Sunusu</vt:lpstr>
      <vt:lpstr>Endokrin, ve Metabolik Hastalıklar Diyabet Mellitus (E00-E89)</vt:lpstr>
      <vt:lpstr>Diabetes Mellitus</vt:lpstr>
      <vt:lpstr> Tip 1 DM E10.- </vt:lpstr>
      <vt:lpstr>Tip 2 DM E11.- </vt:lpstr>
      <vt:lpstr>Diğer Özgül Diyabet Biçimleri E13.-</vt:lpstr>
      <vt:lpstr>Diğer Özgül Diyabet Biçimleri E13.-</vt:lpstr>
      <vt:lpstr>PowerPoint Sunusu</vt:lpstr>
      <vt:lpstr>PowerPoint Sunusu</vt:lpstr>
      <vt:lpstr>PowerPoint Sunusu</vt:lpstr>
      <vt:lpstr>PowerPoint Sunusu</vt:lpstr>
      <vt:lpstr>Gestasyonel Diabetes Mellitus (GDM) O24.- </vt:lpstr>
      <vt:lpstr>PowerPoint Sunusu</vt:lpstr>
      <vt:lpstr>PowerPoint Sunusu</vt:lpstr>
      <vt:lpstr>Diyabet’in Akut Komplikasyonları </vt:lpstr>
      <vt:lpstr>PowerPoint Sunusu</vt:lpstr>
      <vt:lpstr>PowerPoint Sunusu</vt:lpstr>
      <vt:lpstr>Diyabet’in Kronik Komplikasyonları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Diyabet ve Çoklu Mikrovasküler Komplikasyonlar ile Diyabet E1-.71</vt:lpstr>
      <vt:lpstr>Diyabet ve Çoklu Mikrovasküler Komplikasyonlar ile Diyabet E1-.71</vt:lpstr>
      <vt:lpstr>PowerPoint Sunusu</vt:lpstr>
      <vt:lpstr>PowerPoint Sunusu</vt:lpstr>
      <vt:lpstr>PowerPoint Sunusu</vt:lpstr>
      <vt:lpstr>PowerPoint Sunusu</vt:lpstr>
      <vt:lpstr>Hiperglisemi (0403)</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Gün Eğitim Sunumu</dc:title>
  <dc:creator>İLKNUR ŞENGÜN</dc:creator>
  <cp:lastModifiedBy>İLKNUR ŞENGÜN</cp:lastModifiedBy>
  <cp:revision>156</cp:revision>
  <dcterms:created xsi:type="dcterms:W3CDTF">2011-03-04T22:02:18Z</dcterms:created>
  <dcterms:modified xsi:type="dcterms:W3CDTF">2019-01-30T13:59:15Z</dcterms:modified>
</cp:coreProperties>
</file>