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51"/>
  </p:notesMasterIdLst>
  <p:sldIdLst>
    <p:sldId id="502" r:id="rId3"/>
    <p:sldId id="514" r:id="rId4"/>
    <p:sldId id="638" r:id="rId5"/>
    <p:sldId id="351" r:id="rId6"/>
    <p:sldId id="639" r:id="rId7"/>
    <p:sldId id="640" r:id="rId8"/>
    <p:sldId id="550" r:id="rId9"/>
    <p:sldId id="641" r:id="rId10"/>
    <p:sldId id="267" r:id="rId11"/>
    <p:sldId id="642" r:id="rId12"/>
    <p:sldId id="643" r:id="rId13"/>
    <p:sldId id="644" r:id="rId14"/>
    <p:sldId id="598" r:id="rId15"/>
    <p:sldId id="599" r:id="rId16"/>
    <p:sldId id="645" r:id="rId17"/>
    <p:sldId id="646" r:id="rId18"/>
    <p:sldId id="647" r:id="rId19"/>
    <p:sldId id="648" r:id="rId20"/>
    <p:sldId id="604" r:id="rId21"/>
    <p:sldId id="605" r:id="rId22"/>
    <p:sldId id="650" r:id="rId23"/>
    <p:sldId id="607" r:id="rId24"/>
    <p:sldId id="608" r:id="rId25"/>
    <p:sldId id="634" r:id="rId26"/>
    <p:sldId id="589" r:id="rId27"/>
    <p:sldId id="574" r:id="rId28"/>
    <p:sldId id="652" r:id="rId29"/>
    <p:sldId id="659" r:id="rId30"/>
    <p:sldId id="654" r:id="rId31"/>
    <p:sldId id="655" r:id="rId32"/>
    <p:sldId id="656" r:id="rId33"/>
    <p:sldId id="657" r:id="rId34"/>
    <p:sldId id="660" r:id="rId35"/>
    <p:sldId id="658" r:id="rId36"/>
    <p:sldId id="661" r:id="rId37"/>
    <p:sldId id="662" r:id="rId38"/>
    <p:sldId id="663" r:id="rId39"/>
    <p:sldId id="664" r:id="rId40"/>
    <p:sldId id="590" r:id="rId41"/>
    <p:sldId id="617" r:id="rId42"/>
    <p:sldId id="627" r:id="rId43"/>
    <p:sldId id="588" r:id="rId44"/>
    <p:sldId id="665" r:id="rId45"/>
    <p:sldId id="667" r:id="rId46"/>
    <p:sldId id="666" r:id="rId47"/>
    <p:sldId id="668" r:id="rId48"/>
    <p:sldId id="670" r:id="rId49"/>
    <p:sldId id="534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E7A96AA-2794-4B31-BD06-3F11CB2800D9}">
          <p14:sldIdLst>
            <p14:sldId id="502"/>
            <p14:sldId id="514"/>
            <p14:sldId id="638"/>
            <p14:sldId id="351"/>
            <p14:sldId id="639"/>
            <p14:sldId id="640"/>
            <p14:sldId id="550"/>
            <p14:sldId id="641"/>
            <p14:sldId id="267"/>
            <p14:sldId id="642"/>
            <p14:sldId id="643"/>
            <p14:sldId id="644"/>
            <p14:sldId id="598"/>
            <p14:sldId id="599"/>
            <p14:sldId id="645"/>
            <p14:sldId id="646"/>
            <p14:sldId id="647"/>
            <p14:sldId id="648"/>
            <p14:sldId id="604"/>
            <p14:sldId id="605"/>
            <p14:sldId id="650"/>
            <p14:sldId id="607"/>
            <p14:sldId id="608"/>
            <p14:sldId id="634"/>
            <p14:sldId id="589"/>
            <p14:sldId id="574"/>
            <p14:sldId id="652"/>
            <p14:sldId id="659"/>
            <p14:sldId id="654"/>
            <p14:sldId id="655"/>
            <p14:sldId id="656"/>
            <p14:sldId id="657"/>
            <p14:sldId id="660"/>
            <p14:sldId id="658"/>
            <p14:sldId id="661"/>
            <p14:sldId id="662"/>
            <p14:sldId id="663"/>
            <p14:sldId id="664"/>
            <p14:sldId id="590"/>
            <p14:sldId id="617"/>
            <p14:sldId id="627"/>
            <p14:sldId id="588"/>
            <p14:sldId id="665"/>
            <p14:sldId id="667"/>
            <p14:sldId id="666"/>
            <p14:sldId id="668"/>
            <p14:sldId id="670"/>
            <p14:sldId id="5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MA TAMKOÇ GÜRBÜZTÜRK" initials="FTG" lastIdx="1" clrIdx="0">
    <p:extLst>
      <p:ext uri="{19B8F6BF-5375-455C-9EA6-DF929625EA0E}">
        <p15:presenceInfo xmlns:p15="http://schemas.microsoft.com/office/powerpoint/2012/main" userId="S-1-5-21-2627283118-3684124294-55272218-70544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7E0000"/>
    <a:srgbClr val="A80000"/>
    <a:srgbClr val="D00000"/>
    <a:srgbClr val="CC0000"/>
    <a:srgbClr val="FF1111"/>
    <a:srgbClr val="FF6D6D"/>
    <a:srgbClr val="FFB7B7"/>
    <a:srgbClr val="FF3737"/>
    <a:srgbClr val="F1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5" autoAdjust="0"/>
    <p:restoredTop sz="91892" autoAdjust="0"/>
  </p:normalViewPr>
  <p:slideViewPr>
    <p:cSldViewPr snapToGrid="0">
      <p:cViewPr varScale="1">
        <p:scale>
          <a:sx n="106" d="100"/>
          <a:sy n="106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sz="1800" b="1" dirty="0">
                <a:solidFill>
                  <a:schemeClr val="tx1"/>
                </a:solidFill>
              </a:rPr>
              <a:t>KARDİYOVASKÜLER OLAY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FF373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ABA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2FAD-4DC6-94C6-5C0D8CC73E4A}"/>
              </c:ext>
            </c:extLst>
          </c:dPt>
          <c:dPt>
            <c:idx val="1"/>
            <c:invertIfNegative val="0"/>
            <c:bubble3D val="0"/>
            <c:spPr>
              <a:solidFill>
                <a:srgbClr val="FF6D6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2FAD-4DC6-94C6-5C0D8CC73E4A}"/>
              </c:ext>
            </c:extLst>
          </c:dPt>
          <c:dPt>
            <c:idx val="2"/>
            <c:invertIfNegative val="0"/>
            <c:bubble3D val="0"/>
            <c:spPr>
              <a:solidFill>
                <a:srgbClr val="FF111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2FAD-4DC6-94C6-5C0D8CC73E4A}"/>
              </c:ext>
            </c:extLst>
          </c:dPt>
          <c:dPt>
            <c:idx val="3"/>
            <c:invertIfNegative val="0"/>
            <c:bubble3D val="0"/>
            <c:spPr>
              <a:solidFill>
                <a:srgbClr val="A8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2FAD-4DC6-94C6-5C0D8CC73E4A}"/>
              </c:ext>
            </c:extLst>
          </c:dPt>
          <c:dPt>
            <c:idx val="4"/>
            <c:invertIfNegative val="0"/>
            <c:bubble3D val="0"/>
            <c:spPr>
              <a:solidFill>
                <a:srgbClr val="7E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0-2FAD-4DC6-94C6-5C0D8CC73E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≥60</c:v>
                </c:pt>
                <c:pt idx="1">
                  <c:v>45-59</c:v>
                </c:pt>
                <c:pt idx="2">
                  <c:v>30-44</c:v>
                </c:pt>
                <c:pt idx="3">
                  <c:v>15-29</c:v>
                </c:pt>
                <c:pt idx="4">
                  <c:v>&lt;15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2.11</c:v>
                </c:pt>
                <c:pt idx="1">
                  <c:v>3.65</c:v>
                </c:pt>
                <c:pt idx="2">
                  <c:v>11.29</c:v>
                </c:pt>
                <c:pt idx="3">
                  <c:v>21.8</c:v>
                </c:pt>
                <c:pt idx="4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9-40D1-9847-E6C4C19DB2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65975808"/>
        <c:axId val="65977728"/>
      </c:barChart>
      <c:catAx>
        <c:axId val="65975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600" b="1" dirty="0">
                    <a:solidFill>
                      <a:schemeClr val="tx1"/>
                    </a:solidFill>
                  </a:rPr>
                  <a:t>GFH (ml/</a:t>
                </a:r>
                <a:r>
                  <a:rPr lang="tr-TR" sz="1600" b="1" dirty="0" err="1">
                    <a:solidFill>
                      <a:schemeClr val="tx1"/>
                    </a:solidFill>
                  </a:rPr>
                  <a:t>dk</a:t>
                </a:r>
                <a:r>
                  <a:rPr lang="tr-TR" sz="1600" b="1" dirty="0">
                    <a:solidFill>
                      <a:schemeClr val="tx1"/>
                    </a:solidFill>
                  </a:rPr>
                  <a:t>/1.73 m</a:t>
                </a:r>
                <a:r>
                  <a:rPr lang="tr-TR" sz="16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tr-TR" sz="1600" b="1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5977728"/>
        <c:crosses val="autoZero"/>
        <c:auto val="1"/>
        <c:lblAlgn val="ctr"/>
        <c:lblOffset val="30"/>
        <c:noMultiLvlLbl val="0"/>
      </c:catAx>
      <c:valAx>
        <c:axId val="65977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600" b="1" dirty="0">
                    <a:solidFill>
                      <a:schemeClr val="tx1"/>
                    </a:solidFill>
                  </a:rPr>
                  <a:t>KV olay/100 hasta yılı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597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600CA-BEC6-4722-9A4B-1186C76A12DA}" type="doc">
      <dgm:prSet loTypeId="urn:microsoft.com/office/officeart/2005/8/layout/chevron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302B48BD-3B9D-4DD1-A2BF-C89B9CE792E1}">
      <dgm:prSet phldrT="[Metin]" custT="1"/>
      <dgm:spPr>
        <a:xfrm rot="5400000">
          <a:off x="-130734" y="905790"/>
          <a:ext cx="871560" cy="610092"/>
        </a:xfrm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r-TR" sz="2200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gm:t>
    </dgm:pt>
    <dgm:pt modelId="{F4926DBD-474D-4835-9372-D3AA7F20CA8C}" type="parTrans" cxnId="{B36B1569-327C-4DA5-BB96-FEFD99987F95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D97E9A11-8D24-4ABF-A29C-5230A3E4C5A0}" type="sibTrans" cxnId="{B36B1569-327C-4DA5-BB96-FEFD99987F95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6AC9983E-D0CB-4278-986E-C0A42DA821CC}">
      <dgm:prSet custT="1"/>
      <dgm:spPr>
        <a:xfrm rot="5400000">
          <a:off x="-130734" y="2451954"/>
          <a:ext cx="871560" cy="610092"/>
        </a:xfrm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r-TR" sz="220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gm:t>
    </dgm:pt>
    <dgm:pt modelId="{ADAF25A2-3459-4C3C-8D97-0913D527BE5E}" type="parTrans" cxnId="{1DC17EB4-4DD1-4F3B-9D95-06D50464999E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5DB9EB01-0F43-49C7-8F9B-2844D52D8463}" type="sibTrans" cxnId="{1DC17EB4-4DD1-4F3B-9D95-06D50464999E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ECDE280E-4C23-45FF-8B4B-5C0062CB5721}">
      <dgm:prSet custT="1"/>
      <dgm:spPr>
        <a:xfrm rot="5400000">
          <a:off x="4013806" y="-1082492"/>
          <a:ext cx="566514" cy="7373941"/>
        </a:xfrm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2200" dirty="0">
              <a:solidFill>
                <a:schemeClr val="tx1"/>
              </a:solidFill>
            </a:rPr>
            <a:t>Progresyon gözlenen hastalarda kullanılan tedaviler gözden geçirilmeli, </a:t>
          </a:r>
          <a:r>
            <a:rPr lang="tr-TR" sz="2200" dirty="0" err="1">
              <a:solidFill>
                <a:schemeClr val="tx1"/>
              </a:solidFill>
            </a:rPr>
            <a:t>progresyona</a:t>
          </a:r>
          <a:r>
            <a:rPr lang="tr-TR" sz="2200" dirty="0">
              <a:solidFill>
                <a:schemeClr val="tx1"/>
              </a:solidFill>
            </a:rPr>
            <a:t> yol açabilecek düzeltilebilir nedenler açısından inceleme yapılmalı ve hastalar </a:t>
          </a:r>
          <a:r>
            <a:rPr lang="tr-TR" sz="2200" dirty="0" err="1">
              <a:solidFill>
                <a:schemeClr val="tx1"/>
              </a:solidFill>
            </a:rPr>
            <a:t>nefroloji</a:t>
          </a:r>
          <a:r>
            <a:rPr lang="tr-TR" sz="2200" dirty="0">
              <a:solidFill>
                <a:schemeClr val="tx1"/>
              </a:solidFill>
            </a:rPr>
            <a:t> uzmanına sevk edilmelidir.</a:t>
          </a:r>
          <a:endParaRPr lang="tr-TR" sz="2200" dirty="0">
            <a:latin typeface="+mn-lt"/>
            <a:ea typeface="+mn-ea"/>
            <a:cs typeface="Arial" pitchFamily="34" charset="0"/>
          </a:endParaRPr>
        </a:p>
      </dgm:t>
    </dgm:pt>
    <dgm:pt modelId="{626089E3-0423-41BB-AE8F-E43589D046E6}" type="parTrans" cxnId="{DEB00607-326A-419C-87BC-03C49DD22EAB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E1102FF6-4776-4309-B286-5C0D539E8D62}" type="sibTrans" cxnId="{DEB00607-326A-419C-87BC-03C49DD22EAB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CD5BAEA5-E195-40FD-9B63-A03BAEDB3B9A}">
      <dgm:prSet phldrT="[Metin]" custT="1"/>
      <dgm:spPr>
        <a:xfrm rot="5400000">
          <a:off x="-130734" y="132707"/>
          <a:ext cx="871560" cy="610092"/>
        </a:xfrm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r-TR" sz="2200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gm:t>
    </dgm:pt>
    <dgm:pt modelId="{7D84F54C-4FC1-45DD-9B19-1766889EFD8D}" type="sibTrans" cxnId="{754DFA99-A7E3-40E5-A141-E377AD197FF9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7BE929F0-9E81-4EB7-BA81-BCB9B724F74A}" type="parTrans" cxnId="{754DFA99-A7E3-40E5-A141-E377AD197FF9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3135D239-B424-4B99-BA6D-66A1F2A7ADEC}">
      <dgm:prSet phldrT="[Metin]" custT="1"/>
      <dgm:spPr>
        <a:xfrm rot="5400000">
          <a:off x="4013806" y="-3401739"/>
          <a:ext cx="566514" cy="7373941"/>
        </a:xfrm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2200" dirty="0">
              <a:solidFill>
                <a:schemeClr val="tx1"/>
              </a:solidFill>
            </a:rPr>
            <a:t>Kronik böbrek hastalığının seyrinde </a:t>
          </a:r>
          <a:r>
            <a:rPr lang="tr-TR" sz="2200" dirty="0" err="1">
              <a:solidFill>
                <a:schemeClr val="tx1"/>
              </a:solidFill>
            </a:rPr>
            <a:t>GFH’nda</a:t>
          </a:r>
          <a:r>
            <a:rPr lang="tr-TR" sz="2200" dirty="0">
              <a:solidFill>
                <a:schemeClr val="tx1"/>
              </a:solidFill>
            </a:rPr>
            <a:t> küçük değişiklikler sık olarak görülür ve her zaman </a:t>
          </a:r>
          <a:r>
            <a:rPr lang="tr-TR" sz="2200" dirty="0" err="1">
              <a:solidFill>
                <a:schemeClr val="tx1"/>
              </a:solidFill>
            </a:rPr>
            <a:t>progresyon</a:t>
          </a:r>
          <a:r>
            <a:rPr lang="tr-TR" sz="2200" dirty="0">
              <a:solidFill>
                <a:schemeClr val="tx1"/>
              </a:solidFill>
            </a:rPr>
            <a:t> anlamı taşımaz. </a:t>
          </a:r>
          <a:endParaRPr lang="tr-TR" sz="2200" dirty="0">
            <a:latin typeface="+mn-lt"/>
            <a:ea typeface="+mn-ea"/>
            <a:cs typeface="Arial" pitchFamily="34" charset="0"/>
          </a:endParaRPr>
        </a:p>
      </dgm:t>
    </dgm:pt>
    <dgm:pt modelId="{6914E7CC-8AF7-434D-9A83-D1D012AB1BD5}" type="sibTrans" cxnId="{F1916761-2FD9-4634-854F-802ECB7408FC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0591FC50-C678-49C5-83CD-D66ABF636C39}" type="parTrans" cxnId="{F1916761-2FD9-4634-854F-802ECB7408FC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4AC21B79-710F-49DC-8C4E-D18A17EA1153}">
      <dgm:prSet custT="1"/>
      <dgm:spPr>
        <a:xfrm rot="5400000">
          <a:off x="4013806" y="-1855575"/>
          <a:ext cx="566514" cy="7373941"/>
        </a:xfrm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2200" dirty="0" err="1">
              <a:solidFill>
                <a:schemeClr val="tx1"/>
              </a:solidFill>
            </a:rPr>
            <a:t>GFH’nda</a:t>
          </a:r>
          <a:r>
            <a:rPr lang="tr-TR" sz="2200" dirty="0">
              <a:solidFill>
                <a:schemeClr val="tx1"/>
              </a:solidFill>
            </a:rPr>
            <a:t> bazale göre %25 veya daha fazla azalma “ani düşüş”, yılda 5 ml/</a:t>
          </a:r>
          <a:r>
            <a:rPr lang="tr-TR" sz="2200" dirty="0" err="1">
              <a:solidFill>
                <a:schemeClr val="tx1"/>
              </a:solidFill>
            </a:rPr>
            <a:t>dk</a:t>
          </a:r>
          <a:r>
            <a:rPr lang="tr-TR" sz="2200" dirty="0">
              <a:solidFill>
                <a:schemeClr val="tx1"/>
              </a:solidFill>
            </a:rPr>
            <a:t>/1.73 m</a:t>
          </a:r>
          <a:r>
            <a:rPr lang="tr-TR" sz="2200" baseline="30000" dirty="0">
              <a:solidFill>
                <a:schemeClr val="tx1"/>
              </a:solidFill>
            </a:rPr>
            <a:t>2</a:t>
          </a:r>
          <a:r>
            <a:rPr lang="tr-TR" sz="2200" dirty="0">
              <a:solidFill>
                <a:schemeClr val="tx1"/>
              </a:solidFill>
            </a:rPr>
            <a:t>’den daha fazla azalma “hızlı </a:t>
          </a:r>
          <a:r>
            <a:rPr lang="tr-TR" sz="2200" dirty="0" err="1">
              <a:solidFill>
                <a:schemeClr val="tx1"/>
              </a:solidFill>
            </a:rPr>
            <a:t>progresyon</a:t>
          </a:r>
          <a:r>
            <a:rPr lang="tr-TR" sz="2200" dirty="0">
              <a:solidFill>
                <a:schemeClr val="tx1"/>
              </a:solidFill>
            </a:rPr>
            <a:t>” olarak tanımlanır. </a:t>
          </a:r>
          <a:endParaRPr lang="tr-TR" sz="2200" dirty="0">
            <a:latin typeface="+mn-lt"/>
            <a:ea typeface="+mn-ea"/>
            <a:cs typeface="Arial" pitchFamily="34" charset="0"/>
          </a:endParaRPr>
        </a:p>
      </dgm:t>
    </dgm:pt>
    <dgm:pt modelId="{9BC27C7B-092E-42E1-A27B-8372FDB0BDBA}" type="sibTrans" cxnId="{5B2B25A2-1418-4007-8C7C-DB32321C462D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3A07648B-1A5A-4310-95EC-71C7BFBF270A}" type="parTrans" cxnId="{5B2B25A2-1418-4007-8C7C-DB32321C462D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3258B443-2F3A-4367-884F-E23E21C03005}">
      <dgm:prSet phldrT="[Metin]" custT="1"/>
      <dgm:spPr>
        <a:xfrm rot="5400000">
          <a:off x="4013806" y="-2628657"/>
          <a:ext cx="566514" cy="7373941"/>
        </a:xfrm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2200" dirty="0">
              <a:solidFill>
                <a:schemeClr val="tx1"/>
              </a:solidFill>
            </a:rPr>
            <a:t>Hastanın GFH kategorisinde azalma, </a:t>
          </a:r>
          <a:r>
            <a:rPr lang="tr-TR" sz="2200" dirty="0" err="1">
              <a:solidFill>
                <a:schemeClr val="tx1"/>
              </a:solidFill>
            </a:rPr>
            <a:t>progresyonu</a:t>
          </a:r>
          <a:r>
            <a:rPr lang="tr-TR" sz="2200" dirty="0">
              <a:solidFill>
                <a:schemeClr val="tx1"/>
              </a:solidFill>
            </a:rPr>
            <a:t> gösterir. </a:t>
          </a:r>
          <a:endParaRPr lang="tr-TR" sz="2200" dirty="0">
            <a:latin typeface="+mn-lt"/>
            <a:ea typeface="+mn-ea"/>
            <a:cs typeface="Arial" pitchFamily="34" charset="0"/>
          </a:endParaRPr>
        </a:p>
      </dgm:t>
    </dgm:pt>
    <dgm:pt modelId="{033442AF-791A-486B-B256-1712084AAC74}" type="sibTrans" cxnId="{BD0187FD-D339-4005-AF05-B052E8C798B8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54199B32-FE55-4D82-A51D-B829DB82FFA8}" type="parTrans" cxnId="{BD0187FD-D339-4005-AF05-B052E8C798B8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A8E3FC70-BDA3-4090-B59E-7ADC514A4238}">
      <dgm:prSet custT="1"/>
      <dgm:spPr>
        <a:xfrm rot="5400000">
          <a:off x="-130734" y="1678872"/>
          <a:ext cx="871560" cy="610092"/>
        </a:xfrm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r-TR" sz="2200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gm:t>
    </dgm:pt>
    <dgm:pt modelId="{B37853D1-4DD5-4297-9D96-AB026FC42051}" type="sibTrans" cxnId="{C9321E8F-32D4-4596-9F3B-DBE445AB1632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CAF97E25-B31E-4E97-89E9-9C111606BBCA}" type="parTrans" cxnId="{C9321E8F-32D4-4596-9F3B-DBE445AB1632}">
      <dgm:prSet/>
      <dgm:spPr/>
      <dgm:t>
        <a:bodyPr/>
        <a:lstStyle/>
        <a:p>
          <a:endParaRPr lang="tr-TR" sz="2200">
            <a:latin typeface="+mn-lt"/>
            <a:cs typeface="Arial" pitchFamily="34" charset="0"/>
          </a:endParaRPr>
        </a:p>
      </dgm:t>
    </dgm:pt>
    <dgm:pt modelId="{FF1FFCA0-4492-4FAB-A537-761CD841113F}" type="pres">
      <dgm:prSet presAssocID="{26E600CA-BEC6-4722-9A4B-1186C76A12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AA9E7E5-23B0-4625-91BF-345CBA2C25C1}" type="pres">
      <dgm:prSet presAssocID="{CD5BAEA5-E195-40FD-9B63-A03BAEDB3B9A}" presName="composite" presStyleCnt="0"/>
      <dgm:spPr/>
    </dgm:pt>
    <dgm:pt modelId="{3358FB0E-BB4B-49A6-8182-499F356868D0}" type="pres">
      <dgm:prSet presAssocID="{CD5BAEA5-E195-40FD-9B63-A03BAEDB3B9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8FA8BE-647D-4FFE-AB57-79AD147C38C4}" type="pres">
      <dgm:prSet presAssocID="{CD5BAEA5-E195-40FD-9B63-A03BAEDB3B9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C743C7-177B-4316-B30B-09CF6912DBE3}" type="pres">
      <dgm:prSet presAssocID="{7D84F54C-4FC1-45DD-9B19-1766889EFD8D}" presName="sp" presStyleCnt="0"/>
      <dgm:spPr/>
    </dgm:pt>
    <dgm:pt modelId="{44E93250-D45A-405D-B24D-21BF9B22DF77}" type="pres">
      <dgm:prSet presAssocID="{302B48BD-3B9D-4DD1-A2BF-C89B9CE792E1}" presName="composite" presStyleCnt="0"/>
      <dgm:spPr/>
    </dgm:pt>
    <dgm:pt modelId="{BAAF43D8-33A9-4C3A-A609-A21F54DB0298}" type="pres">
      <dgm:prSet presAssocID="{302B48BD-3B9D-4DD1-A2BF-C89B9CE792E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4B287A-A3AA-4CCE-8A77-50F963BF66A2}" type="pres">
      <dgm:prSet presAssocID="{302B48BD-3B9D-4DD1-A2BF-C89B9CE792E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75B1A4-AA63-4EFB-A1A2-248FCABA4B4F}" type="pres">
      <dgm:prSet presAssocID="{D97E9A11-8D24-4ABF-A29C-5230A3E4C5A0}" presName="sp" presStyleCnt="0"/>
      <dgm:spPr/>
    </dgm:pt>
    <dgm:pt modelId="{41056493-239D-4B22-B0E4-7E4ACA66FE34}" type="pres">
      <dgm:prSet presAssocID="{A8E3FC70-BDA3-4090-B59E-7ADC514A4238}" presName="composite" presStyleCnt="0"/>
      <dgm:spPr/>
    </dgm:pt>
    <dgm:pt modelId="{493D093C-44A4-444F-AF6D-671F11E47B0A}" type="pres">
      <dgm:prSet presAssocID="{A8E3FC70-BDA3-4090-B59E-7ADC514A423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B49B5B-996A-4D4F-989D-81F0191384B8}" type="pres">
      <dgm:prSet presAssocID="{A8E3FC70-BDA3-4090-B59E-7ADC514A423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CD7FA8-E477-47E4-B0E1-82069EDEA216}" type="pres">
      <dgm:prSet presAssocID="{B37853D1-4DD5-4297-9D96-AB026FC42051}" presName="sp" presStyleCnt="0"/>
      <dgm:spPr/>
    </dgm:pt>
    <dgm:pt modelId="{858B2601-9763-49EE-97F1-B66D405DE27C}" type="pres">
      <dgm:prSet presAssocID="{6AC9983E-D0CB-4278-986E-C0A42DA821CC}" presName="composite" presStyleCnt="0"/>
      <dgm:spPr/>
    </dgm:pt>
    <dgm:pt modelId="{E20D92A6-CBA5-47C5-9F5C-913DDCEAD9FC}" type="pres">
      <dgm:prSet presAssocID="{6AC9983E-D0CB-4278-986E-C0A42DA821C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847A33-4A27-47BF-A864-179734A521EC}" type="pres">
      <dgm:prSet presAssocID="{6AC9983E-D0CB-4278-986E-C0A42DA821CC}" presName="descendantText" presStyleLbl="alignAcc1" presStyleIdx="3" presStyleCnt="4" custScaleY="1549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1AE8F0-B148-4C6E-9D6B-87D6DAA5FADF}" type="presOf" srcId="{3258B443-2F3A-4367-884F-E23E21C03005}" destId="{6A4B287A-A3AA-4CCE-8A77-50F963BF66A2}" srcOrd="0" destOrd="0" presId="urn:microsoft.com/office/officeart/2005/8/layout/chevron2"/>
    <dgm:cxn modelId="{7681720F-B76C-49F9-B5F7-17EF4372CADE}" type="presOf" srcId="{ECDE280E-4C23-45FF-8B4B-5C0062CB5721}" destId="{32847A33-4A27-47BF-A864-179734A521EC}" srcOrd="0" destOrd="0" presId="urn:microsoft.com/office/officeart/2005/8/layout/chevron2"/>
    <dgm:cxn modelId="{5B2B25A2-1418-4007-8C7C-DB32321C462D}" srcId="{A8E3FC70-BDA3-4090-B59E-7ADC514A4238}" destId="{4AC21B79-710F-49DC-8C4E-D18A17EA1153}" srcOrd="0" destOrd="0" parTransId="{3A07648B-1A5A-4310-95EC-71C7BFBF270A}" sibTransId="{9BC27C7B-092E-42E1-A27B-8372FDB0BDBA}"/>
    <dgm:cxn modelId="{F1916761-2FD9-4634-854F-802ECB7408FC}" srcId="{CD5BAEA5-E195-40FD-9B63-A03BAEDB3B9A}" destId="{3135D239-B424-4B99-BA6D-66A1F2A7ADEC}" srcOrd="0" destOrd="0" parTransId="{0591FC50-C678-49C5-83CD-D66ABF636C39}" sibTransId="{6914E7CC-8AF7-434D-9A83-D1D012AB1BD5}"/>
    <dgm:cxn modelId="{B36B1569-327C-4DA5-BB96-FEFD99987F95}" srcId="{26E600CA-BEC6-4722-9A4B-1186C76A12DA}" destId="{302B48BD-3B9D-4DD1-A2BF-C89B9CE792E1}" srcOrd="1" destOrd="0" parTransId="{F4926DBD-474D-4835-9372-D3AA7F20CA8C}" sibTransId="{D97E9A11-8D24-4ABF-A29C-5230A3E4C5A0}"/>
    <dgm:cxn modelId="{C9321E8F-32D4-4596-9F3B-DBE445AB1632}" srcId="{26E600CA-BEC6-4722-9A4B-1186C76A12DA}" destId="{A8E3FC70-BDA3-4090-B59E-7ADC514A4238}" srcOrd="2" destOrd="0" parTransId="{CAF97E25-B31E-4E97-89E9-9C111606BBCA}" sibTransId="{B37853D1-4DD5-4297-9D96-AB026FC42051}"/>
    <dgm:cxn modelId="{F1D7E3C8-2139-4355-AB4C-480967A3D091}" type="presOf" srcId="{CD5BAEA5-E195-40FD-9B63-A03BAEDB3B9A}" destId="{3358FB0E-BB4B-49A6-8182-499F356868D0}" srcOrd="0" destOrd="0" presId="urn:microsoft.com/office/officeart/2005/8/layout/chevron2"/>
    <dgm:cxn modelId="{754DFA99-A7E3-40E5-A141-E377AD197FF9}" srcId="{26E600CA-BEC6-4722-9A4B-1186C76A12DA}" destId="{CD5BAEA5-E195-40FD-9B63-A03BAEDB3B9A}" srcOrd="0" destOrd="0" parTransId="{7BE929F0-9E81-4EB7-BA81-BCB9B724F74A}" sibTransId="{7D84F54C-4FC1-45DD-9B19-1766889EFD8D}"/>
    <dgm:cxn modelId="{BD0187FD-D339-4005-AF05-B052E8C798B8}" srcId="{302B48BD-3B9D-4DD1-A2BF-C89B9CE792E1}" destId="{3258B443-2F3A-4367-884F-E23E21C03005}" srcOrd="0" destOrd="0" parTransId="{54199B32-FE55-4D82-A51D-B829DB82FFA8}" sibTransId="{033442AF-791A-486B-B256-1712084AAC74}"/>
    <dgm:cxn modelId="{590C3F7F-D03B-4514-9F03-26CDBDA6A3FB}" type="presOf" srcId="{3135D239-B424-4B99-BA6D-66A1F2A7ADEC}" destId="{A08FA8BE-647D-4FFE-AB57-79AD147C38C4}" srcOrd="0" destOrd="0" presId="urn:microsoft.com/office/officeart/2005/8/layout/chevron2"/>
    <dgm:cxn modelId="{197A34E5-F782-45D6-A9FB-22E1B74DCD35}" type="presOf" srcId="{A8E3FC70-BDA3-4090-B59E-7ADC514A4238}" destId="{493D093C-44A4-444F-AF6D-671F11E47B0A}" srcOrd="0" destOrd="0" presId="urn:microsoft.com/office/officeart/2005/8/layout/chevron2"/>
    <dgm:cxn modelId="{5571157E-B241-438B-A269-6603E76B42A8}" type="presOf" srcId="{26E600CA-BEC6-4722-9A4B-1186C76A12DA}" destId="{FF1FFCA0-4492-4FAB-A537-761CD841113F}" srcOrd="0" destOrd="0" presId="urn:microsoft.com/office/officeart/2005/8/layout/chevron2"/>
    <dgm:cxn modelId="{9C9A2B3A-68FD-4103-A673-B53EEAD15F7A}" type="presOf" srcId="{4AC21B79-710F-49DC-8C4E-D18A17EA1153}" destId="{CCB49B5B-996A-4D4F-989D-81F0191384B8}" srcOrd="0" destOrd="0" presId="urn:microsoft.com/office/officeart/2005/8/layout/chevron2"/>
    <dgm:cxn modelId="{A7771D82-48B4-41AE-B614-83B999E7EE40}" type="presOf" srcId="{6AC9983E-D0CB-4278-986E-C0A42DA821CC}" destId="{E20D92A6-CBA5-47C5-9F5C-913DDCEAD9FC}" srcOrd="0" destOrd="0" presId="urn:microsoft.com/office/officeart/2005/8/layout/chevron2"/>
    <dgm:cxn modelId="{1DC17EB4-4DD1-4F3B-9D95-06D50464999E}" srcId="{26E600CA-BEC6-4722-9A4B-1186C76A12DA}" destId="{6AC9983E-D0CB-4278-986E-C0A42DA821CC}" srcOrd="3" destOrd="0" parTransId="{ADAF25A2-3459-4C3C-8D97-0913D527BE5E}" sibTransId="{5DB9EB01-0F43-49C7-8F9B-2844D52D8463}"/>
    <dgm:cxn modelId="{DEB00607-326A-419C-87BC-03C49DD22EAB}" srcId="{6AC9983E-D0CB-4278-986E-C0A42DA821CC}" destId="{ECDE280E-4C23-45FF-8B4B-5C0062CB5721}" srcOrd="0" destOrd="0" parTransId="{626089E3-0423-41BB-AE8F-E43589D046E6}" sibTransId="{E1102FF6-4776-4309-B286-5C0D539E8D62}"/>
    <dgm:cxn modelId="{CD5D6200-DC55-4C00-B819-AF71C84C0927}" type="presOf" srcId="{302B48BD-3B9D-4DD1-A2BF-C89B9CE792E1}" destId="{BAAF43D8-33A9-4C3A-A609-A21F54DB0298}" srcOrd="0" destOrd="0" presId="urn:microsoft.com/office/officeart/2005/8/layout/chevron2"/>
    <dgm:cxn modelId="{F16861C8-5E64-4A27-B309-9B860DE3DACA}" type="presParOf" srcId="{FF1FFCA0-4492-4FAB-A537-761CD841113F}" destId="{0AA9E7E5-23B0-4625-91BF-345CBA2C25C1}" srcOrd="0" destOrd="0" presId="urn:microsoft.com/office/officeart/2005/8/layout/chevron2"/>
    <dgm:cxn modelId="{53A47C09-A7FC-490A-9584-E0F67C172702}" type="presParOf" srcId="{0AA9E7E5-23B0-4625-91BF-345CBA2C25C1}" destId="{3358FB0E-BB4B-49A6-8182-499F356868D0}" srcOrd="0" destOrd="0" presId="urn:microsoft.com/office/officeart/2005/8/layout/chevron2"/>
    <dgm:cxn modelId="{1521023E-3F1D-4260-A6B7-33FB2F53B1E6}" type="presParOf" srcId="{0AA9E7E5-23B0-4625-91BF-345CBA2C25C1}" destId="{A08FA8BE-647D-4FFE-AB57-79AD147C38C4}" srcOrd="1" destOrd="0" presId="urn:microsoft.com/office/officeart/2005/8/layout/chevron2"/>
    <dgm:cxn modelId="{4BDCF492-B447-469A-86A1-F34C73A6A573}" type="presParOf" srcId="{FF1FFCA0-4492-4FAB-A537-761CD841113F}" destId="{01C743C7-177B-4316-B30B-09CF6912DBE3}" srcOrd="1" destOrd="0" presId="urn:microsoft.com/office/officeart/2005/8/layout/chevron2"/>
    <dgm:cxn modelId="{E9DC9D7C-9F4C-459B-A3CB-78CD03D60428}" type="presParOf" srcId="{FF1FFCA0-4492-4FAB-A537-761CD841113F}" destId="{44E93250-D45A-405D-B24D-21BF9B22DF77}" srcOrd="2" destOrd="0" presId="urn:microsoft.com/office/officeart/2005/8/layout/chevron2"/>
    <dgm:cxn modelId="{325C9021-A85C-4794-9CA8-785D4D9F22F9}" type="presParOf" srcId="{44E93250-D45A-405D-B24D-21BF9B22DF77}" destId="{BAAF43D8-33A9-4C3A-A609-A21F54DB0298}" srcOrd="0" destOrd="0" presId="urn:microsoft.com/office/officeart/2005/8/layout/chevron2"/>
    <dgm:cxn modelId="{FBD3BDC5-8D12-46BD-9970-EAF98D218727}" type="presParOf" srcId="{44E93250-D45A-405D-B24D-21BF9B22DF77}" destId="{6A4B287A-A3AA-4CCE-8A77-50F963BF66A2}" srcOrd="1" destOrd="0" presId="urn:microsoft.com/office/officeart/2005/8/layout/chevron2"/>
    <dgm:cxn modelId="{76E8E676-C483-4444-B617-1A101AAC460B}" type="presParOf" srcId="{FF1FFCA0-4492-4FAB-A537-761CD841113F}" destId="{7275B1A4-AA63-4EFB-A1A2-248FCABA4B4F}" srcOrd="3" destOrd="0" presId="urn:microsoft.com/office/officeart/2005/8/layout/chevron2"/>
    <dgm:cxn modelId="{70EFD9ED-0821-474F-8171-866546E31FCF}" type="presParOf" srcId="{FF1FFCA0-4492-4FAB-A537-761CD841113F}" destId="{41056493-239D-4B22-B0E4-7E4ACA66FE34}" srcOrd="4" destOrd="0" presId="urn:microsoft.com/office/officeart/2005/8/layout/chevron2"/>
    <dgm:cxn modelId="{0029BD14-2F2E-40AD-875A-8E15B7A5DCEB}" type="presParOf" srcId="{41056493-239D-4B22-B0E4-7E4ACA66FE34}" destId="{493D093C-44A4-444F-AF6D-671F11E47B0A}" srcOrd="0" destOrd="0" presId="urn:microsoft.com/office/officeart/2005/8/layout/chevron2"/>
    <dgm:cxn modelId="{FA9AFDF5-0FE5-4AE3-8BE9-AF3C62C2BB2A}" type="presParOf" srcId="{41056493-239D-4B22-B0E4-7E4ACA66FE34}" destId="{CCB49B5B-996A-4D4F-989D-81F0191384B8}" srcOrd="1" destOrd="0" presId="urn:microsoft.com/office/officeart/2005/8/layout/chevron2"/>
    <dgm:cxn modelId="{745A08DF-E75D-461F-B5E3-A5ED6D7A9A28}" type="presParOf" srcId="{FF1FFCA0-4492-4FAB-A537-761CD841113F}" destId="{04CD7FA8-E477-47E4-B0E1-82069EDEA216}" srcOrd="5" destOrd="0" presId="urn:microsoft.com/office/officeart/2005/8/layout/chevron2"/>
    <dgm:cxn modelId="{31E26437-3415-4263-A66C-A654A238A3F5}" type="presParOf" srcId="{FF1FFCA0-4492-4FAB-A537-761CD841113F}" destId="{858B2601-9763-49EE-97F1-B66D405DE27C}" srcOrd="6" destOrd="0" presId="urn:microsoft.com/office/officeart/2005/8/layout/chevron2"/>
    <dgm:cxn modelId="{BBA340DB-CC71-41B5-9665-38D2C5E9138F}" type="presParOf" srcId="{858B2601-9763-49EE-97F1-B66D405DE27C}" destId="{E20D92A6-CBA5-47C5-9F5C-913DDCEAD9FC}" srcOrd="0" destOrd="0" presId="urn:microsoft.com/office/officeart/2005/8/layout/chevron2"/>
    <dgm:cxn modelId="{8AD57FEC-74D9-4228-8633-062CB1537900}" type="presParOf" srcId="{858B2601-9763-49EE-97F1-B66D405DE27C}" destId="{32847A33-4A27-47BF-A864-179734A521EC}" srcOrd="1" destOrd="0" presId="urn:microsoft.com/office/officeart/2005/8/layout/chevron2"/>
  </dgm:cxnLst>
  <dgm:bg/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8FB0E-BB4B-49A6-8182-499F356868D0}">
      <dsp:nvSpPr>
        <dsp:cNvPr id="0" name=""/>
        <dsp:cNvSpPr/>
      </dsp:nvSpPr>
      <dsp:spPr>
        <a:xfrm rot="5400000">
          <a:off x="-157993" y="161740"/>
          <a:ext cx="1053291" cy="73730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sp:txBody>
      <dsp:txXfrm rot="-5400000">
        <a:off x="1" y="372398"/>
        <a:ext cx="737304" cy="315987"/>
      </dsp:txXfrm>
    </dsp:sp>
    <dsp:sp modelId="{A08FA8BE-647D-4FFE-AB57-79AD147C38C4}">
      <dsp:nvSpPr>
        <dsp:cNvPr id="0" name=""/>
        <dsp:cNvSpPr/>
      </dsp:nvSpPr>
      <dsp:spPr>
        <a:xfrm rot="5400000">
          <a:off x="5194329" y="-4453278"/>
          <a:ext cx="684639" cy="959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>
              <a:solidFill>
                <a:schemeClr val="tx1"/>
              </a:solidFill>
            </a:rPr>
            <a:t>Kronik böbrek hastalığının seyrinde </a:t>
          </a:r>
          <a:r>
            <a:rPr lang="tr-TR" sz="2200" kern="1200" dirty="0" err="1">
              <a:solidFill>
                <a:schemeClr val="tx1"/>
              </a:solidFill>
            </a:rPr>
            <a:t>GFH’nda</a:t>
          </a:r>
          <a:r>
            <a:rPr lang="tr-TR" sz="2200" kern="1200" dirty="0">
              <a:solidFill>
                <a:schemeClr val="tx1"/>
              </a:solidFill>
            </a:rPr>
            <a:t> küçük değişiklikler sık olarak görülür ve her zaman </a:t>
          </a:r>
          <a:r>
            <a:rPr lang="tr-TR" sz="2200" kern="1200" dirty="0" err="1">
              <a:solidFill>
                <a:schemeClr val="tx1"/>
              </a:solidFill>
            </a:rPr>
            <a:t>progresyon</a:t>
          </a:r>
          <a:r>
            <a:rPr lang="tr-TR" sz="2200" kern="1200" dirty="0">
              <a:solidFill>
                <a:schemeClr val="tx1"/>
              </a:solidFill>
            </a:rPr>
            <a:t> anlamı taşımaz. </a:t>
          </a:r>
          <a:endParaRPr lang="tr-TR" sz="2200" kern="1200" dirty="0">
            <a:latin typeface="+mn-lt"/>
            <a:ea typeface="+mn-ea"/>
            <a:cs typeface="Arial" pitchFamily="34" charset="0"/>
          </a:endParaRPr>
        </a:p>
      </dsp:txBody>
      <dsp:txXfrm rot="-5400000">
        <a:off x="737305" y="37167"/>
        <a:ext cx="9565268" cy="617797"/>
      </dsp:txXfrm>
    </dsp:sp>
    <dsp:sp modelId="{BAAF43D8-33A9-4C3A-A609-A21F54DB0298}">
      <dsp:nvSpPr>
        <dsp:cNvPr id="0" name=""/>
        <dsp:cNvSpPr/>
      </dsp:nvSpPr>
      <dsp:spPr>
        <a:xfrm rot="5400000">
          <a:off x="-157993" y="1073404"/>
          <a:ext cx="1053291" cy="73730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sp:txBody>
      <dsp:txXfrm rot="-5400000">
        <a:off x="1" y="1284062"/>
        <a:ext cx="737304" cy="315987"/>
      </dsp:txXfrm>
    </dsp:sp>
    <dsp:sp modelId="{6A4B287A-A3AA-4CCE-8A77-50F963BF66A2}">
      <dsp:nvSpPr>
        <dsp:cNvPr id="0" name=""/>
        <dsp:cNvSpPr/>
      </dsp:nvSpPr>
      <dsp:spPr>
        <a:xfrm rot="5400000">
          <a:off x="5194329" y="-3541614"/>
          <a:ext cx="684639" cy="959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>
              <a:solidFill>
                <a:schemeClr val="tx1"/>
              </a:solidFill>
            </a:rPr>
            <a:t>Hastanın GFH kategorisinde azalma, </a:t>
          </a:r>
          <a:r>
            <a:rPr lang="tr-TR" sz="2200" kern="1200" dirty="0" err="1">
              <a:solidFill>
                <a:schemeClr val="tx1"/>
              </a:solidFill>
            </a:rPr>
            <a:t>progresyonu</a:t>
          </a:r>
          <a:r>
            <a:rPr lang="tr-TR" sz="2200" kern="1200" dirty="0">
              <a:solidFill>
                <a:schemeClr val="tx1"/>
              </a:solidFill>
            </a:rPr>
            <a:t> gösterir. </a:t>
          </a:r>
          <a:endParaRPr lang="tr-TR" sz="2200" kern="1200" dirty="0">
            <a:latin typeface="+mn-lt"/>
            <a:ea typeface="+mn-ea"/>
            <a:cs typeface="Arial" pitchFamily="34" charset="0"/>
          </a:endParaRPr>
        </a:p>
      </dsp:txBody>
      <dsp:txXfrm rot="-5400000">
        <a:off x="737305" y="948831"/>
        <a:ext cx="9565268" cy="617797"/>
      </dsp:txXfrm>
    </dsp:sp>
    <dsp:sp modelId="{493D093C-44A4-444F-AF6D-671F11E47B0A}">
      <dsp:nvSpPr>
        <dsp:cNvPr id="0" name=""/>
        <dsp:cNvSpPr/>
      </dsp:nvSpPr>
      <dsp:spPr>
        <a:xfrm rot="5400000">
          <a:off x="-157993" y="1985067"/>
          <a:ext cx="1053291" cy="73730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sp:txBody>
      <dsp:txXfrm rot="-5400000">
        <a:off x="1" y="2195725"/>
        <a:ext cx="737304" cy="315987"/>
      </dsp:txXfrm>
    </dsp:sp>
    <dsp:sp modelId="{CCB49B5B-996A-4D4F-989D-81F0191384B8}">
      <dsp:nvSpPr>
        <dsp:cNvPr id="0" name=""/>
        <dsp:cNvSpPr/>
      </dsp:nvSpPr>
      <dsp:spPr>
        <a:xfrm rot="5400000">
          <a:off x="5194329" y="-2629951"/>
          <a:ext cx="684639" cy="959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err="1">
              <a:solidFill>
                <a:schemeClr val="tx1"/>
              </a:solidFill>
            </a:rPr>
            <a:t>GFH’nda</a:t>
          </a:r>
          <a:r>
            <a:rPr lang="tr-TR" sz="2200" kern="1200" dirty="0">
              <a:solidFill>
                <a:schemeClr val="tx1"/>
              </a:solidFill>
            </a:rPr>
            <a:t> bazale göre %25 veya daha fazla azalma “ani düşüş”, yılda 5 ml/</a:t>
          </a:r>
          <a:r>
            <a:rPr lang="tr-TR" sz="2200" kern="1200" dirty="0" err="1">
              <a:solidFill>
                <a:schemeClr val="tx1"/>
              </a:solidFill>
            </a:rPr>
            <a:t>dk</a:t>
          </a:r>
          <a:r>
            <a:rPr lang="tr-TR" sz="2200" kern="1200" dirty="0">
              <a:solidFill>
                <a:schemeClr val="tx1"/>
              </a:solidFill>
            </a:rPr>
            <a:t>/1.73 m</a:t>
          </a:r>
          <a:r>
            <a:rPr lang="tr-TR" sz="2200" kern="1200" baseline="30000" dirty="0">
              <a:solidFill>
                <a:schemeClr val="tx1"/>
              </a:solidFill>
            </a:rPr>
            <a:t>2</a:t>
          </a:r>
          <a:r>
            <a:rPr lang="tr-TR" sz="2200" kern="1200" dirty="0">
              <a:solidFill>
                <a:schemeClr val="tx1"/>
              </a:solidFill>
            </a:rPr>
            <a:t>’den daha fazla azalma “hızlı </a:t>
          </a:r>
          <a:r>
            <a:rPr lang="tr-TR" sz="2200" kern="1200" dirty="0" err="1">
              <a:solidFill>
                <a:schemeClr val="tx1"/>
              </a:solidFill>
            </a:rPr>
            <a:t>progresyon</a:t>
          </a:r>
          <a:r>
            <a:rPr lang="tr-TR" sz="2200" kern="1200" dirty="0">
              <a:solidFill>
                <a:schemeClr val="tx1"/>
              </a:solidFill>
            </a:rPr>
            <a:t>” olarak tanımlanır. </a:t>
          </a:r>
          <a:endParaRPr lang="tr-TR" sz="2200" kern="1200" dirty="0">
            <a:latin typeface="+mn-lt"/>
            <a:ea typeface="+mn-ea"/>
            <a:cs typeface="Arial" pitchFamily="34" charset="0"/>
          </a:endParaRPr>
        </a:p>
      </dsp:txBody>
      <dsp:txXfrm rot="-5400000">
        <a:off x="737305" y="1860494"/>
        <a:ext cx="9565268" cy="617797"/>
      </dsp:txXfrm>
    </dsp:sp>
    <dsp:sp modelId="{E20D92A6-CBA5-47C5-9F5C-913DDCEAD9FC}">
      <dsp:nvSpPr>
        <dsp:cNvPr id="0" name=""/>
        <dsp:cNvSpPr/>
      </dsp:nvSpPr>
      <dsp:spPr>
        <a:xfrm rot="5400000">
          <a:off x="-157993" y="3084811"/>
          <a:ext cx="1053291" cy="73730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sp:txBody>
      <dsp:txXfrm rot="-5400000">
        <a:off x="1" y="3295469"/>
        <a:ext cx="737304" cy="315987"/>
      </dsp:txXfrm>
    </dsp:sp>
    <dsp:sp modelId="{32847A33-4A27-47BF-A864-179734A521EC}">
      <dsp:nvSpPr>
        <dsp:cNvPr id="0" name=""/>
        <dsp:cNvSpPr/>
      </dsp:nvSpPr>
      <dsp:spPr>
        <a:xfrm rot="5400000">
          <a:off x="5006248" y="-1530206"/>
          <a:ext cx="1060801" cy="959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>
              <a:solidFill>
                <a:schemeClr val="tx1"/>
              </a:solidFill>
            </a:rPr>
            <a:t>Progresyon gözlenen hastalarda kullanılan tedaviler gözden geçirilmeli, </a:t>
          </a:r>
          <a:r>
            <a:rPr lang="tr-TR" sz="2200" kern="1200" dirty="0" err="1">
              <a:solidFill>
                <a:schemeClr val="tx1"/>
              </a:solidFill>
            </a:rPr>
            <a:t>progresyona</a:t>
          </a:r>
          <a:r>
            <a:rPr lang="tr-TR" sz="2200" kern="1200" dirty="0">
              <a:solidFill>
                <a:schemeClr val="tx1"/>
              </a:solidFill>
            </a:rPr>
            <a:t> yol açabilecek düzeltilebilir nedenler açısından inceleme yapılmalı ve hastalar </a:t>
          </a:r>
          <a:r>
            <a:rPr lang="tr-TR" sz="2200" kern="1200" dirty="0" err="1">
              <a:solidFill>
                <a:schemeClr val="tx1"/>
              </a:solidFill>
            </a:rPr>
            <a:t>nefroloji</a:t>
          </a:r>
          <a:r>
            <a:rPr lang="tr-TR" sz="2200" kern="1200" dirty="0">
              <a:solidFill>
                <a:schemeClr val="tx1"/>
              </a:solidFill>
            </a:rPr>
            <a:t> uzmanına sevk edilmelidir.</a:t>
          </a:r>
          <a:endParaRPr lang="tr-TR" sz="2200" kern="1200" dirty="0">
            <a:latin typeface="+mn-lt"/>
            <a:ea typeface="+mn-ea"/>
            <a:cs typeface="Arial" pitchFamily="34" charset="0"/>
          </a:endParaRPr>
        </a:p>
      </dsp:txBody>
      <dsp:txXfrm rot="-5400000">
        <a:off x="737304" y="2790522"/>
        <a:ext cx="9546905" cy="957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2974B-DF21-45EF-AFEA-976CDF0A15DF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501C-22F9-4E03-ABEA-C78284802C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2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D501C-22F9-4E03-ABEA-C78284802C6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14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D501C-22F9-4E03-ABEA-C78284802C6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77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501C-22F9-4E03-ABEA-C78284802C6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90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501C-22F9-4E03-ABEA-C78284802C6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83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501C-22F9-4E03-ABEA-C78284802C6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05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501C-22F9-4E03-ABEA-C78284802C6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9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501C-22F9-4E03-ABEA-C78284802C6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04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501C-22F9-4E03-ABEA-C78284802C6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17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501C-22F9-4E03-ABEA-C78284802C6A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32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951C7-7F21-4362-89AB-67204B57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1DA0B-D0D8-4F0E-88B1-C4402599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87F3AB-7223-4366-BA86-3193EFAB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4F3472-8B83-48D5-986F-A107F8C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8B13B7-FD9C-4CB6-90EE-9BDD2F16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07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D8399-98EB-4CFF-A7BF-845DE12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344F2-06EE-48B6-8CFE-AF8F11DA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178B5A-8E93-4860-9B30-32FEF463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906E2D-17DE-4B06-851E-C433B7AA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740F2D-9E5A-4A12-8135-7A68C9E9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70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395D7E0-4628-4358-83AD-0FE19C7C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F5007-3779-4589-BB84-F3743C4A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C67C07-B551-4F9E-A4DE-882DDAEA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FD03B7-3ADC-4602-863E-BE7076CE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2AABAC-CA66-4402-9CAD-66BED20F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2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65E7B6-DE5A-4000-AE54-FE8530A58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59B6D3-F4BF-4CD4-9B82-378BD6AC8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070F4A-3BFD-49D1-8F64-24C6328C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970EEF-D35E-4890-8738-34BA5763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7AF201-659A-45DF-A0A0-88B01344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69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EF8640-45A1-4951-9F66-416BCB9D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A19CCE-64BB-4039-9E9A-1FF27DDE3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0C0FC2-913C-4289-89AD-C25D7534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1B9E62-EC1F-4B1B-B846-85026E00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86AE4F-1989-407A-8B3D-2DF60945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925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AB3587-A54B-4D98-B15E-DC4CE871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32E4B7-63D2-4683-B158-6707081C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4B0523-6CCE-4E7D-A8DD-574AA7E7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BCFC6B-F4B9-4A47-AC1E-DDF6867E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776E7E-3A87-4550-9513-874F51EE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10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3148BC-7B51-404B-A85A-1E6EDFA2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C1C02D-AB83-4098-86CF-F9A18A6BA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244BF5-F5ED-4DCE-AFB9-D2039832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C5101F-B4CB-4559-B7AB-17B1E5FF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6435D85-9104-4372-8D05-1DBC6E6D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C270B3E-0E5E-40F0-8EE9-D494294C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60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BC2762-4BE2-4D86-8B4B-02BBDEE0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EA1A0C-D62F-4560-A64D-D18FDA69C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F4881A-7A36-4297-A429-86C12ACF3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2414871-C2CA-470E-A922-2CEE6DC06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F82507C-61FE-4D2C-8E97-B5E628CDA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801EAB4-DC7D-4A86-A046-F9CA40C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488E027-A189-48AA-BE01-F25FFAEE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5C514D6-1AAB-4A60-BF92-7E676305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054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3490A8-123B-4FBA-8C46-BFA07F90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9B3E559-B830-422B-8A26-FD359945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F90FE1-B641-4A96-8D36-AF3289F0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4DB1019-5865-43C6-9196-10CD7875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3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C7AE95A-2240-4542-9FFA-AB8AD1A8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C0AF9A8-A76E-4FD7-8B67-A682CFA5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ADD5C6-F0D7-44B4-9273-27570191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525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7775B0-06CF-4015-93F4-36817715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C9A21C-F016-412D-B1C4-0705BEC4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A0EE492-E71E-4945-B72D-0C3EA7A9D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FCB7D97-9D4B-485D-BEB3-EEB692F9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319042-D562-463D-B59E-598600D7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9F4E2D-9257-4D1B-A51A-20B7DE10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85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8F784-EB02-4F9D-92CB-328B048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605DA-4DA3-4053-AAC4-0A5C7518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3184DD-4ED5-4797-8772-871B7AC8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4C570A-B697-4C44-9698-0D7E8A6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A0B988-3EC2-4242-B396-F341D217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946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1D2A2C-8F03-45A6-B2DE-43A03C0C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D21CF45-B6DD-4152-960B-007259B4D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855223-2FA1-4B75-A8CF-853FE8DDD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B4662C-36AD-45DF-B1D6-7AD52893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0FF3022-F32C-4807-B1D2-EDBDE96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60630D-1B74-4B28-A9A1-4B411F62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790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A341AE-6995-4A5C-8726-A020FAC3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1E2C84-D99B-4028-BAB9-EBF79780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119A9D-30CD-4B3F-8813-40DC972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3A7029-0AA7-4372-A6D2-D1D44CB7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120807-E581-4A27-AC0D-14173DA1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468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7DD429F-8F1F-4C1B-A7C9-68A9E066E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9D7498-E9D5-4BEC-B8E6-D6C19080C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C7BE81-16A7-4216-A5F1-3DE0EDA6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80F38F-E0D3-436F-8ADE-223A39B6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6BF29C-9099-4849-99A1-9E13B113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8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F41D2-E01B-4656-A998-6251DB9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A7D688-E9D6-4DCD-A973-6E9720D9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07A6C4-E05C-4D1D-8DCD-8F5B7FC1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5208A-00E9-4DD9-9876-2344ED3F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4EB2CA-2A6C-473B-BF1D-E9ED7DD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12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C397C-2EE0-4C00-BB1F-C0713A9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49632-F0C1-4842-8028-A162FF33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46BA5-CBDA-4E70-8B13-24CE9663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29281A-AB2B-45BC-A42E-7D846A81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A7816-3B78-4C53-B223-EEE259DA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3B5822-59D1-4CE7-A63B-974DF78F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95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98BEA-14CF-4555-A343-D9C9B6D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789D5-2874-4B98-A87B-6313CD2A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FF9CA0-0641-4311-83AB-0B49D5E55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1651E5-C977-4349-A6AD-BBCAAD5C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CDE07C-7C17-43BE-88DE-485FCEBC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EE79E4-7095-4AC7-86EC-ED520E0D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5DEB688-95A2-4481-8579-D2769A4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B2866F9-75DD-4C28-A8FE-16112BA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71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61FEA-9B50-42B6-8697-85ADAA1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D54CD7-25E3-4F62-B046-1A369814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0943B9-0E48-4225-8BDA-571D4EB4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D1CA07-7223-4799-8510-6835B635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81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98FDD30-9803-4476-B183-839A0FC4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E36D963-92CC-444A-BBFC-B0E0F352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7AAF04-B1C1-4F60-BB95-D20EAFC6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65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3DBE7-DFCE-4015-AB8C-819EB47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41BA0-FC4E-478B-8BB2-2593A567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04CAD-9F3D-4EB6-8AA0-B7195220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F9B598-37F8-4139-ACA8-418D6587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411FE2-3E81-41CE-8C51-009E0FE6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1030B-56DF-4578-B498-261065CB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92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712FE-0C11-42B1-964D-643DC4E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57217D-C914-4FFA-830B-6D7D59F7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4B32D4-1590-4BD4-A062-D3F1D16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5109A6-068D-4ADC-8E3A-F12920DD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DA4D40-7F09-4260-9B21-28636774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7753D7-B945-4595-B025-A1A0703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8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C4FE266-5D8C-4587-B7E4-D19F43B8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AE0A90-9DA9-4713-84E8-88EC51BE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4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4D5E9CA-08FB-4444-855C-A7035B35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9A39E8-3F3A-4EAF-9C36-06046F2DC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B7CA-F190-45B6-82B9-9F67D1DB3DFA}" type="datetimeFigureOut">
              <a:rPr lang="tr-TR" smtClean="0"/>
              <a:pPr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72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BA6FE02-EC32-42B9-9411-47F6346441D4}"/>
              </a:ext>
            </a:extLst>
          </p:cNvPr>
          <p:cNvSpPr/>
          <p:nvPr/>
        </p:nvSpPr>
        <p:spPr>
          <a:xfrm>
            <a:off x="2266101" y="3006405"/>
            <a:ext cx="7603538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BİRİNCİ BASAMAKTA ÇALIŞAN HEKİMLER İÇİN </a:t>
            </a:r>
            <a:b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KRONİK BÖBREK HASTALIĞI EĞİTİMİ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4500E55-2AD2-41B5-A98D-8B71FBB855E3}"/>
              </a:ext>
            </a:extLst>
          </p:cNvPr>
          <p:cNvSpPr txBox="1"/>
          <p:nvPr/>
        </p:nvSpPr>
        <p:spPr>
          <a:xfrm>
            <a:off x="1292347" y="4695856"/>
            <a:ext cx="10121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KBH’NIN BELİRTİ VE BULGULARI, EVRELERİNE GÖRE OLUŞAN </a:t>
            </a:r>
            <a:endParaRPr lang="tr-TR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KOMPLİKASYONLAR</a:t>
            </a:r>
            <a:r>
              <a:rPr lang="tr-T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HASTALIĞIN EVRESİNE GÖRE TAKİP ÖNERİLERİ, </a:t>
            </a:r>
            <a:endParaRPr lang="tr-TR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ÖNERİLEN DİYET VE </a:t>
            </a:r>
            <a:r>
              <a:rPr lang="tr-T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SEVK KRİTERLERİ</a:t>
            </a: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66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Dikkat!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6316678-54E0-437B-BE43-9F5886B52255}"/>
              </a:ext>
            </a:extLst>
          </p:cNvPr>
          <p:cNvSpPr txBox="1"/>
          <p:nvPr/>
        </p:nvSpPr>
        <p:spPr>
          <a:xfrm>
            <a:off x="2316077" y="3275933"/>
            <a:ext cx="9031331" cy="830997"/>
          </a:xfrm>
          <a:prstGeom prst="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>
              <a:defRPr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dirty="0">
                <a:solidFill>
                  <a:schemeClr val="tx1"/>
                </a:solidFill>
              </a:rPr>
              <a:t>ACE inhibitörü veya ARB başlandıktan 1-2 hafta sonra serum</a:t>
            </a:r>
          </a:p>
          <a:p>
            <a:r>
              <a:rPr lang="tr-TR" dirty="0" err="1">
                <a:solidFill>
                  <a:schemeClr val="tx1"/>
                </a:solidFill>
              </a:rPr>
              <a:t>kreatinin</a:t>
            </a:r>
            <a:r>
              <a:rPr lang="tr-TR" dirty="0">
                <a:solidFill>
                  <a:schemeClr val="tx1"/>
                </a:solidFill>
              </a:rPr>
              <a:t> (GFH) ve potasyum ölçümleri tekrarlanmalıdır.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C0D99EF-5620-4959-9E31-966EA7C895F3}"/>
              </a:ext>
            </a:extLst>
          </p:cNvPr>
          <p:cNvSpPr txBox="1"/>
          <p:nvPr/>
        </p:nvSpPr>
        <p:spPr>
          <a:xfrm>
            <a:off x="2316077" y="1467250"/>
            <a:ext cx="9031331" cy="830997"/>
          </a:xfrm>
          <a:prstGeom prst="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dirty="0"/>
              <a:t>ACE inhibitörü veya ARB başlamadan önce serum </a:t>
            </a:r>
            <a:r>
              <a:rPr lang="tr-TR" dirty="0" err="1"/>
              <a:t>kreatinin</a:t>
            </a:r>
            <a:r>
              <a:rPr lang="tr-TR" dirty="0"/>
              <a:t> (GFH)</a:t>
            </a:r>
          </a:p>
          <a:p>
            <a:r>
              <a:rPr lang="tr-TR" dirty="0"/>
              <a:t>ve potasyum düzeyleri ölçülmelidir.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D57A6FD-F561-4ABC-9B48-B05139C25448}"/>
              </a:ext>
            </a:extLst>
          </p:cNvPr>
          <p:cNvSpPr txBox="1"/>
          <p:nvPr/>
        </p:nvSpPr>
        <p:spPr>
          <a:xfrm>
            <a:off x="2754473" y="2536625"/>
            <a:ext cx="8592935" cy="461665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Potasyum &gt;5 </a:t>
            </a:r>
            <a:r>
              <a:rPr kumimoji="0" lang="tr-T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mmol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/L ise ilaçlara başlanmamalıdır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CF35D89-37C4-4632-AF1E-C939532B11AC}"/>
              </a:ext>
            </a:extLst>
          </p:cNvPr>
          <p:cNvSpPr txBox="1"/>
          <p:nvPr/>
        </p:nvSpPr>
        <p:spPr>
          <a:xfrm>
            <a:off x="2754472" y="4384573"/>
            <a:ext cx="8592935" cy="1200329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Kreatinin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düzeyi % 30’dan fazla artarsa (GFH % 25’den fazla azalırsa) ve/veya potasyum düzeyi 6 </a:t>
            </a:r>
            <a:r>
              <a:rPr kumimoji="0" lang="tr-T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mmol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/L’nin üzerine çıkarsa tedavi eksilmelidir.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921F410-D712-4F25-A705-6F53FD3ED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8" y="1836612"/>
            <a:ext cx="743992" cy="185482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9B1DA92-2585-46FD-A444-4497C6455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6" y="3102986"/>
            <a:ext cx="743992" cy="19479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F522228-3F08-43FA-A5A7-ED6ADA404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61" y="3949200"/>
            <a:ext cx="624747" cy="16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Kimlere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Lipid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Düşürücü Tedavi Başlayalım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İçerik Yer Tutucusu 3">
            <a:extLst>
              <a:ext uri="{FF2B5EF4-FFF2-40B4-BE49-F238E27FC236}">
                <a16:creationId xmlns:a16="http://schemas.microsoft.com/office/drawing/2014/main" id="{2C6E6371-F0B9-43E0-81B2-372E2FFA2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286561"/>
              </p:ext>
            </p:extLst>
          </p:nvPr>
        </p:nvGraphicFramePr>
        <p:xfrm>
          <a:off x="862297" y="1523370"/>
          <a:ext cx="10654659" cy="313369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553054">
                  <a:extLst>
                    <a:ext uri="{9D8B030D-6E8A-4147-A177-3AD203B41FA5}">
                      <a16:colId xmlns:a16="http://schemas.microsoft.com/office/drawing/2014/main" val="3598507136"/>
                    </a:ext>
                  </a:extLst>
                </a:gridCol>
                <a:gridCol w="1346289">
                  <a:extLst>
                    <a:ext uri="{9D8B030D-6E8A-4147-A177-3AD203B41FA5}">
                      <a16:colId xmlns:a16="http://schemas.microsoft.com/office/drawing/2014/main" val="762671066"/>
                    </a:ext>
                  </a:extLst>
                </a:gridCol>
                <a:gridCol w="1191756">
                  <a:extLst>
                    <a:ext uri="{9D8B030D-6E8A-4147-A177-3AD203B41FA5}">
                      <a16:colId xmlns:a16="http://schemas.microsoft.com/office/drawing/2014/main" val="3065604145"/>
                    </a:ext>
                  </a:extLst>
                </a:gridCol>
                <a:gridCol w="4107571">
                  <a:extLst>
                    <a:ext uri="{9D8B030D-6E8A-4147-A177-3AD203B41FA5}">
                      <a16:colId xmlns:a16="http://schemas.microsoft.com/office/drawing/2014/main" val="2020497303"/>
                    </a:ext>
                  </a:extLst>
                </a:gridCol>
                <a:gridCol w="2455989">
                  <a:extLst>
                    <a:ext uri="{9D8B030D-6E8A-4147-A177-3AD203B41FA5}">
                      <a16:colId xmlns:a16="http://schemas.microsoft.com/office/drawing/2014/main" val="3326653190"/>
                    </a:ext>
                  </a:extLst>
                </a:gridCol>
              </a:tblGrid>
              <a:tr h="388542"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2300" dirty="0">
                          <a:effectLst/>
                        </a:rPr>
                        <a:t>Yaş 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2300" dirty="0">
                          <a:effectLst/>
                        </a:rPr>
                        <a:t>KBH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2300" dirty="0">
                          <a:effectLst/>
                        </a:rPr>
                        <a:t>DM  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2300" dirty="0">
                          <a:effectLst/>
                        </a:rPr>
                        <a:t>Eşlik Eden Hastalık /Durum 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2300" dirty="0">
                          <a:effectLst/>
                        </a:rPr>
                        <a:t>Tedavi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7966997"/>
                  </a:ext>
                </a:extLst>
              </a:tr>
              <a:tr h="777084"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2300" dirty="0">
                          <a:effectLst/>
                        </a:rPr>
                        <a:t>Yaş &gt;50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Evre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1-4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2300" dirty="0">
                          <a:effectLst/>
                        </a:rPr>
                        <a:t>Yok/Var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2300" dirty="0">
                          <a:effectLst/>
                        </a:rPr>
                        <a:t>Yok/Var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300" dirty="0" err="1">
                          <a:effectLst/>
                        </a:rPr>
                        <a:t>Statin</a:t>
                      </a:r>
                      <a:endParaRPr lang="tr-TR" sz="23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300" dirty="0" err="1">
                          <a:effectLst/>
                        </a:rPr>
                        <a:t>Statin</a:t>
                      </a:r>
                      <a:r>
                        <a:rPr lang="tr-TR" sz="2300" dirty="0">
                          <a:effectLst/>
                        </a:rPr>
                        <a:t> + </a:t>
                      </a:r>
                      <a:r>
                        <a:rPr lang="tr-TR" sz="2300" dirty="0" err="1">
                          <a:effectLst/>
                        </a:rPr>
                        <a:t>Ezetimib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408912"/>
                  </a:ext>
                </a:extLst>
              </a:tr>
              <a:tr h="1968064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Yaş &lt;50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Evre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1-4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Var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Bilinen koroner hastalık (MI veya koroner </a:t>
                      </a:r>
                      <a:r>
                        <a:rPr lang="tr-TR" sz="2300" dirty="0" err="1">
                          <a:effectLst/>
                        </a:rPr>
                        <a:t>revaskülarizasyon</a:t>
                      </a:r>
                      <a:r>
                        <a:rPr lang="tr-TR" sz="2300" dirty="0">
                          <a:effectLst/>
                        </a:rPr>
                        <a:t>)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Önceki </a:t>
                      </a:r>
                      <a:r>
                        <a:rPr lang="tr-TR" sz="2300" dirty="0" err="1">
                          <a:effectLst/>
                        </a:rPr>
                        <a:t>iskemik</a:t>
                      </a:r>
                      <a:r>
                        <a:rPr lang="tr-TR" sz="2300" dirty="0">
                          <a:effectLst/>
                        </a:rPr>
                        <a:t> inme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10 yıllık </a:t>
                      </a:r>
                      <a:r>
                        <a:rPr lang="tr-TR" sz="2300" dirty="0" err="1">
                          <a:effectLst/>
                        </a:rPr>
                        <a:t>Framingham</a:t>
                      </a:r>
                      <a:r>
                        <a:rPr lang="tr-TR" sz="2300" dirty="0">
                          <a:effectLst/>
                        </a:rPr>
                        <a:t> risk skoru &gt;%10)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 err="1">
                          <a:effectLst/>
                        </a:rPr>
                        <a:t>Statin</a:t>
                      </a:r>
                      <a:endParaRPr lang="tr-TR" sz="230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 err="1">
                          <a:effectLst/>
                        </a:rPr>
                        <a:t>Statin</a:t>
                      </a:r>
                      <a:r>
                        <a:rPr lang="tr-TR" sz="2300" dirty="0">
                          <a:effectLst/>
                        </a:rPr>
                        <a:t> + </a:t>
                      </a:r>
                      <a:r>
                        <a:rPr lang="tr-TR" sz="2300" dirty="0" err="1">
                          <a:effectLst/>
                        </a:rPr>
                        <a:t>Ezetimib</a:t>
                      </a:r>
                      <a:endParaRPr lang="tr-TR" sz="2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8599809"/>
                  </a:ext>
                </a:extLst>
              </a:tr>
            </a:tbl>
          </a:graphicData>
        </a:graphic>
      </p:graphicFrame>
      <p:sp>
        <p:nvSpPr>
          <p:cNvPr id="6" name="Dikdörtgen 5">
            <a:extLst>
              <a:ext uri="{FF2B5EF4-FFF2-40B4-BE49-F238E27FC236}">
                <a16:creationId xmlns:a16="http://schemas.microsoft.com/office/drawing/2014/main" id="{A482165F-55B4-4B17-AF06-03C3C75D1DC7}"/>
              </a:ext>
            </a:extLst>
          </p:cNvPr>
          <p:cNvSpPr/>
          <p:nvPr/>
        </p:nvSpPr>
        <p:spPr>
          <a:xfrm>
            <a:off x="862297" y="4816550"/>
            <a:ext cx="8771862" cy="872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Diyaliz hastalarına yeni tedavi başlanması önerilmez,</a:t>
            </a:r>
          </a:p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 ancak kullanıyorsa devam edilebilir.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316BF85-C8C1-4878-9971-3D71F6E0A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0" t="3531" r="10632" b="280"/>
          <a:stretch/>
        </p:blipFill>
        <p:spPr>
          <a:xfrm rot="16200000">
            <a:off x="10171521" y="4204354"/>
            <a:ext cx="1348034" cy="23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Anemi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82DF684-2062-4103-B1E8-F7C63ED4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442" y="1412934"/>
            <a:ext cx="8910084" cy="43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Aneminin Yol Açtığı Sorunlar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5FD4EC28-DE7D-45A6-ADA9-D5D48F61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7" y="1446512"/>
            <a:ext cx="5853223" cy="4221961"/>
          </a:xfrm>
          <a:prstGeom prst="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  <a:extLst/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067C681-0A97-4401-B4F5-9A65CE13D4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8509" y="1161101"/>
            <a:ext cx="1794076" cy="213940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B9836F3-5DDC-471B-ADFA-2827777A03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5322" y="3300508"/>
            <a:ext cx="1906063" cy="19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08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Kronik Böbrek Hastalığında Önerilen Hemoglobin Ölçüm Sıklığı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İçerik Yer Tutucusu 3">
            <a:extLst>
              <a:ext uri="{FF2B5EF4-FFF2-40B4-BE49-F238E27FC236}">
                <a16:creationId xmlns:a16="http://schemas.microsoft.com/office/drawing/2014/main" id="{FAD0320C-D110-4F2A-B211-09C5908F5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247128"/>
              </p:ext>
            </p:extLst>
          </p:nvPr>
        </p:nvGraphicFramePr>
        <p:xfrm>
          <a:off x="840419" y="1424954"/>
          <a:ext cx="10264756" cy="400809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62169">
                  <a:extLst>
                    <a:ext uri="{9D8B030D-6E8A-4147-A177-3AD203B41FA5}">
                      <a16:colId xmlns:a16="http://schemas.microsoft.com/office/drawing/2014/main" val="2156849983"/>
                    </a:ext>
                  </a:extLst>
                </a:gridCol>
                <a:gridCol w="4458086">
                  <a:extLst>
                    <a:ext uri="{9D8B030D-6E8A-4147-A177-3AD203B41FA5}">
                      <a16:colId xmlns:a16="http://schemas.microsoft.com/office/drawing/2014/main" val="4067897146"/>
                    </a:ext>
                  </a:extLst>
                </a:gridCol>
                <a:gridCol w="3544501">
                  <a:extLst>
                    <a:ext uri="{9D8B030D-6E8A-4147-A177-3AD203B41FA5}">
                      <a16:colId xmlns:a16="http://schemas.microsoft.com/office/drawing/2014/main" val="561774303"/>
                    </a:ext>
                  </a:extLst>
                </a:gridCol>
              </a:tblGrid>
              <a:tr h="1178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aseline="0" dirty="0">
                          <a:effectLst/>
                        </a:rPr>
                        <a:t>KBH Evresi</a:t>
                      </a:r>
                      <a:endParaRPr lang="tr-TR" sz="2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aseline="0" dirty="0">
                          <a:effectLst/>
                        </a:rPr>
                        <a:t>Önceki Ölçümde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aseline="0" dirty="0">
                          <a:effectLst/>
                        </a:rPr>
                        <a:t> Anemi Yok</a:t>
                      </a:r>
                      <a:endParaRPr lang="tr-TR" sz="2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aseline="0" dirty="0">
                          <a:effectLst/>
                        </a:rPr>
                        <a:t>Önceki Ölçümde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aseline="0" dirty="0">
                          <a:effectLst/>
                        </a:rPr>
                        <a:t>Anemi Var</a:t>
                      </a:r>
                      <a:endParaRPr lang="tr-TR" sz="2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3625924"/>
                  </a:ext>
                </a:extLst>
              </a:tr>
              <a:tr h="651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aseline="0" dirty="0">
                          <a:effectLst/>
                        </a:rPr>
                        <a:t>Evre 1-2</a:t>
                      </a:r>
                      <a:endParaRPr lang="tr-TR" sz="2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Klinik </a:t>
                      </a:r>
                      <a:r>
                        <a:rPr lang="tr-TR" sz="2400" dirty="0" err="1">
                          <a:effectLst/>
                        </a:rPr>
                        <a:t>endikasyon</a:t>
                      </a:r>
                      <a:r>
                        <a:rPr lang="tr-TR" sz="2400" dirty="0">
                          <a:effectLst/>
                        </a:rPr>
                        <a:t> olduğunda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1548331"/>
                  </a:ext>
                </a:extLst>
              </a:tr>
              <a:tr h="648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aseline="0" dirty="0">
                          <a:effectLst/>
                        </a:rPr>
                        <a:t>Evre 3</a:t>
                      </a:r>
                      <a:endParaRPr lang="tr-TR" sz="2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En az yılda bir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En az 3 ayda bir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6616012"/>
                  </a:ext>
                </a:extLst>
              </a:tr>
              <a:tr h="659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aseline="0" dirty="0">
                          <a:effectLst/>
                        </a:rPr>
                        <a:t>Evre 4-5</a:t>
                      </a:r>
                      <a:endParaRPr lang="tr-TR" sz="2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En az yılda iki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En az 3 ayda bir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0105195"/>
                  </a:ext>
                </a:extLst>
              </a:tr>
              <a:tr h="870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aseline="0" dirty="0">
                          <a:effectLst/>
                        </a:rPr>
                        <a:t>Diyaliz</a:t>
                      </a:r>
                      <a:endParaRPr lang="tr-TR" sz="2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En az 3 ayda bir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En az ayda bir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3377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05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KBH’da</a:t>
            </a: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Anemi Tanısı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D75BBF8-F7D8-4BC1-A700-F471FA908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68" y="1430568"/>
            <a:ext cx="9259228" cy="419405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823968" y="5931083"/>
            <a:ext cx="72265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 gövde"/>
              </a:rPr>
              <a:t>KDIGO 2012 Clinical Practice Guideline for the Evaluation and Management of</a:t>
            </a:r>
            <a:r>
              <a:rPr lang="tr-TR" sz="1200" i="1" dirty="0">
                <a:latin typeface="Calibri gövde"/>
              </a:rPr>
              <a:t> </a:t>
            </a:r>
            <a:r>
              <a:rPr lang="tr-TR" sz="1200" i="1" dirty="0" err="1">
                <a:latin typeface="Calibri gövde"/>
              </a:rPr>
              <a:t>Chronic</a:t>
            </a:r>
            <a:r>
              <a:rPr lang="tr-TR" sz="1200" i="1" dirty="0">
                <a:latin typeface="Calibri gövde"/>
              </a:rPr>
              <a:t> </a:t>
            </a:r>
            <a:r>
              <a:rPr lang="tr-TR" sz="1200" i="1" dirty="0" err="1">
                <a:latin typeface="Calibri gövde"/>
              </a:rPr>
              <a:t>Kidney</a:t>
            </a:r>
            <a:r>
              <a:rPr lang="tr-TR" sz="1200" i="1" dirty="0">
                <a:latin typeface="Calibri gövde"/>
              </a:rPr>
              <a:t> </a:t>
            </a:r>
            <a:r>
              <a:rPr lang="tr-TR" sz="1200" i="1" dirty="0" err="1">
                <a:latin typeface="Calibri gövde"/>
              </a:rPr>
              <a:t>Disease</a:t>
            </a:r>
            <a:endParaRPr lang="tr-TR" sz="1200" i="1" dirty="0">
              <a:latin typeface="Calibri gövde"/>
            </a:endParaRPr>
          </a:p>
        </p:txBody>
      </p:sp>
    </p:spTree>
    <p:extLst>
      <p:ext uri="{BB962C8B-B14F-4D97-AF65-F5344CB8AC3E}">
        <p14:creationId xmlns:p14="http://schemas.microsoft.com/office/powerpoint/2010/main" val="36692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Aneminin Değerlendirilmesi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9B34FC-9EF7-4D09-93C6-048400B69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11" y="1441022"/>
            <a:ext cx="6836034" cy="4218607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688B3B83-F113-43EB-9391-C376213E90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8713" y="600888"/>
            <a:ext cx="3323287" cy="53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Anemi Tedavisi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A1F9CB0-22E5-4E43-9AB4-559D0BBF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79" y="1497426"/>
            <a:ext cx="5289821" cy="4080004"/>
          </a:xfrm>
          <a:prstGeom prst="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2" descr="Doctors PNG Image - PurePNG | Free transparent CC0 PNG Image Library">
            <a:extLst>
              <a:ext uri="{FF2B5EF4-FFF2-40B4-BE49-F238E27FC236}">
                <a16:creationId xmlns:a16="http://schemas.microsoft.com/office/drawing/2014/main" id="{32F153B7-35C3-40FB-A850-A8C15067A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23"/>
          <a:stretch/>
        </p:blipFill>
        <p:spPr bwMode="auto">
          <a:xfrm>
            <a:off x="7028822" y="1036349"/>
            <a:ext cx="4961159" cy="53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Mineral ve Kemik Bozuklukları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23968" y="5931083"/>
            <a:ext cx="72265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KDIGO 2012 Clinical Practice Guideline for the Evaluation and Management of</a:t>
            </a:r>
            <a:r>
              <a:rPr lang="tr-TR" sz="1200" i="1" dirty="0"/>
              <a:t> </a:t>
            </a:r>
            <a:r>
              <a:rPr lang="tr-TR" sz="1200" i="1" dirty="0" err="1"/>
              <a:t>Chronic</a:t>
            </a:r>
            <a:r>
              <a:rPr lang="tr-TR" sz="1200" i="1" dirty="0"/>
              <a:t> </a:t>
            </a:r>
            <a:r>
              <a:rPr lang="tr-TR" sz="1200" i="1" dirty="0" err="1"/>
              <a:t>Kidney</a:t>
            </a:r>
            <a:r>
              <a:rPr lang="tr-TR" sz="1200" i="1" dirty="0"/>
              <a:t> </a:t>
            </a:r>
            <a:r>
              <a:rPr lang="tr-TR" sz="1200" i="1" dirty="0" err="1"/>
              <a:t>Disease</a:t>
            </a:r>
            <a:endParaRPr lang="tr-TR" sz="1200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18" y="1381617"/>
            <a:ext cx="10284839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8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977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KBH’da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Mineral-Kemik Metabolizma Belirteçlerinin Ölçüm Sıklığı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İçerik Yer Tutucusu 3">
            <a:extLst>
              <a:ext uri="{FF2B5EF4-FFF2-40B4-BE49-F238E27FC236}">
                <a16:creationId xmlns:a16="http://schemas.microsoft.com/office/drawing/2014/main" id="{E909D1B1-7C4D-4F91-832D-852E5AEB7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255553"/>
              </p:ext>
            </p:extLst>
          </p:nvPr>
        </p:nvGraphicFramePr>
        <p:xfrm>
          <a:off x="823968" y="1477878"/>
          <a:ext cx="10491732" cy="464860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324805">
                  <a:extLst>
                    <a:ext uri="{9D8B030D-6E8A-4147-A177-3AD203B41FA5}">
                      <a16:colId xmlns:a16="http://schemas.microsoft.com/office/drawing/2014/main" val="2990830541"/>
                    </a:ext>
                  </a:extLst>
                </a:gridCol>
                <a:gridCol w="2929101">
                  <a:extLst>
                    <a:ext uri="{9D8B030D-6E8A-4147-A177-3AD203B41FA5}">
                      <a16:colId xmlns:a16="http://schemas.microsoft.com/office/drawing/2014/main" val="232805256"/>
                    </a:ext>
                  </a:extLst>
                </a:gridCol>
                <a:gridCol w="2987445">
                  <a:extLst>
                    <a:ext uri="{9D8B030D-6E8A-4147-A177-3AD203B41FA5}">
                      <a16:colId xmlns:a16="http://schemas.microsoft.com/office/drawing/2014/main" val="1218579396"/>
                    </a:ext>
                  </a:extLst>
                </a:gridCol>
                <a:gridCol w="3250381">
                  <a:extLst>
                    <a:ext uri="{9D8B030D-6E8A-4147-A177-3AD203B41FA5}">
                      <a16:colId xmlns:a16="http://schemas.microsoft.com/office/drawing/2014/main" val="4220951388"/>
                    </a:ext>
                  </a:extLst>
                </a:gridCol>
              </a:tblGrid>
              <a:tr h="39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 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baseline="0" dirty="0">
                          <a:effectLst/>
                        </a:rPr>
                        <a:t>Kalsiyum/Fosfor</a:t>
                      </a:r>
                      <a:endParaRPr lang="tr-TR" sz="2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baseline="0" dirty="0">
                          <a:effectLst/>
                        </a:rPr>
                        <a:t>PTH</a:t>
                      </a:r>
                      <a:endParaRPr lang="tr-TR" sz="2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baseline="0" dirty="0">
                          <a:effectLst/>
                        </a:rPr>
                        <a:t>Alkalen fosfataz</a:t>
                      </a:r>
                      <a:endParaRPr lang="tr-TR" sz="2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0758576"/>
                  </a:ext>
                </a:extLst>
              </a:tr>
              <a:tr h="834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Evre 1 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Klinik </a:t>
                      </a:r>
                      <a:r>
                        <a:rPr lang="tr-TR" sz="2200" dirty="0" err="1">
                          <a:effectLst/>
                        </a:rPr>
                        <a:t>endikasyon</a:t>
                      </a:r>
                      <a:r>
                        <a:rPr lang="tr-TR" sz="2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varsa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Klinik </a:t>
                      </a:r>
                      <a:r>
                        <a:rPr lang="tr-TR" sz="2200" dirty="0" err="1">
                          <a:effectLst/>
                        </a:rPr>
                        <a:t>endikasyon</a:t>
                      </a:r>
                      <a:r>
                        <a:rPr lang="tr-TR" sz="2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varsa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Klinik </a:t>
                      </a:r>
                      <a:r>
                        <a:rPr lang="tr-TR" sz="2200" dirty="0" err="1">
                          <a:effectLst/>
                        </a:rPr>
                        <a:t>endikasyon</a:t>
                      </a:r>
                      <a:r>
                        <a:rPr lang="tr-TR" sz="2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varsa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1605552"/>
                  </a:ext>
                </a:extLst>
              </a:tr>
              <a:tr h="834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Evre 2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Klinik </a:t>
                      </a:r>
                      <a:r>
                        <a:rPr lang="tr-TR" sz="2200" dirty="0" err="1">
                          <a:effectLst/>
                        </a:rPr>
                        <a:t>endikasyon</a:t>
                      </a:r>
                      <a:endParaRPr lang="tr-TR" sz="2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 varsa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Klinik </a:t>
                      </a:r>
                      <a:r>
                        <a:rPr lang="tr-TR" sz="2200" dirty="0" err="1">
                          <a:effectLst/>
                        </a:rPr>
                        <a:t>endikasyon</a:t>
                      </a:r>
                      <a:r>
                        <a:rPr lang="tr-TR" sz="2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varsa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Klinik </a:t>
                      </a:r>
                      <a:r>
                        <a:rPr lang="tr-TR" sz="2200" dirty="0" err="1">
                          <a:effectLst/>
                        </a:rPr>
                        <a:t>endikasyon</a:t>
                      </a:r>
                      <a:endParaRPr lang="tr-TR" sz="2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 varsa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3641016"/>
                  </a:ext>
                </a:extLst>
              </a:tr>
              <a:tr h="88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Evre 3a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6-12 ay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Başlangıç değeri ve </a:t>
                      </a:r>
                      <a:r>
                        <a:rPr lang="tr-TR" sz="2200" dirty="0" err="1">
                          <a:effectLst/>
                        </a:rPr>
                        <a:t>renal</a:t>
                      </a:r>
                      <a:r>
                        <a:rPr lang="tr-TR" sz="2200" dirty="0">
                          <a:effectLst/>
                        </a:rPr>
                        <a:t> </a:t>
                      </a:r>
                      <a:r>
                        <a:rPr lang="tr-TR" sz="2200" dirty="0" err="1">
                          <a:effectLst/>
                        </a:rPr>
                        <a:t>progresyona</a:t>
                      </a:r>
                      <a:r>
                        <a:rPr lang="tr-TR" sz="2200" dirty="0">
                          <a:effectLst/>
                        </a:rPr>
                        <a:t> göre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Klinik </a:t>
                      </a:r>
                      <a:r>
                        <a:rPr lang="tr-TR" sz="2200" dirty="0" err="1">
                          <a:effectLst/>
                        </a:rPr>
                        <a:t>endikasyon</a:t>
                      </a:r>
                      <a:r>
                        <a:rPr lang="tr-TR" sz="2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varsa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2262625"/>
                  </a:ext>
                </a:extLst>
              </a:tr>
              <a:tr h="88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Evre 3b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6-12 ay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Başlangıç değeri ve </a:t>
                      </a:r>
                      <a:r>
                        <a:rPr lang="tr-TR" sz="2200" dirty="0" err="1">
                          <a:effectLst/>
                        </a:rPr>
                        <a:t>renal</a:t>
                      </a:r>
                      <a:r>
                        <a:rPr lang="tr-TR" sz="2200" dirty="0">
                          <a:effectLst/>
                        </a:rPr>
                        <a:t> </a:t>
                      </a:r>
                      <a:r>
                        <a:rPr lang="tr-TR" sz="2200" dirty="0" err="1">
                          <a:effectLst/>
                        </a:rPr>
                        <a:t>progresyona</a:t>
                      </a:r>
                      <a:r>
                        <a:rPr lang="tr-TR" sz="2200" dirty="0">
                          <a:effectLst/>
                        </a:rPr>
                        <a:t> göre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Klinik </a:t>
                      </a:r>
                      <a:r>
                        <a:rPr lang="tr-TR" sz="2200" dirty="0" err="1">
                          <a:effectLst/>
                        </a:rPr>
                        <a:t>endikasyon</a:t>
                      </a:r>
                      <a:r>
                        <a:rPr lang="tr-TR" sz="2200" dirty="0">
                          <a:effectLst/>
                        </a:rPr>
                        <a:t> varsa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5113965"/>
                  </a:ext>
                </a:extLst>
              </a:tr>
              <a:tr h="40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Evre 4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</a:rPr>
                        <a:t>3-6 ay</a:t>
                      </a:r>
                      <a:endParaRPr lang="tr-TR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6-12 ay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Yılda bir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1442430"/>
                  </a:ext>
                </a:extLst>
              </a:tr>
              <a:tr h="40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Evre 5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1-3 ay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3-6 ay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Yılda bir</a:t>
                      </a:r>
                      <a:endParaRPr lang="tr-TR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049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6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4301920" y="622871"/>
            <a:ext cx="657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Neler Öğreneceğiz?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E6821DB-3B53-463C-9E86-40C34E6F857D}"/>
              </a:ext>
            </a:extLst>
          </p:cNvPr>
          <p:cNvSpPr txBox="1"/>
          <p:nvPr/>
        </p:nvSpPr>
        <p:spPr>
          <a:xfrm>
            <a:off x="4442721" y="1286277"/>
            <a:ext cx="6944749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 eğitimde;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KBH’nın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belirti ve bulguları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KBH’nın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evrelerine göre oluşacak komplikasyonlar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KBH’da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önerilen diyet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KBH’nın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progresyonu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ve izlem sıklığı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KBH’da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sevk kriterleri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İlaç yönetimi ve hasta güvenliği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hakkında bilgi sahibi olacaksınız.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B66F1CC-766C-4E64-9739-74C0BD36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2" y="1379306"/>
            <a:ext cx="3314700" cy="321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8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046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KBH’da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Mineral-Kemik Metabolizma Belirteçlerinin Hedef Aralığı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İçerik Yer Tutucusu 3">
            <a:extLst>
              <a:ext uri="{FF2B5EF4-FFF2-40B4-BE49-F238E27FC236}">
                <a16:creationId xmlns:a16="http://schemas.microsoft.com/office/drawing/2014/main" id="{74343D1D-C18C-46B4-A16A-3231265EF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676240"/>
              </p:ext>
            </p:extLst>
          </p:nvPr>
        </p:nvGraphicFramePr>
        <p:xfrm>
          <a:off x="808073" y="1411311"/>
          <a:ext cx="9858795" cy="4193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237">
                  <a:extLst>
                    <a:ext uri="{9D8B030D-6E8A-4147-A177-3AD203B41FA5}">
                      <a16:colId xmlns:a16="http://schemas.microsoft.com/office/drawing/2014/main" val="2043255247"/>
                    </a:ext>
                  </a:extLst>
                </a:gridCol>
                <a:gridCol w="3078154">
                  <a:extLst>
                    <a:ext uri="{9D8B030D-6E8A-4147-A177-3AD203B41FA5}">
                      <a16:colId xmlns:a16="http://schemas.microsoft.com/office/drawing/2014/main" val="3502739383"/>
                    </a:ext>
                  </a:extLst>
                </a:gridCol>
                <a:gridCol w="2970741">
                  <a:extLst>
                    <a:ext uri="{9D8B030D-6E8A-4147-A177-3AD203B41FA5}">
                      <a16:colId xmlns:a16="http://schemas.microsoft.com/office/drawing/2014/main" val="2178944323"/>
                    </a:ext>
                  </a:extLst>
                </a:gridCol>
                <a:gridCol w="2843663">
                  <a:extLst>
                    <a:ext uri="{9D8B030D-6E8A-4147-A177-3AD203B41FA5}">
                      <a16:colId xmlns:a16="http://schemas.microsoft.com/office/drawing/2014/main" val="3553897204"/>
                    </a:ext>
                  </a:extLst>
                </a:gridCol>
              </a:tblGrid>
              <a:tr h="69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Fosfor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Kalsiyum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PTH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42576"/>
                  </a:ext>
                </a:extLst>
              </a:tr>
              <a:tr h="732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Evre 3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Normal sınırlara (2.7-4.6 mg/dl) doğru düşürülmeli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F3DD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Normal (8.4-10.2 mg/dl) aralıkta tutulmalı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Hiperkalsemiden</a:t>
                      </a:r>
                      <a:r>
                        <a:rPr lang="tr-TR" sz="2400" dirty="0">
                          <a:effectLst/>
                        </a:rPr>
                        <a:t> kaçınılmalı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F3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?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F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18701"/>
                  </a:ext>
                </a:extLst>
              </a:tr>
              <a:tr h="2393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Evre 4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896711"/>
                  </a:ext>
                </a:extLst>
              </a:tr>
              <a:tr h="5652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?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F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19960"/>
                  </a:ext>
                </a:extLst>
              </a:tr>
              <a:tr h="4064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Evre 5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88404"/>
                  </a:ext>
                </a:extLst>
              </a:tr>
              <a:tr h="15532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Üst sınırın 2-9 katı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F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58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55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Tedavi Yaklaşımları</a:t>
            </a:r>
            <a:endParaRPr lang="tr-T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64C09C-4DE3-4A7B-994D-6635224CD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2" r="11307"/>
          <a:stretch/>
        </p:blipFill>
        <p:spPr>
          <a:xfrm>
            <a:off x="577644" y="1299923"/>
            <a:ext cx="7301082" cy="42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65618" y="591461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GFR Düzeyine Göre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Kardiyovasküler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Hastalık Görülme Sıklığı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İçerik Yer Tutucusu 10">
            <a:extLst>
              <a:ext uri="{FF2B5EF4-FFF2-40B4-BE49-F238E27FC236}">
                <a16:creationId xmlns:a16="http://schemas.microsoft.com/office/drawing/2014/main" id="{36B3E824-34EA-4E74-BC86-1C578FA6B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649812"/>
              </p:ext>
            </p:extLst>
          </p:nvPr>
        </p:nvGraphicFramePr>
        <p:xfrm>
          <a:off x="822278" y="1520825"/>
          <a:ext cx="9480671" cy="382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42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Enfeksiyon Riski ve Aşılama-1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aanalizde kolorektal mortalitesinde azalma % 16…">
            <a:extLst>
              <a:ext uri="{FF2B5EF4-FFF2-40B4-BE49-F238E27FC236}">
                <a16:creationId xmlns:a16="http://schemas.microsoft.com/office/drawing/2014/main" id="{5F4A67A2-8569-4162-BDF0-2DAD60562AB8}"/>
              </a:ext>
            </a:extLst>
          </p:cNvPr>
          <p:cNvSpPr/>
          <p:nvPr/>
        </p:nvSpPr>
        <p:spPr>
          <a:xfrm>
            <a:off x="808075" y="1572354"/>
            <a:ext cx="10500072" cy="1368000"/>
          </a:xfrm>
          <a:prstGeom prst="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C572A759-6A51-4108-AA02-DFA0A04FC94B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tr-TR" sz="2200" dirty="0">
                <a:solidFill>
                  <a:schemeClr val="tx1"/>
                </a:solidFill>
              </a:rPr>
              <a:t>Kronik böbrek hastalarında, başta </a:t>
            </a:r>
            <a:r>
              <a:rPr lang="tr-TR" sz="2200" dirty="0" err="1">
                <a:solidFill>
                  <a:schemeClr val="tx1"/>
                </a:solidFill>
              </a:rPr>
              <a:t>pnömoni</a:t>
            </a:r>
            <a:r>
              <a:rPr lang="tr-TR" sz="2200" dirty="0">
                <a:solidFill>
                  <a:schemeClr val="tx1"/>
                </a:solidFill>
              </a:rPr>
              <a:t> ve </a:t>
            </a:r>
            <a:r>
              <a:rPr lang="tr-TR" sz="2200" dirty="0" err="1">
                <a:solidFill>
                  <a:schemeClr val="tx1"/>
                </a:solidFill>
              </a:rPr>
              <a:t>sepsis</a:t>
            </a:r>
            <a:r>
              <a:rPr lang="tr-TR" sz="2200" dirty="0">
                <a:solidFill>
                  <a:schemeClr val="tx1"/>
                </a:solidFill>
              </a:rPr>
              <a:t> olmak üzere enfeksiyonlar genel toplumdan 3-4 kat daha sık görülür ve </a:t>
            </a:r>
            <a:r>
              <a:rPr lang="tr-TR" sz="2200" dirty="0" err="1">
                <a:solidFill>
                  <a:schemeClr val="tx1"/>
                </a:solidFill>
              </a:rPr>
              <a:t>kardiyovasküler</a:t>
            </a:r>
            <a:r>
              <a:rPr lang="tr-TR" sz="2200" dirty="0">
                <a:solidFill>
                  <a:schemeClr val="tx1"/>
                </a:solidFill>
              </a:rPr>
              <a:t> hastalıklardan sonra ikinci en önemli ölüm nedenidir.</a:t>
            </a:r>
          </a:p>
        </p:txBody>
      </p:sp>
      <p:sp>
        <p:nvSpPr>
          <p:cNvPr id="6" name="Metaanalizde kolorektal mortalitesinde azalma % 16…">
            <a:extLst>
              <a:ext uri="{FF2B5EF4-FFF2-40B4-BE49-F238E27FC236}">
                <a16:creationId xmlns:a16="http://schemas.microsoft.com/office/drawing/2014/main" id="{71EC129B-C9B3-47F3-AF8B-5D2D1A78E72A}"/>
              </a:ext>
            </a:extLst>
          </p:cNvPr>
          <p:cNvSpPr/>
          <p:nvPr/>
        </p:nvSpPr>
        <p:spPr>
          <a:xfrm>
            <a:off x="808075" y="3067133"/>
            <a:ext cx="10500072" cy="8753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Dot"/>
          </a:ln>
          <a:extLst>
            <a:ext uri="{C572A759-6A51-4108-AA02-DFA0A04FC94B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dirty="0">
                <a:solidFill>
                  <a:schemeClr val="tx1"/>
                </a:solidFill>
              </a:rPr>
              <a:t>Kronik böbrek hastalığı olan tüm erişkinlere, bir </a:t>
            </a:r>
            <a:r>
              <a:rPr lang="tr-TR" sz="2200" dirty="0" err="1">
                <a:solidFill>
                  <a:schemeClr val="tx1"/>
                </a:solidFill>
              </a:rPr>
              <a:t>kontrendikasyon</a:t>
            </a:r>
            <a:r>
              <a:rPr lang="tr-TR" sz="2200" dirty="0">
                <a:solidFill>
                  <a:schemeClr val="tx1"/>
                </a:solidFill>
              </a:rPr>
              <a:t> bulunmadığı sürece her yıl </a:t>
            </a:r>
            <a:r>
              <a:rPr lang="tr-TR" sz="2200" dirty="0" err="1">
                <a:solidFill>
                  <a:schemeClr val="tx1"/>
                </a:solidFill>
              </a:rPr>
              <a:t>influenza</a:t>
            </a:r>
            <a:r>
              <a:rPr lang="tr-TR" sz="2200" dirty="0">
                <a:solidFill>
                  <a:schemeClr val="tx1"/>
                </a:solidFill>
              </a:rPr>
              <a:t> aşısı yapılmalıdır.</a:t>
            </a:r>
          </a:p>
          <a:p>
            <a:endParaRPr lang="tr-TR" dirty="0"/>
          </a:p>
        </p:txBody>
      </p:sp>
      <p:sp>
        <p:nvSpPr>
          <p:cNvPr id="8" name="Metaanalizde kolorektal mortalitesinde azalma % 16…">
            <a:extLst>
              <a:ext uri="{FF2B5EF4-FFF2-40B4-BE49-F238E27FC236}">
                <a16:creationId xmlns:a16="http://schemas.microsoft.com/office/drawing/2014/main" id="{7DCB684C-FB51-4ADD-80F7-9D91AD39C343}"/>
              </a:ext>
            </a:extLst>
          </p:cNvPr>
          <p:cNvSpPr/>
          <p:nvPr/>
        </p:nvSpPr>
        <p:spPr>
          <a:xfrm>
            <a:off x="783203" y="4069219"/>
            <a:ext cx="10524944" cy="1458111"/>
          </a:xfrm>
          <a:prstGeom prst="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C572A759-6A51-4108-AA02-DFA0A04FC94B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dirty="0">
                <a:solidFill>
                  <a:schemeClr val="tx1"/>
                </a:solidFill>
              </a:rPr>
              <a:t>GFH 30 ml/</a:t>
            </a:r>
            <a:r>
              <a:rPr lang="tr-TR" sz="2200" dirty="0" err="1">
                <a:solidFill>
                  <a:schemeClr val="tx1"/>
                </a:solidFill>
              </a:rPr>
              <a:t>dk</a:t>
            </a:r>
            <a:r>
              <a:rPr lang="tr-TR" sz="2200" dirty="0">
                <a:solidFill>
                  <a:schemeClr val="tx1"/>
                </a:solidFill>
              </a:rPr>
              <a:t>/1.73 m2‘nin altında olan tüm erişkinlere ve </a:t>
            </a:r>
            <a:r>
              <a:rPr lang="tr-TR" sz="2200" dirty="0" err="1">
                <a:solidFill>
                  <a:schemeClr val="tx1"/>
                </a:solidFill>
              </a:rPr>
              <a:t>pnömokok</a:t>
            </a:r>
            <a:r>
              <a:rPr lang="tr-TR" sz="2200" dirty="0">
                <a:solidFill>
                  <a:schemeClr val="tx1"/>
                </a:solidFill>
              </a:rPr>
              <a:t> enfeksiyonu riski yüksek olan hastalara (</a:t>
            </a:r>
            <a:r>
              <a:rPr lang="tr-TR" sz="2200" dirty="0" err="1">
                <a:solidFill>
                  <a:schemeClr val="tx1"/>
                </a:solidFill>
              </a:rPr>
              <a:t>nefrotik</a:t>
            </a:r>
            <a:r>
              <a:rPr lang="tr-TR" sz="2200" dirty="0">
                <a:solidFill>
                  <a:schemeClr val="tx1"/>
                </a:solidFill>
              </a:rPr>
              <a:t> sendrom, </a:t>
            </a:r>
            <a:r>
              <a:rPr lang="tr-TR" sz="2200" dirty="0" err="1">
                <a:solidFill>
                  <a:schemeClr val="tx1"/>
                </a:solidFill>
              </a:rPr>
              <a:t>diabetes</a:t>
            </a:r>
            <a:r>
              <a:rPr lang="tr-TR" sz="2200" dirty="0">
                <a:solidFill>
                  <a:schemeClr val="tx1"/>
                </a:solidFill>
              </a:rPr>
              <a:t> </a:t>
            </a:r>
            <a:r>
              <a:rPr lang="tr-TR" sz="2200" dirty="0" err="1">
                <a:solidFill>
                  <a:schemeClr val="tx1"/>
                </a:solidFill>
              </a:rPr>
              <a:t>mellitus</a:t>
            </a:r>
            <a:r>
              <a:rPr lang="tr-TR" sz="2200" dirty="0">
                <a:solidFill>
                  <a:schemeClr val="tx1"/>
                </a:solidFill>
              </a:rPr>
              <a:t>, </a:t>
            </a:r>
            <a:r>
              <a:rPr lang="tr-TR" sz="2200" dirty="0" err="1">
                <a:solidFill>
                  <a:schemeClr val="tx1"/>
                </a:solidFill>
              </a:rPr>
              <a:t>immünsüpresif</a:t>
            </a:r>
            <a:r>
              <a:rPr lang="tr-TR" sz="2200" dirty="0">
                <a:solidFill>
                  <a:schemeClr val="tx1"/>
                </a:solidFill>
              </a:rPr>
              <a:t> tedavi kullanımı gibi), bir </a:t>
            </a:r>
            <a:r>
              <a:rPr lang="tr-TR" sz="2200" dirty="0" err="1">
                <a:solidFill>
                  <a:schemeClr val="tx1"/>
                </a:solidFill>
              </a:rPr>
              <a:t>kontrendikasyon</a:t>
            </a:r>
            <a:r>
              <a:rPr lang="tr-TR" sz="2200" dirty="0">
                <a:solidFill>
                  <a:schemeClr val="tx1"/>
                </a:solidFill>
              </a:rPr>
              <a:t> bulunmadığı sürece </a:t>
            </a:r>
            <a:r>
              <a:rPr lang="tr-TR" sz="2200" dirty="0" err="1">
                <a:solidFill>
                  <a:schemeClr val="tx1"/>
                </a:solidFill>
              </a:rPr>
              <a:t>polivalan</a:t>
            </a:r>
            <a:r>
              <a:rPr lang="tr-TR" sz="2200" dirty="0">
                <a:solidFill>
                  <a:schemeClr val="tx1"/>
                </a:solidFill>
              </a:rPr>
              <a:t> </a:t>
            </a:r>
            <a:r>
              <a:rPr lang="tr-TR" sz="2200" dirty="0" err="1">
                <a:solidFill>
                  <a:schemeClr val="tx1"/>
                </a:solidFill>
              </a:rPr>
              <a:t>pnömokok</a:t>
            </a:r>
            <a:r>
              <a:rPr lang="tr-TR" sz="2200" dirty="0">
                <a:solidFill>
                  <a:schemeClr val="tx1"/>
                </a:solidFill>
              </a:rPr>
              <a:t> aşısının yapılmalı ve 5 yıl içinde tekrarlanmalıdır.</a:t>
            </a:r>
          </a:p>
        </p:txBody>
      </p:sp>
    </p:spTree>
    <p:extLst>
      <p:ext uri="{BB962C8B-B14F-4D97-AF65-F5344CB8AC3E}">
        <p14:creationId xmlns:p14="http://schemas.microsoft.com/office/powerpoint/2010/main" val="27226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Enfeksiyon Riski ve Aşılama-2</a:t>
            </a:r>
            <a:endParaRPr lang="tr-TR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aanalizde kolorektal mortalitesinde azalma % 16…">
            <a:extLst>
              <a:ext uri="{FF2B5EF4-FFF2-40B4-BE49-F238E27FC236}">
                <a16:creationId xmlns:a16="http://schemas.microsoft.com/office/drawing/2014/main" id="{5F4A67A2-8569-4162-BDF0-2DAD60562AB8}"/>
              </a:ext>
            </a:extLst>
          </p:cNvPr>
          <p:cNvSpPr/>
          <p:nvPr/>
        </p:nvSpPr>
        <p:spPr>
          <a:xfrm>
            <a:off x="808074" y="1520467"/>
            <a:ext cx="7644810" cy="2158398"/>
          </a:xfrm>
          <a:prstGeom prst="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C572A759-6A51-4108-AA02-DFA0A04FC94B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2200" dirty="0">
                <a:solidFill>
                  <a:schemeClr val="tx1"/>
                </a:solidFill>
              </a:rPr>
              <a:t>Bir </a:t>
            </a:r>
            <a:r>
              <a:rPr lang="tr-TR" sz="2200" dirty="0" err="1">
                <a:solidFill>
                  <a:schemeClr val="tx1"/>
                </a:solidFill>
              </a:rPr>
              <a:t>kontrendikasyon</a:t>
            </a:r>
            <a:r>
              <a:rPr lang="tr-TR" sz="2200" dirty="0">
                <a:solidFill>
                  <a:schemeClr val="tx1"/>
                </a:solidFill>
              </a:rPr>
              <a:t> bulunmadığı sürece, GFH 30 ml/</a:t>
            </a:r>
            <a:r>
              <a:rPr lang="tr-TR" sz="2200" dirty="0" err="1">
                <a:solidFill>
                  <a:schemeClr val="tx1"/>
                </a:solidFill>
              </a:rPr>
              <a:t>dk</a:t>
            </a:r>
            <a:r>
              <a:rPr lang="tr-TR" sz="2200" dirty="0">
                <a:solidFill>
                  <a:schemeClr val="tx1"/>
                </a:solidFill>
              </a:rPr>
              <a:t>/1.73 m</a:t>
            </a:r>
            <a:r>
              <a:rPr lang="tr-TR" sz="2200" baseline="30000" dirty="0">
                <a:solidFill>
                  <a:schemeClr val="tx1"/>
                </a:solidFill>
              </a:rPr>
              <a:t>2</a:t>
            </a:r>
            <a:r>
              <a:rPr lang="tr-TR" sz="2200" dirty="0">
                <a:solidFill>
                  <a:schemeClr val="tx1"/>
                </a:solidFill>
              </a:rPr>
              <a:t>’nin altında olan hastalar öncelikli olmakla beraber, </a:t>
            </a:r>
            <a:r>
              <a:rPr lang="tr-TR" sz="2200" dirty="0" err="1">
                <a:solidFill>
                  <a:schemeClr val="tx1"/>
                </a:solidFill>
              </a:rPr>
              <a:t>KBH’lı</a:t>
            </a:r>
            <a:r>
              <a:rPr lang="tr-TR" sz="2200" dirty="0">
                <a:solidFill>
                  <a:schemeClr val="tx1"/>
                </a:solidFill>
              </a:rPr>
              <a:t> tüm hastalar hepatit B enfeksiyonuna karşın aşılanmalı ve aşı cevabı uygun </a:t>
            </a:r>
            <a:r>
              <a:rPr lang="tr-TR" sz="2200" dirty="0" err="1">
                <a:solidFill>
                  <a:schemeClr val="tx1"/>
                </a:solidFill>
              </a:rPr>
              <a:t>serolojik</a:t>
            </a:r>
            <a:r>
              <a:rPr lang="tr-TR" sz="2200" dirty="0">
                <a:solidFill>
                  <a:schemeClr val="tx1"/>
                </a:solidFill>
              </a:rPr>
              <a:t> testler ile kontrol edilmelidir.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6" name="Metaanalizde kolorektal mortalitesinde azalma % 16…">
            <a:extLst>
              <a:ext uri="{FF2B5EF4-FFF2-40B4-BE49-F238E27FC236}">
                <a16:creationId xmlns:a16="http://schemas.microsoft.com/office/drawing/2014/main" id="{71EC129B-C9B3-47F3-AF8B-5D2D1A78E72A}"/>
              </a:ext>
            </a:extLst>
          </p:cNvPr>
          <p:cNvSpPr/>
          <p:nvPr/>
        </p:nvSpPr>
        <p:spPr>
          <a:xfrm>
            <a:off x="808074" y="4462226"/>
            <a:ext cx="7644810" cy="8753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Dot"/>
          </a:ln>
          <a:extLst>
            <a:ext uri="{C572A759-6A51-4108-AA02-DFA0A04FC94B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2200" dirty="0" err="1">
                <a:solidFill>
                  <a:schemeClr val="tx1"/>
                </a:solidFill>
              </a:rPr>
              <a:t>KBH’lı</a:t>
            </a:r>
            <a:r>
              <a:rPr lang="tr-TR" sz="2200" dirty="0">
                <a:solidFill>
                  <a:schemeClr val="tx1"/>
                </a:solidFill>
              </a:rPr>
              <a:t> hastaların </a:t>
            </a:r>
            <a:r>
              <a:rPr lang="tr-TR" sz="2200" dirty="0" err="1">
                <a:solidFill>
                  <a:schemeClr val="tx1"/>
                </a:solidFill>
              </a:rPr>
              <a:t>immün</a:t>
            </a:r>
            <a:r>
              <a:rPr lang="tr-TR" sz="2200" dirty="0">
                <a:solidFill>
                  <a:schemeClr val="tx1"/>
                </a:solidFill>
              </a:rPr>
              <a:t> sistemleri baskılı olduğu için canlı aşılar çok dikkatli uygulanmalıdır.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Aşı, Doktor, Şırınga, Tıbbi, Sağlık, Iğne">
            <a:extLst>
              <a:ext uri="{FF2B5EF4-FFF2-40B4-BE49-F238E27FC236}">
                <a16:creationId xmlns:a16="http://schemas.microsoft.com/office/drawing/2014/main" id="{9DA0A22C-8851-4C4D-81D0-EA050B341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12" y="3848987"/>
            <a:ext cx="3612188" cy="2408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36124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8928"/>
            <a:ext cx="12192000" cy="288032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767255" y="1788928"/>
            <a:ext cx="12196473" cy="2598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677120" y="2524646"/>
            <a:ext cx="639030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tr-TR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 Böbrek Hastalığında </a:t>
            </a: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Önerilen</a:t>
            </a:r>
            <a:r>
              <a:rPr lang="en-US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Diyet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A39ABE2-A7BF-41C2-AA97-334E6747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99" y="1788928"/>
            <a:ext cx="4126201" cy="2671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3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571588" y="573404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Kronik Böbrek Hastalarında Diyet Önerileri</a:t>
            </a:r>
            <a:endParaRPr lang="tr-TR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7F851FD5-B0FE-4ACB-80D6-8EEC093C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39" y="1385742"/>
            <a:ext cx="10515602" cy="3790739"/>
          </a:xfr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800" dirty="0"/>
              <a:t>Diyetteki protein, sodyum, fosfor ve potasyum miktarları hastalık </a:t>
            </a:r>
            <a:r>
              <a:rPr lang="tr-TR" sz="1800" dirty="0" err="1"/>
              <a:t>progresyonu</a:t>
            </a:r>
            <a:r>
              <a:rPr lang="tr-TR" sz="1800" dirty="0"/>
              <a:t> ve ilişkili komplikasyonların gelişimi üzerine etkilidir.</a:t>
            </a:r>
          </a:p>
          <a:p>
            <a:pPr marL="0" indent="0">
              <a:buNone/>
            </a:pPr>
            <a:endParaRPr lang="tr-TR" sz="2400" dirty="0">
              <a:solidFill>
                <a:srgbClr val="C00000"/>
              </a:solidFill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ED766ADC-7D22-4753-A40B-7DB3610FD8FF}"/>
              </a:ext>
            </a:extLst>
          </p:cNvPr>
          <p:cNvGrpSpPr/>
          <p:nvPr/>
        </p:nvGrpSpPr>
        <p:grpSpPr>
          <a:xfrm>
            <a:off x="906330" y="2321703"/>
            <a:ext cx="10155219" cy="2632673"/>
            <a:chOff x="851030" y="1535825"/>
            <a:chExt cx="11894700" cy="4442032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D967F6B3-399A-4FA4-969D-0AA728177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18" y="2553049"/>
              <a:ext cx="3770512" cy="3424808"/>
            </a:xfrm>
            <a:prstGeom prst="rect">
              <a:avLst/>
            </a:prstGeom>
          </p:spPr>
        </p:pic>
        <p:grpSp>
          <p:nvGrpSpPr>
            <p:cNvPr id="7" name="Grup 6">
              <a:extLst>
                <a:ext uri="{FF2B5EF4-FFF2-40B4-BE49-F238E27FC236}">
                  <a16:creationId xmlns:a16="http://schemas.microsoft.com/office/drawing/2014/main" id="{869017A2-0DB2-4BB7-A747-76A5A74C7EDB}"/>
                </a:ext>
              </a:extLst>
            </p:cNvPr>
            <p:cNvGrpSpPr/>
            <p:nvPr/>
          </p:nvGrpSpPr>
          <p:grpSpPr>
            <a:xfrm>
              <a:off x="851030" y="1535825"/>
              <a:ext cx="10837043" cy="4355024"/>
              <a:chOff x="890083" y="1535825"/>
              <a:chExt cx="6638668" cy="4355024"/>
            </a:xfrm>
          </p:grpSpPr>
          <p:sp>
            <p:nvSpPr>
              <p:cNvPr id="8" name="Dikdörtgen 7">
                <a:extLst>
                  <a:ext uri="{FF2B5EF4-FFF2-40B4-BE49-F238E27FC236}">
                    <a16:creationId xmlns:a16="http://schemas.microsoft.com/office/drawing/2014/main" id="{E547828A-271D-4D55-BFE1-54C7C25AC25E}"/>
                  </a:ext>
                </a:extLst>
              </p:cNvPr>
              <p:cNvSpPr/>
              <p:nvPr/>
            </p:nvSpPr>
            <p:spPr>
              <a:xfrm>
                <a:off x="939872" y="1747734"/>
                <a:ext cx="4618640" cy="36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tr-TR" dirty="0">
                    <a:solidFill>
                      <a:prstClr val="black"/>
                    </a:solidFill>
                  </a:rPr>
                  <a:t>Bu hasta grubunda dengeli bir diyet düzenlenirken;</a:t>
                </a:r>
              </a:p>
              <a:p>
                <a:pPr marL="342900" lvl="0" indent="-342900" eaLnBrk="0" fontAlgn="base" hangingPunct="0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Blip>
                    <a:blip r:embed="rId4"/>
                  </a:buBlip>
                  <a:tabLst>
                    <a:tab pos="4191000" algn="ctr"/>
                  </a:tabLst>
                  <a:defRPr/>
                </a:pPr>
                <a:r>
                  <a:rPr lang="tr-TR" altLang="tr-TR" dirty="0">
                    <a:solidFill>
                      <a:srgbClr val="000000"/>
                    </a:solidFill>
                  </a:rPr>
                  <a:t>Hastaların yaşı, </a:t>
                </a:r>
              </a:p>
              <a:p>
                <a:pPr marL="342900" lvl="0" indent="-342900" eaLnBrk="0" fontAlgn="base" hangingPunct="0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Blip>
                    <a:blip r:embed="rId4"/>
                  </a:buBlip>
                  <a:tabLst>
                    <a:tab pos="4191000" algn="ctr"/>
                  </a:tabLst>
                  <a:defRPr/>
                </a:pPr>
                <a:r>
                  <a:rPr lang="tr-TR" altLang="tr-TR" dirty="0">
                    <a:solidFill>
                      <a:srgbClr val="000000"/>
                    </a:solidFill>
                  </a:rPr>
                  <a:t>KBH evresi,</a:t>
                </a:r>
              </a:p>
              <a:p>
                <a:pPr marL="342900" lvl="0" indent="-342900" eaLnBrk="0" fontAlgn="base" hangingPunct="0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Blip>
                    <a:blip r:embed="rId4"/>
                  </a:buBlip>
                  <a:tabLst>
                    <a:tab pos="4191000" algn="ctr"/>
                  </a:tabLst>
                  <a:defRPr/>
                </a:pPr>
                <a:r>
                  <a:rPr lang="tr-TR" altLang="tr-TR" dirty="0">
                    <a:solidFill>
                      <a:srgbClr val="000000"/>
                    </a:solidFill>
                  </a:rPr>
                  <a:t>Eşlik eden hastalıklar, </a:t>
                </a:r>
              </a:p>
              <a:p>
                <a:pPr marL="342900" lvl="0" indent="-342900" eaLnBrk="0" fontAlgn="base" hangingPunct="0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Blip>
                    <a:blip r:embed="rId4"/>
                  </a:buBlip>
                  <a:tabLst>
                    <a:tab pos="4191000" algn="ctr"/>
                  </a:tabLst>
                  <a:defRPr/>
                </a:pPr>
                <a:r>
                  <a:rPr lang="tr-TR" altLang="tr-TR" dirty="0">
                    <a:solidFill>
                      <a:srgbClr val="000000"/>
                    </a:solidFill>
                  </a:rPr>
                  <a:t>Bazı biyokimyasal parametreleri ve var ise </a:t>
                </a:r>
                <a:r>
                  <a:rPr lang="tr-TR" altLang="tr-TR" dirty="0" err="1">
                    <a:solidFill>
                      <a:srgbClr val="000000"/>
                    </a:solidFill>
                  </a:rPr>
                  <a:t>proteinüri</a:t>
                </a:r>
                <a:r>
                  <a:rPr lang="tr-TR" altLang="tr-TR" dirty="0">
                    <a:solidFill>
                      <a:srgbClr val="000000"/>
                    </a:solidFill>
                  </a:rPr>
                  <a:t> düzeyleri göz önünde bulundurulmalıdır. </a:t>
                </a:r>
              </a:p>
            </p:txBody>
          </p:sp>
          <p:sp>
            <p:nvSpPr>
              <p:cNvPr id="9" name="Dikdörtgen: Yuvarlatılmış Köşeler 8">
                <a:extLst>
                  <a:ext uri="{FF2B5EF4-FFF2-40B4-BE49-F238E27FC236}">
                    <a16:creationId xmlns:a16="http://schemas.microsoft.com/office/drawing/2014/main" id="{9878FA43-FE4A-4511-8290-23D82DE266A8}"/>
                  </a:ext>
                </a:extLst>
              </p:cNvPr>
              <p:cNvSpPr/>
              <p:nvPr/>
            </p:nvSpPr>
            <p:spPr>
              <a:xfrm>
                <a:off x="890083" y="1535825"/>
                <a:ext cx="6638668" cy="4355024"/>
              </a:xfrm>
              <a:prstGeom prst="roundRect">
                <a:avLst>
                  <a:gd name="adj" fmla="val 3798"/>
                </a:avLst>
              </a:prstGeom>
              <a:noFill/>
              <a:ln>
                <a:solidFill>
                  <a:srgbClr val="38B5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Dikdörtgen 4">
            <a:extLst>
              <a:ext uri="{FF2B5EF4-FFF2-40B4-BE49-F238E27FC236}">
                <a16:creationId xmlns:a16="http://schemas.microsoft.com/office/drawing/2014/main" id="{7F4F9A2C-EDBF-4B7A-8FB2-C69F2D58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39" y="5009392"/>
            <a:ext cx="10799378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tr-TR" dirty="0">
                <a:solidFill>
                  <a:srgbClr val="C00000"/>
                </a:solidFill>
              </a:rPr>
              <a:t>Kronik böbrek hastaları için optimal kalori alımı 60 yaş altı bi</a:t>
            </a:r>
            <a:r>
              <a:rPr lang="en-US" altLang="tr-TR" sz="2000" dirty="0">
                <a:solidFill>
                  <a:srgbClr val="C00000"/>
                </a:solidFill>
              </a:rPr>
              <a:t>reylerde 35 kkal/kg/gün iken, 60 </a:t>
            </a:r>
            <a:r>
              <a:rPr lang="en-US" altLang="tr-TR" sz="2000" dirty="0" err="1">
                <a:solidFill>
                  <a:srgbClr val="C00000"/>
                </a:solidFill>
              </a:rPr>
              <a:t>yaş</a:t>
            </a:r>
            <a:r>
              <a:rPr lang="en-US" altLang="tr-TR" sz="2000" dirty="0">
                <a:solidFill>
                  <a:srgbClr val="C00000"/>
                </a:solidFill>
              </a:rPr>
              <a:t> </a:t>
            </a:r>
            <a:r>
              <a:rPr lang="en-US" altLang="tr-TR" sz="2000" dirty="0" err="1">
                <a:solidFill>
                  <a:srgbClr val="C00000"/>
                </a:solidFill>
              </a:rPr>
              <a:t>üstü</a:t>
            </a:r>
            <a:endParaRPr lang="tr-TR" altLang="tr-TR" sz="2000" dirty="0">
              <a:solidFill>
                <a:srgbClr val="C00000"/>
              </a:solidFill>
            </a:endParaRPr>
          </a:p>
          <a:p>
            <a:pPr lvl="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tr-TR" sz="2000" dirty="0" err="1">
                <a:solidFill>
                  <a:srgbClr val="C00000"/>
                </a:solidFill>
              </a:rPr>
              <a:t>bireylerde</a:t>
            </a:r>
            <a:r>
              <a:rPr lang="en-US" altLang="tr-TR" sz="2000" dirty="0">
                <a:solidFill>
                  <a:srgbClr val="C00000"/>
                </a:solidFill>
              </a:rPr>
              <a:t> 30 kkal/kg/gün olacak şekilde düzenlenmelidir</a:t>
            </a:r>
            <a:r>
              <a:rPr lang="en-US" altLang="tr-TR" sz="1200" i="1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Diyetle Protein Alımı-1</a:t>
            </a:r>
            <a:endParaRPr lang="tr-TR" sz="28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96416AC1-E3E7-47D2-8837-7F079F8EA89F}"/>
              </a:ext>
            </a:extLst>
          </p:cNvPr>
          <p:cNvSpPr/>
          <p:nvPr/>
        </p:nvSpPr>
        <p:spPr>
          <a:xfrm>
            <a:off x="786808" y="1501555"/>
            <a:ext cx="10581223" cy="4103239"/>
          </a:xfrm>
          <a:prstGeom prst="roundRect">
            <a:avLst>
              <a:gd name="adj" fmla="val 4790"/>
            </a:avLst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8DB7D7D-85CC-4131-A1A0-6DFE0519A0C5}"/>
              </a:ext>
            </a:extLst>
          </p:cNvPr>
          <p:cNvSpPr/>
          <p:nvPr/>
        </p:nvSpPr>
        <p:spPr>
          <a:xfrm>
            <a:off x="1032032" y="2086600"/>
            <a:ext cx="100505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tr-TR" sz="2400" b="1" dirty="0">
                <a:solidFill>
                  <a:prstClr val="black"/>
                </a:solidFill>
              </a:rPr>
              <a:t>Diyet ile fazla miktarda protein alımı, </a:t>
            </a:r>
            <a:r>
              <a:rPr lang="tr-TR" sz="2400" b="1" dirty="0" err="1">
                <a:solidFill>
                  <a:prstClr val="black"/>
                </a:solidFill>
              </a:rPr>
              <a:t>intraglomerüler</a:t>
            </a:r>
            <a:r>
              <a:rPr lang="tr-TR" sz="2400" b="1" dirty="0">
                <a:solidFill>
                  <a:prstClr val="black"/>
                </a:solidFill>
              </a:rPr>
              <a:t> basıncı artırarak </a:t>
            </a:r>
            <a:r>
              <a:rPr lang="tr-TR" sz="2400" b="1" dirty="0" err="1">
                <a:solidFill>
                  <a:prstClr val="black"/>
                </a:solidFill>
              </a:rPr>
              <a:t>renal</a:t>
            </a:r>
            <a:r>
              <a:rPr lang="tr-TR" sz="2400" b="1" dirty="0">
                <a:solidFill>
                  <a:prstClr val="black"/>
                </a:solidFill>
              </a:rPr>
              <a:t>   hasarı ve KBH </a:t>
            </a:r>
            <a:r>
              <a:rPr lang="tr-TR" sz="2400" b="1" dirty="0" err="1">
                <a:solidFill>
                  <a:prstClr val="black"/>
                </a:solidFill>
              </a:rPr>
              <a:t>progresyonunu</a:t>
            </a:r>
            <a:r>
              <a:rPr lang="tr-TR" sz="2400" b="1" dirty="0">
                <a:solidFill>
                  <a:prstClr val="black"/>
                </a:solidFill>
              </a:rPr>
              <a:t> hızlandırabilir.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GFH &gt;30 ml/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dk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/1.73 m2 olan hastalarda, protein kısıtlamasının klinik avantajı saptanamamıştır. Ancak, özellikle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progresyon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riski yüksek olan hastalarda, 1.3 gr/kg/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gün’den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daha fazla protein alımından kaçınılması önerilir.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19CADF3A-0232-474A-A1B9-7C47647FDA36}"/>
              </a:ext>
            </a:extLst>
          </p:cNvPr>
          <p:cNvSpPr/>
          <p:nvPr/>
        </p:nvSpPr>
        <p:spPr>
          <a:xfrm>
            <a:off x="825823" y="1501556"/>
            <a:ext cx="660974" cy="58504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9512C8A-2077-43A4-BB41-C59714583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193" y="4932726"/>
            <a:ext cx="658425" cy="5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Diyetle Protein Alımı-2</a:t>
            </a:r>
            <a:endParaRPr lang="tr-TR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DFE4ADD9-B57D-4072-8229-618B3A7EA725}"/>
              </a:ext>
            </a:extLst>
          </p:cNvPr>
          <p:cNvSpPr/>
          <p:nvPr/>
        </p:nvSpPr>
        <p:spPr>
          <a:xfrm>
            <a:off x="808074" y="1513375"/>
            <a:ext cx="10612757" cy="4091420"/>
          </a:xfrm>
          <a:prstGeom prst="roundRect">
            <a:avLst>
              <a:gd name="adj" fmla="val 4790"/>
            </a:avLst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EBD8E36-AD1B-434C-B011-370AE735656C}"/>
              </a:ext>
            </a:extLst>
          </p:cNvPr>
          <p:cNvSpPr/>
          <p:nvPr/>
        </p:nvSpPr>
        <p:spPr>
          <a:xfrm>
            <a:off x="1071427" y="1942867"/>
            <a:ext cx="10023284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GFH &lt;30 ml/</a:t>
            </a:r>
            <a:r>
              <a:rPr lang="tr-TR" sz="2400" dirty="0" err="1"/>
              <a:t>dk</a:t>
            </a:r>
            <a:r>
              <a:rPr lang="tr-TR" sz="2400" dirty="0"/>
              <a:t>/1.73 m</a:t>
            </a:r>
            <a:r>
              <a:rPr lang="tr-TR" sz="2400" baseline="30000" dirty="0"/>
              <a:t>2</a:t>
            </a:r>
            <a:r>
              <a:rPr lang="tr-TR" sz="2400" dirty="0"/>
              <a:t> olan hastalara düşük protein (0.8 gr/kg/gün) içeren diyet önerilir</a:t>
            </a:r>
            <a:r>
              <a:rPr lang="tr-TR" sz="2400" b="1" i="1" dirty="0"/>
              <a:t>.</a:t>
            </a:r>
            <a:r>
              <a:rPr lang="tr-TR" sz="2400" dirty="0"/>
              <a:t> </a:t>
            </a:r>
          </a:p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dirty="0" err="1"/>
              <a:t>Proteinürisi</a:t>
            </a:r>
            <a:r>
              <a:rPr lang="tr-TR" sz="2400" dirty="0"/>
              <a:t> olan hastaların diyetle yeterli miktarda (0.8–1.0 gr/kg/gün) protein alması sağlanmalıdır. </a:t>
            </a:r>
            <a:r>
              <a:rPr lang="tr-TR" sz="2400" dirty="0" err="1"/>
              <a:t>Nefrotik</a:t>
            </a:r>
            <a:r>
              <a:rPr lang="tr-TR" sz="2400" dirty="0"/>
              <a:t> düzeyde </a:t>
            </a:r>
            <a:r>
              <a:rPr lang="tr-TR" sz="2400" dirty="0" err="1"/>
              <a:t>proteinüri</a:t>
            </a:r>
            <a:r>
              <a:rPr lang="tr-TR" sz="2400" dirty="0"/>
              <a:t> varlığında pozitif nitrojen dengesi, idrarda kaybedilen her bir gram protein için diyete bir gr daha protein eklenmesi ile sağlanabilir.</a:t>
            </a:r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878C23D7-BF84-4C35-B99D-811966CACEF0}"/>
              </a:ext>
            </a:extLst>
          </p:cNvPr>
          <p:cNvSpPr/>
          <p:nvPr/>
        </p:nvSpPr>
        <p:spPr>
          <a:xfrm>
            <a:off x="900135" y="1513375"/>
            <a:ext cx="660974" cy="570929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751B5FC-CF2D-4DB7-AD9E-849485BC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578" y="4955428"/>
            <a:ext cx="658425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2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Diyetle Sodyum Alımı-1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13FCDB2C-CA66-4716-B779-35182619D604}"/>
              </a:ext>
            </a:extLst>
          </p:cNvPr>
          <p:cNvSpPr/>
          <p:nvPr/>
        </p:nvSpPr>
        <p:spPr>
          <a:xfrm>
            <a:off x="786809" y="1499191"/>
            <a:ext cx="10512445" cy="4105604"/>
          </a:xfrm>
          <a:prstGeom prst="roundRect">
            <a:avLst>
              <a:gd name="adj" fmla="val 4790"/>
            </a:avLst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8B6B168-55FF-4E1E-A5C2-0CB1889F0183}"/>
              </a:ext>
            </a:extLst>
          </p:cNvPr>
          <p:cNvSpPr/>
          <p:nvPr/>
        </p:nvSpPr>
        <p:spPr>
          <a:xfrm>
            <a:off x="1096075" y="1999748"/>
            <a:ext cx="9439854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err="1">
                <a:solidFill>
                  <a:prstClr val="black"/>
                </a:solidFill>
                <a:cs typeface="Calibri" panose="020F0502020204030204" pitchFamily="34" charset="0"/>
              </a:rPr>
              <a:t>KBH’da</a:t>
            </a:r>
            <a:r>
              <a:rPr lang="tr-TR" sz="2400" b="1" dirty="0">
                <a:solidFill>
                  <a:prstClr val="black"/>
                </a:solidFill>
                <a:cs typeface="Calibri" panose="020F0502020204030204" pitchFamily="34" charset="0"/>
              </a:rPr>
              <a:t> sodyum atılımı sıklıkla bozulmuştur. Diyetle fazla sodyum alımı, kan basıncını ve </a:t>
            </a:r>
            <a:r>
              <a:rPr lang="tr-TR" sz="2400" b="1" dirty="0" err="1">
                <a:solidFill>
                  <a:prstClr val="black"/>
                </a:solidFill>
                <a:cs typeface="Calibri" panose="020F0502020204030204" pitchFamily="34" charset="0"/>
              </a:rPr>
              <a:t>proteinüriyi</a:t>
            </a:r>
            <a:r>
              <a:rPr lang="tr-TR" sz="2400" b="1" dirty="0">
                <a:solidFill>
                  <a:prstClr val="black"/>
                </a:solidFill>
                <a:cs typeface="Calibri" panose="020F0502020204030204" pitchFamily="34" charset="0"/>
              </a:rPr>
              <a:t> artırarak, ayrıca </a:t>
            </a:r>
            <a:r>
              <a:rPr lang="tr-TR" sz="2400" b="1" dirty="0" err="1">
                <a:solidFill>
                  <a:prstClr val="black"/>
                </a:solidFill>
                <a:cs typeface="Calibri" panose="020F0502020204030204" pitchFamily="34" charset="0"/>
              </a:rPr>
              <a:t>glomerüler</a:t>
            </a:r>
            <a:r>
              <a:rPr lang="tr-TR" sz="24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prstClr val="black"/>
                </a:solidFill>
                <a:cs typeface="Calibri" panose="020F0502020204030204" pitchFamily="34" charset="0"/>
              </a:rPr>
              <a:t>hiperfiltrasyon</a:t>
            </a:r>
            <a:r>
              <a:rPr lang="tr-TR" sz="2400" b="1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tr-TR" sz="2400" b="1" dirty="0" err="1">
                <a:solidFill>
                  <a:prstClr val="black"/>
                </a:solidFill>
                <a:cs typeface="Calibri" panose="020F0502020204030204" pitchFamily="34" charset="0"/>
              </a:rPr>
              <a:t>inflamasyon</a:t>
            </a:r>
            <a:r>
              <a:rPr lang="tr-TR" sz="2400" b="1" dirty="0">
                <a:solidFill>
                  <a:prstClr val="black"/>
                </a:solidFill>
                <a:cs typeface="Calibri" panose="020F0502020204030204" pitchFamily="34" charset="0"/>
              </a:rPr>
              <a:t> ve </a:t>
            </a:r>
            <a:r>
              <a:rPr lang="tr-TR" sz="2400" b="1" dirty="0" err="1">
                <a:solidFill>
                  <a:prstClr val="black"/>
                </a:solidFill>
                <a:cs typeface="Calibri" panose="020F0502020204030204" pitchFamily="34" charset="0"/>
              </a:rPr>
              <a:t>oksidatif</a:t>
            </a:r>
            <a:r>
              <a:rPr lang="tr-TR" sz="2400" b="1" dirty="0">
                <a:solidFill>
                  <a:prstClr val="black"/>
                </a:solidFill>
                <a:cs typeface="Calibri" panose="020F0502020204030204" pitchFamily="34" charset="0"/>
              </a:rPr>
              <a:t> strese yol açarak </a:t>
            </a:r>
            <a:r>
              <a:rPr lang="tr-TR" sz="2400" b="1" dirty="0" err="1">
                <a:solidFill>
                  <a:prstClr val="black"/>
                </a:solidFill>
                <a:cs typeface="Calibri" panose="020F0502020204030204" pitchFamily="34" charset="0"/>
              </a:rPr>
              <a:t>renal</a:t>
            </a:r>
            <a:r>
              <a:rPr lang="tr-TR" sz="2400" b="1" dirty="0">
                <a:solidFill>
                  <a:prstClr val="black"/>
                </a:solidFill>
                <a:cs typeface="Calibri" panose="020F0502020204030204" pitchFamily="34" charset="0"/>
              </a:rPr>
              <a:t> hasarın </a:t>
            </a:r>
            <a:r>
              <a:rPr lang="tr-TR" sz="2400" b="1" dirty="0" err="1">
                <a:solidFill>
                  <a:prstClr val="black"/>
                </a:solidFill>
                <a:cs typeface="Calibri" panose="020F0502020204030204" pitchFamily="34" charset="0"/>
              </a:rPr>
              <a:t>progresyonunu</a:t>
            </a:r>
            <a:r>
              <a:rPr lang="tr-TR" sz="2400" b="1" dirty="0">
                <a:solidFill>
                  <a:prstClr val="black"/>
                </a:solidFill>
                <a:cs typeface="Calibri" panose="020F0502020204030204" pitchFamily="34" charset="0"/>
              </a:rPr>
              <a:t> hızlandırabilir</a:t>
            </a:r>
            <a:r>
              <a:rPr lang="tr-TR" sz="2400" dirty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</a:p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Erken evrelerden itibaren sodyum alımının 2 gr/</a:t>
            </a:r>
            <a:r>
              <a:rPr lang="tr-TR" sz="2400" dirty="0" err="1"/>
              <a:t>gün’ün</a:t>
            </a:r>
            <a:r>
              <a:rPr lang="tr-TR" sz="2400" dirty="0"/>
              <a:t> (5 gram </a:t>
            </a:r>
            <a:r>
              <a:rPr lang="tr-TR" sz="2400" dirty="0" err="1"/>
              <a:t>NaCl</a:t>
            </a:r>
            <a:r>
              <a:rPr lang="tr-TR" sz="2400" dirty="0"/>
              <a:t> eş değeri) altına düşürülmesi önerilir. </a:t>
            </a:r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BFC7A712-8E61-4796-956D-302A104890E2}"/>
              </a:ext>
            </a:extLst>
          </p:cNvPr>
          <p:cNvSpPr/>
          <p:nvPr/>
        </p:nvSpPr>
        <p:spPr>
          <a:xfrm>
            <a:off x="892746" y="1538691"/>
            <a:ext cx="660974" cy="58483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3F7C036-947D-4D62-90E0-56792D52E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379" y="5002521"/>
            <a:ext cx="658425" cy="5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Kısaltmalar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BBF8C4EF-2821-4509-BCE1-4BF7B7850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12765"/>
              </p:ext>
            </p:extLst>
          </p:nvPr>
        </p:nvGraphicFramePr>
        <p:xfrm>
          <a:off x="778488" y="1421215"/>
          <a:ext cx="10635024" cy="412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093">
                  <a:extLst>
                    <a:ext uri="{9D8B030D-6E8A-4147-A177-3AD203B41FA5}">
                      <a16:colId xmlns:a16="http://schemas.microsoft.com/office/drawing/2014/main" val="2187315828"/>
                    </a:ext>
                  </a:extLst>
                </a:gridCol>
                <a:gridCol w="5671931">
                  <a:extLst>
                    <a:ext uri="{9D8B030D-6E8A-4147-A177-3AD203B41FA5}">
                      <a16:colId xmlns:a16="http://schemas.microsoft.com/office/drawing/2014/main" val="2373889344"/>
                    </a:ext>
                  </a:extLst>
                </a:gridCol>
              </a:tblGrid>
              <a:tr h="412898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1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62636"/>
                  </a:ext>
                </a:extLst>
              </a:tr>
            </a:tbl>
          </a:graphicData>
        </a:graphic>
      </p:graphicFrame>
      <p:sp>
        <p:nvSpPr>
          <p:cNvPr id="10" name="Dikdörtgen 9">
            <a:extLst>
              <a:ext uri="{FF2B5EF4-FFF2-40B4-BE49-F238E27FC236}">
                <a16:creationId xmlns:a16="http://schemas.microsoft.com/office/drawing/2014/main" id="{9297BBED-0504-4147-8BE8-51DA24745093}"/>
              </a:ext>
            </a:extLst>
          </p:cNvPr>
          <p:cNvSpPr/>
          <p:nvPr/>
        </p:nvSpPr>
        <p:spPr>
          <a:xfrm>
            <a:off x="6268954" y="2158621"/>
            <a:ext cx="4855013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r-TR" sz="2400" b="1" dirty="0">
                <a:solidFill>
                  <a:prstClr val="black"/>
                </a:solidFill>
              </a:rPr>
              <a:t>MI</a:t>
            </a:r>
            <a:r>
              <a:rPr lang="tr-TR" sz="2400" dirty="0">
                <a:solidFill>
                  <a:prstClr val="black"/>
                </a:solidFill>
              </a:rPr>
              <a:t>: </a:t>
            </a:r>
            <a:r>
              <a:rPr lang="tr-TR" sz="2400" dirty="0" err="1">
                <a:solidFill>
                  <a:prstClr val="black"/>
                </a:solidFill>
              </a:rPr>
              <a:t>Miyokard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infarktüsü</a:t>
            </a:r>
            <a:endParaRPr lang="tr-TR" sz="2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tr-TR" sz="2400" b="1" dirty="0">
                <a:solidFill>
                  <a:prstClr val="black"/>
                </a:solidFill>
              </a:rPr>
              <a:t>MKB: </a:t>
            </a:r>
            <a:r>
              <a:rPr lang="tr-TR" sz="2400" dirty="0" err="1">
                <a:solidFill>
                  <a:prstClr val="black"/>
                </a:solidFill>
              </a:rPr>
              <a:t>Metabolik</a:t>
            </a:r>
            <a:r>
              <a:rPr lang="tr-TR" sz="2400" dirty="0">
                <a:solidFill>
                  <a:prstClr val="black"/>
                </a:solidFill>
              </a:rPr>
              <a:t> Kemik Bozukluğu</a:t>
            </a:r>
          </a:p>
          <a:p>
            <a:pPr lvl="0">
              <a:lnSpc>
                <a:spcPct val="150000"/>
              </a:lnSpc>
              <a:defRPr/>
            </a:pPr>
            <a:r>
              <a:rPr lang="tr-TR" sz="2400" b="1" dirty="0">
                <a:solidFill>
                  <a:prstClr val="black"/>
                </a:solidFill>
              </a:rPr>
              <a:t>TSAT: </a:t>
            </a:r>
            <a:r>
              <a:rPr lang="tr-TR" sz="2400" dirty="0"/>
              <a:t>Serum </a:t>
            </a:r>
            <a:r>
              <a:rPr lang="tr-TR" sz="2400" dirty="0" err="1"/>
              <a:t>transferrin</a:t>
            </a:r>
            <a:r>
              <a:rPr lang="tr-TR" sz="2400" dirty="0"/>
              <a:t> </a:t>
            </a:r>
            <a:r>
              <a:rPr lang="tr-TR" sz="2400" dirty="0" err="1"/>
              <a:t>satürasyonu</a:t>
            </a:r>
            <a:endParaRPr lang="tr-TR" sz="2400" b="1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tr-TR" sz="2400" b="1" dirty="0" err="1">
                <a:solidFill>
                  <a:prstClr val="black"/>
                </a:solidFill>
              </a:rPr>
              <a:t>CHr</a:t>
            </a:r>
            <a:r>
              <a:rPr lang="tr-TR" sz="2400" b="1" dirty="0">
                <a:solidFill>
                  <a:prstClr val="black"/>
                </a:solidFill>
              </a:rPr>
              <a:t>: </a:t>
            </a:r>
            <a:r>
              <a:rPr lang="tr-TR" sz="2400" dirty="0" err="1"/>
              <a:t>Reticulocyte</a:t>
            </a:r>
            <a:r>
              <a:rPr lang="tr-TR" sz="2400" dirty="0"/>
              <a:t> Hemoglobin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77C70B8C-5CF5-445B-B7E0-8EBED26AF001}"/>
              </a:ext>
            </a:extLst>
          </p:cNvPr>
          <p:cNvSpPr/>
          <p:nvPr/>
        </p:nvSpPr>
        <p:spPr>
          <a:xfrm>
            <a:off x="1413941" y="2158621"/>
            <a:ext cx="421956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SKB: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Sistolik kan basıncı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DKB: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Diyastolik kan basıncı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GFH: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Glomerüler filtrasyon hızı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KBH: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Kronik böbrek hastalığı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971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Diyetle Sodyum Alımı-2</a:t>
            </a: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B0F6D5DA-211E-49D1-A46F-1166CE2963C2}"/>
              </a:ext>
            </a:extLst>
          </p:cNvPr>
          <p:cNvSpPr/>
          <p:nvPr/>
        </p:nvSpPr>
        <p:spPr>
          <a:xfrm>
            <a:off x="870635" y="1479558"/>
            <a:ext cx="10399876" cy="4215281"/>
          </a:xfrm>
          <a:prstGeom prst="roundRect">
            <a:avLst>
              <a:gd name="adj" fmla="val 4790"/>
            </a:avLst>
          </a:prstGeom>
          <a:solidFill>
            <a:srgbClr val="F6F9F1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A846EA3-C8E2-4316-999F-BE63763DB4F0}"/>
              </a:ext>
            </a:extLst>
          </p:cNvPr>
          <p:cNvSpPr/>
          <p:nvPr/>
        </p:nvSpPr>
        <p:spPr>
          <a:xfrm>
            <a:off x="958749" y="2107640"/>
            <a:ext cx="102236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Sodyum kısıtlaması; volüm yükü, hipertansiyonu ve/veya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proteinürisi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olan hastalarda özellikle önemlidir.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Bazı özel hasta gruplarında (hipotansiyon ve volüm eksikliğine eğilimi olan, tuz kaybettiren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nefropatili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hastalar gibi) tuz kısıtlamasının olumsuz sonuçlara yol açabileceği unutulmamalıdır.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9A2EBCFA-1B9F-41F1-A672-8BA79DB9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7696">
            <a:off x="10420561" y="5161503"/>
            <a:ext cx="669766" cy="56166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C47ED532-60C0-41BC-984C-BA509B21F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26" y="4398031"/>
            <a:ext cx="669766" cy="142133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A2EBCFA-1B9F-41F1-A672-8BA79DB9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70743" y="1489273"/>
            <a:ext cx="669766" cy="5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Diyetle Potasyum Alımı-1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4FD9B682-41ED-4783-8078-4CEB6B5C7DE9}"/>
              </a:ext>
            </a:extLst>
          </p:cNvPr>
          <p:cNvSpPr/>
          <p:nvPr/>
        </p:nvSpPr>
        <p:spPr>
          <a:xfrm>
            <a:off x="797443" y="1485770"/>
            <a:ext cx="10556908" cy="4117588"/>
          </a:xfrm>
          <a:prstGeom prst="roundRect">
            <a:avLst>
              <a:gd name="adj" fmla="val 4790"/>
            </a:avLst>
          </a:prstGeom>
          <a:solidFill>
            <a:srgbClr val="F6F9F1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7DF2454-6D6A-4E8D-BAB6-C7FE9150F847}"/>
              </a:ext>
            </a:extLst>
          </p:cNvPr>
          <p:cNvSpPr/>
          <p:nvPr/>
        </p:nvSpPr>
        <p:spPr>
          <a:xfrm>
            <a:off x="1640579" y="1668513"/>
            <a:ext cx="9567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black"/>
                </a:solidFill>
                <a:cs typeface="Calibri" panose="020F0502020204030204" pitchFamily="34" charset="0"/>
              </a:rPr>
              <a:t>Vücutta potasyum dengesini kontrol eden esas organ böbreklerdir. </a:t>
            </a:r>
          </a:p>
          <a:p>
            <a:pPr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Genel popülasyonda, potasyumdan zengin diyetin özellikle kan basıncı</a:t>
            </a:r>
          </a:p>
          <a:p>
            <a:pPr lvl="0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tr-TR" sz="2400" dirty="0"/>
              <a:t>     kontrolü üzerinde olumlu etkileri gösterilmiştir. Ancak, bu öneri böbrek</a:t>
            </a:r>
          </a:p>
          <a:p>
            <a:pPr lvl="0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tr-TR" sz="2400" dirty="0"/>
              <a:t>     hastaları için güvenli değildir. </a:t>
            </a:r>
          </a:p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Sıklıkla, GFH 30 ml/</a:t>
            </a:r>
            <a:r>
              <a:rPr lang="tr-TR" sz="2400" dirty="0" err="1"/>
              <a:t>dk</a:t>
            </a:r>
            <a:r>
              <a:rPr lang="tr-TR" sz="2400" dirty="0"/>
              <a:t>/1.73 m2‘nin altına inene kadar potasyum kısıtlı bir diyet uygulanması gerekmeyebilir. Bu noktada önerilen günlük potasyum alımı 2-3 gr/gün (50-75 </a:t>
            </a:r>
            <a:r>
              <a:rPr lang="tr-TR" sz="2400" dirty="0" err="1"/>
              <a:t>mmol</a:t>
            </a:r>
            <a:r>
              <a:rPr lang="tr-TR" sz="2400" dirty="0"/>
              <a:t>/gün) düzeyindedir. </a:t>
            </a:r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7EEC70E1-04F5-4FDA-AA33-F8B46F5E8860}"/>
              </a:ext>
            </a:extLst>
          </p:cNvPr>
          <p:cNvSpPr/>
          <p:nvPr/>
        </p:nvSpPr>
        <p:spPr>
          <a:xfrm>
            <a:off x="883819" y="1581463"/>
            <a:ext cx="670384" cy="570929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A757D5C-DCCF-48C1-9582-73E8F1CF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698" y="4956376"/>
            <a:ext cx="658425" cy="5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Diyetle Potasyum Alımı-2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28C6CE71-A464-42C6-B4D0-9A10A148C077}"/>
              </a:ext>
            </a:extLst>
          </p:cNvPr>
          <p:cNvSpPr/>
          <p:nvPr/>
        </p:nvSpPr>
        <p:spPr>
          <a:xfrm>
            <a:off x="786809" y="1464153"/>
            <a:ext cx="10581223" cy="4064778"/>
          </a:xfrm>
          <a:prstGeom prst="roundRect">
            <a:avLst>
              <a:gd name="adj" fmla="val 4790"/>
            </a:avLst>
          </a:prstGeom>
          <a:solidFill>
            <a:srgbClr val="F6F9F1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9CB7694-56F7-4DEA-8244-CAE85AC92A14}"/>
              </a:ext>
            </a:extLst>
          </p:cNvPr>
          <p:cNvSpPr/>
          <p:nvPr/>
        </p:nvSpPr>
        <p:spPr>
          <a:xfrm>
            <a:off x="1828996" y="2371009"/>
            <a:ext cx="8496847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Ancak,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böbrek hastalığının nedeni, eşlik eden hastalıklar ve kullanılan bazı ilaçlar serum potasyum düzeylerinin daha erken evrelerde yükselmesine yol açabilir. Bu nedenle,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KBH’da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diyetin potasyum içeriği bireyselleştirilmelidir.</a:t>
            </a:r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C6B7FD55-CB55-4114-B3AD-986266167C59}"/>
              </a:ext>
            </a:extLst>
          </p:cNvPr>
          <p:cNvSpPr/>
          <p:nvPr/>
        </p:nvSpPr>
        <p:spPr>
          <a:xfrm>
            <a:off x="943371" y="1515682"/>
            <a:ext cx="670384" cy="570929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1CBD553-E508-434D-8028-826A7FB3E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883" y="4832186"/>
            <a:ext cx="658425" cy="5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Diyetle Fosfor Alımı-1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9B7FD3CF-B138-402D-A548-BEC5CDE73388}"/>
              </a:ext>
            </a:extLst>
          </p:cNvPr>
          <p:cNvSpPr/>
          <p:nvPr/>
        </p:nvSpPr>
        <p:spPr>
          <a:xfrm>
            <a:off x="823968" y="1467293"/>
            <a:ext cx="10471796" cy="4040049"/>
          </a:xfrm>
          <a:prstGeom prst="roundRect">
            <a:avLst>
              <a:gd name="adj" fmla="val 4790"/>
            </a:avLst>
          </a:prstGeom>
          <a:solidFill>
            <a:srgbClr val="F6F9F1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D458A66-2D90-4218-B563-4F3D199C0A51}"/>
              </a:ext>
            </a:extLst>
          </p:cNvPr>
          <p:cNvSpPr/>
          <p:nvPr/>
        </p:nvSpPr>
        <p:spPr>
          <a:xfrm>
            <a:off x="1109692" y="2113864"/>
            <a:ext cx="10020829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300" dirty="0"/>
              <a:t>Sağlıklı popülasyon için önerilen miktar 800 mg/gün civarında olmasına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tr-TR" sz="2300" dirty="0"/>
              <a:t>     rağmen, normal bir diyetin fosfor içeriği sıklıkla 1000-1600 mg/gün arasındadır.</a:t>
            </a:r>
            <a:endParaRPr lang="tr-TR" sz="23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300" dirty="0">
                <a:solidFill>
                  <a:prstClr val="black"/>
                </a:solidFill>
              </a:rPr>
              <a:t>Yüksek serum fosforu, </a:t>
            </a:r>
            <a:r>
              <a:rPr lang="tr-TR" sz="2300" dirty="0" err="1">
                <a:solidFill>
                  <a:prstClr val="black"/>
                </a:solidFill>
              </a:rPr>
              <a:t>vasküler</a:t>
            </a:r>
            <a:r>
              <a:rPr lang="tr-TR" sz="2300" dirty="0">
                <a:solidFill>
                  <a:prstClr val="black"/>
                </a:solidFill>
              </a:rPr>
              <a:t> kalsifikasyon ve </a:t>
            </a:r>
            <a:r>
              <a:rPr lang="tr-TR" sz="2300" dirty="0" err="1">
                <a:solidFill>
                  <a:prstClr val="black"/>
                </a:solidFill>
              </a:rPr>
              <a:t>kardiyovasküler</a:t>
            </a:r>
            <a:r>
              <a:rPr lang="tr-TR" sz="2300" dirty="0">
                <a:solidFill>
                  <a:prstClr val="black"/>
                </a:solidFill>
              </a:rPr>
              <a:t> </a:t>
            </a:r>
            <a:r>
              <a:rPr lang="tr-TR" sz="2300" dirty="0" err="1">
                <a:solidFill>
                  <a:prstClr val="black"/>
                </a:solidFill>
              </a:rPr>
              <a:t>morbidite</a:t>
            </a:r>
            <a:r>
              <a:rPr lang="tr-TR" sz="2300" dirty="0">
                <a:solidFill>
                  <a:prstClr val="black"/>
                </a:solidFill>
              </a:rPr>
              <a:t>-</a:t>
            </a:r>
          </a:p>
          <a:p>
            <a:pPr lvl="0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tr-TR" sz="2300" dirty="0">
                <a:solidFill>
                  <a:prstClr val="black"/>
                </a:solidFill>
              </a:rPr>
              <a:t>     </a:t>
            </a:r>
            <a:r>
              <a:rPr lang="tr-TR" sz="2300" dirty="0" err="1">
                <a:solidFill>
                  <a:prstClr val="black"/>
                </a:solidFill>
              </a:rPr>
              <a:t>mortalite</a:t>
            </a:r>
            <a:r>
              <a:rPr lang="tr-TR" sz="2300" dirty="0">
                <a:solidFill>
                  <a:prstClr val="black"/>
                </a:solidFill>
              </a:rPr>
              <a:t> risklerini artırır. </a:t>
            </a:r>
          </a:p>
          <a:p>
            <a:pPr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300" dirty="0">
                <a:solidFill>
                  <a:prstClr val="black"/>
                </a:solidFill>
              </a:rPr>
              <a:t>GFH &lt;60 ml/</a:t>
            </a:r>
            <a:r>
              <a:rPr lang="tr-TR" sz="2300" dirty="0" err="1">
                <a:solidFill>
                  <a:prstClr val="black"/>
                </a:solidFill>
              </a:rPr>
              <a:t>dk</a:t>
            </a:r>
            <a:r>
              <a:rPr lang="tr-TR" sz="2300" dirty="0">
                <a:solidFill>
                  <a:prstClr val="black"/>
                </a:solidFill>
              </a:rPr>
              <a:t>/1.73 m</a:t>
            </a:r>
            <a:r>
              <a:rPr lang="tr-TR" sz="2300" baseline="30000" dirty="0">
                <a:solidFill>
                  <a:prstClr val="black"/>
                </a:solidFill>
              </a:rPr>
              <a:t>2</a:t>
            </a:r>
            <a:r>
              <a:rPr lang="tr-TR" sz="2300" dirty="0">
                <a:solidFill>
                  <a:prstClr val="black"/>
                </a:solidFill>
              </a:rPr>
              <a:t> iken fosfor alımı 800-1000 mg/güne kısıtlanmalıdır. </a:t>
            </a:r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B267DC18-6866-41C9-83E3-69E4850490D3}"/>
              </a:ext>
            </a:extLst>
          </p:cNvPr>
          <p:cNvSpPr/>
          <p:nvPr/>
        </p:nvSpPr>
        <p:spPr>
          <a:xfrm>
            <a:off x="944448" y="1571144"/>
            <a:ext cx="660974" cy="577137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E8EE39F-2F83-47FE-AEE0-48C24233F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39" y="4928341"/>
            <a:ext cx="658425" cy="5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Diyetle Fosfor Alımı-2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F4C61082-25A0-4291-9D9A-BC442195600C}"/>
              </a:ext>
            </a:extLst>
          </p:cNvPr>
          <p:cNvSpPr/>
          <p:nvPr/>
        </p:nvSpPr>
        <p:spPr>
          <a:xfrm>
            <a:off x="838330" y="1430702"/>
            <a:ext cx="10297885" cy="4098227"/>
          </a:xfrm>
          <a:prstGeom prst="roundRect">
            <a:avLst>
              <a:gd name="adj" fmla="val 4790"/>
            </a:avLst>
          </a:prstGeom>
          <a:solidFill>
            <a:srgbClr val="F6F9F1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FB1588A-D373-4624-A06C-34E4627E9FF9}"/>
              </a:ext>
            </a:extLst>
          </p:cNvPr>
          <p:cNvSpPr/>
          <p:nvPr/>
        </p:nvSpPr>
        <p:spPr>
          <a:xfrm>
            <a:off x="1013320" y="2124090"/>
            <a:ext cx="9992412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Diyetteki fosfor yükünün protein içeriği ile </a:t>
            </a:r>
            <a:r>
              <a:rPr kumimoji="0" lang="tr-TR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korele</a:t>
            </a: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olduğu ve aşırı fosfor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r>
              <a:rPr lang="tr-TR" sz="2300" dirty="0">
                <a:solidFill>
                  <a:prstClr val="black"/>
                </a:solidFill>
                <a:latin typeface="Calibri"/>
              </a:rPr>
              <a:t>   </a:t>
            </a: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kısıtlamasının proteinden yetersiz beslenmeye yol açabileceği</a:t>
            </a:r>
            <a:r>
              <a:rPr kumimoji="0" lang="tr-TR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unutulmamalıdır. 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Bu bağlamda, yumurta beyazı gibi fosfor/protein oranı düşük gıdalar tercih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   edilmeli, bağırsaklardan % 80-90 oranında emilen inorganik fosfor içeren hazır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r>
              <a:rPr lang="tr-TR" sz="2300" dirty="0">
                <a:solidFill>
                  <a:prstClr val="black"/>
                </a:solidFill>
                <a:latin typeface="Calibri"/>
              </a:rPr>
              <a:t>   </a:t>
            </a: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ve işlenmiş gıdalardan kaçınılmalıdır.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28E33FC-BAAD-4AB1-98BF-F0D491A3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307" y="4870996"/>
            <a:ext cx="658425" cy="57594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B456B76-9E88-4536-AB1A-ED9B7BCB8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81" r="1"/>
          <a:stretch/>
        </p:blipFill>
        <p:spPr>
          <a:xfrm>
            <a:off x="6146276" y="4287537"/>
            <a:ext cx="444541" cy="1241392"/>
          </a:xfrm>
          <a:prstGeom prst="rect">
            <a:avLst/>
          </a:prstGeom>
        </p:spPr>
      </p:pic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C6B7FD55-CB55-4114-B3AD-986266167C59}"/>
              </a:ext>
            </a:extLst>
          </p:cNvPr>
          <p:cNvSpPr/>
          <p:nvPr/>
        </p:nvSpPr>
        <p:spPr>
          <a:xfrm>
            <a:off x="943371" y="1515682"/>
            <a:ext cx="670384" cy="570929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1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Progresyon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E89859F8-806D-4468-8704-2E33304F9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670262"/>
              </p:ext>
            </p:extLst>
          </p:nvPr>
        </p:nvGraphicFramePr>
        <p:xfrm>
          <a:off x="823968" y="1477926"/>
          <a:ext cx="10335994" cy="398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1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Kronik Böbrek Hastalığının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Progresyonu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Etkileyen Faktörler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BB33B0F1-4E8B-4539-A827-24CF3344D8EF}"/>
              </a:ext>
            </a:extLst>
          </p:cNvPr>
          <p:cNvSpPr/>
          <p:nvPr/>
        </p:nvSpPr>
        <p:spPr>
          <a:xfrm>
            <a:off x="6547526" y="1457573"/>
            <a:ext cx="5068762" cy="4071357"/>
          </a:xfrm>
          <a:prstGeom prst="roundRect">
            <a:avLst/>
          </a:prstGeom>
          <a:solidFill>
            <a:srgbClr val="F6F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tr-TR" sz="2000" dirty="0"/>
              <a:t> </a:t>
            </a:r>
          </a:p>
        </p:txBody>
      </p:sp>
      <p:sp>
        <p:nvSpPr>
          <p:cNvPr id="6" name="Dikdörtgen 19">
            <a:extLst>
              <a:ext uri="{FF2B5EF4-FFF2-40B4-BE49-F238E27FC236}">
                <a16:creationId xmlns:a16="http://schemas.microsoft.com/office/drawing/2014/main" id="{17139EB6-DF60-411A-837B-D9DAFA11F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865" y="2156218"/>
            <a:ext cx="4532091" cy="28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5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5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5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5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l" defTabSz="355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60000"/>
              </a:buClr>
              <a:buSzPct val="13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alt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Kardiyovasküler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hastalık öyküsü, </a:t>
            </a:r>
          </a:p>
          <a:p>
            <a:pPr marL="342900" marR="0" lvl="0" indent="-342900" algn="l" defTabSz="355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60000"/>
              </a:buClr>
              <a:buSzPct val="13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Obezite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</a:p>
          <a:p>
            <a:pPr marL="342900" marR="0" lvl="0" indent="-342900" algn="l" defTabSz="355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60000"/>
              </a:buClr>
              <a:buSzPct val="13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Hiperglisemi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dislipidemi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</a:p>
          <a:p>
            <a:pPr marL="342900" marR="0" lvl="0" indent="-342900" algn="l" defTabSz="355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60000"/>
              </a:buClr>
              <a:buSzPct val="13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Anemi, </a:t>
            </a: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hiperkalsemi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hiperfosfatemi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metabolik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asidoz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inflamasyon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</a:p>
          <a:p>
            <a:pPr marL="342900" marR="0" lvl="0" indent="-342900" algn="l" defTabSz="355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60000"/>
              </a:buClr>
              <a:buSzPct val="13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Sigara, </a:t>
            </a:r>
          </a:p>
          <a:p>
            <a:pPr marL="285750" marR="0" lvl="0" indent="-285750" algn="l" defTabSz="355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60000"/>
              </a:buClr>
              <a:buSzPct val="13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Nefrotoksik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ajanlara </a:t>
            </a:r>
            <a:r>
              <a:rPr kumimoji="0" lang="tr-TR" alt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maruziyet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011942F8-2508-4766-890B-E0EC2CE42955}"/>
              </a:ext>
            </a:extLst>
          </p:cNvPr>
          <p:cNvSpPr/>
          <p:nvPr/>
        </p:nvSpPr>
        <p:spPr>
          <a:xfrm>
            <a:off x="870284" y="1457573"/>
            <a:ext cx="5274639" cy="4071357"/>
          </a:xfrm>
          <a:prstGeom prst="roundRect">
            <a:avLst/>
          </a:prstGeom>
          <a:solidFill>
            <a:srgbClr val="F6F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tr-TR" sz="2000" dirty="0"/>
              <a:t> 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1821FC9-D9E1-42CC-A106-B66F85027F9B}"/>
              </a:ext>
            </a:extLst>
          </p:cNvPr>
          <p:cNvSpPr/>
          <p:nvPr/>
        </p:nvSpPr>
        <p:spPr>
          <a:xfrm>
            <a:off x="870285" y="2010922"/>
            <a:ext cx="5225715" cy="296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5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dirty="0" err="1"/>
              <a:t>KBH’nın</a:t>
            </a:r>
            <a:r>
              <a:rPr lang="tr-TR" sz="2000" dirty="0"/>
              <a:t> nedeni (diyabetik </a:t>
            </a:r>
            <a:r>
              <a:rPr lang="tr-TR" sz="2000" dirty="0" err="1"/>
              <a:t>nefropati</a:t>
            </a:r>
            <a:r>
              <a:rPr lang="tr-TR" sz="2000" dirty="0"/>
              <a:t> ve </a:t>
            </a:r>
            <a:r>
              <a:rPr lang="tr-TR" sz="2000" dirty="0" err="1"/>
              <a:t>membranöz</a:t>
            </a:r>
            <a:r>
              <a:rPr lang="tr-TR" sz="2000" dirty="0"/>
              <a:t> </a:t>
            </a:r>
            <a:r>
              <a:rPr lang="tr-TR" sz="2000" dirty="0" err="1"/>
              <a:t>nefropatide</a:t>
            </a:r>
            <a:r>
              <a:rPr lang="tr-TR" sz="2000" dirty="0"/>
              <a:t> </a:t>
            </a:r>
            <a:r>
              <a:rPr lang="tr-TR" sz="2000" dirty="0" err="1"/>
              <a:t>progresyon</a:t>
            </a:r>
            <a:r>
              <a:rPr lang="tr-TR" sz="2000" dirty="0"/>
              <a:t> daha hızlı, </a:t>
            </a:r>
            <a:r>
              <a:rPr lang="tr-TR" sz="2000" dirty="0" err="1"/>
              <a:t>IgA</a:t>
            </a:r>
            <a:r>
              <a:rPr lang="tr-TR" sz="2000" dirty="0"/>
              <a:t> </a:t>
            </a:r>
            <a:r>
              <a:rPr lang="tr-TR" sz="2000" dirty="0" err="1"/>
              <a:t>nefropatisi</a:t>
            </a:r>
            <a:r>
              <a:rPr lang="tr-TR" sz="2000" dirty="0"/>
              <a:t> ve </a:t>
            </a:r>
            <a:r>
              <a:rPr lang="tr-TR" sz="2000" dirty="0" err="1"/>
              <a:t>polikistik</a:t>
            </a:r>
            <a:r>
              <a:rPr lang="tr-TR" sz="2000" dirty="0"/>
              <a:t> böbrek hastalığında daha yavaş olma eğilimindedir), </a:t>
            </a:r>
          </a:p>
          <a:p>
            <a:pPr marL="342900" indent="-342900">
              <a:lnSpc>
                <a:spcPct val="135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dirty="0"/>
              <a:t>GFH düzeyi, </a:t>
            </a:r>
            <a:r>
              <a:rPr lang="tr-TR" sz="2000" dirty="0" err="1"/>
              <a:t>albüminürinin</a:t>
            </a:r>
            <a:r>
              <a:rPr lang="tr-TR" sz="2000" dirty="0"/>
              <a:t> varlığı ve şiddeti, </a:t>
            </a:r>
          </a:p>
          <a:p>
            <a:pPr marL="342900" indent="-342900">
              <a:lnSpc>
                <a:spcPct val="135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dirty="0"/>
              <a:t>İleri yaş, ırk, </a:t>
            </a:r>
          </a:p>
          <a:p>
            <a:pPr marL="342900" indent="-342900">
              <a:lnSpc>
                <a:spcPct val="135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dirty="0"/>
              <a:t>Hipertansiyon, </a:t>
            </a:r>
          </a:p>
        </p:txBody>
      </p:sp>
    </p:spTree>
    <p:extLst>
      <p:ext uri="{BB962C8B-B14F-4D97-AF65-F5344CB8AC3E}">
        <p14:creationId xmlns:p14="http://schemas.microsoft.com/office/powerpoint/2010/main" val="22712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Progresyon Nasıl Engellenebilir-Yavaşlatılabilir? -1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3405636-80CD-4AF4-A937-88F7EF1E19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94" y="3932608"/>
            <a:ext cx="1060812" cy="1605871"/>
          </a:xfrm>
          <a:prstGeom prst="rect">
            <a:avLst/>
          </a:prstGeom>
          <a:ln>
            <a:noFill/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10324DF-D9F1-4111-BD4E-2E08E834F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0" y="1510625"/>
            <a:ext cx="1569288" cy="2267909"/>
          </a:xfrm>
          <a:prstGeom prst="rect">
            <a:avLst/>
          </a:prstGeom>
          <a:ln>
            <a:noFill/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4173580-BE37-41EC-9242-C77EFB09AF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5052" y="1414931"/>
            <a:ext cx="8641526" cy="4189864"/>
          </a:xfrm>
          <a:prstGeom prst="rect">
            <a:avLst/>
          </a:prstGeom>
          <a:solidFill>
            <a:srgbClr val="F6F9F1"/>
          </a:solidFill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3AA7B850-B168-46B1-8F8E-3629DDD07C1A}"/>
              </a:ext>
            </a:extLst>
          </p:cNvPr>
          <p:cNvSpPr/>
          <p:nvPr/>
        </p:nvSpPr>
        <p:spPr>
          <a:xfrm>
            <a:off x="2735053" y="1540915"/>
            <a:ext cx="8641525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/>
              <a:t>Hipertansiyonun kontrolü ve hipotansiyondan kaçınılması.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/>
              <a:t>Antihipertansif</a:t>
            </a:r>
            <a:r>
              <a:rPr lang="tr-TR" sz="2000" dirty="0"/>
              <a:t> olarak albümin atılımı 30-300 mg/gün arasında olan diyabetik hastalarda ve albümin atılımı 300 mg/</a:t>
            </a:r>
            <a:r>
              <a:rPr lang="tr-TR" sz="2000" dirty="0" err="1"/>
              <a:t>gün’ün</a:t>
            </a:r>
            <a:r>
              <a:rPr lang="tr-TR" sz="2000" dirty="0"/>
              <a:t> üzerinde olan tüm hastalarda ACE inhibitörleri veya </a:t>
            </a:r>
            <a:r>
              <a:rPr lang="tr-TR" sz="2000" dirty="0" err="1"/>
              <a:t>ARB’lerin</a:t>
            </a:r>
            <a:r>
              <a:rPr lang="tr-TR" sz="2000" dirty="0"/>
              <a:t> tercih edilmesi. 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/>
              <a:t>Nefrotoksik</a:t>
            </a:r>
            <a:r>
              <a:rPr lang="tr-TR" sz="2000" dirty="0"/>
              <a:t> ajanlardan kaçınılması.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/>
              <a:t>GFH 30 ml/</a:t>
            </a:r>
            <a:r>
              <a:rPr lang="tr-TR" sz="2000" dirty="0" err="1"/>
              <a:t>dk</a:t>
            </a:r>
            <a:r>
              <a:rPr lang="tr-TR" sz="2000" dirty="0"/>
              <a:t>/1.73 m</a:t>
            </a:r>
            <a:r>
              <a:rPr lang="tr-TR" sz="2000" baseline="30000" dirty="0"/>
              <a:t>2</a:t>
            </a:r>
            <a:r>
              <a:rPr lang="tr-TR" sz="2000" dirty="0"/>
              <a:t>’nin altında olan hastalarda diyetle protein alımı 0.8 gr/kg/</a:t>
            </a:r>
            <a:r>
              <a:rPr lang="tr-TR" sz="2000" dirty="0" err="1"/>
              <a:t>gün’e</a:t>
            </a:r>
            <a:r>
              <a:rPr lang="tr-TR" sz="2000" dirty="0"/>
              <a:t> kısıtlanması, günde 1.3 gr/kg’ın üzerindeki protein alımından kaçınılması.</a:t>
            </a:r>
          </a:p>
        </p:txBody>
      </p:sp>
    </p:spTree>
    <p:extLst>
      <p:ext uri="{BB962C8B-B14F-4D97-AF65-F5344CB8AC3E}">
        <p14:creationId xmlns:p14="http://schemas.microsoft.com/office/powerpoint/2010/main" val="25893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Progresyon Nasıl Engellenebilir-Yavaşlatılabilir? -2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7152037-A33C-4E44-9408-F5301BA36F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10" y="3768321"/>
            <a:ext cx="1213146" cy="18364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B4DC4B9-6302-4108-B996-54E118AD2F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2" y="1470012"/>
            <a:ext cx="1488558" cy="251708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45D30B4-754C-4A8A-B2DF-CEB8BC3B59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4013" y="1470012"/>
            <a:ext cx="8287763" cy="4134784"/>
          </a:xfrm>
          <a:prstGeom prst="rect">
            <a:avLst/>
          </a:prstGeom>
          <a:solidFill>
            <a:srgbClr val="F6F9F1"/>
          </a:solidFill>
          <a:ln>
            <a:noFill/>
          </a:ln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405313E3-6D08-4E92-9C50-0DA702060CB5}"/>
              </a:ext>
            </a:extLst>
          </p:cNvPr>
          <p:cNvSpPr/>
          <p:nvPr/>
        </p:nvSpPr>
        <p:spPr>
          <a:xfrm>
            <a:off x="3140397" y="1866850"/>
            <a:ext cx="8014993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355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E7E6E6">
                    <a:lumMod val="10000"/>
                  </a:srgbClr>
                </a:solidFill>
              </a:rPr>
              <a:t>Sodyum alımının günde 2 gr’ın altına kısıtlanması (sodyum klorür olarak &lt;5 gr/gün).</a:t>
            </a:r>
          </a:p>
          <a:p>
            <a:pPr marL="342900" lvl="0" indent="-342900" defTabSz="355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E7E6E6">
                    <a:lumMod val="10000"/>
                  </a:srgbClr>
                </a:solidFill>
              </a:rPr>
              <a:t>Diyabetik hastalarda HbA1c % 7 düzeyinde tutulması. </a:t>
            </a:r>
          </a:p>
          <a:p>
            <a:pPr marL="342900" lvl="0" indent="-342900" defTabSz="355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tr-TR" sz="2000" dirty="0" err="1">
                <a:solidFill>
                  <a:srgbClr val="E7E6E6">
                    <a:lumMod val="10000"/>
                  </a:srgbClr>
                </a:solidFill>
              </a:rPr>
              <a:t>KBH’lı</a:t>
            </a:r>
            <a:r>
              <a:rPr lang="tr-TR" sz="2000" dirty="0">
                <a:solidFill>
                  <a:srgbClr val="E7E6E6">
                    <a:lumMod val="10000"/>
                  </a:srgbClr>
                </a:solidFill>
              </a:rPr>
              <a:t> tüm hastalarda düzenli egzersiz yapılması (haftada 5 gün en az 30 dakika), ideal vücut ağırlığının korunması (VKİ 20-25 kg/m2), sigaradan ve aşırı alkol tüketiminden kaçınılması. </a:t>
            </a:r>
          </a:p>
          <a:p>
            <a:pPr marL="342900" lvl="0" indent="-342900" defTabSz="355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tr-TR" sz="2000" dirty="0" err="1">
                <a:solidFill>
                  <a:srgbClr val="E7E6E6">
                    <a:lumMod val="10000"/>
                  </a:srgbClr>
                </a:solidFill>
              </a:rPr>
              <a:t>Dislipidemi</a:t>
            </a:r>
            <a:r>
              <a:rPr lang="tr-TR" sz="2000" dirty="0">
                <a:solidFill>
                  <a:srgbClr val="E7E6E6">
                    <a:lumMod val="10000"/>
                  </a:srgbClr>
                </a:solidFill>
              </a:rPr>
              <a:t>, </a:t>
            </a:r>
            <a:r>
              <a:rPr lang="tr-TR" sz="2000" dirty="0" err="1">
                <a:solidFill>
                  <a:srgbClr val="E7E6E6">
                    <a:lumMod val="10000"/>
                  </a:srgbClr>
                </a:solidFill>
              </a:rPr>
              <a:t>hiperfosfatemi</a:t>
            </a:r>
            <a:r>
              <a:rPr lang="tr-TR" sz="2000" dirty="0">
                <a:solidFill>
                  <a:srgbClr val="E7E6E6">
                    <a:lumMod val="10000"/>
                  </a:srgbClr>
                </a:solidFill>
              </a:rPr>
              <a:t>, anemi ve </a:t>
            </a:r>
            <a:r>
              <a:rPr lang="tr-TR" sz="2000" dirty="0" err="1">
                <a:solidFill>
                  <a:srgbClr val="E7E6E6">
                    <a:lumMod val="10000"/>
                  </a:srgbClr>
                </a:solidFill>
              </a:rPr>
              <a:t>metabolik</a:t>
            </a:r>
            <a:r>
              <a:rPr lang="tr-TR" sz="2000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tr-TR" sz="2000" dirty="0" err="1">
                <a:solidFill>
                  <a:srgbClr val="E7E6E6">
                    <a:lumMod val="10000"/>
                  </a:srgbClr>
                </a:solidFill>
              </a:rPr>
              <a:t>asidozun</a:t>
            </a:r>
            <a:r>
              <a:rPr lang="tr-TR" sz="2000" dirty="0">
                <a:solidFill>
                  <a:srgbClr val="E7E6E6">
                    <a:lumMod val="10000"/>
                  </a:srgbClr>
                </a:solidFill>
              </a:rPr>
              <a:t> uygun şekilde tedavi edilmesi. </a:t>
            </a:r>
          </a:p>
        </p:txBody>
      </p:sp>
    </p:spTree>
    <p:extLst>
      <p:ext uri="{BB962C8B-B14F-4D97-AF65-F5344CB8AC3E}">
        <p14:creationId xmlns:p14="http://schemas.microsoft.com/office/powerpoint/2010/main" val="26636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8928"/>
            <a:ext cx="12192000" cy="288032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0" y="1906650"/>
            <a:ext cx="12192000" cy="2650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477424" y="2551774"/>
            <a:ext cx="632741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tr-TR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KBH’ın</a:t>
            </a:r>
            <a:r>
              <a:rPr lang="tr-TR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Evresine</a:t>
            </a:r>
            <a:r>
              <a:rPr lang="en-US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Göre</a:t>
            </a:r>
            <a:r>
              <a:rPr lang="en-US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Takip</a:t>
            </a:r>
            <a:r>
              <a:rPr lang="en-US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Önerileri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0EE9EF3-C816-49E8-A0BC-F59B09B5C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537" y="1877822"/>
            <a:ext cx="3963463" cy="2702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5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8928"/>
            <a:ext cx="12192000" cy="288032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0" y="1906650"/>
            <a:ext cx="12192000" cy="2650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477424" y="2551774"/>
            <a:ext cx="698663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ronik</a:t>
            </a:r>
            <a:r>
              <a:rPr lang="tr-TR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Böbrek Hastalığının </a:t>
            </a:r>
          </a:p>
          <a:p>
            <a:pPr lvl="0" algn="ctr" defTabSz="457200">
              <a:defRPr/>
            </a:pP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Belirti</a:t>
            </a:r>
            <a:r>
              <a:rPr lang="en-US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  <a:r>
              <a:rPr lang="tr-TR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0EE9EF3-C816-49E8-A0BC-F59B09B5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1878388"/>
            <a:ext cx="3936083" cy="2683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74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İzlem Sıklığı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60E586A-1C70-4F43-865E-B2BBABE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77"/>
          <a:stretch/>
        </p:blipFill>
        <p:spPr>
          <a:xfrm>
            <a:off x="4910891" y="1397667"/>
            <a:ext cx="7347097" cy="4040107"/>
          </a:xfrm>
          <a:prstGeom prst="rect">
            <a:avLst/>
          </a:prstGeom>
        </p:spPr>
      </p:pic>
      <p:pic>
        <p:nvPicPr>
          <p:cNvPr id="1026" name="Picture 2" descr="Cam, Lens, Büyüteç, Arama, Büyütme, Simgesi, Sembol">
            <a:extLst>
              <a:ext uri="{FF2B5EF4-FFF2-40B4-BE49-F238E27FC236}">
                <a16:creationId xmlns:a16="http://schemas.microsoft.com/office/drawing/2014/main" id="{8BB45F22-1E81-4B32-9170-0293A818D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6715">
            <a:off x="234504" y="2609038"/>
            <a:ext cx="4052280" cy="37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CE6A162-705F-4573-8FA4-18A5DB7403D7}"/>
              </a:ext>
            </a:extLst>
          </p:cNvPr>
          <p:cNvSpPr txBox="1"/>
          <p:nvPr/>
        </p:nvSpPr>
        <p:spPr>
          <a:xfrm>
            <a:off x="2169041" y="3645516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İzlem Sıklığı </a:t>
            </a:r>
          </a:p>
        </p:txBody>
      </p:sp>
    </p:spTree>
    <p:extLst>
      <p:ext uri="{BB962C8B-B14F-4D97-AF65-F5344CB8AC3E}">
        <p14:creationId xmlns:p14="http://schemas.microsoft.com/office/powerpoint/2010/main" val="41682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Kronik Böbrek Hastalığının Evrelerine Göre Eylem Planı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İçerik Yer Tutucusu 3">
            <a:extLst>
              <a:ext uri="{FF2B5EF4-FFF2-40B4-BE49-F238E27FC236}">
                <a16:creationId xmlns:a16="http://schemas.microsoft.com/office/drawing/2014/main" id="{A606181F-3B7E-4EA9-B03A-BFF1C4FF4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344622"/>
              </p:ext>
            </p:extLst>
          </p:nvPr>
        </p:nvGraphicFramePr>
        <p:xfrm>
          <a:off x="808073" y="1493296"/>
          <a:ext cx="10526233" cy="416747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97955">
                  <a:extLst>
                    <a:ext uri="{9D8B030D-6E8A-4147-A177-3AD203B41FA5}">
                      <a16:colId xmlns:a16="http://schemas.microsoft.com/office/drawing/2014/main" val="3146796053"/>
                    </a:ext>
                  </a:extLst>
                </a:gridCol>
                <a:gridCol w="5627329">
                  <a:extLst>
                    <a:ext uri="{9D8B030D-6E8A-4147-A177-3AD203B41FA5}">
                      <a16:colId xmlns:a16="http://schemas.microsoft.com/office/drawing/2014/main" val="2129587191"/>
                    </a:ext>
                  </a:extLst>
                </a:gridCol>
                <a:gridCol w="3800949">
                  <a:extLst>
                    <a:ext uri="{9D8B030D-6E8A-4147-A177-3AD203B41FA5}">
                      <a16:colId xmlns:a16="http://schemas.microsoft.com/office/drawing/2014/main" val="2499249069"/>
                    </a:ext>
                  </a:extLst>
                </a:gridCol>
              </a:tblGrid>
              <a:tr h="2823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Evre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Yaklaşım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Hekim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7775715"/>
                  </a:ext>
                </a:extLst>
              </a:tr>
              <a:tr h="35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Evre 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spc="-80">
                          <a:effectLst/>
                        </a:rPr>
                        <a:t>T</a:t>
                      </a:r>
                      <a:r>
                        <a:rPr lang="tr-TR" sz="1600">
                          <a:effectLst/>
                        </a:rPr>
                        <a:t>arama ve risk azaltımı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Aile Hekimleri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768923"/>
                  </a:ext>
                </a:extLst>
              </a:tr>
              <a:tr h="817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Evre 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spc="-80" dirty="0">
                          <a:effectLst/>
                        </a:rPr>
                        <a:t>T</a:t>
                      </a:r>
                      <a:r>
                        <a:rPr lang="tr-TR" sz="1600" dirty="0">
                          <a:effectLst/>
                        </a:rPr>
                        <a:t>anı</a:t>
                      </a:r>
                    </a:p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Komorbid</a:t>
                      </a:r>
                      <a:r>
                        <a:rPr lang="tr-TR" sz="1600" dirty="0">
                          <a:effectLst/>
                        </a:rPr>
                        <a:t> durumların tedavisi</a:t>
                      </a:r>
                    </a:p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Progresyonu</a:t>
                      </a:r>
                      <a:r>
                        <a:rPr lang="tr-TR" sz="1600" dirty="0">
                          <a:effectLst/>
                        </a:rPr>
                        <a:t> engelleme</a:t>
                      </a:r>
                    </a:p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Kardiyovasküler</a:t>
                      </a:r>
                      <a:r>
                        <a:rPr lang="tr-TR" sz="1600" dirty="0">
                          <a:effectLst/>
                        </a:rPr>
                        <a:t> risk </a:t>
                      </a:r>
                      <a:r>
                        <a:rPr lang="tr-TR" sz="1600" dirty="0" err="1">
                          <a:effectLst/>
                        </a:rPr>
                        <a:t>azaltımı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Aile Hekimleri</a:t>
                      </a:r>
                    </a:p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İç Hastalıkları Uzmanları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Çocuk Sağlığı ve Hastalıkları Uzmanları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8958981"/>
                  </a:ext>
                </a:extLst>
              </a:tr>
              <a:tr h="364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Evre 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Progresyonu</a:t>
                      </a:r>
                      <a:r>
                        <a:rPr lang="tr-TR" sz="1600" dirty="0">
                          <a:effectLst/>
                        </a:rPr>
                        <a:t> saptama ve yavaşlatma </a:t>
                      </a:r>
                      <a:r>
                        <a:rPr lang="tr-TR" sz="1600" dirty="0" err="1">
                          <a:effectLst/>
                        </a:rPr>
                        <a:t>Kardiyovasküler</a:t>
                      </a:r>
                      <a:r>
                        <a:rPr lang="tr-TR" sz="1600" dirty="0">
                          <a:effectLst/>
                        </a:rPr>
                        <a:t> risk </a:t>
                      </a:r>
                      <a:r>
                        <a:rPr lang="tr-TR" sz="1600" dirty="0" err="1">
                          <a:effectLst/>
                        </a:rPr>
                        <a:t>azaltımı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İç Hastalıkları Uzmanları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919003"/>
                  </a:ext>
                </a:extLst>
              </a:tr>
              <a:tr h="712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Evre 3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Progresyonu</a:t>
                      </a:r>
                      <a:r>
                        <a:rPr lang="tr-TR" sz="1600" dirty="0">
                          <a:effectLst/>
                        </a:rPr>
                        <a:t> yavaşlatma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Komplikasyonların saptanması ve tedavisi </a:t>
                      </a:r>
                      <a:r>
                        <a:rPr lang="tr-TR" sz="1600" dirty="0" err="1">
                          <a:effectLst/>
                        </a:rPr>
                        <a:t>Kardiyovasküler</a:t>
                      </a:r>
                      <a:r>
                        <a:rPr lang="tr-TR" sz="1600" dirty="0">
                          <a:effectLst/>
                        </a:rPr>
                        <a:t> risk </a:t>
                      </a:r>
                      <a:r>
                        <a:rPr lang="tr-TR" sz="1600" dirty="0" err="1">
                          <a:effectLst/>
                        </a:rPr>
                        <a:t>azaltımı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İç Hastalıkları Uzmanları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Çocuk Sağlığı ve Hastalıkları Uzmanları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Nefroloji Uzmanları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3548779"/>
                  </a:ext>
                </a:extLst>
              </a:tr>
              <a:tr h="620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Evre 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Komplikasyonların tedavisi </a:t>
                      </a:r>
                    </a:p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Kardiyovasküler</a:t>
                      </a:r>
                      <a:r>
                        <a:rPr lang="tr-TR" sz="1600" dirty="0">
                          <a:effectLst/>
                        </a:rPr>
                        <a:t> risk </a:t>
                      </a:r>
                      <a:r>
                        <a:rPr lang="tr-TR" sz="1600" dirty="0" err="1">
                          <a:effectLst/>
                        </a:rPr>
                        <a:t>azaltımı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</a:p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Renal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replasman</a:t>
                      </a:r>
                      <a:r>
                        <a:rPr lang="tr-TR" sz="1600" dirty="0">
                          <a:effectLst/>
                        </a:rPr>
                        <a:t> tedavisine hazırlık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Nefroloji Uzmanları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4171522"/>
                  </a:ext>
                </a:extLst>
              </a:tr>
              <a:tr h="6586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Evre 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Renal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replasman</a:t>
                      </a:r>
                      <a:r>
                        <a:rPr lang="tr-TR" sz="1600" dirty="0">
                          <a:effectLst/>
                        </a:rPr>
                        <a:t> tedavileri (üremi varsa) Komplikasyonların tedavisi</a:t>
                      </a:r>
                    </a:p>
                    <a:p>
                      <a:pPr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Kardiyovasküler</a:t>
                      </a:r>
                      <a:r>
                        <a:rPr lang="tr-TR" sz="1600" dirty="0">
                          <a:effectLst/>
                        </a:rPr>
                        <a:t> risk </a:t>
                      </a:r>
                      <a:r>
                        <a:rPr lang="tr-TR" sz="1600" dirty="0" err="1">
                          <a:effectLst/>
                        </a:rPr>
                        <a:t>azaltımı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Nefroloji</a:t>
                      </a:r>
                      <a:r>
                        <a:rPr lang="tr-TR" sz="1600" dirty="0">
                          <a:effectLst/>
                        </a:rPr>
                        <a:t> Uzmanları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08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7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8928"/>
            <a:ext cx="12192000" cy="288032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0" y="1883790"/>
            <a:ext cx="12192000" cy="2650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477424" y="2551774"/>
            <a:ext cx="586887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tr-TR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 Böbrek Hastalığında </a:t>
            </a: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Sevk</a:t>
            </a:r>
            <a:r>
              <a:rPr lang="en-US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Kriterleri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AE565C2-19A8-45EA-9E90-4D9B73C7E9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3" b="28754"/>
          <a:stretch/>
        </p:blipFill>
        <p:spPr>
          <a:xfrm>
            <a:off x="8253216" y="1788929"/>
            <a:ext cx="3938784" cy="2744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8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Sevk Kriterleri-1</a:t>
            </a:r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E00B4B1C-8771-4F2F-9126-56DBF26D22B2}"/>
              </a:ext>
            </a:extLst>
          </p:cNvPr>
          <p:cNvGrpSpPr>
            <a:grpSpLocks/>
          </p:cNvGrpSpPr>
          <p:nvPr/>
        </p:nvGrpSpPr>
        <p:grpSpPr bwMode="auto">
          <a:xfrm>
            <a:off x="957277" y="2683922"/>
            <a:ext cx="2134204" cy="2884487"/>
            <a:chOff x="956639" y="3269399"/>
            <a:chExt cx="2183131" cy="288525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757E40F6-A02D-4142-8544-737C6A39E8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6999" y="3269399"/>
              <a:ext cx="1829067" cy="1829286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428DBC3C-4F92-40CF-A8D8-43AC64F48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240" y="3477761"/>
              <a:ext cx="63279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Arabic" panose="02040503050201020203" pitchFamily="18" charset="-78"/>
                  <a:ea typeface="맑은 고딕" panose="020B0503020000020004" pitchFamily="34" charset="-127"/>
                  <a:cs typeface="Adobe Arabic" panose="02040503050201020203" pitchFamily="18" charset="-78"/>
                </a:rPr>
                <a:t>1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맑은 고딕" panose="020B0503020000020004" pitchFamily="34" charset="-127"/>
                <a:cs typeface="Adobe Arabic" panose="02040503050201020203" pitchFamily="18" charset="-78"/>
              </a:endParaRPr>
            </a:p>
          </p:txBody>
        </p:sp>
        <p:sp>
          <p:nvSpPr>
            <p:cNvPr id="20" name="자유형: 도형 51">
              <a:extLst>
                <a:ext uri="{FF2B5EF4-FFF2-40B4-BE49-F238E27FC236}">
                  <a16:creationId xmlns:a16="http://schemas.microsoft.com/office/drawing/2014/main" id="{5709C81B-2BF9-4F20-A592-2781B25FE272}"/>
                </a:ext>
              </a:extLst>
            </p:cNvPr>
            <p:cNvSpPr/>
            <p:nvPr/>
          </p:nvSpPr>
          <p:spPr>
            <a:xfrm>
              <a:off x="956639" y="3850578"/>
              <a:ext cx="2159316" cy="2304074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6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232D8A-6B8E-4F48-9967-11CBBF163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954" y="4526492"/>
              <a:ext cx="2153816" cy="120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/>
              <a:r>
                <a:rPr lang="tr-TR" dirty="0"/>
                <a:t>Akut böbrek hasarı veya </a:t>
              </a:r>
              <a:r>
                <a:rPr lang="tr-TR" dirty="0" err="1"/>
                <a:t>GFH'de</a:t>
              </a:r>
              <a:r>
                <a:rPr lang="tr-TR" dirty="0"/>
                <a:t> beklenmeyen ani azalma</a:t>
              </a: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id="{718BE40D-F1E1-4AC1-A05E-EFA7B963E2D3}"/>
              </a:ext>
            </a:extLst>
          </p:cNvPr>
          <p:cNvGrpSpPr>
            <a:grpSpLocks/>
          </p:cNvGrpSpPr>
          <p:nvPr/>
        </p:nvGrpSpPr>
        <p:grpSpPr bwMode="auto">
          <a:xfrm>
            <a:off x="3139970" y="2683922"/>
            <a:ext cx="1809618" cy="2884487"/>
            <a:chOff x="3673917" y="3269399"/>
            <a:chExt cx="2163900" cy="2885253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8BF17404-EB68-4E0A-9941-F2C8896BE8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9334" y="3269399"/>
              <a:ext cx="1828635" cy="1829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2E5170-1EFD-453B-94FF-0DF90166E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1418" y="3477761"/>
              <a:ext cx="570997" cy="76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Arabic" panose="02040503050201020203" pitchFamily="18" charset="-78"/>
                  <a:ea typeface="맑은 고딕" panose="020B0503020000020004" pitchFamily="34" charset="-127"/>
                  <a:cs typeface="Adobe Arabic" panose="02040503050201020203" pitchFamily="18" charset="-78"/>
                </a:rPr>
                <a:t>2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맑은 고딕" panose="020B0503020000020004" pitchFamily="34" charset="-127"/>
                <a:cs typeface="Adobe Arabic" panose="02040503050201020203" pitchFamily="18" charset="-78"/>
              </a:endParaRPr>
            </a:p>
          </p:txBody>
        </p:sp>
        <p:sp>
          <p:nvSpPr>
            <p:cNvPr id="25" name="자유형: 도형 54">
              <a:extLst>
                <a:ext uri="{FF2B5EF4-FFF2-40B4-BE49-F238E27FC236}">
                  <a16:creationId xmlns:a16="http://schemas.microsoft.com/office/drawing/2014/main" id="{CD0D4AC1-90AD-4EED-93B1-1B7123DBE992}"/>
                </a:ext>
              </a:extLst>
            </p:cNvPr>
            <p:cNvSpPr/>
            <p:nvPr/>
          </p:nvSpPr>
          <p:spPr>
            <a:xfrm>
              <a:off x="3677424" y="3850578"/>
              <a:ext cx="2160393" cy="2304074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9D9BE329-1BEA-4029-8738-A149B31AD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917" y="4840977"/>
              <a:ext cx="2146395" cy="68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/>
              <a:r>
                <a:rPr lang="tr-TR" dirty="0" err="1"/>
                <a:t>KBH’da</a:t>
              </a:r>
              <a:r>
                <a:rPr lang="tr-TR" dirty="0"/>
                <a:t> </a:t>
              </a:r>
              <a:r>
                <a:rPr lang="tr-TR" dirty="0" err="1"/>
                <a:t>progresyon</a:t>
              </a:r>
              <a:endParaRPr lang="tr-TR" dirty="0"/>
            </a:p>
          </p:txBody>
        </p:sp>
      </p:grpSp>
      <p:grpSp>
        <p:nvGrpSpPr>
          <p:cNvPr id="27" name="Grup 26">
            <a:extLst>
              <a:ext uri="{FF2B5EF4-FFF2-40B4-BE49-F238E27FC236}">
                <a16:creationId xmlns:a16="http://schemas.microsoft.com/office/drawing/2014/main" id="{D71FBA2C-1F13-40F0-930D-60D9064FC232}"/>
              </a:ext>
            </a:extLst>
          </p:cNvPr>
          <p:cNvGrpSpPr>
            <a:grpSpLocks/>
          </p:cNvGrpSpPr>
          <p:nvPr/>
        </p:nvGrpSpPr>
        <p:grpSpPr bwMode="auto">
          <a:xfrm>
            <a:off x="5147366" y="2683922"/>
            <a:ext cx="1981842" cy="2884487"/>
            <a:chOff x="6398995" y="3269399"/>
            <a:chExt cx="2173350" cy="2885253"/>
          </a:xfrm>
        </p:grpSpPr>
        <p:sp>
          <p:nvSpPr>
            <p:cNvPr id="28" name="Rounded Rectangle 14">
              <a:extLst>
                <a:ext uri="{FF2B5EF4-FFF2-40B4-BE49-F238E27FC236}">
                  <a16:creationId xmlns:a16="http://schemas.microsoft.com/office/drawing/2014/main" id="{51883246-479E-4972-82D5-A7AD8851DC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9337" y="3269399"/>
              <a:ext cx="1828853" cy="18292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자유형: 도형 53">
              <a:extLst>
                <a:ext uri="{FF2B5EF4-FFF2-40B4-BE49-F238E27FC236}">
                  <a16:creationId xmlns:a16="http://schemas.microsoft.com/office/drawing/2014/main" id="{80BF99F0-2452-475F-9409-5C0F54E1D034}"/>
                </a:ext>
              </a:extLst>
            </p:cNvPr>
            <p:cNvSpPr/>
            <p:nvPr/>
          </p:nvSpPr>
          <p:spPr>
            <a:xfrm>
              <a:off x="6398995" y="3850578"/>
              <a:ext cx="2160650" cy="2304074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2B98FB67-45EC-4DC1-B382-B885CBF59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8529" y="4526492"/>
              <a:ext cx="2153816" cy="147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/>
              <a:r>
                <a:rPr lang="tr-TR" dirty="0"/>
                <a:t>Sebat eden anlamlı </a:t>
              </a:r>
              <a:r>
                <a:rPr lang="tr-TR" dirty="0" err="1"/>
                <a:t>albüminüri</a:t>
              </a:r>
              <a:r>
                <a:rPr lang="tr-TR" dirty="0"/>
                <a:t> (&gt;300 mg/gün) veya </a:t>
              </a:r>
              <a:r>
                <a:rPr lang="tr-TR" dirty="0" err="1"/>
                <a:t>proteinüri</a:t>
              </a:r>
              <a:r>
                <a:rPr lang="tr-TR" dirty="0"/>
                <a:t> (&gt;500 mg/gün</a:t>
              </a:r>
              <a:endParaRPr lang="en-US" dirty="0"/>
            </a:p>
          </p:txBody>
        </p:sp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9C045BF8-52F6-4800-BDD7-621F8535806F}"/>
              </a:ext>
            </a:extLst>
          </p:cNvPr>
          <p:cNvGrpSpPr>
            <a:grpSpLocks/>
          </p:cNvGrpSpPr>
          <p:nvPr/>
        </p:nvGrpSpPr>
        <p:grpSpPr bwMode="auto">
          <a:xfrm>
            <a:off x="7176479" y="2741602"/>
            <a:ext cx="2240618" cy="2884487"/>
            <a:chOff x="9119524" y="3269399"/>
            <a:chExt cx="2160649" cy="2885253"/>
          </a:xfrm>
        </p:grpSpPr>
        <p:sp>
          <p:nvSpPr>
            <p:cNvPr id="33" name="Rounded Rectangle 20">
              <a:extLst>
                <a:ext uri="{FF2B5EF4-FFF2-40B4-BE49-F238E27FC236}">
                  <a16:creationId xmlns:a16="http://schemas.microsoft.com/office/drawing/2014/main" id="{CDA2544D-F681-4E94-AC08-B7A5C0652D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1454" y="3269399"/>
              <a:ext cx="1828852" cy="18292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DE37592D-B8D3-4869-B16D-87D861BB0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4898" y="3475786"/>
              <a:ext cx="961962" cy="76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Arabic" panose="02040503050201020203" pitchFamily="18" charset="-78"/>
                  <a:ea typeface="맑은 고딕" panose="020B0503020000020004" pitchFamily="34" charset="-127"/>
                  <a:cs typeface="Adobe Arabic" panose="02040503050201020203" pitchFamily="18" charset="-78"/>
                </a:rPr>
                <a:t>4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맑은 고딕" panose="020B0503020000020004" pitchFamily="34" charset="-127"/>
                <a:cs typeface="Adobe Arabic" panose="02040503050201020203" pitchFamily="18" charset="-78"/>
              </a:endParaRPr>
            </a:p>
          </p:txBody>
        </p:sp>
        <p:sp>
          <p:nvSpPr>
            <p:cNvPr id="35" name="자유형: 도형 52">
              <a:extLst>
                <a:ext uri="{FF2B5EF4-FFF2-40B4-BE49-F238E27FC236}">
                  <a16:creationId xmlns:a16="http://schemas.microsoft.com/office/drawing/2014/main" id="{537EC49F-6304-428E-BE3C-B43EE6D00819}"/>
                </a:ext>
              </a:extLst>
            </p:cNvPr>
            <p:cNvSpPr/>
            <p:nvPr/>
          </p:nvSpPr>
          <p:spPr>
            <a:xfrm>
              <a:off x="9119524" y="3850578"/>
              <a:ext cx="2160649" cy="2304074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0B8109BB-1798-45F7-BB4F-621918FCC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6691" y="4547926"/>
              <a:ext cx="2003482" cy="92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/>
              <a:r>
                <a:rPr lang="tr-TR" dirty="0"/>
                <a:t>Başka nedenle açıklanamayan </a:t>
              </a:r>
              <a:r>
                <a:rPr lang="tr-TR" dirty="0" err="1"/>
                <a:t>hematüri</a:t>
              </a:r>
              <a:endParaRPr lang="tr-TR" dirty="0"/>
            </a:p>
          </p:txBody>
        </p:sp>
      </p:grpSp>
      <p:sp>
        <p:nvSpPr>
          <p:cNvPr id="37" name="Dikdörtgen 36">
            <a:extLst>
              <a:ext uri="{FF2B5EF4-FFF2-40B4-BE49-F238E27FC236}">
                <a16:creationId xmlns:a16="http://schemas.microsoft.com/office/drawing/2014/main" id="{5365E8C2-1639-4868-BAAA-89F50BB9E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36" y="1576614"/>
            <a:ext cx="10479518" cy="769441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KBH evresinden bağımsız olarak aşağıdakilerden herhangi birinin varlığında hastalar </a:t>
            </a:r>
            <a:r>
              <a:rPr kumimoji="0" lang="tr-T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nefroloji</a:t>
            </a: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uzmanına yönlendirilmelidir. 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D0FEC568-9B1C-4EB7-A588-6ABD40A0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554" y="2798202"/>
            <a:ext cx="10702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ko-KR" sz="4400" b="1" dirty="0">
                <a:solidFill>
                  <a:prstClr val="white"/>
                </a:solidFill>
                <a:latin typeface="Adobe Arabic" panose="02040503050201020203" pitchFamily="18" charset="-78"/>
                <a:ea typeface="맑은 고딕" panose="020B0503020000020004" pitchFamily="34" charset="-127"/>
                <a:cs typeface="Adobe Arabic" panose="02040503050201020203" pitchFamily="18" charset="-78"/>
              </a:rPr>
              <a:t>3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 panose="02040503050201020203" pitchFamily="18" charset="-78"/>
              <a:ea typeface="맑은 고딕" panose="020B0503020000020004" pitchFamily="34" charset="-127"/>
              <a:cs typeface="Adobe Arabic" panose="02040503050201020203" pitchFamily="18" charset="-78"/>
            </a:endParaRPr>
          </a:p>
        </p:txBody>
      </p:sp>
      <p:grpSp>
        <p:nvGrpSpPr>
          <p:cNvPr id="39" name="Grup 38">
            <a:extLst>
              <a:ext uri="{FF2B5EF4-FFF2-40B4-BE49-F238E27FC236}">
                <a16:creationId xmlns:a16="http://schemas.microsoft.com/office/drawing/2014/main" id="{CDA33358-D4F9-4207-8A50-D111EB2C6E16}"/>
              </a:ext>
            </a:extLst>
          </p:cNvPr>
          <p:cNvGrpSpPr>
            <a:grpSpLocks/>
          </p:cNvGrpSpPr>
          <p:nvPr/>
        </p:nvGrpSpPr>
        <p:grpSpPr bwMode="auto">
          <a:xfrm>
            <a:off x="9586527" y="2747604"/>
            <a:ext cx="2240618" cy="2884487"/>
            <a:chOff x="9119524" y="3269399"/>
            <a:chExt cx="2160649" cy="2885253"/>
          </a:xfrm>
        </p:grpSpPr>
        <p:sp>
          <p:nvSpPr>
            <p:cNvPr id="40" name="Rounded Rectangle 20">
              <a:extLst>
                <a:ext uri="{FF2B5EF4-FFF2-40B4-BE49-F238E27FC236}">
                  <a16:creationId xmlns:a16="http://schemas.microsoft.com/office/drawing/2014/main" id="{109C997F-D344-4C11-B3E4-8BE440AA0A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1454" y="3269399"/>
              <a:ext cx="1828852" cy="18292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37">
              <a:extLst>
                <a:ext uri="{FF2B5EF4-FFF2-40B4-BE49-F238E27FC236}">
                  <a16:creationId xmlns:a16="http://schemas.microsoft.com/office/drawing/2014/main" id="{C6E01AE1-D50D-460E-A134-231A589EE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4898" y="3475786"/>
              <a:ext cx="961962" cy="76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Arabic" panose="02040503050201020203" pitchFamily="18" charset="-78"/>
                  <a:ea typeface="맑은 고딕" panose="020B0503020000020004" pitchFamily="34" charset="-127"/>
                  <a:cs typeface="Adobe Arabic" panose="02040503050201020203" pitchFamily="18" charset="-78"/>
                </a:rPr>
                <a:t>5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맑은 고딕" panose="020B0503020000020004" pitchFamily="34" charset="-127"/>
                <a:cs typeface="Adobe Arabic" panose="02040503050201020203" pitchFamily="18" charset="-78"/>
              </a:endParaRPr>
            </a:p>
          </p:txBody>
        </p:sp>
        <p:sp>
          <p:nvSpPr>
            <p:cNvPr id="42" name="자유형: 도형 52">
              <a:extLst>
                <a:ext uri="{FF2B5EF4-FFF2-40B4-BE49-F238E27FC236}">
                  <a16:creationId xmlns:a16="http://schemas.microsoft.com/office/drawing/2014/main" id="{737E15C7-7936-4E9F-84BA-ED596F572FBE}"/>
                </a:ext>
              </a:extLst>
            </p:cNvPr>
            <p:cNvSpPr/>
            <p:nvPr/>
          </p:nvSpPr>
          <p:spPr>
            <a:xfrm>
              <a:off x="9119524" y="3850578"/>
              <a:ext cx="2160649" cy="2304074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" name="TextBox 20">
              <a:extLst>
                <a:ext uri="{FF2B5EF4-FFF2-40B4-BE49-F238E27FC236}">
                  <a16:creationId xmlns:a16="http://schemas.microsoft.com/office/drawing/2014/main" id="{EB023EC0-1D4F-4958-9861-DDFBF7C8F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6691" y="4547926"/>
              <a:ext cx="2003482" cy="120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/>
              <a:r>
                <a:rPr lang="tr-TR" dirty="0"/>
                <a:t>Üçlü </a:t>
              </a:r>
              <a:r>
                <a:rPr lang="tr-TR" dirty="0" err="1"/>
                <a:t>antihipertansif</a:t>
              </a:r>
              <a:r>
                <a:rPr lang="tr-TR" dirty="0"/>
                <a:t> tedaviye rağmen kontrol edilemeyen hipertansiyon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1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Sevk Kriterleri-2</a:t>
            </a:r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E00B4B1C-8771-4F2F-9126-56DBF26D22B2}"/>
              </a:ext>
            </a:extLst>
          </p:cNvPr>
          <p:cNvGrpSpPr>
            <a:grpSpLocks/>
          </p:cNvGrpSpPr>
          <p:nvPr/>
        </p:nvGrpSpPr>
        <p:grpSpPr bwMode="auto">
          <a:xfrm>
            <a:off x="807760" y="1599581"/>
            <a:ext cx="2169312" cy="2884487"/>
            <a:chOff x="956639" y="3269399"/>
            <a:chExt cx="2342218" cy="288525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757E40F6-A02D-4142-8544-737C6A39E8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6999" y="3269399"/>
              <a:ext cx="1829067" cy="1829286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428DBC3C-4F92-40CF-A8D8-43AC64F48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527" y="3436325"/>
              <a:ext cx="913899" cy="76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Arabic" panose="02040503050201020203" pitchFamily="18" charset="-78"/>
                  <a:ea typeface="맑은 고딕" panose="020B0503020000020004" pitchFamily="34" charset="-127"/>
                  <a:cs typeface="Adobe Arabic" panose="02040503050201020203" pitchFamily="18" charset="-78"/>
                </a:rPr>
                <a:t>6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맑은 고딕" panose="020B0503020000020004" pitchFamily="34" charset="-127"/>
                <a:cs typeface="Adobe Arabic" panose="02040503050201020203" pitchFamily="18" charset="-78"/>
              </a:endParaRPr>
            </a:p>
          </p:txBody>
        </p:sp>
        <p:sp>
          <p:nvSpPr>
            <p:cNvPr id="20" name="자유형: 도형 51">
              <a:extLst>
                <a:ext uri="{FF2B5EF4-FFF2-40B4-BE49-F238E27FC236}">
                  <a16:creationId xmlns:a16="http://schemas.microsoft.com/office/drawing/2014/main" id="{5709C81B-2BF9-4F20-A592-2781B25FE272}"/>
                </a:ext>
              </a:extLst>
            </p:cNvPr>
            <p:cNvSpPr/>
            <p:nvPr/>
          </p:nvSpPr>
          <p:spPr>
            <a:xfrm>
              <a:off x="956639" y="3850578"/>
              <a:ext cx="2159316" cy="2304074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6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232D8A-6B8E-4F48-9967-11CBBF163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041" y="4735818"/>
              <a:ext cx="2153816" cy="646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/>
              <a:r>
                <a:rPr lang="tr-TR" dirty="0"/>
                <a:t>Sebat eden </a:t>
              </a:r>
              <a:r>
                <a:rPr lang="tr-TR" dirty="0" err="1"/>
                <a:t>hiperpotasemi</a:t>
              </a:r>
              <a:endParaRPr lang="tr-TR" dirty="0"/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id="{718BE40D-F1E1-4AC1-A05E-EFA7B963E2D3}"/>
              </a:ext>
            </a:extLst>
          </p:cNvPr>
          <p:cNvGrpSpPr>
            <a:grpSpLocks/>
          </p:cNvGrpSpPr>
          <p:nvPr/>
        </p:nvGrpSpPr>
        <p:grpSpPr bwMode="auto">
          <a:xfrm>
            <a:off x="3024184" y="1609784"/>
            <a:ext cx="1994330" cy="2896387"/>
            <a:chOff x="3667189" y="3269399"/>
            <a:chExt cx="2163371" cy="2897156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8BF17404-EB68-4E0A-9941-F2C8896BE8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9334" y="3269399"/>
              <a:ext cx="1828635" cy="1829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2E5170-1EFD-453B-94FF-0DF90166E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625" y="3392603"/>
              <a:ext cx="971376" cy="76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Arabic" panose="02040503050201020203" pitchFamily="18" charset="-78"/>
                  <a:ea typeface="맑은 고딕" panose="020B0503020000020004" pitchFamily="34" charset="-127"/>
                  <a:cs typeface="Adobe Arabic" panose="02040503050201020203" pitchFamily="18" charset="-78"/>
                </a:rPr>
                <a:t>7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맑은 고딕" panose="020B0503020000020004" pitchFamily="34" charset="-127"/>
                <a:cs typeface="Adobe Arabic" panose="02040503050201020203" pitchFamily="18" charset="-78"/>
              </a:endParaRPr>
            </a:p>
          </p:txBody>
        </p:sp>
        <p:sp>
          <p:nvSpPr>
            <p:cNvPr id="25" name="자유형: 도형 54">
              <a:extLst>
                <a:ext uri="{FF2B5EF4-FFF2-40B4-BE49-F238E27FC236}">
                  <a16:creationId xmlns:a16="http://schemas.microsoft.com/office/drawing/2014/main" id="{CD0D4AC1-90AD-4EED-93B1-1B7123DBE992}"/>
                </a:ext>
              </a:extLst>
            </p:cNvPr>
            <p:cNvSpPr/>
            <p:nvPr/>
          </p:nvSpPr>
          <p:spPr>
            <a:xfrm>
              <a:off x="3667189" y="3862481"/>
              <a:ext cx="2160393" cy="2304074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9D9BE329-1BEA-4029-8738-A149B31AD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6744" y="4799485"/>
              <a:ext cx="2153816" cy="646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/>
              <a:r>
                <a:rPr lang="tr-TR" dirty="0"/>
                <a:t>Tekrarlayan veya yaygın taş hastalığı</a:t>
              </a:r>
            </a:p>
          </p:txBody>
        </p:sp>
      </p:grpSp>
      <p:grpSp>
        <p:nvGrpSpPr>
          <p:cNvPr id="27" name="Grup 26">
            <a:extLst>
              <a:ext uri="{FF2B5EF4-FFF2-40B4-BE49-F238E27FC236}">
                <a16:creationId xmlns:a16="http://schemas.microsoft.com/office/drawing/2014/main" id="{D71FBA2C-1F13-40F0-930D-60D9064FC232}"/>
              </a:ext>
            </a:extLst>
          </p:cNvPr>
          <p:cNvGrpSpPr>
            <a:grpSpLocks/>
          </p:cNvGrpSpPr>
          <p:nvPr/>
        </p:nvGrpSpPr>
        <p:grpSpPr bwMode="auto">
          <a:xfrm>
            <a:off x="5185603" y="1679552"/>
            <a:ext cx="2007615" cy="2833170"/>
            <a:chOff x="6398995" y="3320730"/>
            <a:chExt cx="2160650" cy="2833922"/>
          </a:xfrm>
        </p:grpSpPr>
        <p:sp>
          <p:nvSpPr>
            <p:cNvPr id="28" name="Rounded Rectangle 14">
              <a:extLst>
                <a:ext uri="{FF2B5EF4-FFF2-40B4-BE49-F238E27FC236}">
                  <a16:creationId xmlns:a16="http://schemas.microsoft.com/office/drawing/2014/main" id="{51883246-479E-4972-82D5-A7AD8851DC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8778" y="3320730"/>
              <a:ext cx="1828853" cy="18292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427A3002-4EFD-4EAB-86A9-C01283FF6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4642" y="3385735"/>
              <a:ext cx="1009430" cy="76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altLang="ko-KR" sz="4400" b="1" dirty="0">
                  <a:solidFill>
                    <a:prstClr val="white"/>
                  </a:solidFill>
                  <a:latin typeface="Adobe Arabic" panose="02040503050201020203" pitchFamily="18" charset="-78"/>
                  <a:ea typeface="맑은 고딕" panose="020B0503020000020004" pitchFamily="34" charset="-127"/>
                  <a:cs typeface="Adobe Arabic" panose="02040503050201020203" pitchFamily="18" charset="-78"/>
                </a:rPr>
                <a:t>8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맑은 고딕" panose="020B0503020000020004" pitchFamily="34" charset="-127"/>
                <a:cs typeface="Adobe Arabic" panose="02040503050201020203" pitchFamily="18" charset="-78"/>
              </a:endParaRPr>
            </a:p>
          </p:txBody>
        </p:sp>
        <p:sp>
          <p:nvSpPr>
            <p:cNvPr id="30" name="자유형: 도형 53">
              <a:extLst>
                <a:ext uri="{FF2B5EF4-FFF2-40B4-BE49-F238E27FC236}">
                  <a16:creationId xmlns:a16="http://schemas.microsoft.com/office/drawing/2014/main" id="{80BF99F0-2452-475F-9409-5C0F54E1D034}"/>
                </a:ext>
              </a:extLst>
            </p:cNvPr>
            <p:cNvSpPr/>
            <p:nvPr/>
          </p:nvSpPr>
          <p:spPr>
            <a:xfrm>
              <a:off x="6398995" y="3850578"/>
              <a:ext cx="2160650" cy="2304074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2B98FB67-45EC-4DC1-B382-B885CBF59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7175" y="4791156"/>
              <a:ext cx="1890881" cy="646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/>
              <a:r>
                <a:rPr lang="tr-TR" dirty="0"/>
                <a:t>Ailevi böbrek hastalığı</a:t>
              </a:r>
            </a:p>
          </p:txBody>
        </p:sp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9C045BF8-52F6-4800-BDD7-621F8535806F}"/>
              </a:ext>
            </a:extLst>
          </p:cNvPr>
          <p:cNvGrpSpPr>
            <a:grpSpLocks/>
          </p:cNvGrpSpPr>
          <p:nvPr/>
        </p:nvGrpSpPr>
        <p:grpSpPr bwMode="auto">
          <a:xfrm>
            <a:off x="7329202" y="1643954"/>
            <a:ext cx="2119796" cy="2862217"/>
            <a:chOff x="9100058" y="3269399"/>
            <a:chExt cx="2160649" cy="2862977"/>
          </a:xfrm>
        </p:grpSpPr>
        <p:sp>
          <p:nvSpPr>
            <p:cNvPr id="33" name="Rounded Rectangle 20">
              <a:extLst>
                <a:ext uri="{FF2B5EF4-FFF2-40B4-BE49-F238E27FC236}">
                  <a16:creationId xmlns:a16="http://schemas.microsoft.com/office/drawing/2014/main" id="{CDA2544D-F681-4E94-AC08-B7A5C0652D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1454" y="3269399"/>
              <a:ext cx="1828852" cy="18292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DE37592D-B8D3-4869-B16D-87D861BB0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5915" y="3477761"/>
              <a:ext cx="760660" cy="76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Arabic" panose="02040503050201020203" pitchFamily="18" charset="-78"/>
                  <a:ea typeface="맑은 고딕" panose="020B0503020000020004" pitchFamily="34" charset="-127"/>
                  <a:cs typeface="Adobe Arabic" panose="02040503050201020203" pitchFamily="18" charset="-78"/>
                </a:rPr>
                <a:t>9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맑은 고딕" panose="020B0503020000020004" pitchFamily="34" charset="-127"/>
                <a:cs typeface="Adobe Arabic" panose="02040503050201020203" pitchFamily="18" charset="-78"/>
              </a:endParaRPr>
            </a:p>
          </p:txBody>
        </p:sp>
        <p:sp>
          <p:nvSpPr>
            <p:cNvPr id="35" name="자유형: 도형 52">
              <a:extLst>
                <a:ext uri="{FF2B5EF4-FFF2-40B4-BE49-F238E27FC236}">
                  <a16:creationId xmlns:a16="http://schemas.microsoft.com/office/drawing/2014/main" id="{537EC49F-6304-428E-BE3C-B43EE6D00819}"/>
                </a:ext>
              </a:extLst>
            </p:cNvPr>
            <p:cNvSpPr/>
            <p:nvPr/>
          </p:nvSpPr>
          <p:spPr>
            <a:xfrm>
              <a:off x="9100058" y="3828302"/>
              <a:ext cx="2160649" cy="2304074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0B8109BB-1798-45F7-BB4F-621918FCC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7284" y="4657087"/>
              <a:ext cx="2003482" cy="646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/>
              <a:r>
                <a:rPr lang="tr-TR" dirty="0" err="1"/>
                <a:t>Renal</a:t>
              </a:r>
              <a:r>
                <a:rPr lang="tr-TR" dirty="0"/>
                <a:t> arter </a:t>
              </a:r>
              <a:r>
                <a:rPr lang="tr-TR" dirty="0" err="1"/>
                <a:t>stenozu</a:t>
              </a:r>
              <a:r>
                <a:rPr lang="tr-TR" dirty="0"/>
                <a:t> şüphesi</a:t>
              </a:r>
            </a:p>
          </p:txBody>
        </p:sp>
      </p:grpSp>
      <p:grpSp>
        <p:nvGrpSpPr>
          <p:cNvPr id="38" name="Grup 37">
            <a:extLst>
              <a:ext uri="{FF2B5EF4-FFF2-40B4-BE49-F238E27FC236}">
                <a16:creationId xmlns:a16="http://schemas.microsoft.com/office/drawing/2014/main" id="{8ED7A548-E1CA-4AFB-86EC-5CED00E50378}"/>
              </a:ext>
            </a:extLst>
          </p:cNvPr>
          <p:cNvGrpSpPr>
            <a:grpSpLocks/>
          </p:cNvGrpSpPr>
          <p:nvPr/>
        </p:nvGrpSpPr>
        <p:grpSpPr bwMode="auto">
          <a:xfrm>
            <a:off x="9618398" y="1609783"/>
            <a:ext cx="2204224" cy="2851317"/>
            <a:chOff x="9148157" y="3398647"/>
            <a:chExt cx="2160649" cy="2852075"/>
          </a:xfrm>
        </p:grpSpPr>
        <p:sp>
          <p:nvSpPr>
            <p:cNvPr id="39" name="Rounded Rectangle 20">
              <a:extLst>
                <a:ext uri="{FF2B5EF4-FFF2-40B4-BE49-F238E27FC236}">
                  <a16:creationId xmlns:a16="http://schemas.microsoft.com/office/drawing/2014/main" id="{80D423F4-F8FD-4397-A2B9-D500F22FA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1454" y="3398647"/>
              <a:ext cx="1828852" cy="170003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6249107F-EF08-46E0-9F3B-40396FDC3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6627" y="3483604"/>
              <a:ext cx="1011038" cy="76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Arabic" panose="02040503050201020203" pitchFamily="18" charset="-78"/>
                  <a:ea typeface="맑은 고딕" panose="020B0503020000020004" pitchFamily="34" charset="-127"/>
                  <a:cs typeface="Adobe Arabic" panose="02040503050201020203" pitchFamily="18" charset="-78"/>
                </a:rPr>
                <a:t>10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맑은 고딕" panose="020B0503020000020004" pitchFamily="34" charset="-127"/>
                <a:cs typeface="Adobe Arabic" panose="02040503050201020203" pitchFamily="18" charset="-78"/>
              </a:endParaRPr>
            </a:p>
          </p:txBody>
        </p:sp>
        <p:sp>
          <p:nvSpPr>
            <p:cNvPr id="41" name="자유형: 도형 52">
              <a:extLst>
                <a:ext uri="{FF2B5EF4-FFF2-40B4-BE49-F238E27FC236}">
                  <a16:creationId xmlns:a16="http://schemas.microsoft.com/office/drawing/2014/main" id="{22B5229F-A27C-45C7-BB6C-B8E8B414A5BA}"/>
                </a:ext>
              </a:extLst>
            </p:cNvPr>
            <p:cNvSpPr/>
            <p:nvPr/>
          </p:nvSpPr>
          <p:spPr>
            <a:xfrm>
              <a:off x="9148157" y="3946648"/>
              <a:ext cx="2160649" cy="2304074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71889918-4DDF-45DD-B703-C7FE670F1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12581" y="4374590"/>
              <a:ext cx="2003482" cy="175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/>
              <a:r>
                <a:rPr lang="tr-TR" dirty="0"/>
                <a:t>Diyabetik hastada böbrek hastalığının diyabet dışı bir nedenden kaynaklandığı şüphesi</a:t>
              </a:r>
            </a:p>
          </p:txBody>
        </p:sp>
      </p:grpSp>
      <p:sp>
        <p:nvSpPr>
          <p:cNvPr id="43" name="Dikdörtgen 42">
            <a:extLst>
              <a:ext uri="{FF2B5EF4-FFF2-40B4-BE49-F238E27FC236}">
                <a16:creationId xmlns:a16="http://schemas.microsoft.com/office/drawing/2014/main" id="{572D4BA7-359E-46F1-8218-ED402E326BAD}"/>
              </a:ext>
            </a:extLst>
          </p:cNvPr>
          <p:cNvSpPr/>
          <p:nvPr/>
        </p:nvSpPr>
        <p:spPr>
          <a:xfrm>
            <a:off x="961847" y="5042429"/>
            <a:ext cx="10565919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Hasta izlemde iken sevk kriterleri ortaya çıkarsa hasta hızla sevk edilmelidir</a:t>
            </a:r>
          </a:p>
        </p:txBody>
      </p:sp>
      <p:pic>
        <p:nvPicPr>
          <p:cNvPr id="37" name="Resim 36">
            <a:extLst>
              <a:ext uri="{FF2B5EF4-FFF2-40B4-BE49-F238E27FC236}">
                <a16:creationId xmlns:a16="http://schemas.microsoft.com/office/drawing/2014/main" id="{C47ED532-60C0-41BC-984C-BA509B21F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5"/>
          <a:stretch/>
        </p:blipFill>
        <p:spPr>
          <a:xfrm>
            <a:off x="10524041" y="4582410"/>
            <a:ext cx="392938" cy="13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İlaç Yönetimi ve Hasta Güvenliği - 1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580120-61F6-47CF-B998-256A27AAAB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177" y="1434564"/>
            <a:ext cx="10591855" cy="4179427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36E50A27-F128-4E8D-9263-973355CFB769}"/>
              </a:ext>
            </a:extLst>
          </p:cNvPr>
          <p:cNvSpPr txBox="1"/>
          <p:nvPr/>
        </p:nvSpPr>
        <p:spPr>
          <a:xfrm>
            <a:off x="977230" y="1828865"/>
            <a:ext cx="976946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355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tr-TR" sz="2400" dirty="0" err="1">
                <a:solidFill>
                  <a:srgbClr val="E7E6E6">
                    <a:lumMod val="10000"/>
                  </a:srgbClr>
                </a:solidFill>
              </a:rPr>
              <a:t>KBH’lı</a:t>
            </a:r>
            <a:r>
              <a:rPr lang="tr-TR" sz="2400" dirty="0">
                <a:solidFill>
                  <a:srgbClr val="E7E6E6">
                    <a:lumMod val="10000"/>
                  </a:srgbClr>
                </a:solidFill>
              </a:rPr>
              <a:t> hastalara yeni bir ilaç reçete ederken, konuyla ilgili ilaç dozu düzenleme rehberlerine bakılmalıdır. </a:t>
            </a:r>
          </a:p>
          <a:p>
            <a:pPr marL="342900" lvl="0" indent="-342900" defTabSz="355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tr-TR" sz="2400" dirty="0" err="1">
                <a:solidFill>
                  <a:srgbClr val="E7E6E6">
                    <a:lumMod val="10000"/>
                  </a:srgbClr>
                </a:solidFill>
              </a:rPr>
              <a:t>KBH’lı</a:t>
            </a:r>
            <a:r>
              <a:rPr lang="tr-TR" sz="2400" dirty="0">
                <a:solidFill>
                  <a:srgbClr val="E7E6E6">
                    <a:lumMod val="10000"/>
                  </a:srgbClr>
                </a:solidFill>
              </a:rPr>
              <a:t> hastalara böbrekler yoluyla atılan ilaçlar reçete edilirken, hastanın mevcut GFH düzeyi mutlaka dikkate alınmalıdır.</a:t>
            </a:r>
          </a:p>
          <a:p>
            <a:pPr marL="342900" lvl="0" indent="-342900" defTabSz="355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E7E6E6">
                    <a:lumMod val="10000"/>
                  </a:srgbClr>
                </a:solidFill>
              </a:rPr>
              <a:t> Bazı ilaçlar için uygulanan dozun azaltılması, bazıları için ise doz aralıklarının uzatılması gerekebilir. </a:t>
            </a:r>
          </a:p>
        </p:txBody>
      </p:sp>
    </p:spTree>
    <p:extLst>
      <p:ext uri="{BB962C8B-B14F-4D97-AF65-F5344CB8AC3E}">
        <p14:creationId xmlns:p14="http://schemas.microsoft.com/office/powerpoint/2010/main" val="36107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İlaç Yönetimi ve Hasta Güvenliği - 2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D9B790A-B08F-4FA6-BDBA-56951ADC19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707" y="1445197"/>
            <a:ext cx="10331233" cy="4170232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595F7324-1F2B-48CD-96E4-ACA7BA205164}"/>
              </a:ext>
            </a:extLst>
          </p:cNvPr>
          <p:cNvSpPr txBox="1"/>
          <p:nvPr/>
        </p:nvSpPr>
        <p:spPr>
          <a:xfrm>
            <a:off x="1068516" y="1592913"/>
            <a:ext cx="9585307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355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E7E6E6">
                    <a:lumMod val="10000"/>
                  </a:srgbClr>
                </a:solidFill>
              </a:rPr>
              <a:t>GFH 60 ml/</a:t>
            </a:r>
            <a:r>
              <a:rPr lang="tr-TR" sz="2400" dirty="0" err="1">
                <a:solidFill>
                  <a:srgbClr val="E7E6E6">
                    <a:lumMod val="10000"/>
                  </a:srgbClr>
                </a:solidFill>
              </a:rPr>
              <a:t>dk</a:t>
            </a:r>
            <a:r>
              <a:rPr lang="tr-TR" sz="2400" dirty="0">
                <a:solidFill>
                  <a:srgbClr val="E7E6E6">
                    <a:lumMod val="10000"/>
                  </a:srgbClr>
                </a:solidFill>
              </a:rPr>
              <a:t>/1.73 m2‘nin altında olan hastalarda akut böbrek hasarı riski doğurabilecek durumlarda kullanılan ilaçlar gözden geçirilmeli ve </a:t>
            </a:r>
            <a:r>
              <a:rPr lang="tr-TR" sz="2400" dirty="0" err="1">
                <a:solidFill>
                  <a:srgbClr val="E7E6E6">
                    <a:lumMod val="10000"/>
                  </a:srgbClr>
                </a:solidFill>
              </a:rPr>
              <a:t>nefrotoksisite</a:t>
            </a:r>
            <a:r>
              <a:rPr lang="tr-TR" sz="2400" dirty="0">
                <a:solidFill>
                  <a:srgbClr val="E7E6E6">
                    <a:lumMod val="10000"/>
                  </a:srgbClr>
                </a:solidFill>
              </a:rPr>
              <a:t> potansiyeli olan veya böbrekler yoluyla atılan ilaçlar geçici olarak kesilmelidir.</a:t>
            </a:r>
          </a:p>
          <a:p>
            <a:pPr marL="342900" lvl="0" indent="-342900" defTabSz="355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E7E6E6">
                    <a:lumMod val="10000"/>
                  </a:srgbClr>
                </a:solidFill>
              </a:rPr>
              <a:t>GFH &lt;60 ml/</a:t>
            </a:r>
            <a:r>
              <a:rPr lang="tr-TR" sz="2400" dirty="0" err="1">
                <a:solidFill>
                  <a:srgbClr val="E7E6E6">
                    <a:lumMod val="10000"/>
                  </a:srgbClr>
                </a:solidFill>
              </a:rPr>
              <a:t>dk</a:t>
            </a:r>
            <a:r>
              <a:rPr lang="tr-TR" sz="2400" dirty="0">
                <a:solidFill>
                  <a:srgbClr val="E7E6E6">
                    <a:lumMod val="10000"/>
                  </a:srgbClr>
                </a:solidFill>
              </a:rPr>
              <a:t>/1.73 m2 olan hastalarda, fosfat nefropati riski nedeniyle, görüntüleme tetkikleri öncesinde barsak temizliği amacıyla ya da kabızlık tedavisinde oral fosfat içeren preparatlar kullanılmamalıdır.</a:t>
            </a:r>
          </a:p>
        </p:txBody>
      </p:sp>
    </p:spTree>
    <p:extLst>
      <p:ext uri="{BB962C8B-B14F-4D97-AF65-F5344CB8AC3E}">
        <p14:creationId xmlns:p14="http://schemas.microsoft.com/office/powerpoint/2010/main" val="34042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İlaç Yönetimi ve Hasta Güvenliği - 3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F2CB8A-068A-4359-B302-E736A4B74D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3968" y="1478000"/>
            <a:ext cx="10554477" cy="410253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C32763D4-2613-45F4-9AAE-2058F349B83C}"/>
              </a:ext>
            </a:extLst>
          </p:cNvPr>
          <p:cNvSpPr/>
          <p:nvPr/>
        </p:nvSpPr>
        <p:spPr>
          <a:xfrm>
            <a:off x="997212" y="1590021"/>
            <a:ext cx="10370820" cy="410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200" dirty="0"/>
              <a:t>GFH ≥45 ml/</a:t>
            </a:r>
            <a:r>
              <a:rPr lang="tr-TR" sz="2200" dirty="0" err="1"/>
              <a:t>dk</a:t>
            </a:r>
            <a:r>
              <a:rPr lang="tr-TR" sz="2200" dirty="0"/>
              <a:t>/1.73 m</a:t>
            </a:r>
            <a:r>
              <a:rPr lang="tr-TR" sz="2200" baseline="30000" dirty="0"/>
              <a:t>2</a:t>
            </a:r>
            <a:r>
              <a:rPr lang="tr-TR" sz="2200" dirty="0"/>
              <a:t> olan diyabetik hastalarda </a:t>
            </a:r>
            <a:r>
              <a:rPr lang="tr-TR" sz="2200" dirty="0" err="1"/>
              <a:t>metformin</a:t>
            </a:r>
            <a:r>
              <a:rPr lang="tr-TR" sz="2200" dirty="0"/>
              <a:t> kullanımına devam edilebilir. Ancak, laktik </a:t>
            </a:r>
            <a:r>
              <a:rPr lang="tr-TR" sz="2200" dirty="0" err="1"/>
              <a:t>asidoz</a:t>
            </a:r>
            <a:r>
              <a:rPr lang="tr-TR" sz="2200" dirty="0"/>
              <a:t> riski nedeniyle GFH 45 ml/</a:t>
            </a:r>
            <a:r>
              <a:rPr lang="tr-TR" sz="2200" dirty="0" err="1"/>
              <a:t>dk</a:t>
            </a:r>
            <a:r>
              <a:rPr lang="tr-TR" sz="2200" dirty="0"/>
              <a:t>/1.73 m</a:t>
            </a:r>
            <a:r>
              <a:rPr lang="tr-TR" sz="2200" baseline="30000" dirty="0"/>
              <a:t>2</a:t>
            </a:r>
            <a:r>
              <a:rPr lang="tr-TR" sz="2200" dirty="0"/>
              <a:t>‘nin altında olan hastalarda dozu yarıya düşürülmeli, 30 ml/</a:t>
            </a:r>
            <a:r>
              <a:rPr lang="tr-TR" sz="2200" dirty="0" err="1"/>
              <a:t>dk</a:t>
            </a:r>
            <a:r>
              <a:rPr lang="tr-TR" sz="2200" dirty="0"/>
              <a:t>/1.73 m</a:t>
            </a:r>
            <a:r>
              <a:rPr lang="tr-TR" sz="2200" baseline="30000" dirty="0"/>
              <a:t>2</a:t>
            </a:r>
            <a:r>
              <a:rPr lang="tr-TR" sz="2200" dirty="0"/>
              <a:t>‘nin altında olan hastalarda ise kesilmelidir.</a:t>
            </a:r>
          </a:p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200" dirty="0"/>
              <a:t>Potansiyel olarak </a:t>
            </a:r>
            <a:r>
              <a:rPr lang="tr-TR" sz="2200" dirty="0" err="1"/>
              <a:t>nefrotoksik</a:t>
            </a:r>
            <a:r>
              <a:rPr lang="tr-TR" sz="2200" dirty="0"/>
              <a:t> ajan (</a:t>
            </a:r>
            <a:r>
              <a:rPr lang="tr-TR" sz="2200" dirty="0" err="1"/>
              <a:t>sitotoksik</a:t>
            </a:r>
            <a:r>
              <a:rPr lang="tr-TR" sz="2200" dirty="0"/>
              <a:t> ilaçlar, lityum, </a:t>
            </a:r>
            <a:r>
              <a:rPr lang="tr-TR" sz="2200" dirty="0" err="1"/>
              <a:t>kalsinörin</a:t>
            </a:r>
            <a:r>
              <a:rPr lang="tr-TR" sz="2200" dirty="0"/>
              <a:t> inhibitörleri gibi) kullanan tüm hastaların aralıklı olarak böbrek fonksiyonları, elektrolit düzeyleri ve yapılabiliyorsa ilaç düzeyleri takip edilmelidir. 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200" dirty="0" err="1"/>
              <a:t>KBH’lı</a:t>
            </a:r>
            <a:r>
              <a:rPr lang="tr-TR" sz="2200" dirty="0"/>
              <a:t> hastalarda bitkisel ürünler dahil reçetesiz satılan ilaçlar kullanılmamalıdır.</a:t>
            </a:r>
          </a:p>
        </p:txBody>
      </p:sp>
    </p:spTree>
    <p:extLst>
      <p:ext uri="{BB962C8B-B14F-4D97-AF65-F5344CB8AC3E}">
        <p14:creationId xmlns:p14="http://schemas.microsoft.com/office/powerpoint/2010/main" val="23990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Bölüm Sonu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CEF74EA1-A7A9-40C2-B8A3-B6E691C97DBD}"/>
              </a:ext>
            </a:extLst>
          </p:cNvPr>
          <p:cNvGrpSpPr/>
          <p:nvPr/>
        </p:nvGrpSpPr>
        <p:grpSpPr>
          <a:xfrm>
            <a:off x="366963" y="1640422"/>
            <a:ext cx="11630595" cy="3577155"/>
            <a:chOff x="538883" y="1444511"/>
            <a:chExt cx="10861514" cy="3577155"/>
          </a:xfrm>
        </p:grpSpPr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3207875" y="2502279"/>
              <a:ext cx="819252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b="1" dirty="0"/>
                <a:t>Kronik böbrek hastalığının «</a:t>
              </a:r>
              <a:r>
                <a:rPr lang="tr-TR" sz="2800" b="1" dirty="0">
                  <a:solidFill>
                    <a:srgbClr val="C00000"/>
                  </a:solidFill>
                </a:rPr>
                <a:t>Belirti ve Bulguları, Evrelerine Göre Oluşan Komplikasyonlar, Hastalığın Evresine Göre Takip Önerileri, Önerilen Diyet ve Sevk Kriterleri</a:t>
              </a:r>
              <a:endParaRPr lang="tr-TR" sz="2800" dirty="0">
                <a:solidFill>
                  <a:srgbClr val="C00000"/>
                </a:solidFill>
              </a:endParaRPr>
            </a:p>
            <a:p>
              <a:pPr lvl="0" algn="ctr"/>
              <a:r>
                <a:rPr lang="tr-TR" sz="2800" b="1" dirty="0"/>
                <a:t>»</a:t>
              </a:r>
              <a:r>
                <a:rPr lang="tr-TR" sz="2800" b="1" dirty="0">
                  <a:solidFill>
                    <a:srgbClr val="C00000"/>
                  </a:solidFill>
                </a:rPr>
                <a:t> </a:t>
              </a:r>
              <a:r>
                <a:rPr lang="tr-TR" sz="2800" b="1" dirty="0"/>
                <a:t>dersini tamamladınız.</a:t>
              </a:r>
              <a:endParaRPr lang="tr-TR" sz="2800" dirty="0"/>
            </a:p>
          </p:txBody>
        </p:sp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24647BD6-32BE-460C-A78A-580DE2CFF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3" y="1444511"/>
              <a:ext cx="2668992" cy="357715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939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 Böbrek Hastalığının Belirtileri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EDBD3560-26DD-48BA-8197-AF460C22CD86}"/>
              </a:ext>
            </a:extLst>
          </p:cNvPr>
          <p:cNvSpPr/>
          <p:nvPr/>
        </p:nvSpPr>
        <p:spPr>
          <a:xfrm>
            <a:off x="829340" y="1470227"/>
            <a:ext cx="5266660" cy="4134568"/>
          </a:xfrm>
          <a:prstGeom prst="round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25F1BA3-1C88-4A0E-AAD6-BC3DAA23FC98}"/>
              </a:ext>
            </a:extLst>
          </p:cNvPr>
          <p:cNvSpPr txBox="1"/>
          <p:nvPr/>
        </p:nvSpPr>
        <p:spPr>
          <a:xfrm>
            <a:off x="1271651" y="1435333"/>
            <a:ext cx="40765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Geceleri sık idrara çıkma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İdrar yapmada güçlük veya yanma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Kanlı işeme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İdrarda köpürme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Susama hissinde artış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Bacaklarda ve göz çevresinde şişlik 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Halsizlik, güçsüzlük, çabuk yorulma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İştah azalması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Bulantı ve kusma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Uyku güçlüğü</a:t>
            </a:r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4214A05C-C6A4-492A-A170-095E12074767}"/>
              </a:ext>
            </a:extLst>
          </p:cNvPr>
          <p:cNvSpPr/>
          <p:nvPr/>
        </p:nvSpPr>
        <p:spPr>
          <a:xfrm>
            <a:off x="6390168" y="1470227"/>
            <a:ext cx="4928948" cy="4134568"/>
          </a:xfrm>
          <a:prstGeom prst="round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284CA4C-CE1A-4318-B252-39D50764BD83}"/>
              </a:ext>
            </a:extLst>
          </p:cNvPr>
          <p:cNvSpPr txBox="1"/>
          <p:nvPr/>
        </p:nvSpPr>
        <p:spPr>
          <a:xfrm>
            <a:off x="6634716" y="1598915"/>
            <a:ext cx="4727943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Tat ve koku duyusu bozukluğu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Kilo kaybı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Kemik ağrısı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Hıçkırık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Cinsel işlevlerde azalma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Bacaklarda his bozukluğu ve huzursuzluk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Geceleri kas krampları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Nefes darlığı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Konsantrasyon eksikliği ve düşünme zorluğu</a:t>
            </a:r>
          </a:p>
        </p:txBody>
      </p:sp>
    </p:spTree>
    <p:extLst>
      <p:ext uri="{BB962C8B-B14F-4D97-AF65-F5344CB8AC3E}">
        <p14:creationId xmlns:p14="http://schemas.microsoft.com/office/powerpoint/2010/main" val="31290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Kronik Böbrek Hastalığının Bulguları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87D4658B-2D1A-4379-86F6-B50860691015}"/>
              </a:ext>
            </a:extLst>
          </p:cNvPr>
          <p:cNvSpPr/>
          <p:nvPr/>
        </p:nvSpPr>
        <p:spPr>
          <a:xfrm>
            <a:off x="776178" y="1459594"/>
            <a:ext cx="7156792" cy="4134568"/>
          </a:xfrm>
          <a:prstGeom prst="round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89FE269-42BC-4B0C-A40F-8D9FEA720A55}"/>
              </a:ext>
            </a:extLst>
          </p:cNvPr>
          <p:cNvSpPr txBox="1"/>
          <p:nvPr/>
        </p:nvSpPr>
        <p:spPr>
          <a:xfrm>
            <a:off x="1250386" y="1394551"/>
            <a:ext cx="573028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Solukluk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Deride kuruma ve kaşıntı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Kirli, toprak rengi cilt görünümü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Kilo kaybı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Hipertansiyon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Ruhsal bozukluklar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Şuur bulanıklığı ve </a:t>
            </a:r>
            <a:r>
              <a:rPr lang="tr-TR" sz="2000" dirty="0" err="1"/>
              <a:t>konvülziyon</a:t>
            </a:r>
            <a:endParaRPr lang="tr-TR" sz="2000" dirty="0"/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Bacaklarda duyu kaybı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 err="1"/>
              <a:t>Pretibial</a:t>
            </a:r>
            <a:r>
              <a:rPr lang="tr-TR" sz="2000" dirty="0"/>
              <a:t> ve </a:t>
            </a:r>
            <a:r>
              <a:rPr lang="tr-TR" sz="2000" dirty="0" err="1"/>
              <a:t>periorbital</a:t>
            </a:r>
            <a:r>
              <a:rPr lang="tr-TR" sz="2000" dirty="0"/>
              <a:t> ödem</a:t>
            </a:r>
          </a:p>
        </p:txBody>
      </p:sp>
    </p:spTree>
    <p:extLst>
      <p:ext uri="{BB962C8B-B14F-4D97-AF65-F5344CB8AC3E}">
        <p14:creationId xmlns:p14="http://schemas.microsoft.com/office/powerpoint/2010/main" val="31288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8928"/>
            <a:ext cx="12192000" cy="288032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0" y="1918428"/>
            <a:ext cx="12192000" cy="2650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477424" y="2566157"/>
            <a:ext cx="740338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tr-TR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 Böbrek Hastalığının  </a:t>
            </a:r>
            <a:r>
              <a:rPr lang="en-US" altLang="ko-K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Evrelerine</a:t>
            </a:r>
            <a:r>
              <a:rPr lang="en-US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Göre Oluşan Komplikasyonlar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3074" name="Picture 2" descr="Sorun, Başarı, Sonuç, Iş, Analiz, Çözüm, El, Büyüteç">
            <a:extLst>
              <a:ext uri="{FF2B5EF4-FFF2-40B4-BE49-F238E27FC236}">
                <a16:creationId xmlns:a16="http://schemas.microsoft.com/office/drawing/2014/main" id="{D590CE7E-3E24-4D1F-B11E-82E5EFAD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18428"/>
            <a:ext cx="401955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4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KBH’nın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Evrelerine Göre Oluşabilecek Komplikasyonlar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13E4CAD9-774B-42DC-8DC4-2B00B27AC265}"/>
              </a:ext>
            </a:extLst>
          </p:cNvPr>
          <p:cNvSpPr/>
          <p:nvPr/>
        </p:nvSpPr>
        <p:spPr>
          <a:xfrm>
            <a:off x="6734996" y="1621603"/>
            <a:ext cx="3264195" cy="360443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14B91D5-B365-47CC-B960-9B85B7E25E01}"/>
              </a:ext>
            </a:extLst>
          </p:cNvPr>
          <p:cNvSpPr/>
          <p:nvPr/>
        </p:nvSpPr>
        <p:spPr>
          <a:xfrm>
            <a:off x="802671" y="1482549"/>
            <a:ext cx="5751527" cy="4046381"/>
          </a:xfrm>
          <a:prstGeom prst="rect">
            <a:avLst/>
          </a:prstGeom>
          <a:solidFill>
            <a:srgbClr val="F4F9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B0D8D8B-3764-4480-88D9-F6FDFF9E27EB}"/>
              </a:ext>
            </a:extLst>
          </p:cNvPr>
          <p:cNvSpPr txBox="1"/>
          <p:nvPr/>
        </p:nvSpPr>
        <p:spPr>
          <a:xfrm>
            <a:off x="972486" y="1621603"/>
            <a:ext cx="5443870" cy="375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355600">
              <a:lnSpc>
                <a:spcPct val="150000"/>
              </a:lnSpc>
              <a:buClr>
                <a:srgbClr val="D60000"/>
              </a:buClr>
              <a:buSzPct val="100000"/>
              <a:buBlip>
                <a:blip r:embed="rId3"/>
              </a:buBlip>
              <a:defRPr/>
            </a:pPr>
            <a:r>
              <a:rPr lang="tr-TR" sz="2300" dirty="0">
                <a:solidFill>
                  <a:srgbClr val="E7E6E6">
                    <a:lumMod val="10000"/>
                  </a:srgbClr>
                </a:solidFill>
              </a:rPr>
              <a:t>Hipertansiyon,</a:t>
            </a:r>
          </a:p>
          <a:p>
            <a:pPr marL="457200" lvl="0" indent="-457200" defTabSz="355600">
              <a:lnSpc>
                <a:spcPct val="150000"/>
              </a:lnSpc>
              <a:buClr>
                <a:srgbClr val="D60000"/>
              </a:buClr>
              <a:buSzPct val="100000"/>
              <a:buBlip>
                <a:blip r:embed="rId3"/>
              </a:buBlip>
              <a:defRPr/>
            </a:pPr>
            <a:r>
              <a:rPr lang="tr-TR" sz="2300" dirty="0" err="1">
                <a:solidFill>
                  <a:srgbClr val="E7E6E6">
                    <a:lumMod val="10000"/>
                  </a:srgbClr>
                </a:solidFill>
              </a:rPr>
              <a:t>Dislipidemi</a:t>
            </a:r>
            <a:r>
              <a:rPr lang="tr-TR" sz="2300" dirty="0">
                <a:solidFill>
                  <a:srgbClr val="E7E6E6">
                    <a:lumMod val="10000"/>
                  </a:srgbClr>
                </a:solidFill>
              </a:rPr>
              <a:t>,</a:t>
            </a:r>
          </a:p>
          <a:p>
            <a:pPr marL="457200" lvl="0" indent="-457200" defTabSz="355600">
              <a:lnSpc>
                <a:spcPct val="150000"/>
              </a:lnSpc>
              <a:buClr>
                <a:srgbClr val="D60000"/>
              </a:buClr>
              <a:buSzPct val="100000"/>
              <a:buBlip>
                <a:blip r:embed="rId3"/>
              </a:buBlip>
              <a:defRPr/>
            </a:pPr>
            <a:r>
              <a:rPr lang="tr-TR" sz="2300" dirty="0">
                <a:solidFill>
                  <a:srgbClr val="E7E6E6">
                    <a:lumMod val="10000"/>
                  </a:srgbClr>
                </a:solidFill>
              </a:rPr>
              <a:t>Anemi,</a:t>
            </a:r>
          </a:p>
          <a:p>
            <a:pPr marL="457200" lvl="0" indent="-457200" defTabSz="355600">
              <a:lnSpc>
                <a:spcPct val="150000"/>
              </a:lnSpc>
              <a:buClr>
                <a:srgbClr val="D60000"/>
              </a:buClr>
              <a:buSzPct val="100000"/>
              <a:buBlip>
                <a:blip r:embed="rId3"/>
              </a:buBlip>
              <a:defRPr/>
            </a:pPr>
            <a:r>
              <a:rPr lang="tr-TR" sz="2300" dirty="0">
                <a:solidFill>
                  <a:srgbClr val="E7E6E6">
                    <a:lumMod val="10000"/>
                  </a:srgbClr>
                </a:solidFill>
              </a:rPr>
              <a:t>Mineral ve Kemik Bozuklukları,</a:t>
            </a:r>
          </a:p>
          <a:p>
            <a:pPr marL="457200" lvl="0" indent="-457200" defTabSz="355600">
              <a:lnSpc>
                <a:spcPct val="150000"/>
              </a:lnSpc>
              <a:buClr>
                <a:srgbClr val="D60000"/>
              </a:buClr>
              <a:buSzPct val="100000"/>
              <a:buBlip>
                <a:blip r:embed="rId3"/>
              </a:buBlip>
              <a:defRPr/>
            </a:pPr>
            <a:r>
              <a:rPr lang="tr-TR" sz="2300" dirty="0" err="1">
                <a:solidFill>
                  <a:srgbClr val="E7E6E6">
                    <a:lumMod val="10000"/>
                  </a:srgbClr>
                </a:solidFill>
              </a:rPr>
              <a:t>Vasküler</a:t>
            </a:r>
            <a:r>
              <a:rPr lang="tr-TR" sz="2300" dirty="0">
                <a:solidFill>
                  <a:srgbClr val="E7E6E6">
                    <a:lumMod val="10000"/>
                  </a:srgbClr>
                </a:solidFill>
              </a:rPr>
              <a:t> Kalsifikasyon,</a:t>
            </a:r>
          </a:p>
          <a:p>
            <a:pPr marL="457200" lvl="0" indent="-457200" defTabSz="355600">
              <a:lnSpc>
                <a:spcPct val="150000"/>
              </a:lnSpc>
              <a:buClr>
                <a:srgbClr val="D60000"/>
              </a:buClr>
              <a:buSzPct val="100000"/>
              <a:buBlip>
                <a:blip r:embed="rId3"/>
              </a:buBlip>
              <a:defRPr/>
            </a:pPr>
            <a:r>
              <a:rPr lang="tr-TR" sz="2300" dirty="0" err="1">
                <a:solidFill>
                  <a:srgbClr val="E7E6E6">
                    <a:lumMod val="10000"/>
                  </a:srgbClr>
                </a:solidFill>
              </a:rPr>
              <a:t>Asidoz</a:t>
            </a:r>
            <a:r>
              <a:rPr lang="tr-TR" sz="2300" dirty="0">
                <a:solidFill>
                  <a:srgbClr val="E7E6E6">
                    <a:lumMod val="10000"/>
                  </a:srgbClr>
                </a:solidFill>
              </a:rPr>
              <a:t>,</a:t>
            </a:r>
          </a:p>
          <a:p>
            <a:pPr marL="457200" lvl="0" indent="-457200" defTabSz="355600">
              <a:lnSpc>
                <a:spcPct val="150000"/>
              </a:lnSpc>
              <a:buClr>
                <a:srgbClr val="D60000"/>
              </a:buClr>
              <a:buSzPct val="100000"/>
              <a:buBlip>
                <a:blip r:embed="rId3"/>
              </a:buBlip>
              <a:defRPr/>
            </a:pPr>
            <a:r>
              <a:rPr lang="tr-TR" sz="2300" dirty="0" err="1">
                <a:solidFill>
                  <a:srgbClr val="E7E6E6">
                    <a:lumMod val="10000"/>
                  </a:srgbClr>
                </a:solidFill>
              </a:rPr>
              <a:t>Kardiyovasküler</a:t>
            </a:r>
            <a:r>
              <a:rPr lang="tr-TR" sz="2300" dirty="0">
                <a:solidFill>
                  <a:srgbClr val="E7E6E6">
                    <a:lumMod val="10000"/>
                  </a:srgbClr>
                </a:solidFill>
              </a:rPr>
              <a:t> Hastalıklar.</a:t>
            </a: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19AB8307-BE10-4BDE-AA92-4E13A506E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2541" y="1797040"/>
            <a:ext cx="2834722" cy="325888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0" indent="0">
              <a:lnSpc>
                <a:spcPct val="160000"/>
              </a:lnSpc>
              <a:buNone/>
            </a:pPr>
            <a:r>
              <a:rPr lang="tr-TR" sz="2500" dirty="0">
                <a:solidFill>
                  <a:srgbClr val="E7E6E6">
                    <a:lumMod val="10000"/>
                  </a:srgbClr>
                </a:solidFill>
              </a:rPr>
              <a:t>Özellikle KBH etiyolojisi </a:t>
            </a:r>
            <a:r>
              <a:rPr lang="tr-TR" sz="2500" b="1" dirty="0">
                <a:solidFill>
                  <a:srgbClr val="E7E6E6">
                    <a:lumMod val="10000"/>
                  </a:srgbClr>
                </a:solidFill>
              </a:rPr>
              <a:t>diabetes mellitus olan hastalarda</a:t>
            </a:r>
            <a:r>
              <a:rPr lang="tr-TR" sz="2500" dirty="0">
                <a:solidFill>
                  <a:srgbClr val="E7E6E6">
                    <a:lumMod val="10000"/>
                  </a:srgbClr>
                </a:solidFill>
              </a:rPr>
              <a:t>, bu riskler artar. </a:t>
            </a:r>
          </a:p>
          <a:p>
            <a:pPr marL="0" indent="0">
              <a:buNone/>
            </a:pPr>
            <a:endParaRPr lang="tr-TR" b="1" i="1" dirty="0"/>
          </a:p>
        </p:txBody>
      </p:sp>
      <p:pic>
        <p:nvPicPr>
          <p:cNvPr id="10" name="Grafik 9" descr="Yukarı yönlü eğilim">
            <a:extLst>
              <a:ext uri="{FF2B5EF4-FFF2-40B4-BE49-F238E27FC236}">
                <a16:creationId xmlns:a16="http://schemas.microsoft.com/office/drawing/2014/main" id="{1B9E6AD6-A911-4AC9-810E-7EBE5A8CB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17385" y="2100356"/>
            <a:ext cx="2029159" cy="32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435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 Böbrek Hastalığında Kan Basıncı Hedefleri ve Tedavi Önerileri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İçerik Yer Tutucusu 3">
            <a:extLst>
              <a:ext uri="{FF2B5EF4-FFF2-40B4-BE49-F238E27FC236}">
                <a16:creationId xmlns:a16="http://schemas.microsoft.com/office/drawing/2014/main" id="{3CD50CCB-2B26-4075-9C72-C6DB3A087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795935"/>
              </p:ext>
            </p:extLst>
          </p:nvPr>
        </p:nvGraphicFramePr>
        <p:xfrm>
          <a:off x="787634" y="1465318"/>
          <a:ext cx="10525408" cy="410614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793664">
                  <a:extLst>
                    <a:ext uri="{9D8B030D-6E8A-4147-A177-3AD203B41FA5}">
                      <a16:colId xmlns:a16="http://schemas.microsoft.com/office/drawing/2014/main" val="1943368284"/>
                    </a:ext>
                  </a:extLst>
                </a:gridCol>
                <a:gridCol w="2661901">
                  <a:extLst>
                    <a:ext uri="{9D8B030D-6E8A-4147-A177-3AD203B41FA5}">
                      <a16:colId xmlns:a16="http://schemas.microsoft.com/office/drawing/2014/main" val="4285978108"/>
                    </a:ext>
                  </a:extLst>
                </a:gridCol>
                <a:gridCol w="2585573">
                  <a:extLst>
                    <a:ext uri="{9D8B030D-6E8A-4147-A177-3AD203B41FA5}">
                      <a16:colId xmlns:a16="http://schemas.microsoft.com/office/drawing/2014/main" val="208445186"/>
                    </a:ext>
                  </a:extLst>
                </a:gridCol>
                <a:gridCol w="2484270">
                  <a:extLst>
                    <a:ext uri="{9D8B030D-6E8A-4147-A177-3AD203B41FA5}">
                      <a16:colId xmlns:a16="http://schemas.microsoft.com/office/drawing/2014/main" val="2534888050"/>
                    </a:ext>
                  </a:extLst>
                </a:gridCol>
              </a:tblGrid>
              <a:tr h="83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Özel durum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Tedavi eşiği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Kan basıncı hedefi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Öncelikli ilaçlar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810705"/>
                  </a:ext>
                </a:extLst>
              </a:tr>
              <a:tr h="1555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kern="1200" dirty="0">
                          <a:effectLst/>
                        </a:rPr>
                        <a:t>Kronik böbrek hastalığı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kern="1200" dirty="0">
                          <a:effectLst/>
                        </a:rPr>
                        <a:t>(Albüminüri yok) </a:t>
                      </a:r>
                      <a:endParaRPr lang="tr-TR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SKB ≥140 </a:t>
                      </a:r>
                      <a:r>
                        <a:rPr lang="tr-TR" sz="2400" dirty="0" err="1">
                          <a:effectLst/>
                        </a:rPr>
                        <a:t>mmHg</a:t>
                      </a:r>
                      <a:endParaRPr lang="tr-TR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DKB ≥90 </a:t>
                      </a:r>
                      <a:r>
                        <a:rPr lang="tr-TR" sz="2400" dirty="0" err="1">
                          <a:effectLst/>
                        </a:rPr>
                        <a:t>mmHg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SKB &lt;140 </a:t>
                      </a:r>
                      <a:r>
                        <a:rPr lang="tr-TR" sz="2400" dirty="0" err="1">
                          <a:effectLst/>
                        </a:rPr>
                        <a:t>mmHg</a:t>
                      </a:r>
                      <a:endParaRPr lang="tr-TR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DKB &lt;90 </a:t>
                      </a:r>
                      <a:r>
                        <a:rPr lang="tr-TR" sz="2400" dirty="0" err="1">
                          <a:effectLst/>
                        </a:rPr>
                        <a:t>mmHg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ACE inhibitörü, ARB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753861"/>
                  </a:ext>
                </a:extLst>
              </a:tr>
              <a:tr h="171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kern="1200" dirty="0">
                          <a:effectLst/>
                        </a:rPr>
                        <a:t>Kronik böbrek hastalığı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kern="1200" dirty="0">
                          <a:effectLst/>
                        </a:rPr>
                        <a:t>(Albüminüri var) </a:t>
                      </a:r>
                      <a:endParaRPr lang="tr-TR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SKB ≥140 </a:t>
                      </a:r>
                      <a:r>
                        <a:rPr lang="tr-TR" sz="2400" dirty="0" err="1">
                          <a:effectLst/>
                        </a:rPr>
                        <a:t>mmHg</a:t>
                      </a:r>
                      <a:endParaRPr lang="tr-TR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DKB ≥90 </a:t>
                      </a:r>
                      <a:r>
                        <a:rPr lang="tr-TR" sz="2400" dirty="0" err="1">
                          <a:effectLst/>
                        </a:rPr>
                        <a:t>mmHg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SKB &lt;130 </a:t>
                      </a:r>
                      <a:r>
                        <a:rPr lang="tr-TR" sz="2400" dirty="0" err="1">
                          <a:effectLst/>
                        </a:rPr>
                        <a:t>mmHg</a:t>
                      </a:r>
                      <a:endParaRPr lang="tr-TR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DKB &lt;80 </a:t>
                      </a:r>
                      <a:r>
                        <a:rPr lang="tr-TR" sz="2400" dirty="0" err="1">
                          <a:effectLst/>
                        </a:rPr>
                        <a:t>mmHg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ACE inhibitörü, ARB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68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3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10917</TotalTime>
  <Words>2090</Words>
  <Application>Microsoft Office PowerPoint</Application>
  <PresentationFormat>Geniş ekran</PresentationFormat>
  <Paragraphs>357</Paragraphs>
  <Slides>48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48</vt:i4>
      </vt:variant>
    </vt:vector>
  </HeadingPairs>
  <TitlesOfParts>
    <vt:vector size="59" baseType="lpstr">
      <vt:lpstr>맑은 고딕</vt:lpstr>
      <vt:lpstr>Adobe Arabic</vt:lpstr>
      <vt:lpstr>Arial</vt:lpstr>
      <vt:lpstr>Calibri</vt:lpstr>
      <vt:lpstr>Calibri gövde</vt:lpstr>
      <vt:lpstr>Calibri Light</vt:lpstr>
      <vt:lpstr>Times New Roman</vt:lpstr>
      <vt:lpstr>Verdana</vt:lpstr>
      <vt:lpstr>Wingdings</vt:lpstr>
      <vt:lpstr>1_Office Teması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BEDİHA ÖKSÜZ</dc:creator>
  <cp:lastModifiedBy>FATMA TAMKOÇ GÜRBÜZTÜRK</cp:lastModifiedBy>
  <cp:revision>504</cp:revision>
  <dcterms:created xsi:type="dcterms:W3CDTF">2020-11-23T09:22:27Z</dcterms:created>
  <dcterms:modified xsi:type="dcterms:W3CDTF">2021-07-07T11:37:53Z</dcterms:modified>
</cp:coreProperties>
</file>