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6"/>
  </p:notesMasterIdLst>
  <p:handoutMasterIdLst>
    <p:handoutMasterId r:id="rId167"/>
  </p:handoutMasterIdLst>
  <p:sldIdLst>
    <p:sldId id="257" r:id="rId2"/>
    <p:sldId id="458" r:id="rId3"/>
    <p:sldId id="461" r:id="rId4"/>
    <p:sldId id="459" r:id="rId5"/>
    <p:sldId id="462" r:id="rId6"/>
    <p:sldId id="463" r:id="rId7"/>
    <p:sldId id="464" r:id="rId8"/>
    <p:sldId id="465" r:id="rId9"/>
    <p:sldId id="466" r:id="rId10"/>
    <p:sldId id="467" r:id="rId11"/>
    <p:sldId id="468" r:id="rId12"/>
    <p:sldId id="469" r:id="rId13"/>
    <p:sldId id="471" r:id="rId14"/>
    <p:sldId id="470"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8" r:id="rId30"/>
    <p:sldId id="487"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 id="509" r:id="rId52"/>
    <p:sldId id="510" r:id="rId53"/>
    <p:sldId id="512" r:id="rId54"/>
    <p:sldId id="513" r:id="rId55"/>
    <p:sldId id="514" r:id="rId56"/>
    <p:sldId id="515" r:id="rId57"/>
    <p:sldId id="516"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43" r:id="rId71"/>
    <p:sldId id="530" r:id="rId72"/>
    <p:sldId id="531" r:id="rId73"/>
    <p:sldId id="532" r:id="rId74"/>
    <p:sldId id="533" r:id="rId75"/>
    <p:sldId id="538" r:id="rId76"/>
    <p:sldId id="539" r:id="rId77"/>
    <p:sldId id="540" r:id="rId78"/>
    <p:sldId id="541" r:id="rId79"/>
    <p:sldId id="542" r:id="rId80"/>
    <p:sldId id="544" r:id="rId81"/>
    <p:sldId id="545" r:id="rId82"/>
    <p:sldId id="546" r:id="rId83"/>
    <p:sldId id="547" r:id="rId84"/>
    <p:sldId id="548" r:id="rId85"/>
    <p:sldId id="549" r:id="rId86"/>
    <p:sldId id="550" r:id="rId87"/>
    <p:sldId id="551" r:id="rId88"/>
    <p:sldId id="552" r:id="rId89"/>
    <p:sldId id="553" r:id="rId90"/>
    <p:sldId id="554" r:id="rId91"/>
    <p:sldId id="555" r:id="rId92"/>
    <p:sldId id="556" r:id="rId93"/>
    <p:sldId id="557" r:id="rId94"/>
    <p:sldId id="558" r:id="rId95"/>
    <p:sldId id="559" r:id="rId96"/>
    <p:sldId id="560" r:id="rId97"/>
    <p:sldId id="561" r:id="rId98"/>
    <p:sldId id="562" r:id="rId99"/>
    <p:sldId id="563" r:id="rId100"/>
    <p:sldId id="564" r:id="rId101"/>
    <p:sldId id="565" r:id="rId102"/>
    <p:sldId id="566" r:id="rId103"/>
    <p:sldId id="567" r:id="rId104"/>
    <p:sldId id="568" r:id="rId105"/>
    <p:sldId id="569" r:id="rId106"/>
    <p:sldId id="570" r:id="rId107"/>
    <p:sldId id="571" r:id="rId108"/>
    <p:sldId id="572" r:id="rId109"/>
    <p:sldId id="573" r:id="rId110"/>
    <p:sldId id="574" r:id="rId111"/>
    <p:sldId id="575" r:id="rId112"/>
    <p:sldId id="576" r:id="rId113"/>
    <p:sldId id="577" r:id="rId114"/>
    <p:sldId id="578" r:id="rId115"/>
    <p:sldId id="579" r:id="rId116"/>
    <p:sldId id="580" r:id="rId117"/>
    <p:sldId id="581" r:id="rId118"/>
    <p:sldId id="582" r:id="rId119"/>
    <p:sldId id="583" r:id="rId120"/>
    <p:sldId id="584" r:id="rId121"/>
    <p:sldId id="587" r:id="rId122"/>
    <p:sldId id="588" r:id="rId123"/>
    <p:sldId id="589" r:id="rId124"/>
    <p:sldId id="590" r:id="rId125"/>
    <p:sldId id="591" r:id="rId126"/>
    <p:sldId id="592" r:id="rId127"/>
    <p:sldId id="593" r:id="rId128"/>
    <p:sldId id="594" r:id="rId129"/>
    <p:sldId id="595" r:id="rId130"/>
    <p:sldId id="596" r:id="rId131"/>
    <p:sldId id="597" r:id="rId132"/>
    <p:sldId id="598" r:id="rId133"/>
    <p:sldId id="599" r:id="rId134"/>
    <p:sldId id="600" r:id="rId135"/>
    <p:sldId id="601" r:id="rId136"/>
    <p:sldId id="602" r:id="rId137"/>
    <p:sldId id="603" r:id="rId138"/>
    <p:sldId id="604" r:id="rId139"/>
    <p:sldId id="605" r:id="rId140"/>
    <p:sldId id="606" r:id="rId141"/>
    <p:sldId id="607" r:id="rId142"/>
    <p:sldId id="609" r:id="rId143"/>
    <p:sldId id="610" r:id="rId144"/>
    <p:sldId id="611" r:id="rId145"/>
    <p:sldId id="612" r:id="rId146"/>
    <p:sldId id="613" r:id="rId147"/>
    <p:sldId id="614" r:id="rId148"/>
    <p:sldId id="615" r:id="rId149"/>
    <p:sldId id="616" r:id="rId150"/>
    <p:sldId id="617" r:id="rId151"/>
    <p:sldId id="618" r:id="rId152"/>
    <p:sldId id="619" r:id="rId153"/>
    <p:sldId id="620" r:id="rId154"/>
    <p:sldId id="621" r:id="rId155"/>
    <p:sldId id="622" r:id="rId156"/>
    <p:sldId id="623" r:id="rId157"/>
    <p:sldId id="624" r:id="rId158"/>
    <p:sldId id="625" r:id="rId159"/>
    <p:sldId id="457" r:id="rId160"/>
    <p:sldId id="585" r:id="rId161"/>
    <p:sldId id="626" r:id="rId162"/>
    <p:sldId id="629" r:id="rId163"/>
    <p:sldId id="630" r:id="rId164"/>
    <p:sldId id="586" r:id="rId165"/>
  </p:sldIdLst>
  <p:sldSz cx="12192000" cy="6858000"/>
  <p:notesSz cx="6794500" cy="99250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42A"/>
    <a:srgbClr val="D10429"/>
    <a:srgbClr val="6FC3BF"/>
    <a:srgbClr val="386895"/>
    <a:srgbClr val="273B7A"/>
    <a:srgbClr val="1D4875"/>
    <a:srgbClr val="B6D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2" autoAdjust="0"/>
    <p:restoredTop sz="94660"/>
  </p:normalViewPr>
  <p:slideViewPr>
    <p:cSldViewPr snapToGrid="0">
      <p:cViewPr varScale="1">
        <p:scale>
          <a:sx n="109" d="100"/>
          <a:sy n="109" d="100"/>
        </p:scale>
        <p:origin x="606" y="102"/>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278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7092C-A6F8-C344-81BD-4F5B02E688E5}" type="doc">
      <dgm:prSet loTypeId="urn:microsoft.com/office/officeart/2005/8/layout/hProcess9" loCatId="" qsTypeId="urn:microsoft.com/office/officeart/2005/8/quickstyle/simple4" qsCatId="simple" csTypeId="urn:microsoft.com/office/officeart/2005/8/colors/accent1_2" csCatId="accent1"/>
      <dgm:spPr/>
      <dgm:t>
        <a:bodyPr/>
        <a:lstStyle/>
        <a:p>
          <a:endParaRPr lang="en-US"/>
        </a:p>
      </dgm:t>
    </dgm:pt>
    <dgm:pt modelId="{B1EE4C7A-60DC-F745-BA80-286A588DCD35}">
      <dgm:prSet/>
      <dgm:spPr/>
      <dgm:t>
        <a:bodyPr/>
        <a:lstStyle/>
        <a:p>
          <a:pPr rtl="0"/>
          <a:r>
            <a:rPr lang="tr-TR" dirty="0" smtClean="0">
              <a:latin typeface="+mj-lt"/>
            </a:rPr>
            <a:t>Genel işlevsellikle ilgili değerlendirme</a:t>
          </a:r>
          <a:endParaRPr lang="tr-TR" dirty="0">
            <a:latin typeface="+mj-lt"/>
          </a:endParaRPr>
        </a:p>
      </dgm:t>
    </dgm:pt>
    <dgm:pt modelId="{73C96E9C-8D91-6D43-8267-9DBB89E0C1E6}" type="parTrans" cxnId="{A7B53DFD-DA53-ED42-BF59-BA70D2B87F81}">
      <dgm:prSet/>
      <dgm:spPr/>
      <dgm:t>
        <a:bodyPr/>
        <a:lstStyle/>
        <a:p>
          <a:endParaRPr lang="en-US"/>
        </a:p>
      </dgm:t>
    </dgm:pt>
    <dgm:pt modelId="{EF547B54-243F-CB40-815A-2F0A9C656C52}" type="sibTrans" cxnId="{A7B53DFD-DA53-ED42-BF59-BA70D2B87F81}">
      <dgm:prSet/>
      <dgm:spPr/>
      <dgm:t>
        <a:bodyPr/>
        <a:lstStyle/>
        <a:p>
          <a:endParaRPr lang="en-US"/>
        </a:p>
      </dgm:t>
    </dgm:pt>
    <dgm:pt modelId="{398C0AA8-E6A1-5F4B-B681-F624A234FEF1}">
      <dgm:prSet/>
      <dgm:spPr/>
      <dgm:t>
        <a:bodyPr/>
        <a:lstStyle/>
        <a:p>
          <a:pPr rtl="0"/>
          <a:r>
            <a:rPr lang="tr-TR" smtClean="0">
              <a:latin typeface="+mj-lt"/>
            </a:rPr>
            <a:t>Sonrasında madde ve alkolle ilgili açık uçlu sorular sorma</a:t>
          </a:r>
          <a:endParaRPr lang="tr-TR">
            <a:latin typeface="+mj-lt"/>
          </a:endParaRPr>
        </a:p>
      </dgm:t>
    </dgm:pt>
    <dgm:pt modelId="{3B87D82E-7900-794B-93D1-3A33AFEDA2A5}" type="parTrans" cxnId="{1F2E4FA1-6E48-374C-AEE8-1AFC15ED395D}">
      <dgm:prSet/>
      <dgm:spPr/>
      <dgm:t>
        <a:bodyPr/>
        <a:lstStyle/>
        <a:p>
          <a:endParaRPr lang="en-US"/>
        </a:p>
      </dgm:t>
    </dgm:pt>
    <dgm:pt modelId="{5993305B-5513-A246-8E07-A5EF98E1BD9F}" type="sibTrans" cxnId="{1F2E4FA1-6E48-374C-AEE8-1AFC15ED395D}">
      <dgm:prSet/>
      <dgm:spPr/>
      <dgm:t>
        <a:bodyPr/>
        <a:lstStyle/>
        <a:p>
          <a:endParaRPr lang="en-US"/>
        </a:p>
      </dgm:t>
    </dgm:pt>
    <dgm:pt modelId="{5975B422-942C-A64E-85E2-7F4B495FC372}">
      <dgm:prSet/>
      <dgm:spPr/>
      <dgm:t>
        <a:bodyPr/>
        <a:lstStyle/>
        <a:p>
          <a:pPr rtl="0"/>
          <a:r>
            <a:rPr lang="tr-TR" dirty="0" smtClean="0">
              <a:latin typeface="+mj-lt"/>
            </a:rPr>
            <a:t>Bu sorunları daha sonra </a:t>
          </a:r>
          <a:r>
            <a:rPr lang="tr-TR" b="1" i="1" dirty="0" smtClean="0">
              <a:solidFill>
                <a:srgbClr val="C00000"/>
              </a:solidFill>
              <a:latin typeface="+mj-lt"/>
            </a:rPr>
            <a:t>kullandığı madde </a:t>
          </a:r>
          <a:r>
            <a:rPr lang="tr-TR" dirty="0" smtClean="0">
              <a:latin typeface="+mj-lt"/>
            </a:rPr>
            <a:t>ile ilişkilendirme</a:t>
          </a:r>
          <a:endParaRPr lang="tr-TR" dirty="0">
            <a:latin typeface="+mj-lt"/>
          </a:endParaRPr>
        </a:p>
      </dgm:t>
    </dgm:pt>
    <dgm:pt modelId="{0C78C026-0450-8844-BB77-4B44878D07A4}" type="parTrans" cxnId="{473275C1-A43C-C74A-9EC5-EB117EB425F0}">
      <dgm:prSet/>
      <dgm:spPr/>
      <dgm:t>
        <a:bodyPr/>
        <a:lstStyle/>
        <a:p>
          <a:endParaRPr lang="en-US"/>
        </a:p>
      </dgm:t>
    </dgm:pt>
    <dgm:pt modelId="{1533B873-1C99-9046-947D-E7BDD3B6E321}" type="sibTrans" cxnId="{473275C1-A43C-C74A-9EC5-EB117EB425F0}">
      <dgm:prSet/>
      <dgm:spPr/>
      <dgm:t>
        <a:bodyPr/>
        <a:lstStyle/>
        <a:p>
          <a:endParaRPr lang="en-US"/>
        </a:p>
      </dgm:t>
    </dgm:pt>
    <dgm:pt modelId="{88541668-7420-FB49-8825-0952DEF4F399}" type="pres">
      <dgm:prSet presAssocID="{7067092C-A6F8-C344-81BD-4F5B02E688E5}" presName="CompostProcess" presStyleCnt="0">
        <dgm:presLayoutVars>
          <dgm:dir/>
          <dgm:resizeHandles val="exact"/>
        </dgm:presLayoutVars>
      </dgm:prSet>
      <dgm:spPr/>
      <dgm:t>
        <a:bodyPr/>
        <a:lstStyle/>
        <a:p>
          <a:endParaRPr lang="tr-TR"/>
        </a:p>
      </dgm:t>
    </dgm:pt>
    <dgm:pt modelId="{734789AA-E04A-4149-8F77-0B5DC9756F3A}" type="pres">
      <dgm:prSet presAssocID="{7067092C-A6F8-C344-81BD-4F5B02E688E5}" presName="arrow" presStyleLbl="bgShp" presStyleIdx="0" presStyleCnt="1"/>
      <dgm:spPr/>
    </dgm:pt>
    <dgm:pt modelId="{7C333B5B-DC5F-884B-8DAE-C960F4F55E6C}" type="pres">
      <dgm:prSet presAssocID="{7067092C-A6F8-C344-81BD-4F5B02E688E5}" presName="linearProcess" presStyleCnt="0"/>
      <dgm:spPr/>
    </dgm:pt>
    <dgm:pt modelId="{9F959CD9-A7CB-024B-A21D-873B8CC8C657}" type="pres">
      <dgm:prSet presAssocID="{B1EE4C7A-60DC-F745-BA80-286A588DCD35}" presName="textNode" presStyleLbl="node1" presStyleIdx="0" presStyleCnt="3">
        <dgm:presLayoutVars>
          <dgm:bulletEnabled val="1"/>
        </dgm:presLayoutVars>
      </dgm:prSet>
      <dgm:spPr/>
      <dgm:t>
        <a:bodyPr/>
        <a:lstStyle/>
        <a:p>
          <a:endParaRPr lang="tr-TR"/>
        </a:p>
      </dgm:t>
    </dgm:pt>
    <dgm:pt modelId="{B19C9758-D108-D44D-98ED-52737B1E82A6}" type="pres">
      <dgm:prSet presAssocID="{EF547B54-243F-CB40-815A-2F0A9C656C52}" presName="sibTrans" presStyleCnt="0"/>
      <dgm:spPr/>
    </dgm:pt>
    <dgm:pt modelId="{6228D856-DEC7-DF4C-AAF3-5FB044257C4A}" type="pres">
      <dgm:prSet presAssocID="{398C0AA8-E6A1-5F4B-B681-F624A234FEF1}" presName="textNode" presStyleLbl="node1" presStyleIdx="1" presStyleCnt="3">
        <dgm:presLayoutVars>
          <dgm:bulletEnabled val="1"/>
        </dgm:presLayoutVars>
      </dgm:prSet>
      <dgm:spPr/>
      <dgm:t>
        <a:bodyPr/>
        <a:lstStyle/>
        <a:p>
          <a:endParaRPr lang="tr-TR"/>
        </a:p>
      </dgm:t>
    </dgm:pt>
    <dgm:pt modelId="{31C720DE-25A2-364F-96AC-F8152B88DF09}" type="pres">
      <dgm:prSet presAssocID="{5993305B-5513-A246-8E07-A5EF98E1BD9F}" presName="sibTrans" presStyleCnt="0"/>
      <dgm:spPr/>
    </dgm:pt>
    <dgm:pt modelId="{959F9185-C955-114E-8AE8-AF7FCF745875}" type="pres">
      <dgm:prSet presAssocID="{5975B422-942C-A64E-85E2-7F4B495FC372}" presName="textNode" presStyleLbl="node1" presStyleIdx="2" presStyleCnt="3">
        <dgm:presLayoutVars>
          <dgm:bulletEnabled val="1"/>
        </dgm:presLayoutVars>
      </dgm:prSet>
      <dgm:spPr/>
      <dgm:t>
        <a:bodyPr/>
        <a:lstStyle/>
        <a:p>
          <a:endParaRPr lang="tr-TR"/>
        </a:p>
      </dgm:t>
    </dgm:pt>
  </dgm:ptLst>
  <dgm:cxnLst>
    <dgm:cxn modelId="{E86B50FC-A71B-4128-8C22-BF955B54E45C}" type="presOf" srcId="{5975B422-942C-A64E-85E2-7F4B495FC372}" destId="{959F9185-C955-114E-8AE8-AF7FCF745875}" srcOrd="0" destOrd="0" presId="urn:microsoft.com/office/officeart/2005/8/layout/hProcess9"/>
    <dgm:cxn modelId="{56623A9D-B691-4D4A-BB96-922D893DF7E6}" type="presOf" srcId="{398C0AA8-E6A1-5F4B-B681-F624A234FEF1}" destId="{6228D856-DEC7-DF4C-AAF3-5FB044257C4A}" srcOrd="0" destOrd="0" presId="urn:microsoft.com/office/officeart/2005/8/layout/hProcess9"/>
    <dgm:cxn modelId="{D0859828-967A-4427-B637-3BA3F8065FB1}" type="presOf" srcId="{B1EE4C7A-60DC-F745-BA80-286A588DCD35}" destId="{9F959CD9-A7CB-024B-A21D-873B8CC8C657}" srcOrd="0" destOrd="0" presId="urn:microsoft.com/office/officeart/2005/8/layout/hProcess9"/>
    <dgm:cxn modelId="{A7B53DFD-DA53-ED42-BF59-BA70D2B87F81}" srcId="{7067092C-A6F8-C344-81BD-4F5B02E688E5}" destId="{B1EE4C7A-60DC-F745-BA80-286A588DCD35}" srcOrd="0" destOrd="0" parTransId="{73C96E9C-8D91-6D43-8267-9DBB89E0C1E6}" sibTransId="{EF547B54-243F-CB40-815A-2F0A9C656C52}"/>
    <dgm:cxn modelId="{473275C1-A43C-C74A-9EC5-EB117EB425F0}" srcId="{7067092C-A6F8-C344-81BD-4F5B02E688E5}" destId="{5975B422-942C-A64E-85E2-7F4B495FC372}" srcOrd="2" destOrd="0" parTransId="{0C78C026-0450-8844-BB77-4B44878D07A4}" sibTransId="{1533B873-1C99-9046-947D-E7BDD3B6E321}"/>
    <dgm:cxn modelId="{93BE3173-FC0C-4EE4-A8F6-87204ADB2CBF}" type="presOf" srcId="{7067092C-A6F8-C344-81BD-4F5B02E688E5}" destId="{88541668-7420-FB49-8825-0952DEF4F399}" srcOrd="0" destOrd="0" presId="urn:microsoft.com/office/officeart/2005/8/layout/hProcess9"/>
    <dgm:cxn modelId="{1F2E4FA1-6E48-374C-AEE8-1AFC15ED395D}" srcId="{7067092C-A6F8-C344-81BD-4F5B02E688E5}" destId="{398C0AA8-E6A1-5F4B-B681-F624A234FEF1}" srcOrd="1" destOrd="0" parTransId="{3B87D82E-7900-794B-93D1-3A33AFEDA2A5}" sibTransId="{5993305B-5513-A246-8E07-A5EF98E1BD9F}"/>
    <dgm:cxn modelId="{C5549218-9B33-4864-AFEC-D19D88F6D22B}" type="presParOf" srcId="{88541668-7420-FB49-8825-0952DEF4F399}" destId="{734789AA-E04A-4149-8F77-0B5DC9756F3A}" srcOrd="0" destOrd="0" presId="urn:microsoft.com/office/officeart/2005/8/layout/hProcess9"/>
    <dgm:cxn modelId="{87D3387C-C4E5-4058-B77D-A7A1F0C9471B}" type="presParOf" srcId="{88541668-7420-FB49-8825-0952DEF4F399}" destId="{7C333B5B-DC5F-884B-8DAE-C960F4F55E6C}" srcOrd="1" destOrd="0" presId="urn:microsoft.com/office/officeart/2005/8/layout/hProcess9"/>
    <dgm:cxn modelId="{CE695DA3-2838-4BEE-AFD7-F932C715B309}" type="presParOf" srcId="{7C333B5B-DC5F-884B-8DAE-C960F4F55E6C}" destId="{9F959CD9-A7CB-024B-A21D-873B8CC8C657}" srcOrd="0" destOrd="0" presId="urn:microsoft.com/office/officeart/2005/8/layout/hProcess9"/>
    <dgm:cxn modelId="{D2C0B600-97CA-475D-9DEB-0EC4A8274E0D}" type="presParOf" srcId="{7C333B5B-DC5F-884B-8DAE-C960F4F55E6C}" destId="{B19C9758-D108-D44D-98ED-52737B1E82A6}" srcOrd="1" destOrd="0" presId="urn:microsoft.com/office/officeart/2005/8/layout/hProcess9"/>
    <dgm:cxn modelId="{25AB257B-4D9B-420D-B50A-2EA0E78226D0}" type="presParOf" srcId="{7C333B5B-DC5F-884B-8DAE-C960F4F55E6C}" destId="{6228D856-DEC7-DF4C-AAF3-5FB044257C4A}" srcOrd="2" destOrd="0" presId="urn:microsoft.com/office/officeart/2005/8/layout/hProcess9"/>
    <dgm:cxn modelId="{024FD6A5-7D6A-4058-8642-B5F848526B7C}" type="presParOf" srcId="{7C333B5B-DC5F-884B-8DAE-C960F4F55E6C}" destId="{31C720DE-25A2-364F-96AC-F8152B88DF09}" srcOrd="3" destOrd="0" presId="urn:microsoft.com/office/officeart/2005/8/layout/hProcess9"/>
    <dgm:cxn modelId="{63CF976B-AF68-4F6A-A975-0E35D0573B8D}" type="presParOf" srcId="{7C333B5B-DC5F-884B-8DAE-C960F4F55E6C}" destId="{959F9185-C955-114E-8AE8-AF7FCF74587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E5DAE-AD8B-4B97-BB2E-3691C10C5EF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A173CB6-960E-4904-937E-1C0B20391332}">
      <dgm:prSet phldrT="[Metin]"/>
      <dgm:spPr/>
      <dgm:t>
        <a:bodyPr/>
        <a:lstStyle/>
        <a:p>
          <a:r>
            <a:rPr lang="tr-TR" dirty="0" smtClean="0">
              <a:latin typeface="+mj-lt"/>
            </a:rPr>
            <a:t>Farkındalık Öncesi </a:t>
          </a:r>
          <a:endParaRPr lang="en-US" dirty="0">
            <a:latin typeface="+mj-lt"/>
          </a:endParaRPr>
        </a:p>
      </dgm:t>
    </dgm:pt>
    <dgm:pt modelId="{95AD32B3-7E15-4863-82DF-D9EA52A046A5}" type="parTrans" cxnId="{57C044BA-D455-4426-97C0-593B169C2965}">
      <dgm:prSet/>
      <dgm:spPr/>
      <dgm:t>
        <a:bodyPr/>
        <a:lstStyle/>
        <a:p>
          <a:endParaRPr lang="en-US">
            <a:latin typeface="+mj-lt"/>
          </a:endParaRPr>
        </a:p>
      </dgm:t>
    </dgm:pt>
    <dgm:pt modelId="{57A54C11-8579-42FB-B9EB-BA0871F263D8}" type="sibTrans" cxnId="{57C044BA-D455-4426-97C0-593B169C2965}">
      <dgm:prSet/>
      <dgm:spPr/>
      <dgm:t>
        <a:bodyPr/>
        <a:lstStyle/>
        <a:p>
          <a:endParaRPr lang="en-US">
            <a:latin typeface="+mj-lt"/>
          </a:endParaRPr>
        </a:p>
      </dgm:t>
    </dgm:pt>
    <dgm:pt modelId="{48877BD8-826E-42BE-BF75-5E6AE919E7A4}">
      <dgm:prSet phldrT="[Metin]"/>
      <dgm:spPr/>
      <dgm:t>
        <a:bodyPr/>
        <a:lstStyle/>
        <a:p>
          <a:r>
            <a:rPr lang="tr-TR" dirty="0" smtClean="0">
              <a:latin typeface="+mj-lt"/>
            </a:rPr>
            <a:t>Farkındalık</a:t>
          </a:r>
          <a:endParaRPr lang="en-US" dirty="0">
            <a:latin typeface="+mj-lt"/>
          </a:endParaRPr>
        </a:p>
      </dgm:t>
    </dgm:pt>
    <dgm:pt modelId="{6BE13E6C-1D68-4BB3-B41D-A2D1B0FE4CC4}" type="parTrans" cxnId="{09F0E4C9-CDB1-4864-B182-55F7305A240D}">
      <dgm:prSet/>
      <dgm:spPr/>
      <dgm:t>
        <a:bodyPr/>
        <a:lstStyle/>
        <a:p>
          <a:endParaRPr lang="en-US">
            <a:latin typeface="+mj-lt"/>
          </a:endParaRPr>
        </a:p>
      </dgm:t>
    </dgm:pt>
    <dgm:pt modelId="{B1BB9CCD-7E26-4D05-8E8A-A4B0E9C3427D}" type="sibTrans" cxnId="{09F0E4C9-CDB1-4864-B182-55F7305A240D}">
      <dgm:prSet/>
      <dgm:spPr/>
      <dgm:t>
        <a:bodyPr/>
        <a:lstStyle/>
        <a:p>
          <a:endParaRPr lang="en-US">
            <a:latin typeface="+mj-lt"/>
          </a:endParaRPr>
        </a:p>
      </dgm:t>
    </dgm:pt>
    <dgm:pt modelId="{F892C58E-2086-44CB-845F-DE50570AC8F0}">
      <dgm:prSet phldrT="[Metin]"/>
      <dgm:spPr/>
      <dgm:t>
        <a:bodyPr/>
        <a:lstStyle/>
        <a:p>
          <a:r>
            <a:rPr lang="tr-TR" dirty="0" smtClean="0">
              <a:latin typeface="+mj-lt"/>
            </a:rPr>
            <a:t>Karar</a:t>
          </a:r>
          <a:endParaRPr lang="en-US" dirty="0">
            <a:latin typeface="+mj-lt"/>
          </a:endParaRPr>
        </a:p>
      </dgm:t>
    </dgm:pt>
    <dgm:pt modelId="{7F965E3A-4757-426B-951B-22E904B0BB29}" type="parTrans" cxnId="{FD8C26D1-C784-402D-839F-0C1314B9CBC7}">
      <dgm:prSet/>
      <dgm:spPr/>
      <dgm:t>
        <a:bodyPr/>
        <a:lstStyle/>
        <a:p>
          <a:endParaRPr lang="en-US">
            <a:latin typeface="+mj-lt"/>
          </a:endParaRPr>
        </a:p>
      </dgm:t>
    </dgm:pt>
    <dgm:pt modelId="{366901B2-4C8F-404D-A49E-838F1DC7C5FF}" type="sibTrans" cxnId="{FD8C26D1-C784-402D-839F-0C1314B9CBC7}">
      <dgm:prSet/>
      <dgm:spPr/>
      <dgm:t>
        <a:bodyPr/>
        <a:lstStyle/>
        <a:p>
          <a:endParaRPr lang="en-US">
            <a:latin typeface="+mj-lt"/>
          </a:endParaRPr>
        </a:p>
      </dgm:t>
    </dgm:pt>
    <dgm:pt modelId="{BF73EA73-DE48-48E2-BC7D-BFFED6186856}">
      <dgm:prSet phldrT="[Metin]"/>
      <dgm:spPr/>
      <dgm:t>
        <a:bodyPr/>
        <a:lstStyle/>
        <a:p>
          <a:r>
            <a:rPr lang="tr-TR" dirty="0" smtClean="0">
              <a:latin typeface="+mj-lt"/>
            </a:rPr>
            <a:t>Eylem </a:t>
          </a:r>
          <a:endParaRPr lang="en-US" dirty="0">
            <a:latin typeface="+mj-lt"/>
          </a:endParaRPr>
        </a:p>
      </dgm:t>
    </dgm:pt>
    <dgm:pt modelId="{1AC47B2F-A586-43EF-A7BB-2D442117DF32}" type="parTrans" cxnId="{B16A74F8-F405-4636-BBD3-BDEC720A070C}">
      <dgm:prSet/>
      <dgm:spPr/>
      <dgm:t>
        <a:bodyPr/>
        <a:lstStyle/>
        <a:p>
          <a:endParaRPr lang="en-US">
            <a:latin typeface="+mj-lt"/>
          </a:endParaRPr>
        </a:p>
      </dgm:t>
    </dgm:pt>
    <dgm:pt modelId="{5677C326-AD90-4072-90D7-BD1AD1D3E441}" type="sibTrans" cxnId="{B16A74F8-F405-4636-BBD3-BDEC720A070C}">
      <dgm:prSet/>
      <dgm:spPr/>
      <dgm:t>
        <a:bodyPr/>
        <a:lstStyle/>
        <a:p>
          <a:endParaRPr lang="en-US">
            <a:latin typeface="+mj-lt"/>
          </a:endParaRPr>
        </a:p>
      </dgm:t>
    </dgm:pt>
    <dgm:pt modelId="{6A274B96-7ED6-45E8-899E-8855AC377975}">
      <dgm:prSet phldrT="[Metin]"/>
      <dgm:spPr/>
      <dgm:t>
        <a:bodyPr/>
        <a:lstStyle/>
        <a:p>
          <a:r>
            <a:rPr lang="tr-TR" dirty="0" smtClean="0">
              <a:latin typeface="+mj-lt"/>
            </a:rPr>
            <a:t>Sürdürüm</a:t>
          </a:r>
          <a:endParaRPr lang="en-US" dirty="0">
            <a:latin typeface="+mj-lt"/>
          </a:endParaRPr>
        </a:p>
      </dgm:t>
    </dgm:pt>
    <dgm:pt modelId="{915970DC-362A-4DDA-8481-ACB3C2A83F7D}" type="parTrans" cxnId="{EFCF934B-BDC9-46A9-A090-425D48C9B207}">
      <dgm:prSet/>
      <dgm:spPr/>
      <dgm:t>
        <a:bodyPr/>
        <a:lstStyle/>
        <a:p>
          <a:endParaRPr lang="en-US">
            <a:latin typeface="+mj-lt"/>
          </a:endParaRPr>
        </a:p>
      </dgm:t>
    </dgm:pt>
    <dgm:pt modelId="{11973F8E-29C5-4915-AEA9-D13E2D1982DC}" type="sibTrans" cxnId="{EFCF934B-BDC9-46A9-A090-425D48C9B207}">
      <dgm:prSet/>
      <dgm:spPr/>
      <dgm:t>
        <a:bodyPr/>
        <a:lstStyle/>
        <a:p>
          <a:endParaRPr lang="en-US">
            <a:latin typeface="+mj-lt"/>
          </a:endParaRPr>
        </a:p>
      </dgm:t>
    </dgm:pt>
    <dgm:pt modelId="{C1475CE5-513C-491C-B3EF-9F29D321E73B}" type="pres">
      <dgm:prSet presAssocID="{73EE5DAE-AD8B-4B97-BB2E-3691C10C5EF7}" presName="cycle" presStyleCnt="0">
        <dgm:presLayoutVars>
          <dgm:dir/>
          <dgm:resizeHandles val="exact"/>
        </dgm:presLayoutVars>
      </dgm:prSet>
      <dgm:spPr/>
      <dgm:t>
        <a:bodyPr/>
        <a:lstStyle/>
        <a:p>
          <a:endParaRPr lang="en-US"/>
        </a:p>
      </dgm:t>
    </dgm:pt>
    <dgm:pt modelId="{68BF4BCE-8996-4512-B724-A747FC878AF0}" type="pres">
      <dgm:prSet presAssocID="{7A173CB6-960E-4904-937E-1C0B20391332}" presName="node" presStyleLbl="node1" presStyleIdx="0" presStyleCnt="5">
        <dgm:presLayoutVars>
          <dgm:bulletEnabled val="1"/>
        </dgm:presLayoutVars>
      </dgm:prSet>
      <dgm:spPr/>
      <dgm:t>
        <a:bodyPr/>
        <a:lstStyle/>
        <a:p>
          <a:endParaRPr lang="en-US"/>
        </a:p>
      </dgm:t>
    </dgm:pt>
    <dgm:pt modelId="{A73C4185-59C4-4489-ADB5-FABD169379C2}" type="pres">
      <dgm:prSet presAssocID="{7A173CB6-960E-4904-937E-1C0B20391332}" presName="spNode" presStyleCnt="0"/>
      <dgm:spPr/>
    </dgm:pt>
    <dgm:pt modelId="{6E6196BA-AF2C-4F6F-973E-6C4F02AF6DC9}" type="pres">
      <dgm:prSet presAssocID="{57A54C11-8579-42FB-B9EB-BA0871F263D8}" presName="sibTrans" presStyleLbl="sibTrans1D1" presStyleIdx="0" presStyleCnt="5"/>
      <dgm:spPr/>
      <dgm:t>
        <a:bodyPr/>
        <a:lstStyle/>
        <a:p>
          <a:endParaRPr lang="en-US"/>
        </a:p>
      </dgm:t>
    </dgm:pt>
    <dgm:pt modelId="{690ABF14-D839-46C3-AE0E-AC74277AF2A0}" type="pres">
      <dgm:prSet presAssocID="{48877BD8-826E-42BE-BF75-5E6AE919E7A4}" presName="node" presStyleLbl="node1" presStyleIdx="1" presStyleCnt="5" custRadScaleRad="99632" custRadScaleInc="39090">
        <dgm:presLayoutVars>
          <dgm:bulletEnabled val="1"/>
        </dgm:presLayoutVars>
      </dgm:prSet>
      <dgm:spPr/>
      <dgm:t>
        <a:bodyPr/>
        <a:lstStyle/>
        <a:p>
          <a:endParaRPr lang="en-US"/>
        </a:p>
      </dgm:t>
    </dgm:pt>
    <dgm:pt modelId="{70CD12AC-16E3-446F-87F2-2F81A93F04C5}" type="pres">
      <dgm:prSet presAssocID="{48877BD8-826E-42BE-BF75-5E6AE919E7A4}" presName="spNode" presStyleCnt="0"/>
      <dgm:spPr/>
    </dgm:pt>
    <dgm:pt modelId="{E7123EAA-3C0E-4A3F-BE9E-1F504A261378}" type="pres">
      <dgm:prSet presAssocID="{B1BB9CCD-7E26-4D05-8E8A-A4B0E9C3427D}" presName="sibTrans" presStyleLbl="sibTrans1D1" presStyleIdx="1" presStyleCnt="5"/>
      <dgm:spPr/>
      <dgm:t>
        <a:bodyPr/>
        <a:lstStyle/>
        <a:p>
          <a:endParaRPr lang="en-US"/>
        </a:p>
      </dgm:t>
    </dgm:pt>
    <dgm:pt modelId="{3F1CC526-1AC6-4675-AF9B-BF03B80839C8}" type="pres">
      <dgm:prSet presAssocID="{F892C58E-2086-44CB-845F-DE50570AC8F0}" presName="node" presStyleLbl="node1" presStyleIdx="2" presStyleCnt="5" custScaleX="100512" custRadScaleRad="93094" custRadScaleInc="-6497">
        <dgm:presLayoutVars>
          <dgm:bulletEnabled val="1"/>
        </dgm:presLayoutVars>
      </dgm:prSet>
      <dgm:spPr/>
      <dgm:t>
        <a:bodyPr/>
        <a:lstStyle/>
        <a:p>
          <a:endParaRPr lang="en-US"/>
        </a:p>
      </dgm:t>
    </dgm:pt>
    <dgm:pt modelId="{23754F54-B5D5-46BE-B6F6-ED089ED06C39}" type="pres">
      <dgm:prSet presAssocID="{F892C58E-2086-44CB-845F-DE50570AC8F0}" presName="spNode" presStyleCnt="0"/>
      <dgm:spPr/>
    </dgm:pt>
    <dgm:pt modelId="{96280C4B-5C09-4271-BEB7-7E4CB275374B}" type="pres">
      <dgm:prSet presAssocID="{366901B2-4C8F-404D-A49E-838F1DC7C5FF}" presName="sibTrans" presStyleLbl="sibTrans1D1" presStyleIdx="2" presStyleCnt="5"/>
      <dgm:spPr/>
      <dgm:t>
        <a:bodyPr/>
        <a:lstStyle/>
        <a:p>
          <a:endParaRPr lang="en-US"/>
        </a:p>
      </dgm:t>
    </dgm:pt>
    <dgm:pt modelId="{DCDE3558-528C-44E4-BFFA-EAAC9CB0A5B6}" type="pres">
      <dgm:prSet presAssocID="{BF73EA73-DE48-48E2-BC7D-BFFED6186856}" presName="node" presStyleLbl="node1" presStyleIdx="3" presStyleCnt="5" custRadScaleRad="90634" custRadScaleInc="-11611">
        <dgm:presLayoutVars>
          <dgm:bulletEnabled val="1"/>
        </dgm:presLayoutVars>
      </dgm:prSet>
      <dgm:spPr/>
      <dgm:t>
        <a:bodyPr/>
        <a:lstStyle/>
        <a:p>
          <a:endParaRPr lang="en-US"/>
        </a:p>
      </dgm:t>
    </dgm:pt>
    <dgm:pt modelId="{CC58BBAB-FA6A-4A45-A981-83388B0DB851}" type="pres">
      <dgm:prSet presAssocID="{BF73EA73-DE48-48E2-BC7D-BFFED6186856}" presName="spNode" presStyleCnt="0"/>
      <dgm:spPr/>
    </dgm:pt>
    <dgm:pt modelId="{11EA9512-8EA8-4341-A63A-25190E6C83C7}" type="pres">
      <dgm:prSet presAssocID="{5677C326-AD90-4072-90D7-BD1AD1D3E441}" presName="sibTrans" presStyleLbl="sibTrans1D1" presStyleIdx="3" presStyleCnt="5"/>
      <dgm:spPr/>
      <dgm:t>
        <a:bodyPr/>
        <a:lstStyle/>
        <a:p>
          <a:endParaRPr lang="en-US"/>
        </a:p>
      </dgm:t>
    </dgm:pt>
    <dgm:pt modelId="{CD8E53B5-FDFA-40F5-BDEF-30AA85C9F7BD}" type="pres">
      <dgm:prSet presAssocID="{6A274B96-7ED6-45E8-899E-8855AC377975}" presName="node" presStyleLbl="node1" presStyleIdx="4" presStyleCnt="5" custRadScaleRad="94611" custRadScaleInc="-35964">
        <dgm:presLayoutVars>
          <dgm:bulletEnabled val="1"/>
        </dgm:presLayoutVars>
      </dgm:prSet>
      <dgm:spPr/>
      <dgm:t>
        <a:bodyPr/>
        <a:lstStyle/>
        <a:p>
          <a:endParaRPr lang="en-US"/>
        </a:p>
      </dgm:t>
    </dgm:pt>
    <dgm:pt modelId="{A83F08C2-1661-4585-A393-12E1F7ED6105}" type="pres">
      <dgm:prSet presAssocID="{6A274B96-7ED6-45E8-899E-8855AC377975}" presName="spNode" presStyleCnt="0"/>
      <dgm:spPr/>
    </dgm:pt>
    <dgm:pt modelId="{A5CA2A73-1B9E-4C20-BBE0-ED5DD978FDB4}" type="pres">
      <dgm:prSet presAssocID="{11973F8E-29C5-4915-AEA9-D13E2D1982DC}" presName="sibTrans" presStyleLbl="sibTrans1D1" presStyleIdx="4" presStyleCnt="5"/>
      <dgm:spPr/>
      <dgm:t>
        <a:bodyPr/>
        <a:lstStyle/>
        <a:p>
          <a:endParaRPr lang="en-US"/>
        </a:p>
      </dgm:t>
    </dgm:pt>
  </dgm:ptLst>
  <dgm:cxnLst>
    <dgm:cxn modelId="{611FE6A8-9B8F-4CDF-8EAD-F6B18B4A8EB9}" type="presOf" srcId="{48877BD8-826E-42BE-BF75-5E6AE919E7A4}" destId="{690ABF14-D839-46C3-AE0E-AC74277AF2A0}" srcOrd="0" destOrd="0" presId="urn:microsoft.com/office/officeart/2005/8/layout/cycle5"/>
    <dgm:cxn modelId="{FD8C26D1-C784-402D-839F-0C1314B9CBC7}" srcId="{73EE5DAE-AD8B-4B97-BB2E-3691C10C5EF7}" destId="{F892C58E-2086-44CB-845F-DE50570AC8F0}" srcOrd="2" destOrd="0" parTransId="{7F965E3A-4757-426B-951B-22E904B0BB29}" sibTransId="{366901B2-4C8F-404D-A49E-838F1DC7C5FF}"/>
    <dgm:cxn modelId="{60DDCC26-57BD-4D50-80DC-4722E9AC5708}" type="presOf" srcId="{F892C58E-2086-44CB-845F-DE50570AC8F0}" destId="{3F1CC526-1AC6-4675-AF9B-BF03B80839C8}" srcOrd="0" destOrd="0" presId="urn:microsoft.com/office/officeart/2005/8/layout/cycle5"/>
    <dgm:cxn modelId="{3E269050-3915-43CA-8D8F-1A922807F24C}" type="presOf" srcId="{11973F8E-29C5-4915-AEA9-D13E2D1982DC}" destId="{A5CA2A73-1B9E-4C20-BBE0-ED5DD978FDB4}" srcOrd="0" destOrd="0" presId="urn:microsoft.com/office/officeart/2005/8/layout/cycle5"/>
    <dgm:cxn modelId="{9D1AA926-04CB-41C6-8F0F-8C5E2C70BD25}" type="presOf" srcId="{B1BB9CCD-7E26-4D05-8E8A-A4B0E9C3427D}" destId="{E7123EAA-3C0E-4A3F-BE9E-1F504A261378}" srcOrd="0" destOrd="0" presId="urn:microsoft.com/office/officeart/2005/8/layout/cycle5"/>
    <dgm:cxn modelId="{B16A74F8-F405-4636-BBD3-BDEC720A070C}" srcId="{73EE5DAE-AD8B-4B97-BB2E-3691C10C5EF7}" destId="{BF73EA73-DE48-48E2-BC7D-BFFED6186856}" srcOrd="3" destOrd="0" parTransId="{1AC47B2F-A586-43EF-A7BB-2D442117DF32}" sibTransId="{5677C326-AD90-4072-90D7-BD1AD1D3E441}"/>
    <dgm:cxn modelId="{514F50F8-E7D2-42D3-AB4F-486985E008DA}" type="presOf" srcId="{BF73EA73-DE48-48E2-BC7D-BFFED6186856}" destId="{DCDE3558-528C-44E4-BFFA-EAAC9CB0A5B6}" srcOrd="0" destOrd="0" presId="urn:microsoft.com/office/officeart/2005/8/layout/cycle5"/>
    <dgm:cxn modelId="{306BA85D-3010-4281-8284-EE7FF3CDA614}" type="presOf" srcId="{5677C326-AD90-4072-90D7-BD1AD1D3E441}" destId="{11EA9512-8EA8-4341-A63A-25190E6C83C7}" srcOrd="0" destOrd="0" presId="urn:microsoft.com/office/officeart/2005/8/layout/cycle5"/>
    <dgm:cxn modelId="{9097E350-BA06-4894-B3B6-79E39973BF46}" type="presOf" srcId="{7A173CB6-960E-4904-937E-1C0B20391332}" destId="{68BF4BCE-8996-4512-B724-A747FC878AF0}" srcOrd="0" destOrd="0" presId="urn:microsoft.com/office/officeart/2005/8/layout/cycle5"/>
    <dgm:cxn modelId="{1C42809D-81A5-4930-B2B4-B6694ED4E800}" type="presOf" srcId="{6A274B96-7ED6-45E8-899E-8855AC377975}" destId="{CD8E53B5-FDFA-40F5-BDEF-30AA85C9F7BD}" srcOrd="0" destOrd="0" presId="urn:microsoft.com/office/officeart/2005/8/layout/cycle5"/>
    <dgm:cxn modelId="{97CC2D4F-18DD-45CD-A5E8-4A3ED1284C78}" type="presOf" srcId="{73EE5DAE-AD8B-4B97-BB2E-3691C10C5EF7}" destId="{C1475CE5-513C-491C-B3EF-9F29D321E73B}" srcOrd="0" destOrd="0" presId="urn:microsoft.com/office/officeart/2005/8/layout/cycle5"/>
    <dgm:cxn modelId="{EFCF934B-BDC9-46A9-A090-425D48C9B207}" srcId="{73EE5DAE-AD8B-4B97-BB2E-3691C10C5EF7}" destId="{6A274B96-7ED6-45E8-899E-8855AC377975}" srcOrd="4" destOrd="0" parTransId="{915970DC-362A-4DDA-8481-ACB3C2A83F7D}" sibTransId="{11973F8E-29C5-4915-AEA9-D13E2D1982DC}"/>
    <dgm:cxn modelId="{09F0E4C9-CDB1-4864-B182-55F7305A240D}" srcId="{73EE5DAE-AD8B-4B97-BB2E-3691C10C5EF7}" destId="{48877BD8-826E-42BE-BF75-5E6AE919E7A4}" srcOrd="1" destOrd="0" parTransId="{6BE13E6C-1D68-4BB3-B41D-A2D1B0FE4CC4}" sibTransId="{B1BB9CCD-7E26-4D05-8E8A-A4B0E9C3427D}"/>
    <dgm:cxn modelId="{5CC5B3FE-BD83-4BED-9B87-76AEF59478E2}" type="presOf" srcId="{366901B2-4C8F-404D-A49E-838F1DC7C5FF}" destId="{96280C4B-5C09-4271-BEB7-7E4CB275374B}" srcOrd="0" destOrd="0" presId="urn:microsoft.com/office/officeart/2005/8/layout/cycle5"/>
    <dgm:cxn modelId="{EB2A704F-B887-48F2-805A-7AADEB89099A}" type="presOf" srcId="{57A54C11-8579-42FB-B9EB-BA0871F263D8}" destId="{6E6196BA-AF2C-4F6F-973E-6C4F02AF6DC9}" srcOrd="0" destOrd="0" presId="urn:microsoft.com/office/officeart/2005/8/layout/cycle5"/>
    <dgm:cxn modelId="{57C044BA-D455-4426-97C0-593B169C2965}" srcId="{73EE5DAE-AD8B-4B97-BB2E-3691C10C5EF7}" destId="{7A173CB6-960E-4904-937E-1C0B20391332}" srcOrd="0" destOrd="0" parTransId="{95AD32B3-7E15-4863-82DF-D9EA52A046A5}" sibTransId="{57A54C11-8579-42FB-B9EB-BA0871F263D8}"/>
    <dgm:cxn modelId="{382BDB1A-BB31-4626-9749-6371BB52EDD9}" type="presParOf" srcId="{C1475CE5-513C-491C-B3EF-9F29D321E73B}" destId="{68BF4BCE-8996-4512-B724-A747FC878AF0}" srcOrd="0" destOrd="0" presId="urn:microsoft.com/office/officeart/2005/8/layout/cycle5"/>
    <dgm:cxn modelId="{F0021F2E-D117-48F0-AAAB-5D199ADF30F4}" type="presParOf" srcId="{C1475CE5-513C-491C-B3EF-9F29D321E73B}" destId="{A73C4185-59C4-4489-ADB5-FABD169379C2}" srcOrd="1" destOrd="0" presId="urn:microsoft.com/office/officeart/2005/8/layout/cycle5"/>
    <dgm:cxn modelId="{4818C65B-5D68-4DEF-9DC6-C0933B266776}" type="presParOf" srcId="{C1475CE5-513C-491C-B3EF-9F29D321E73B}" destId="{6E6196BA-AF2C-4F6F-973E-6C4F02AF6DC9}" srcOrd="2" destOrd="0" presId="urn:microsoft.com/office/officeart/2005/8/layout/cycle5"/>
    <dgm:cxn modelId="{8DD18FD0-4424-4523-BA42-05A8ED66D734}" type="presParOf" srcId="{C1475CE5-513C-491C-B3EF-9F29D321E73B}" destId="{690ABF14-D839-46C3-AE0E-AC74277AF2A0}" srcOrd="3" destOrd="0" presId="urn:microsoft.com/office/officeart/2005/8/layout/cycle5"/>
    <dgm:cxn modelId="{A8F9A2EE-F08B-4820-A0A2-259629AC27B3}" type="presParOf" srcId="{C1475CE5-513C-491C-B3EF-9F29D321E73B}" destId="{70CD12AC-16E3-446F-87F2-2F81A93F04C5}" srcOrd="4" destOrd="0" presId="urn:microsoft.com/office/officeart/2005/8/layout/cycle5"/>
    <dgm:cxn modelId="{F449B17D-1D59-4B21-B6F9-DE3C4DA8D11B}" type="presParOf" srcId="{C1475CE5-513C-491C-B3EF-9F29D321E73B}" destId="{E7123EAA-3C0E-4A3F-BE9E-1F504A261378}" srcOrd="5" destOrd="0" presId="urn:microsoft.com/office/officeart/2005/8/layout/cycle5"/>
    <dgm:cxn modelId="{94B4398C-89BD-4F11-9F51-DC1FC5BFEC9B}" type="presParOf" srcId="{C1475CE5-513C-491C-B3EF-9F29D321E73B}" destId="{3F1CC526-1AC6-4675-AF9B-BF03B80839C8}" srcOrd="6" destOrd="0" presId="urn:microsoft.com/office/officeart/2005/8/layout/cycle5"/>
    <dgm:cxn modelId="{136A62BE-7C6D-41E4-AE4B-6165910D099B}" type="presParOf" srcId="{C1475CE5-513C-491C-B3EF-9F29D321E73B}" destId="{23754F54-B5D5-46BE-B6F6-ED089ED06C39}" srcOrd="7" destOrd="0" presId="urn:microsoft.com/office/officeart/2005/8/layout/cycle5"/>
    <dgm:cxn modelId="{49A34E08-65B5-4E9E-9012-24FCECB0C776}" type="presParOf" srcId="{C1475CE5-513C-491C-B3EF-9F29D321E73B}" destId="{96280C4B-5C09-4271-BEB7-7E4CB275374B}" srcOrd="8" destOrd="0" presId="urn:microsoft.com/office/officeart/2005/8/layout/cycle5"/>
    <dgm:cxn modelId="{4A7DE144-EC89-460C-8F41-742917311C40}" type="presParOf" srcId="{C1475CE5-513C-491C-B3EF-9F29D321E73B}" destId="{DCDE3558-528C-44E4-BFFA-EAAC9CB0A5B6}" srcOrd="9" destOrd="0" presId="urn:microsoft.com/office/officeart/2005/8/layout/cycle5"/>
    <dgm:cxn modelId="{13A401A9-3831-457D-ACE1-0507E65951E4}" type="presParOf" srcId="{C1475CE5-513C-491C-B3EF-9F29D321E73B}" destId="{CC58BBAB-FA6A-4A45-A981-83388B0DB851}" srcOrd="10" destOrd="0" presId="urn:microsoft.com/office/officeart/2005/8/layout/cycle5"/>
    <dgm:cxn modelId="{597F0573-E29F-4297-A4BC-4B1E11DE2ECB}" type="presParOf" srcId="{C1475CE5-513C-491C-B3EF-9F29D321E73B}" destId="{11EA9512-8EA8-4341-A63A-25190E6C83C7}" srcOrd="11" destOrd="0" presId="urn:microsoft.com/office/officeart/2005/8/layout/cycle5"/>
    <dgm:cxn modelId="{EDF2830A-7F78-4AAC-83AD-44A87B650246}" type="presParOf" srcId="{C1475CE5-513C-491C-B3EF-9F29D321E73B}" destId="{CD8E53B5-FDFA-40F5-BDEF-30AA85C9F7BD}" srcOrd="12" destOrd="0" presId="urn:microsoft.com/office/officeart/2005/8/layout/cycle5"/>
    <dgm:cxn modelId="{C8C0FD31-9811-4BF9-84EE-F016424AE007}" type="presParOf" srcId="{C1475CE5-513C-491C-B3EF-9F29D321E73B}" destId="{A83F08C2-1661-4585-A393-12E1F7ED6105}" srcOrd="13" destOrd="0" presId="urn:microsoft.com/office/officeart/2005/8/layout/cycle5"/>
    <dgm:cxn modelId="{29AA8273-3FA0-4462-AA62-1348EABAE07B}" type="presParOf" srcId="{C1475CE5-513C-491C-B3EF-9F29D321E73B}" destId="{A5CA2A73-1B9E-4C20-BBE0-ED5DD978FDB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789AA-E04A-4149-8F77-0B5DC9756F3A}">
      <dsp:nvSpPr>
        <dsp:cNvPr id="0" name=""/>
        <dsp:cNvSpPr/>
      </dsp:nvSpPr>
      <dsp:spPr>
        <a:xfrm>
          <a:off x="726398" y="0"/>
          <a:ext cx="8232519"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F959CD9-A7CB-024B-A21D-873B8CC8C657}">
      <dsp:nvSpPr>
        <dsp:cNvPr id="0" name=""/>
        <dsp:cNvSpPr/>
      </dsp:nvSpPr>
      <dsp:spPr>
        <a:xfrm>
          <a:off x="328203" y="1357788"/>
          <a:ext cx="2905595" cy="18103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dirty="0" smtClean="0">
              <a:latin typeface="+mj-lt"/>
            </a:rPr>
            <a:t>Genel işlevsellikle ilgili değerlendirme</a:t>
          </a:r>
          <a:endParaRPr lang="tr-TR" sz="2500" kern="1200" dirty="0">
            <a:latin typeface="+mj-lt"/>
          </a:endParaRPr>
        </a:p>
      </dsp:txBody>
      <dsp:txXfrm>
        <a:off x="416579" y="1446164"/>
        <a:ext cx="2728843" cy="1633633"/>
      </dsp:txXfrm>
    </dsp:sp>
    <dsp:sp modelId="{6228D856-DEC7-DF4C-AAF3-5FB044257C4A}">
      <dsp:nvSpPr>
        <dsp:cNvPr id="0" name=""/>
        <dsp:cNvSpPr/>
      </dsp:nvSpPr>
      <dsp:spPr>
        <a:xfrm>
          <a:off x="3389860" y="1357788"/>
          <a:ext cx="2905595" cy="18103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smtClean="0">
              <a:latin typeface="+mj-lt"/>
            </a:rPr>
            <a:t>Sonrasında madde ve alkolle ilgili açık uçlu sorular sorma</a:t>
          </a:r>
          <a:endParaRPr lang="tr-TR" sz="2500" kern="1200">
            <a:latin typeface="+mj-lt"/>
          </a:endParaRPr>
        </a:p>
      </dsp:txBody>
      <dsp:txXfrm>
        <a:off x="3478236" y="1446164"/>
        <a:ext cx="2728843" cy="1633633"/>
      </dsp:txXfrm>
    </dsp:sp>
    <dsp:sp modelId="{959F9185-C955-114E-8AE8-AF7FCF745875}">
      <dsp:nvSpPr>
        <dsp:cNvPr id="0" name=""/>
        <dsp:cNvSpPr/>
      </dsp:nvSpPr>
      <dsp:spPr>
        <a:xfrm>
          <a:off x="6451518" y="1357788"/>
          <a:ext cx="2905595" cy="18103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tr-TR" sz="2500" kern="1200" dirty="0" smtClean="0">
              <a:latin typeface="+mj-lt"/>
            </a:rPr>
            <a:t>Bu sorunları daha sonra </a:t>
          </a:r>
          <a:r>
            <a:rPr lang="tr-TR" sz="2500" b="1" i="1" kern="1200" dirty="0" smtClean="0">
              <a:solidFill>
                <a:srgbClr val="C00000"/>
              </a:solidFill>
              <a:latin typeface="+mj-lt"/>
            </a:rPr>
            <a:t>kullandığı madde </a:t>
          </a:r>
          <a:r>
            <a:rPr lang="tr-TR" sz="2500" kern="1200" dirty="0" smtClean="0">
              <a:latin typeface="+mj-lt"/>
            </a:rPr>
            <a:t>ile ilişkilendirme</a:t>
          </a:r>
          <a:endParaRPr lang="tr-TR" sz="2500" kern="1200" dirty="0">
            <a:latin typeface="+mj-lt"/>
          </a:endParaRPr>
        </a:p>
      </dsp:txBody>
      <dsp:txXfrm>
        <a:off x="6539894" y="1446164"/>
        <a:ext cx="2728843"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F4BCE-8996-4512-B724-A747FC878AF0}">
      <dsp:nvSpPr>
        <dsp:cNvPr id="0" name=""/>
        <dsp:cNvSpPr/>
      </dsp:nvSpPr>
      <dsp:spPr>
        <a:xfrm>
          <a:off x="4290473" y="2918"/>
          <a:ext cx="1735330" cy="1127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latin typeface="+mj-lt"/>
            </a:rPr>
            <a:t>Farkındalık Öncesi </a:t>
          </a:r>
          <a:endParaRPr lang="en-US" sz="2600" kern="1200" dirty="0">
            <a:latin typeface="+mj-lt"/>
          </a:endParaRPr>
        </a:p>
      </dsp:txBody>
      <dsp:txXfrm>
        <a:off x="4345536" y="57981"/>
        <a:ext cx="1625204" cy="1017839"/>
      </dsp:txXfrm>
    </dsp:sp>
    <dsp:sp modelId="{6E6196BA-AF2C-4F6F-973E-6C4F02AF6DC9}">
      <dsp:nvSpPr>
        <dsp:cNvPr id="0" name=""/>
        <dsp:cNvSpPr/>
      </dsp:nvSpPr>
      <dsp:spPr>
        <a:xfrm>
          <a:off x="2894413" y="562245"/>
          <a:ext cx="4505311" cy="4505311"/>
        </a:xfrm>
        <a:custGeom>
          <a:avLst/>
          <a:gdLst/>
          <a:ahLst/>
          <a:cxnLst/>
          <a:rect l="0" t="0" r="0" b="0"/>
          <a:pathLst>
            <a:path>
              <a:moveTo>
                <a:pt x="3428771" y="331403"/>
              </a:moveTo>
              <a:arcTo wR="2252655" hR="2252655" stAng="18088400" swAng="15951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90ABF14-D839-46C3-AE0E-AC74277AF2A0}">
      <dsp:nvSpPr>
        <dsp:cNvPr id="0" name=""/>
        <dsp:cNvSpPr/>
      </dsp:nvSpPr>
      <dsp:spPr>
        <a:xfrm>
          <a:off x="6509496" y="1919249"/>
          <a:ext cx="1735330" cy="1127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latin typeface="+mj-lt"/>
            </a:rPr>
            <a:t>Farkındalık</a:t>
          </a:r>
          <a:endParaRPr lang="en-US" sz="2600" kern="1200" dirty="0">
            <a:latin typeface="+mj-lt"/>
          </a:endParaRPr>
        </a:p>
      </dsp:txBody>
      <dsp:txXfrm>
        <a:off x="6564559" y="1974312"/>
        <a:ext cx="1625204" cy="1017839"/>
      </dsp:txXfrm>
    </dsp:sp>
    <dsp:sp modelId="{E7123EAA-3C0E-4A3F-BE9E-1F504A261378}">
      <dsp:nvSpPr>
        <dsp:cNvPr id="0" name=""/>
        <dsp:cNvSpPr/>
      </dsp:nvSpPr>
      <dsp:spPr>
        <a:xfrm>
          <a:off x="2958328" y="226842"/>
          <a:ext cx="4505311" cy="4505311"/>
        </a:xfrm>
        <a:custGeom>
          <a:avLst/>
          <a:gdLst/>
          <a:ahLst/>
          <a:cxnLst/>
          <a:rect l="0" t="0" r="0" b="0"/>
          <a:pathLst>
            <a:path>
              <a:moveTo>
                <a:pt x="4375119" y="3007379"/>
              </a:moveTo>
              <a:arcTo wR="2252655" hR="2252655" stAng="1174488" swAng="90798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1CC526-1AC6-4675-AF9B-BF03B80839C8}">
      <dsp:nvSpPr>
        <dsp:cNvPr id="0" name=""/>
        <dsp:cNvSpPr/>
      </dsp:nvSpPr>
      <dsp:spPr>
        <a:xfrm>
          <a:off x="5564377" y="3917983"/>
          <a:ext cx="1744215" cy="1127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latin typeface="+mj-lt"/>
            </a:rPr>
            <a:t>Karar</a:t>
          </a:r>
          <a:endParaRPr lang="en-US" sz="2600" kern="1200" dirty="0">
            <a:latin typeface="+mj-lt"/>
          </a:endParaRPr>
        </a:p>
      </dsp:txBody>
      <dsp:txXfrm>
        <a:off x="5619440" y="3973046"/>
        <a:ext cx="1634089" cy="1017839"/>
      </dsp:txXfrm>
    </dsp:sp>
    <dsp:sp modelId="{96280C4B-5C09-4271-BEB7-7E4CB275374B}">
      <dsp:nvSpPr>
        <dsp:cNvPr id="0" name=""/>
        <dsp:cNvSpPr/>
      </dsp:nvSpPr>
      <dsp:spPr>
        <a:xfrm>
          <a:off x="3088782" y="382667"/>
          <a:ext cx="4505311" cy="4505311"/>
        </a:xfrm>
        <a:custGeom>
          <a:avLst/>
          <a:gdLst/>
          <a:ahLst/>
          <a:cxnLst/>
          <a:rect l="0" t="0" r="0" b="0"/>
          <a:pathLst>
            <a:path>
              <a:moveTo>
                <a:pt x="2344404" y="4503442"/>
              </a:moveTo>
              <a:arcTo wR="2252655" hR="2252655" stAng="5259945" swAng="6057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DE3558-528C-44E4-BFFA-EAAC9CB0A5B6}">
      <dsp:nvSpPr>
        <dsp:cNvPr id="0" name=""/>
        <dsp:cNvSpPr/>
      </dsp:nvSpPr>
      <dsp:spPr>
        <a:xfrm>
          <a:off x="3172130" y="3963711"/>
          <a:ext cx="1735330" cy="1127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latin typeface="+mj-lt"/>
            </a:rPr>
            <a:t>Eylem </a:t>
          </a:r>
          <a:endParaRPr lang="en-US" sz="2600" kern="1200" dirty="0">
            <a:latin typeface="+mj-lt"/>
          </a:endParaRPr>
        </a:p>
      </dsp:txBody>
      <dsp:txXfrm>
        <a:off x="3227193" y="4018774"/>
        <a:ext cx="1625204" cy="1017839"/>
      </dsp:txXfrm>
    </dsp:sp>
    <dsp:sp modelId="{11EA9512-8EA8-4341-A63A-25190E6C83C7}">
      <dsp:nvSpPr>
        <dsp:cNvPr id="0" name=""/>
        <dsp:cNvSpPr/>
      </dsp:nvSpPr>
      <dsp:spPr>
        <a:xfrm>
          <a:off x="2990868" y="325751"/>
          <a:ext cx="4505311" cy="4505311"/>
        </a:xfrm>
        <a:custGeom>
          <a:avLst/>
          <a:gdLst/>
          <a:ahLst/>
          <a:cxnLst/>
          <a:rect l="0" t="0" r="0" b="0"/>
          <a:pathLst>
            <a:path>
              <a:moveTo>
                <a:pt x="358132" y="3471360"/>
              </a:moveTo>
              <a:arcTo wR="2252655" hR="2252655" stAng="8834863" swAng="94915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D8E53B5-FDFA-40F5-BDEF-30AA85C9F7BD}">
      <dsp:nvSpPr>
        <dsp:cNvPr id="0" name=""/>
        <dsp:cNvSpPr/>
      </dsp:nvSpPr>
      <dsp:spPr>
        <a:xfrm>
          <a:off x="2187641" y="1908634"/>
          <a:ext cx="1735330" cy="11279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latin typeface="+mj-lt"/>
            </a:rPr>
            <a:t>Sürdürüm</a:t>
          </a:r>
          <a:endParaRPr lang="en-US" sz="2600" kern="1200" dirty="0">
            <a:latin typeface="+mj-lt"/>
          </a:endParaRPr>
        </a:p>
      </dsp:txBody>
      <dsp:txXfrm>
        <a:off x="2242704" y="1963697"/>
        <a:ext cx="1625204" cy="1017839"/>
      </dsp:txXfrm>
    </dsp:sp>
    <dsp:sp modelId="{A5CA2A73-1B9E-4C20-BBE0-ED5DD978FDB4}">
      <dsp:nvSpPr>
        <dsp:cNvPr id="0" name=""/>
        <dsp:cNvSpPr/>
      </dsp:nvSpPr>
      <dsp:spPr>
        <a:xfrm>
          <a:off x="3071446" y="489567"/>
          <a:ext cx="4505311" cy="4505311"/>
        </a:xfrm>
        <a:custGeom>
          <a:avLst/>
          <a:gdLst/>
          <a:ahLst/>
          <a:cxnLst/>
          <a:rect l="0" t="0" r="0" b="0"/>
          <a:pathLst>
            <a:path>
              <a:moveTo>
                <a:pt x="296684" y="1135232"/>
              </a:moveTo>
              <a:arcTo wR="2252655" hR="2252655" stAng="12584329" swAng="14956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8645" y="0"/>
            <a:ext cx="2944283" cy="497976"/>
          </a:xfrm>
          <a:prstGeom prst="rect">
            <a:avLst/>
          </a:prstGeom>
        </p:spPr>
        <p:txBody>
          <a:bodyPr vert="horz" lIns="91440" tIns="45720" rIns="91440" bIns="45720" rtlCol="0"/>
          <a:lstStyle>
            <a:lvl1pPr algn="r">
              <a:defRPr sz="1200"/>
            </a:lvl1pPr>
          </a:lstStyle>
          <a:p>
            <a:fld id="{995AD0DD-4E39-464C-8EFE-7BAB70F60C36}" type="datetimeFigureOut">
              <a:rPr lang="tr-TR" smtClean="0"/>
              <a:t>5.08.2019</a:t>
            </a:fld>
            <a:endParaRPr lang="tr-TR"/>
          </a:p>
        </p:txBody>
      </p:sp>
      <p:sp>
        <p:nvSpPr>
          <p:cNvPr id="4" name="Altbilgi Yer Tutucusu 3"/>
          <p:cNvSpPr>
            <a:spLocks noGrp="1"/>
          </p:cNvSpPr>
          <p:nvPr>
            <p:ph type="ftr" sz="quarter" idx="2"/>
          </p:nvPr>
        </p:nvSpPr>
        <p:spPr>
          <a:xfrm>
            <a:off x="0" y="9427076"/>
            <a:ext cx="2944283" cy="4979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8645" y="9427076"/>
            <a:ext cx="2944283" cy="497975"/>
          </a:xfrm>
          <a:prstGeom prst="rect">
            <a:avLst/>
          </a:prstGeom>
        </p:spPr>
        <p:txBody>
          <a:bodyPr vert="horz" lIns="91440" tIns="45720" rIns="91440" bIns="45720" rtlCol="0" anchor="b"/>
          <a:lstStyle>
            <a:lvl1pPr algn="r">
              <a:defRPr sz="1200"/>
            </a:lvl1pPr>
          </a:lstStyle>
          <a:p>
            <a:fld id="{CEFA88D3-C3B4-4171-8175-44AD2ACDCD0D}" type="slidenum">
              <a:rPr lang="tr-TR" smtClean="0"/>
              <a:t>‹#›</a:t>
            </a:fld>
            <a:endParaRPr lang="tr-TR"/>
          </a:p>
        </p:txBody>
      </p:sp>
    </p:spTree>
    <p:extLst>
      <p:ext uri="{BB962C8B-B14F-4D97-AF65-F5344CB8AC3E}">
        <p14:creationId xmlns:p14="http://schemas.microsoft.com/office/powerpoint/2010/main" val="906995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0"/>
            <a:ext cx="2944283" cy="497976"/>
          </a:xfrm>
          <a:prstGeom prst="rect">
            <a:avLst/>
          </a:prstGeom>
        </p:spPr>
        <p:txBody>
          <a:bodyPr vert="horz" lIns="91440" tIns="45720" rIns="91440" bIns="45720" rtlCol="0"/>
          <a:lstStyle>
            <a:lvl1pPr algn="r">
              <a:defRPr sz="1200"/>
            </a:lvl1pPr>
          </a:lstStyle>
          <a:p>
            <a:fld id="{051721C4-0418-4D70-8942-2CD57D98E2B5}" type="datetimeFigureOut">
              <a:rPr lang="tr-TR" smtClean="0"/>
              <a:t>5.08.2019</a:t>
            </a:fld>
            <a:endParaRPr lang="tr-TR"/>
          </a:p>
        </p:txBody>
      </p:sp>
      <p:sp>
        <p:nvSpPr>
          <p:cNvPr id="4" name="Slayt Görüntüsü Yer Tutucusu 3"/>
          <p:cNvSpPr>
            <a:spLocks noGrp="1" noRot="1" noChangeAspect="1"/>
          </p:cNvSpPr>
          <p:nvPr>
            <p:ph type="sldImg" idx="2"/>
          </p:nvPr>
        </p:nvSpPr>
        <p:spPr>
          <a:xfrm>
            <a:off x="419100" y="1239838"/>
            <a:ext cx="5956300"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431"/>
            <a:ext cx="5435600" cy="390798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7076"/>
            <a:ext cx="2944283" cy="4979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27076"/>
            <a:ext cx="2944283" cy="497975"/>
          </a:xfrm>
          <a:prstGeom prst="rect">
            <a:avLst/>
          </a:prstGeom>
        </p:spPr>
        <p:txBody>
          <a:bodyPr vert="horz" lIns="91440" tIns="45720" rIns="91440" bIns="45720" rtlCol="0" anchor="b"/>
          <a:lstStyle>
            <a:lvl1pPr algn="r">
              <a:defRPr sz="1200"/>
            </a:lvl1pPr>
          </a:lstStyle>
          <a:p>
            <a:fld id="{5F229C7B-F6D9-4809-A876-0334154971DA}" type="slidenum">
              <a:rPr lang="tr-TR" smtClean="0"/>
              <a:t>‹#›</a:t>
            </a:fld>
            <a:endParaRPr lang="tr-TR"/>
          </a:p>
        </p:txBody>
      </p:sp>
    </p:spTree>
    <p:extLst>
      <p:ext uri="{BB962C8B-B14F-4D97-AF65-F5344CB8AC3E}">
        <p14:creationId xmlns:p14="http://schemas.microsoft.com/office/powerpoint/2010/main" val="153866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F229C7B-F6D9-4809-A876-0334154971DA}" type="slidenum">
              <a:rPr lang="tr-TR" smtClean="0"/>
              <a:t>1</a:t>
            </a:fld>
            <a:endParaRPr lang="tr-TR"/>
          </a:p>
        </p:txBody>
      </p:sp>
    </p:spTree>
    <p:extLst>
      <p:ext uri="{BB962C8B-B14F-4D97-AF65-F5344CB8AC3E}">
        <p14:creationId xmlns:p14="http://schemas.microsoft.com/office/powerpoint/2010/main" val="225188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79</a:t>
            </a:fld>
            <a:endParaRPr lang="tr-TR"/>
          </a:p>
        </p:txBody>
      </p:sp>
    </p:spTree>
    <p:extLst>
      <p:ext uri="{BB962C8B-B14F-4D97-AF65-F5344CB8AC3E}">
        <p14:creationId xmlns:p14="http://schemas.microsoft.com/office/powerpoint/2010/main" val="382985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82</a:t>
            </a:fld>
            <a:endParaRPr lang="tr-TR"/>
          </a:p>
        </p:txBody>
      </p:sp>
    </p:spTree>
    <p:extLst>
      <p:ext uri="{BB962C8B-B14F-4D97-AF65-F5344CB8AC3E}">
        <p14:creationId xmlns:p14="http://schemas.microsoft.com/office/powerpoint/2010/main" val="366430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83</a:t>
            </a:fld>
            <a:endParaRPr lang="tr-TR"/>
          </a:p>
        </p:txBody>
      </p:sp>
    </p:spTree>
    <p:extLst>
      <p:ext uri="{BB962C8B-B14F-4D97-AF65-F5344CB8AC3E}">
        <p14:creationId xmlns:p14="http://schemas.microsoft.com/office/powerpoint/2010/main" val="195762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84</a:t>
            </a:fld>
            <a:endParaRPr lang="tr-TR"/>
          </a:p>
        </p:txBody>
      </p:sp>
    </p:spTree>
    <p:extLst>
      <p:ext uri="{BB962C8B-B14F-4D97-AF65-F5344CB8AC3E}">
        <p14:creationId xmlns:p14="http://schemas.microsoft.com/office/powerpoint/2010/main" val="209091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85</a:t>
            </a:fld>
            <a:endParaRPr lang="tr-TR"/>
          </a:p>
        </p:txBody>
      </p:sp>
    </p:spTree>
    <p:extLst>
      <p:ext uri="{BB962C8B-B14F-4D97-AF65-F5344CB8AC3E}">
        <p14:creationId xmlns:p14="http://schemas.microsoft.com/office/powerpoint/2010/main" val="58378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86</a:t>
            </a:fld>
            <a:endParaRPr lang="tr-TR"/>
          </a:p>
        </p:txBody>
      </p:sp>
    </p:spTree>
    <p:extLst>
      <p:ext uri="{BB962C8B-B14F-4D97-AF65-F5344CB8AC3E}">
        <p14:creationId xmlns:p14="http://schemas.microsoft.com/office/powerpoint/2010/main" val="175678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87</a:t>
            </a:fld>
            <a:endParaRPr lang="tr-TR"/>
          </a:p>
        </p:txBody>
      </p:sp>
    </p:spTree>
    <p:extLst>
      <p:ext uri="{BB962C8B-B14F-4D97-AF65-F5344CB8AC3E}">
        <p14:creationId xmlns:p14="http://schemas.microsoft.com/office/powerpoint/2010/main" val="103421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88</a:t>
            </a:fld>
            <a:endParaRPr lang="tr-TR"/>
          </a:p>
        </p:txBody>
      </p:sp>
    </p:spTree>
    <p:extLst>
      <p:ext uri="{BB962C8B-B14F-4D97-AF65-F5344CB8AC3E}">
        <p14:creationId xmlns:p14="http://schemas.microsoft.com/office/powerpoint/2010/main" val="228830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89</a:t>
            </a:fld>
            <a:endParaRPr lang="tr-TR"/>
          </a:p>
        </p:txBody>
      </p:sp>
    </p:spTree>
    <p:extLst>
      <p:ext uri="{BB962C8B-B14F-4D97-AF65-F5344CB8AC3E}">
        <p14:creationId xmlns:p14="http://schemas.microsoft.com/office/powerpoint/2010/main" val="210990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90</a:t>
            </a:fld>
            <a:endParaRPr lang="tr-TR"/>
          </a:p>
        </p:txBody>
      </p:sp>
    </p:spTree>
    <p:extLst>
      <p:ext uri="{BB962C8B-B14F-4D97-AF65-F5344CB8AC3E}">
        <p14:creationId xmlns:p14="http://schemas.microsoft.com/office/powerpoint/2010/main" val="341678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pPr>
              <a:defRPr/>
            </a:pPr>
            <a:fld id="{CB2E1E2B-63D3-4DFF-9A67-5B07188C45A4}" type="slidenum">
              <a:rPr lang="tr-TR" smtClean="0"/>
              <a:pPr>
                <a:defRPr/>
              </a:pPr>
              <a:t>57</a:t>
            </a:fld>
            <a:endParaRPr lang="tr-TR"/>
          </a:p>
        </p:txBody>
      </p:sp>
    </p:spTree>
    <p:extLst>
      <p:ext uri="{BB962C8B-B14F-4D97-AF65-F5344CB8AC3E}">
        <p14:creationId xmlns:p14="http://schemas.microsoft.com/office/powerpoint/2010/main" val="255991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91</a:t>
            </a:fld>
            <a:endParaRPr lang="tr-TR"/>
          </a:p>
        </p:txBody>
      </p:sp>
    </p:spTree>
    <p:extLst>
      <p:ext uri="{BB962C8B-B14F-4D97-AF65-F5344CB8AC3E}">
        <p14:creationId xmlns:p14="http://schemas.microsoft.com/office/powerpoint/2010/main" val="328494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92</a:t>
            </a:fld>
            <a:endParaRPr lang="tr-TR"/>
          </a:p>
        </p:txBody>
      </p:sp>
    </p:spTree>
    <p:extLst>
      <p:ext uri="{BB962C8B-B14F-4D97-AF65-F5344CB8AC3E}">
        <p14:creationId xmlns:p14="http://schemas.microsoft.com/office/powerpoint/2010/main" val="202318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93</a:t>
            </a:fld>
            <a:endParaRPr lang="tr-TR"/>
          </a:p>
        </p:txBody>
      </p:sp>
    </p:spTree>
    <p:extLst>
      <p:ext uri="{BB962C8B-B14F-4D97-AF65-F5344CB8AC3E}">
        <p14:creationId xmlns:p14="http://schemas.microsoft.com/office/powerpoint/2010/main" val="254567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94</a:t>
            </a:fld>
            <a:endParaRPr lang="tr-TR"/>
          </a:p>
        </p:txBody>
      </p:sp>
    </p:spTree>
    <p:extLst>
      <p:ext uri="{BB962C8B-B14F-4D97-AF65-F5344CB8AC3E}">
        <p14:creationId xmlns:p14="http://schemas.microsoft.com/office/powerpoint/2010/main" val="181003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95</a:t>
            </a:fld>
            <a:endParaRPr lang="tr-TR"/>
          </a:p>
        </p:txBody>
      </p:sp>
    </p:spTree>
    <p:extLst>
      <p:ext uri="{BB962C8B-B14F-4D97-AF65-F5344CB8AC3E}">
        <p14:creationId xmlns:p14="http://schemas.microsoft.com/office/powerpoint/2010/main" val="239852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96</a:t>
            </a:fld>
            <a:endParaRPr lang="tr-TR"/>
          </a:p>
        </p:txBody>
      </p:sp>
    </p:spTree>
    <p:extLst>
      <p:ext uri="{BB962C8B-B14F-4D97-AF65-F5344CB8AC3E}">
        <p14:creationId xmlns:p14="http://schemas.microsoft.com/office/powerpoint/2010/main" val="58366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97</a:t>
            </a:fld>
            <a:endParaRPr lang="tr-TR"/>
          </a:p>
        </p:txBody>
      </p:sp>
    </p:spTree>
    <p:extLst>
      <p:ext uri="{BB962C8B-B14F-4D97-AF65-F5344CB8AC3E}">
        <p14:creationId xmlns:p14="http://schemas.microsoft.com/office/powerpoint/2010/main" val="4107760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99</a:t>
            </a:fld>
            <a:endParaRPr lang="tr-TR"/>
          </a:p>
        </p:txBody>
      </p:sp>
    </p:spTree>
    <p:extLst>
      <p:ext uri="{BB962C8B-B14F-4D97-AF65-F5344CB8AC3E}">
        <p14:creationId xmlns:p14="http://schemas.microsoft.com/office/powerpoint/2010/main" val="3299844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100</a:t>
            </a:fld>
            <a:endParaRPr lang="tr-TR"/>
          </a:p>
        </p:txBody>
      </p:sp>
    </p:spTree>
    <p:extLst>
      <p:ext uri="{BB962C8B-B14F-4D97-AF65-F5344CB8AC3E}">
        <p14:creationId xmlns:p14="http://schemas.microsoft.com/office/powerpoint/2010/main" val="3238099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103</a:t>
            </a:fld>
            <a:endParaRPr lang="tr-TR"/>
          </a:p>
        </p:txBody>
      </p:sp>
    </p:spTree>
    <p:extLst>
      <p:ext uri="{BB962C8B-B14F-4D97-AF65-F5344CB8AC3E}">
        <p14:creationId xmlns:p14="http://schemas.microsoft.com/office/powerpoint/2010/main" val="109604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pPr>
              <a:defRPr/>
            </a:pPr>
            <a:fld id="{CB2E1E2B-63D3-4DFF-9A67-5B07188C45A4}" type="slidenum">
              <a:rPr lang="tr-TR" smtClean="0"/>
              <a:pPr>
                <a:defRPr/>
              </a:pPr>
              <a:t>58</a:t>
            </a:fld>
            <a:endParaRPr lang="tr-TR"/>
          </a:p>
        </p:txBody>
      </p:sp>
    </p:spTree>
    <p:extLst>
      <p:ext uri="{BB962C8B-B14F-4D97-AF65-F5344CB8AC3E}">
        <p14:creationId xmlns:p14="http://schemas.microsoft.com/office/powerpoint/2010/main" val="2355936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105</a:t>
            </a:fld>
            <a:endParaRPr lang="tr-TR"/>
          </a:p>
        </p:txBody>
      </p:sp>
    </p:spTree>
    <p:extLst>
      <p:ext uri="{BB962C8B-B14F-4D97-AF65-F5344CB8AC3E}">
        <p14:creationId xmlns:p14="http://schemas.microsoft.com/office/powerpoint/2010/main" val="2149547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106</a:t>
            </a:fld>
            <a:endParaRPr lang="tr-TR"/>
          </a:p>
        </p:txBody>
      </p:sp>
    </p:spTree>
    <p:extLst>
      <p:ext uri="{BB962C8B-B14F-4D97-AF65-F5344CB8AC3E}">
        <p14:creationId xmlns:p14="http://schemas.microsoft.com/office/powerpoint/2010/main" val="4126536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107</a:t>
            </a:fld>
            <a:endParaRPr lang="tr-TR"/>
          </a:p>
        </p:txBody>
      </p:sp>
    </p:spTree>
    <p:extLst>
      <p:ext uri="{BB962C8B-B14F-4D97-AF65-F5344CB8AC3E}">
        <p14:creationId xmlns:p14="http://schemas.microsoft.com/office/powerpoint/2010/main" val="1641543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108</a:t>
            </a:fld>
            <a:endParaRPr lang="tr-TR"/>
          </a:p>
        </p:txBody>
      </p:sp>
    </p:spTree>
    <p:extLst>
      <p:ext uri="{BB962C8B-B14F-4D97-AF65-F5344CB8AC3E}">
        <p14:creationId xmlns:p14="http://schemas.microsoft.com/office/powerpoint/2010/main" val="317459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109</a:t>
            </a:fld>
            <a:endParaRPr lang="tr-TR"/>
          </a:p>
        </p:txBody>
      </p:sp>
    </p:spTree>
    <p:extLst>
      <p:ext uri="{BB962C8B-B14F-4D97-AF65-F5344CB8AC3E}">
        <p14:creationId xmlns:p14="http://schemas.microsoft.com/office/powerpoint/2010/main" val="3674581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110</a:t>
            </a:fld>
            <a:endParaRPr lang="tr-TR"/>
          </a:p>
        </p:txBody>
      </p:sp>
    </p:spTree>
    <p:extLst>
      <p:ext uri="{BB962C8B-B14F-4D97-AF65-F5344CB8AC3E}">
        <p14:creationId xmlns:p14="http://schemas.microsoft.com/office/powerpoint/2010/main" val="193526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111</a:t>
            </a:fld>
            <a:endParaRPr lang="tr-TR"/>
          </a:p>
        </p:txBody>
      </p:sp>
    </p:spTree>
    <p:extLst>
      <p:ext uri="{BB962C8B-B14F-4D97-AF65-F5344CB8AC3E}">
        <p14:creationId xmlns:p14="http://schemas.microsoft.com/office/powerpoint/2010/main" val="1869267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112</a:t>
            </a:fld>
            <a:endParaRPr lang="tr-TR"/>
          </a:p>
        </p:txBody>
      </p:sp>
    </p:spTree>
    <p:extLst>
      <p:ext uri="{BB962C8B-B14F-4D97-AF65-F5344CB8AC3E}">
        <p14:creationId xmlns:p14="http://schemas.microsoft.com/office/powerpoint/2010/main" val="1452595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113</a:t>
            </a:fld>
            <a:endParaRPr lang="tr-TR"/>
          </a:p>
        </p:txBody>
      </p:sp>
    </p:spTree>
    <p:extLst>
      <p:ext uri="{BB962C8B-B14F-4D97-AF65-F5344CB8AC3E}">
        <p14:creationId xmlns:p14="http://schemas.microsoft.com/office/powerpoint/2010/main" val="974675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114</a:t>
            </a:fld>
            <a:endParaRPr lang="tr-TR"/>
          </a:p>
        </p:txBody>
      </p:sp>
    </p:spTree>
    <p:extLst>
      <p:ext uri="{BB962C8B-B14F-4D97-AF65-F5344CB8AC3E}">
        <p14:creationId xmlns:p14="http://schemas.microsoft.com/office/powerpoint/2010/main" val="413138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pPr>
              <a:defRPr/>
            </a:pPr>
            <a:fld id="{CB2E1E2B-63D3-4DFF-9A67-5B07188C45A4}" type="slidenum">
              <a:rPr lang="tr-TR" smtClean="0"/>
              <a:pPr>
                <a:defRPr/>
              </a:pPr>
              <a:t>59</a:t>
            </a:fld>
            <a:endParaRPr lang="tr-TR"/>
          </a:p>
        </p:txBody>
      </p:sp>
    </p:spTree>
    <p:extLst>
      <p:ext uri="{BB962C8B-B14F-4D97-AF65-F5344CB8AC3E}">
        <p14:creationId xmlns:p14="http://schemas.microsoft.com/office/powerpoint/2010/main" val="4185296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115</a:t>
            </a:fld>
            <a:endParaRPr lang="tr-TR"/>
          </a:p>
        </p:txBody>
      </p:sp>
    </p:spTree>
    <p:extLst>
      <p:ext uri="{BB962C8B-B14F-4D97-AF65-F5344CB8AC3E}">
        <p14:creationId xmlns:p14="http://schemas.microsoft.com/office/powerpoint/2010/main" val="597157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116</a:t>
            </a:fld>
            <a:endParaRPr lang="tr-TR"/>
          </a:p>
        </p:txBody>
      </p:sp>
    </p:spTree>
    <p:extLst>
      <p:ext uri="{BB962C8B-B14F-4D97-AF65-F5344CB8AC3E}">
        <p14:creationId xmlns:p14="http://schemas.microsoft.com/office/powerpoint/2010/main" val="646418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117</a:t>
            </a:fld>
            <a:endParaRPr lang="tr-TR"/>
          </a:p>
        </p:txBody>
      </p:sp>
    </p:spTree>
    <p:extLst>
      <p:ext uri="{BB962C8B-B14F-4D97-AF65-F5344CB8AC3E}">
        <p14:creationId xmlns:p14="http://schemas.microsoft.com/office/powerpoint/2010/main" val="3709133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118</a:t>
            </a:fld>
            <a:endParaRPr lang="tr-TR"/>
          </a:p>
        </p:txBody>
      </p:sp>
    </p:spTree>
    <p:extLst>
      <p:ext uri="{BB962C8B-B14F-4D97-AF65-F5344CB8AC3E}">
        <p14:creationId xmlns:p14="http://schemas.microsoft.com/office/powerpoint/2010/main" val="6602668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119</a:t>
            </a:fld>
            <a:endParaRPr lang="tr-TR"/>
          </a:p>
        </p:txBody>
      </p:sp>
    </p:spTree>
    <p:extLst>
      <p:ext uri="{BB962C8B-B14F-4D97-AF65-F5344CB8AC3E}">
        <p14:creationId xmlns:p14="http://schemas.microsoft.com/office/powerpoint/2010/main" val="2342132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120</a:t>
            </a:fld>
            <a:endParaRPr lang="tr-TR"/>
          </a:p>
        </p:txBody>
      </p:sp>
    </p:spTree>
    <p:extLst>
      <p:ext uri="{BB962C8B-B14F-4D97-AF65-F5344CB8AC3E}">
        <p14:creationId xmlns:p14="http://schemas.microsoft.com/office/powerpoint/2010/main" val="4215189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9D7A14-EB81-49B1-8209-9402E6C65BF7}" type="slidenum">
              <a:rPr lang="tr-TR" altLang="tr-TR" smtClean="0">
                <a:latin typeface="Calibri" panose="020F0502020204030204" pitchFamily="34" charset="0"/>
              </a:rPr>
              <a:pPr/>
              <a:t>162</a:t>
            </a:fld>
            <a:endParaRPr lang="tr-TR" altLang="tr-TR">
              <a:latin typeface="Calibri" panose="020F0502020204030204" pitchFamily="34" charset="0"/>
            </a:endParaRPr>
          </a:p>
        </p:txBody>
      </p:sp>
    </p:spTree>
    <p:extLst>
      <p:ext uri="{BB962C8B-B14F-4D97-AF65-F5344CB8AC3E}">
        <p14:creationId xmlns:p14="http://schemas.microsoft.com/office/powerpoint/2010/main" val="1355027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86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1F0ADA-090C-4F68-85F2-E3D73DE4E14A}" type="slidenum">
              <a:rPr lang="tr-TR" altLang="tr-TR" smtClean="0"/>
              <a:pPr>
                <a:spcBef>
                  <a:spcPct val="0"/>
                </a:spcBef>
              </a:pPr>
              <a:t>163</a:t>
            </a:fld>
            <a:endParaRPr lang="tr-TR" altLang="tr-TR"/>
          </a:p>
        </p:txBody>
      </p:sp>
    </p:spTree>
    <p:extLst>
      <p:ext uri="{BB962C8B-B14F-4D97-AF65-F5344CB8AC3E}">
        <p14:creationId xmlns:p14="http://schemas.microsoft.com/office/powerpoint/2010/main" val="364677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73</a:t>
            </a:fld>
            <a:endParaRPr lang="tr-TR"/>
          </a:p>
        </p:txBody>
      </p:sp>
    </p:spTree>
    <p:extLst>
      <p:ext uri="{BB962C8B-B14F-4D97-AF65-F5344CB8AC3E}">
        <p14:creationId xmlns:p14="http://schemas.microsoft.com/office/powerpoint/2010/main" val="309048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74</a:t>
            </a:fld>
            <a:endParaRPr lang="tr-TR"/>
          </a:p>
        </p:txBody>
      </p:sp>
    </p:spTree>
    <p:extLst>
      <p:ext uri="{BB962C8B-B14F-4D97-AF65-F5344CB8AC3E}">
        <p14:creationId xmlns:p14="http://schemas.microsoft.com/office/powerpoint/2010/main" val="308923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76</a:t>
            </a:fld>
            <a:endParaRPr lang="tr-TR"/>
          </a:p>
        </p:txBody>
      </p:sp>
    </p:spTree>
    <p:extLst>
      <p:ext uri="{BB962C8B-B14F-4D97-AF65-F5344CB8AC3E}">
        <p14:creationId xmlns:p14="http://schemas.microsoft.com/office/powerpoint/2010/main" val="35008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77</a:t>
            </a:fld>
            <a:endParaRPr lang="tr-TR"/>
          </a:p>
        </p:txBody>
      </p:sp>
    </p:spTree>
    <p:extLst>
      <p:ext uri="{BB962C8B-B14F-4D97-AF65-F5344CB8AC3E}">
        <p14:creationId xmlns:p14="http://schemas.microsoft.com/office/powerpoint/2010/main" val="140597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ASPB</a:t>
            </a:r>
            <a:endParaRPr lang="tr-TR" dirty="0"/>
          </a:p>
        </p:txBody>
      </p:sp>
      <p:sp>
        <p:nvSpPr>
          <p:cNvPr id="4" name="Slayt Numarası Yer Tutucusu 3"/>
          <p:cNvSpPr>
            <a:spLocks noGrp="1"/>
          </p:cNvSpPr>
          <p:nvPr>
            <p:ph type="sldNum" sz="quarter" idx="10"/>
          </p:nvPr>
        </p:nvSpPr>
        <p:spPr/>
        <p:txBody>
          <a:bodyPr/>
          <a:lstStyle/>
          <a:p>
            <a:fld id="{76319864-28A0-4B5C-9F75-CD001CB77082}" type="slidenum">
              <a:rPr lang="tr-TR" smtClean="0"/>
              <a:pPr/>
              <a:t>78</a:t>
            </a:fld>
            <a:endParaRPr lang="tr-TR"/>
          </a:p>
        </p:txBody>
      </p:sp>
    </p:spTree>
    <p:extLst>
      <p:ext uri="{BB962C8B-B14F-4D97-AF65-F5344CB8AC3E}">
        <p14:creationId xmlns:p14="http://schemas.microsoft.com/office/powerpoint/2010/main" val="3799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ğer Bölüm Başlığı">
    <p:bg>
      <p:bgRef idx="1003">
        <a:schemeClr val="bg2"/>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smtClean="0"/>
              <a:t>Asıl metin stillerini düzenlemek için tıklatın</a:t>
            </a:r>
          </a:p>
        </p:txBody>
      </p:sp>
    </p:spTree>
    <p:extLst>
      <p:ext uri="{BB962C8B-B14F-4D97-AF65-F5344CB8AC3E}">
        <p14:creationId xmlns:p14="http://schemas.microsoft.com/office/powerpoint/2010/main" val="1736166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3" name="Başlık Yer Tutucusu 1"/>
          <p:cNvSpPr>
            <a:spLocks noGrp="1"/>
          </p:cNvSpPr>
          <p:nvPr>
            <p:ph type="title"/>
          </p:nvPr>
        </p:nvSpPr>
        <p:spPr>
          <a:xfrm>
            <a:off x="1566039" y="355860"/>
            <a:ext cx="10515600" cy="72011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6" name="Metin Yer Tutucusu 3"/>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p:txBody>
      </p:sp>
    </p:spTree>
    <p:extLst>
      <p:ext uri="{BB962C8B-B14F-4D97-AF65-F5344CB8AC3E}">
        <p14:creationId xmlns:p14="http://schemas.microsoft.com/office/powerpoint/2010/main" val="3603675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66039" y="355860"/>
            <a:ext cx="10515600" cy="72011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5" name="Metin Yer Tutucusu 3"/>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lgn="just">
              <a:defRPr/>
            </a:lvl1pPr>
          </a:lstStyle>
          <a:p>
            <a:pPr lvl="0"/>
            <a:r>
              <a:rPr lang="tr-TR" dirty="0" smtClean="0"/>
              <a:t>Asıl metin stillerini düzenle</a:t>
            </a:r>
          </a:p>
          <a:p>
            <a:pPr lvl="1"/>
            <a:r>
              <a:rPr lang="tr-TR" dirty="0" smtClean="0"/>
              <a:t>İkinci düzey</a:t>
            </a:r>
          </a:p>
          <a:p>
            <a:pPr lvl="2"/>
            <a:r>
              <a:rPr lang="tr-TR" dirty="0" smtClean="0"/>
              <a:t>Üçüncü düzey</a:t>
            </a:r>
          </a:p>
        </p:txBody>
      </p:sp>
    </p:spTree>
    <p:extLst>
      <p:ext uri="{BB962C8B-B14F-4D97-AF65-F5344CB8AC3E}">
        <p14:creationId xmlns:p14="http://schemas.microsoft.com/office/powerpoint/2010/main" val="1473031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69182"/>
            <a:ext cx="10515600" cy="1325563"/>
          </a:xfrm>
          <a:prstGeom prst="rect">
            <a:avLst/>
          </a:prstGeom>
        </p:spPr>
        <p:txBody>
          <a:bodyPr/>
          <a:lstStyle/>
          <a:p>
            <a:r>
              <a:rPr lang="tr-TR" smtClean="0"/>
              <a:t>Asıl başlık stili için tıklatın</a:t>
            </a:r>
            <a:endParaRPr lang="tr-TR"/>
          </a:p>
        </p:txBody>
      </p:sp>
      <p:sp>
        <p:nvSpPr>
          <p:cNvPr id="9" name="Metin kutusu 8"/>
          <p:cNvSpPr txBox="1"/>
          <p:nvPr userDrawn="1"/>
        </p:nvSpPr>
        <p:spPr>
          <a:xfrm>
            <a:off x="5486400" y="318247"/>
            <a:ext cx="2667000"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1860506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3000" r="-3000"/>
          </a:stretch>
        </a:blipFill>
        <a:effectLst/>
      </p:bgPr>
    </p:bg>
    <p:spTree>
      <p:nvGrpSpPr>
        <p:cNvPr id="1" name=""/>
        <p:cNvGrpSpPr/>
        <p:nvPr/>
      </p:nvGrpSpPr>
      <p:grpSpPr>
        <a:xfrm>
          <a:off x="0" y="0"/>
          <a:ext cx="0" cy="0"/>
          <a:chOff x="0" y="0"/>
          <a:chExt cx="0" cy="0"/>
        </a:xfrm>
      </p:grpSpPr>
      <p:cxnSp>
        <p:nvCxnSpPr>
          <p:cNvPr id="3" name="Düz Bağlayıcı 2"/>
          <p:cNvCxnSpPr/>
          <p:nvPr userDrawn="1"/>
        </p:nvCxnSpPr>
        <p:spPr>
          <a:xfrm>
            <a:off x="1123950" y="1146674"/>
            <a:ext cx="10756900" cy="0"/>
          </a:xfrm>
          <a:prstGeom prst="line">
            <a:avLst/>
          </a:prstGeom>
          <a:ln w="57150">
            <a:solidFill>
              <a:srgbClr val="D5042A"/>
            </a:solidFill>
          </a:ln>
        </p:spPr>
        <p:style>
          <a:lnRef idx="1">
            <a:schemeClr val="accent1"/>
          </a:lnRef>
          <a:fillRef idx="0">
            <a:schemeClr val="accent1"/>
          </a:fillRef>
          <a:effectRef idx="0">
            <a:schemeClr val="accent1"/>
          </a:effectRef>
          <a:fontRef idx="minor">
            <a:schemeClr val="tx1"/>
          </a:fontRef>
        </p:style>
      </p:cxnSp>
      <p:grpSp>
        <p:nvGrpSpPr>
          <p:cNvPr id="11" name="Grup 10"/>
          <p:cNvGrpSpPr/>
          <p:nvPr userDrawn="1"/>
        </p:nvGrpSpPr>
        <p:grpSpPr>
          <a:xfrm>
            <a:off x="304799" y="137690"/>
            <a:ext cx="1261241" cy="1256342"/>
            <a:chOff x="4951828" y="2834646"/>
            <a:chExt cx="1261241" cy="1256342"/>
          </a:xfrm>
        </p:grpSpPr>
        <p:sp>
          <p:nvSpPr>
            <p:cNvPr id="9" name="Oval 8"/>
            <p:cNvSpPr/>
            <p:nvPr userDrawn="1"/>
          </p:nvSpPr>
          <p:spPr>
            <a:xfrm>
              <a:off x="4951828" y="2834646"/>
              <a:ext cx="1261241" cy="12563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41474" y="2880684"/>
              <a:ext cx="1081948" cy="1082564"/>
            </a:xfrm>
            <a:prstGeom prst="rect">
              <a:avLst/>
            </a:prstGeom>
            <a:ln>
              <a:noFill/>
            </a:ln>
          </p:spPr>
        </p:pic>
      </p:grpSp>
      <p:sp>
        <p:nvSpPr>
          <p:cNvPr id="14" name="İçerik Yer Tutucusu 2"/>
          <p:cNvSpPr txBox="1">
            <a:spLocks/>
          </p:cNvSpPr>
          <p:nvPr userDrawn="1"/>
        </p:nvSpPr>
        <p:spPr>
          <a:xfrm>
            <a:off x="670034" y="1478017"/>
            <a:ext cx="1098593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p:txBody>
      </p:sp>
      <p:sp>
        <p:nvSpPr>
          <p:cNvPr id="6" name="Metin kutusu 5"/>
          <p:cNvSpPr txBox="1"/>
          <p:nvPr userDrawn="1"/>
        </p:nvSpPr>
        <p:spPr>
          <a:xfrm>
            <a:off x="1774790" y="426564"/>
            <a:ext cx="9881181" cy="584775"/>
          </a:xfrm>
          <a:prstGeom prst="rect">
            <a:avLst/>
          </a:prstGeom>
          <a:noFill/>
          <a:ln>
            <a:noFill/>
          </a:ln>
        </p:spPr>
        <p:txBody>
          <a:bodyPr wrap="square" rtlCol="0">
            <a:spAutoFit/>
          </a:bodyPr>
          <a:lstStyle/>
          <a:p>
            <a:pPr algn="ctr"/>
            <a:r>
              <a:rPr lang="tr-TR"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10" name="Metin kutusu 9"/>
          <p:cNvSpPr txBox="1"/>
          <p:nvPr userDrawn="1"/>
        </p:nvSpPr>
        <p:spPr>
          <a:xfrm>
            <a:off x="935420" y="1641388"/>
            <a:ext cx="10945430" cy="369332"/>
          </a:xfrm>
          <a:prstGeom prst="rect">
            <a:avLst/>
          </a:prstGeom>
          <a:noFill/>
        </p:spPr>
        <p:txBody>
          <a:bodyPr wrap="square" rtlCol="0">
            <a:spAutoFit/>
          </a:bodyPr>
          <a:lstStyle/>
          <a:p>
            <a:pPr algn="just"/>
            <a:r>
              <a:rPr lang="tr-TR" dirty="0" smtClean="0"/>
              <a:t>  </a:t>
            </a:r>
            <a:endParaRPr lang="en-US" dirty="0"/>
          </a:p>
        </p:txBody>
      </p:sp>
      <p:sp>
        <p:nvSpPr>
          <p:cNvPr id="2" name="Başlık Yer Tutucusu 1"/>
          <p:cNvSpPr>
            <a:spLocks noGrp="1"/>
          </p:cNvSpPr>
          <p:nvPr>
            <p:ph type="title"/>
          </p:nvPr>
        </p:nvSpPr>
        <p:spPr>
          <a:xfrm>
            <a:off x="1566039" y="355860"/>
            <a:ext cx="10515600" cy="72011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4" name="Metin Yer Tutucusu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p:txBody>
      </p:sp>
    </p:spTree>
    <p:extLst>
      <p:ext uri="{BB962C8B-B14F-4D97-AF65-F5344CB8AC3E}">
        <p14:creationId xmlns:p14="http://schemas.microsoft.com/office/powerpoint/2010/main" val="3112053063"/>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50" r:id="rId3"/>
    <p:sldLayoutId id="2147483681" r:id="rId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282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Yoksunluk </a:t>
            </a:r>
            <a:r>
              <a:rPr lang="tr-TR" dirty="0"/>
              <a:t>belirtileri var mı?</a:t>
            </a:r>
          </a:p>
        </p:txBody>
      </p:sp>
      <p:sp>
        <p:nvSpPr>
          <p:cNvPr id="4" name="19 Yuvarlatılmış Dikdörtgen"/>
          <p:cNvSpPr/>
          <p:nvPr/>
        </p:nvSpPr>
        <p:spPr>
          <a:xfrm rot="16200000">
            <a:off x="-68653" y="2167558"/>
            <a:ext cx="1962369" cy="8248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smtClean="0">
                <a:solidFill>
                  <a:schemeClr val="bg1"/>
                </a:solidFill>
                <a:latin typeface="+mj-lt"/>
              </a:rPr>
              <a:t>Alkol </a:t>
            </a:r>
          </a:p>
          <a:p>
            <a:pPr algn="ctr"/>
            <a:r>
              <a:rPr lang="tr-TR" sz="2400" dirty="0" smtClean="0">
                <a:solidFill>
                  <a:schemeClr val="bg1"/>
                </a:solidFill>
                <a:latin typeface="+mj-lt"/>
              </a:rPr>
              <a:t>Kullananlarda</a:t>
            </a:r>
            <a:endParaRPr lang="tr-TR" sz="2400" dirty="0">
              <a:solidFill>
                <a:schemeClr val="bg1"/>
              </a:solidFill>
              <a:latin typeface="+mj-lt"/>
            </a:endParaRPr>
          </a:p>
        </p:txBody>
      </p:sp>
      <p:sp>
        <p:nvSpPr>
          <p:cNvPr id="5" name="20 Yuvarlatılmış Dikdörtgen"/>
          <p:cNvSpPr/>
          <p:nvPr/>
        </p:nvSpPr>
        <p:spPr>
          <a:xfrm rot="16200000">
            <a:off x="-60343" y="5180955"/>
            <a:ext cx="1945750" cy="82489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dirty="0" smtClean="0">
                <a:solidFill>
                  <a:schemeClr val="bg1"/>
                </a:solidFill>
                <a:latin typeface="+mj-lt"/>
              </a:rPr>
              <a:t>Madde </a:t>
            </a:r>
          </a:p>
          <a:p>
            <a:pPr algn="ctr"/>
            <a:r>
              <a:rPr lang="tr-TR" sz="2400" dirty="0" smtClean="0">
                <a:solidFill>
                  <a:schemeClr val="bg1"/>
                </a:solidFill>
                <a:latin typeface="+mj-lt"/>
              </a:rPr>
              <a:t>Kullananlarda</a:t>
            </a:r>
            <a:endParaRPr lang="tr-TR" sz="2400" dirty="0">
              <a:solidFill>
                <a:schemeClr val="bg1"/>
              </a:solidFill>
              <a:latin typeface="+mj-lt"/>
            </a:endParaRPr>
          </a:p>
        </p:txBody>
      </p:sp>
      <p:sp>
        <p:nvSpPr>
          <p:cNvPr id="6" name="21 Yuvarlatılmış Dikdörtgen"/>
          <p:cNvSpPr/>
          <p:nvPr/>
        </p:nvSpPr>
        <p:spPr>
          <a:xfrm>
            <a:off x="1588537" y="1575914"/>
            <a:ext cx="9813205" cy="195039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1"/>
                </a:solidFill>
                <a:latin typeface="+mj-lt"/>
              </a:rPr>
              <a:t>Tam kan sayımı, tam kan biyokimyası (üre, kan şekeri, </a:t>
            </a:r>
            <a:r>
              <a:rPr lang="tr-TR" sz="2400" dirty="0" err="1" smtClean="0">
                <a:solidFill>
                  <a:schemeClr val="bg1"/>
                </a:solidFill>
                <a:latin typeface="+mj-lt"/>
              </a:rPr>
              <a:t>kreatinin</a:t>
            </a:r>
            <a:r>
              <a:rPr lang="tr-TR" sz="2400" dirty="0" smtClean="0">
                <a:solidFill>
                  <a:schemeClr val="bg1"/>
                </a:solidFill>
                <a:latin typeface="+mj-lt"/>
              </a:rPr>
              <a:t>, serum proteinleri, elektrolitler, serum </a:t>
            </a:r>
            <a:r>
              <a:rPr lang="tr-TR" sz="2400" dirty="0" err="1" smtClean="0">
                <a:solidFill>
                  <a:schemeClr val="bg1"/>
                </a:solidFill>
                <a:latin typeface="+mj-lt"/>
              </a:rPr>
              <a:t>biluribinleri</a:t>
            </a:r>
            <a:r>
              <a:rPr lang="tr-TR" sz="2400" dirty="0" smtClean="0">
                <a:solidFill>
                  <a:schemeClr val="bg1"/>
                </a:solidFill>
                <a:latin typeface="+mj-lt"/>
              </a:rPr>
              <a:t>, CPK, GGT, </a:t>
            </a:r>
            <a:r>
              <a:rPr lang="tr-TR" sz="2400" dirty="0" err="1" smtClean="0">
                <a:solidFill>
                  <a:schemeClr val="bg1"/>
                </a:solidFill>
                <a:latin typeface="+mj-lt"/>
              </a:rPr>
              <a:t>transaminazlar</a:t>
            </a:r>
            <a:r>
              <a:rPr lang="tr-TR" sz="2400" dirty="0" smtClean="0">
                <a:solidFill>
                  <a:schemeClr val="bg1"/>
                </a:solidFill>
                <a:latin typeface="+mj-lt"/>
              </a:rPr>
              <a:t>, </a:t>
            </a:r>
            <a:r>
              <a:rPr lang="tr-TR" sz="2400" dirty="0" err="1" smtClean="0">
                <a:solidFill>
                  <a:schemeClr val="bg1"/>
                </a:solidFill>
                <a:latin typeface="+mj-lt"/>
              </a:rPr>
              <a:t>protrombin</a:t>
            </a:r>
            <a:r>
              <a:rPr lang="tr-TR" sz="2400" dirty="0" smtClean="0">
                <a:solidFill>
                  <a:schemeClr val="bg1"/>
                </a:solidFill>
                <a:latin typeface="+mj-lt"/>
              </a:rPr>
              <a:t> zamanı </a:t>
            </a:r>
            <a:r>
              <a:rPr lang="tr-TR" sz="2400" dirty="0" err="1" smtClean="0">
                <a:solidFill>
                  <a:schemeClr val="bg1"/>
                </a:solidFill>
                <a:latin typeface="+mj-lt"/>
              </a:rPr>
              <a:t>vb</a:t>
            </a:r>
            <a:r>
              <a:rPr lang="tr-TR" sz="2400" dirty="0" smtClean="0">
                <a:solidFill>
                  <a:schemeClr val="bg1"/>
                </a:solidFill>
                <a:latin typeface="+mj-lt"/>
              </a:rPr>
              <a:t>), tam idrar tahlili, akciğer </a:t>
            </a:r>
            <a:r>
              <a:rPr lang="tr-TR" sz="2400" dirty="0" err="1" smtClean="0">
                <a:solidFill>
                  <a:schemeClr val="bg1"/>
                </a:solidFill>
                <a:latin typeface="+mj-lt"/>
              </a:rPr>
              <a:t>grafisi</a:t>
            </a:r>
            <a:r>
              <a:rPr lang="tr-TR" sz="2400" dirty="0" smtClean="0">
                <a:solidFill>
                  <a:schemeClr val="bg1"/>
                </a:solidFill>
                <a:latin typeface="+mj-lt"/>
              </a:rPr>
              <a:t>, dışkıda gizli kan, ayrıntılı fizik ve nörolojik muayene sayılabilir. </a:t>
            </a:r>
            <a:endParaRPr lang="en-US" sz="2400" dirty="0">
              <a:solidFill>
                <a:schemeClr val="bg1"/>
              </a:solidFill>
              <a:latin typeface="+mj-lt"/>
            </a:endParaRPr>
          </a:p>
        </p:txBody>
      </p:sp>
      <p:sp>
        <p:nvSpPr>
          <p:cNvPr id="7" name="22 Yuvarlatılmış Dikdörtgen"/>
          <p:cNvSpPr/>
          <p:nvPr/>
        </p:nvSpPr>
        <p:spPr>
          <a:xfrm>
            <a:off x="1588537" y="4620528"/>
            <a:ext cx="9835703" cy="188594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1"/>
                </a:solidFill>
                <a:latin typeface="+mj-lt"/>
              </a:rPr>
              <a:t>Genel sağlık taraması, </a:t>
            </a:r>
          </a:p>
          <a:p>
            <a:pPr algn="ctr"/>
            <a:r>
              <a:rPr lang="tr-TR" sz="2400" dirty="0" smtClean="0">
                <a:solidFill>
                  <a:schemeClr val="bg1"/>
                </a:solidFill>
                <a:latin typeface="+mj-lt"/>
              </a:rPr>
              <a:t>Kalp ve böbrek fonksiyonları, tam kan sayımı, akciğer </a:t>
            </a:r>
            <a:r>
              <a:rPr lang="tr-TR" sz="2400" dirty="0" err="1" smtClean="0">
                <a:solidFill>
                  <a:schemeClr val="bg1"/>
                </a:solidFill>
                <a:latin typeface="+mj-lt"/>
              </a:rPr>
              <a:t>grafisi</a:t>
            </a:r>
            <a:r>
              <a:rPr lang="tr-TR" sz="2400" dirty="0" smtClean="0">
                <a:solidFill>
                  <a:schemeClr val="bg1"/>
                </a:solidFill>
                <a:latin typeface="+mj-lt"/>
              </a:rPr>
              <a:t>, </a:t>
            </a:r>
            <a:r>
              <a:rPr lang="tr-TR" sz="2400" dirty="0" err="1" smtClean="0">
                <a:solidFill>
                  <a:schemeClr val="bg1"/>
                </a:solidFill>
                <a:latin typeface="+mj-lt"/>
              </a:rPr>
              <a:t>hepatitis</a:t>
            </a:r>
            <a:r>
              <a:rPr lang="tr-TR" sz="2400" dirty="0" smtClean="0">
                <a:solidFill>
                  <a:schemeClr val="bg1"/>
                </a:solidFill>
                <a:latin typeface="+mj-lt"/>
              </a:rPr>
              <a:t>-c ve HIV/AIDS için uygun testler</a:t>
            </a:r>
            <a:endParaRPr lang="en-US" sz="2400" dirty="0">
              <a:solidFill>
                <a:schemeClr val="bg1"/>
              </a:solidFill>
              <a:latin typeface="+mj-lt"/>
            </a:endParaRPr>
          </a:p>
        </p:txBody>
      </p:sp>
    </p:spTree>
    <p:extLst>
      <p:ext uri="{BB962C8B-B14F-4D97-AF65-F5344CB8AC3E}">
        <p14:creationId xmlns:p14="http://schemas.microsoft.com/office/powerpoint/2010/main" val="17059092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821559"/>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Üçüncüsü </a:t>
            </a:r>
            <a:r>
              <a:rPr lang="tr-TR" sz="2600" dirty="0"/>
              <a:t>madde kullanımı bir çok ruhsal bozukluk ile birliktedir ve ruhsal bozukluğa yol açabilir. Bu durum da kendine ve başka bir kişiye zarar oluşturabilecek durumları oluşturur. </a:t>
            </a:r>
          </a:p>
          <a:p>
            <a:pPr marL="228600" lvl="1" indent="-228600" algn="just">
              <a:lnSpc>
                <a:spcPct val="150000"/>
              </a:lnSpc>
              <a:spcBef>
                <a:spcPts val="1000"/>
              </a:spcBef>
              <a:buFont typeface="Wingdings" panose="05000000000000000000" pitchFamily="2" charset="2"/>
              <a:buChar char="v"/>
            </a:pPr>
            <a:r>
              <a:rPr lang="tr-TR" sz="2600" dirty="0"/>
              <a:t>Son olarak da bir büyük travma kişide travma sonrası stres bozukluğuna yol açabilir ve bu durumda madde kullanımı ve daha sonra tekrar travmaya yatkınlık gibi bir kısır döngüye yol açabilir. </a:t>
            </a:r>
          </a:p>
        </p:txBody>
      </p:sp>
      <p:sp>
        <p:nvSpPr>
          <p:cNvPr id="13" name="Unvan 1"/>
          <p:cNvSpPr>
            <a:spLocks noGrp="1"/>
          </p:cNvSpPr>
          <p:nvPr>
            <p:ph type="title"/>
          </p:nvPr>
        </p:nvSpPr>
        <p:spPr>
          <a:xfrm>
            <a:off x="1619249" y="358745"/>
            <a:ext cx="10515600" cy="720110"/>
          </a:xfrm>
        </p:spPr>
        <p:txBody>
          <a:bodyPr>
            <a:normAutofit/>
          </a:bodyPr>
          <a:lstStyle/>
          <a:p>
            <a:r>
              <a:rPr lang="tr-TR" dirty="0"/>
              <a:t>Travma Ve Madde Kullanımı</a:t>
            </a:r>
          </a:p>
        </p:txBody>
      </p:sp>
    </p:spTree>
    <p:extLst>
      <p:ext uri="{BB962C8B-B14F-4D97-AF65-F5344CB8AC3E}">
        <p14:creationId xmlns:p14="http://schemas.microsoft.com/office/powerpoint/2010/main" val="29348049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Tıbbi Hastalıklar Ve Madde Kullanımı</a:t>
            </a: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1453776795"/>
              </p:ext>
            </p:extLst>
          </p:nvPr>
        </p:nvGraphicFramePr>
        <p:xfrm>
          <a:off x="0" y="1195119"/>
          <a:ext cx="12192000" cy="5627250"/>
        </p:xfrm>
        <a:graphic>
          <a:graphicData uri="http://schemas.openxmlformats.org/drawingml/2006/table">
            <a:tbl>
              <a:tblPr firstRow="1" firstCol="1">
                <a:tableStyleId>{616DA210-FB5B-4158-B5E0-FEB733F419BA}</a:tableStyleId>
              </a:tblPr>
              <a:tblGrid>
                <a:gridCol w="2194560">
                  <a:extLst>
                    <a:ext uri="{9D8B030D-6E8A-4147-A177-3AD203B41FA5}">
                      <a16:colId xmlns:a16="http://schemas.microsoft.com/office/drawing/2014/main" val="20000"/>
                    </a:ext>
                  </a:extLst>
                </a:gridCol>
                <a:gridCol w="3589020">
                  <a:extLst>
                    <a:ext uri="{9D8B030D-6E8A-4147-A177-3AD203B41FA5}">
                      <a16:colId xmlns:a16="http://schemas.microsoft.com/office/drawing/2014/main" val="20001"/>
                    </a:ext>
                  </a:extLst>
                </a:gridCol>
                <a:gridCol w="3934513">
                  <a:extLst>
                    <a:ext uri="{9D8B030D-6E8A-4147-A177-3AD203B41FA5}">
                      <a16:colId xmlns:a16="http://schemas.microsoft.com/office/drawing/2014/main" val="20002"/>
                    </a:ext>
                  </a:extLst>
                </a:gridCol>
                <a:gridCol w="2473907">
                  <a:extLst>
                    <a:ext uri="{9D8B030D-6E8A-4147-A177-3AD203B41FA5}">
                      <a16:colId xmlns:a16="http://schemas.microsoft.com/office/drawing/2014/main" val="20003"/>
                    </a:ext>
                  </a:extLst>
                </a:gridCol>
              </a:tblGrid>
              <a:tr h="280171">
                <a:tc>
                  <a:txBody>
                    <a:bodyPr/>
                    <a:lstStyle/>
                    <a:p>
                      <a:pPr marL="0" indent="0" algn="l" defTabSz="914400" rtl="0" eaLnBrk="1" latinLnBrk="0" hangingPunct="1">
                        <a:lnSpc>
                          <a:spcPct val="115000"/>
                        </a:lnSpc>
                        <a:spcBef>
                          <a:spcPts val="600"/>
                        </a:spcBef>
                        <a:spcAft>
                          <a:spcPts val="0"/>
                        </a:spcAft>
                      </a:pPr>
                      <a:endParaRPr lang="tr-TR" sz="2000" kern="1200" dirty="0">
                        <a:solidFill>
                          <a:schemeClr val="tx1"/>
                        </a:solidFill>
                        <a:latin typeface="+mn-lt"/>
                        <a:ea typeface="+mn-ea"/>
                        <a:cs typeface="+mn-cs"/>
                      </a:endParaRPr>
                    </a:p>
                  </a:txBody>
                  <a:tcPr marL="62809" marR="62809" marT="0" marB="0"/>
                </a:tc>
                <a:tc>
                  <a:txBody>
                    <a:bodyPr/>
                    <a:lstStyle/>
                    <a:p>
                      <a:pPr marL="0" indent="0" algn="l" defTabSz="914400" rtl="0" eaLnBrk="1" latinLnBrk="0" hangingPunct="1">
                        <a:lnSpc>
                          <a:spcPct val="115000"/>
                        </a:lnSpc>
                        <a:spcBef>
                          <a:spcPts val="600"/>
                        </a:spcBef>
                        <a:spcAft>
                          <a:spcPts val="0"/>
                        </a:spcAft>
                      </a:pPr>
                      <a:r>
                        <a:rPr lang="tr-TR" sz="2000" kern="1200" dirty="0"/>
                        <a:t>Kalp Damar Sistemine Etkileri</a:t>
                      </a:r>
                      <a:endParaRPr lang="tr-TR" sz="2000" kern="1200" dirty="0">
                        <a:solidFill>
                          <a:schemeClr val="tx1"/>
                        </a:solidFill>
                        <a:latin typeface="+mn-lt"/>
                        <a:ea typeface="+mn-ea"/>
                        <a:cs typeface="+mn-cs"/>
                      </a:endParaRPr>
                    </a:p>
                  </a:txBody>
                  <a:tcPr marL="62809" marR="62809" marT="0" marB="0">
                    <a:solidFill>
                      <a:schemeClr val="accent2"/>
                    </a:solidFill>
                  </a:tcPr>
                </a:tc>
                <a:tc>
                  <a:txBody>
                    <a:bodyPr/>
                    <a:lstStyle/>
                    <a:p>
                      <a:pPr marL="0" indent="0" algn="l" defTabSz="914400" rtl="0" eaLnBrk="1" latinLnBrk="0" hangingPunct="1">
                        <a:lnSpc>
                          <a:spcPct val="115000"/>
                        </a:lnSpc>
                        <a:spcBef>
                          <a:spcPts val="600"/>
                        </a:spcBef>
                        <a:spcAft>
                          <a:spcPts val="0"/>
                        </a:spcAft>
                      </a:pPr>
                      <a:r>
                        <a:rPr lang="tr-TR" sz="2000" kern="1200" dirty="0"/>
                        <a:t>Solunum Sistemine Etkileri</a:t>
                      </a:r>
                      <a:endParaRPr lang="tr-TR" sz="2000" kern="1200" dirty="0">
                        <a:solidFill>
                          <a:schemeClr val="tx1"/>
                        </a:solidFill>
                        <a:latin typeface="+mn-lt"/>
                        <a:ea typeface="+mn-ea"/>
                        <a:cs typeface="+mn-cs"/>
                      </a:endParaRPr>
                    </a:p>
                  </a:txBody>
                  <a:tcPr marL="62809" marR="62809" marT="0" marB="0">
                    <a:solidFill>
                      <a:schemeClr val="accent2"/>
                    </a:solidFill>
                  </a:tcPr>
                </a:tc>
                <a:tc>
                  <a:txBody>
                    <a:bodyPr/>
                    <a:lstStyle/>
                    <a:p>
                      <a:pPr marL="0" indent="0" algn="l" defTabSz="914400" rtl="0" eaLnBrk="1" latinLnBrk="0" hangingPunct="1">
                        <a:lnSpc>
                          <a:spcPct val="115000"/>
                        </a:lnSpc>
                        <a:spcBef>
                          <a:spcPts val="600"/>
                        </a:spcBef>
                        <a:spcAft>
                          <a:spcPts val="0"/>
                        </a:spcAft>
                      </a:pPr>
                      <a:r>
                        <a:rPr lang="tr-TR" sz="2000" kern="1200" dirty="0"/>
                        <a:t>Nörolojik Etkileri</a:t>
                      </a:r>
                      <a:endParaRPr lang="tr-TR" sz="2000" kern="1200" dirty="0">
                        <a:solidFill>
                          <a:schemeClr val="tx1"/>
                        </a:solidFill>
                        <a:latin typeface="+mn-lt"/>
                        <a:ea typeface="+mn-ea"/>
                        <a:cs typeface="+mn-cs"/>
                      </a:endParaRPr>
                    </a:p>
                  </a:txBody>
                  <a:tcPr marL="62809" marR="62809" marT="0" marB="0">
                    <a:solidFill>
                      <a:schemeClr val="accent2"/>
                    </a:solidFill>
                  </a:tcPr>
                </a:tc>
                <a:extLst>
                  <a:ext uri="{0D108BD9-81ED-4DB2-BD59-A6C34878D82A}">
                    <a16:rowId xmlns:a16="http://schemas.microsoft.com/office/drawing/2014/main" val="10000"/>
                  </a:ext>
                </a:extLst>
              </a:tr>
              <a:tr h="1664850">
                <a:tc>
                  <a:txBody>
                    <a:bodyPr/>
                    <a:lstStyle/>
                    <a:p>
                      <a:pPr marL="0" indent="0" algn="l" defTabSz="914400" rtl="0" eaLnBrk="1" latinLnBrk="0" hangingPunct="1">
                        <a:lnSpc>
                          <a:spcPct val="115000"/>
                        </a:lnSpc>
                        <a:spcBef>
                          <a:spcPts val="600"/>
                        </a:spcBef>
                        <a:spcAft>
                          <a:spcPts val="0"/>
                        </a:spcAft>
                      </a:pPr>
                      <a:r>
                        <a:rPr lang="tr-TR" sz="2000" kern="1200" dirty="0"/>
                        <a:t>Alkol</a:t>
                      </a:r>
                      <a:endParaRPr lang="tr-TR" sz="2000" kern="1200" dirty="0">
                        <a:solidFill>
                          <a:schemeClr val="tx1"/>
                        </a:solidFill>
                        <a:latin typeface="+mn-lt"/>
                        <a:ea typeface="+mn-ea"/>
                        <a:cs typeface="+mn-cs"/>
                      </a:endParaRPr>
                    </a:p>
                  </a:txBody>
                  <a:tcPr marL="62809" marR="62809" marT="0" marB="0" anchor="ctr">
                    <a:solidFill>
                      <a:schemeClr val="accent2"/>
                    </a:solidFill>
                  </a:tcPr>
                </a:tc>
                <a:tc>
                  <a:txBody>
                    <a:bodyPr/>
                    <a:lstStyle/>
                    <a:p>
                      <a:pPr marL="0" indent="0" algn="l" defTabSz="914400" rtl="0" eaLnBrk="1" latinLnBrk="0" hangingPunct="1">
                        <a:lnSpc>
                          <a:spcPct val="115000"/>
                        </a:lnSpc>
                        <a:spcBef>
                          <a:spcPts val="600"/>
                        </a:spcBef>
                        <a:spcAft>
                          <a:spcPts val="0"/>
                        </a:spcAft>
                      </a:pPr>
                      <a:r>
                        <a:rPr lang="tr-TR" sz="2000" kern="1200" dirty="0" err="1"/>
                        <a:t>Periferik</a:t>
                      </a:r>
                      <a:r>
                        <a:rPr lang="tr-TR" sz="2000" kern="1200" dirty="0"/>
                        <a:t> </a:t>
                      </a:r>
                      <a:r>
                        <a:rPr lang="tr-TR" sz="2000" kern="1200" dirty="0" err="1"/>
                        <a:t>Vazodilatasyon</a:t>
                      </a:r>
                      <a:endParaRPr lang="tr-TR" sz="2000" kern="1200" dirty="0"/>
                    </a:p>
                    <a:p>
                      <a:pPr marL="0" indent="0" algn="l" defTabSz="914400" rtl="0" eaLnBrk="1" latinLnBrk="0" hangingPunct="1">
                        <a:lnSpc>
                          <a:spcPct val="115000"/>
                        </a:lnSpc>
                        <a:spcBef>
                          <a:spcPts val="600"/>
                        </a:spcBef>
                        <a:spcAft>
                          <a:spcPts val="0"/>
                        </a:spcAft>
                      </a:pPr>
                      <a:r>
                        <a:rPr lang="tr-TR" sz="2000" kern="1200" dirty="0"/>
                        <a:t>Aritmi riskinin artması</a:t>
                      </a:r>
                    </a:p>
                    <a:p>
                      <a:pPr marL="0" indent="0" algn="l" defTabSz="914400" rtl="0" eaLnBrk="1" latinLnBrk="0" hangingPunct="1">
                        <a:lnSpc>
                          <a:spcPct val="115000"/>
                        </a:lnSpc>
                        <a:spcBef>
                          <a:spcPts val="600"/>
                        </a:spcBef>
                        <a:spcAft>
                          <a:spcPts val="0"/>
                        </a:spcAft>
                      </a:pPr>
                      <a:r>
                        <a:rPr lang="tr-TR" sz="2000" kern="1200" dirty="0" err="1"/>
                        <a:t>Miyokard</a:t>
                      </a:r>
                      <a:r>
                        <a:rPr lang="tr-TR" sz="2000" kern="1200" dirty="0"/>
                        <a:t> işlev bozukluğu</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a:t>Solunum Depresyonu</a:t>
                      </a:r>
                    </a:p>
                    <a:p>
                      <a:pPr marL="0" indent="0" algn="l" defTabSz="914400" rtl="0" eaLnBrk="1" latinLnBrk="0" hangingPunct="1">
                        <a:lnSpc>
                          <a:spcPct val="115000"/>
                        </a:lnSpc>
                        <a:spcBef>
                          <a:spcPts val="600"/>
                        </a:spcBef>
                        <a:spcAft>
                          <a:spcPts val="0"/>
                        </a:spcAft>
                      </a:pPr>
                      <a:r>
                        <a:rPr lang="tr-TR" sz="2000" kern="1200" dirty="0" err="1"/>
                        <a:t>Pulmomer</a:t>
                      </a:r>
                      <a:r>
                        <a:rPr lang="tr-TR" sz="2000" kern="1200" dirty="0"/>
                        <a:t> </a:t>
                      </a:r>
                      <a:r>
                        <a:rPr lang="tr-TR" sz="2000" kern="1200" dirty="0" err="1"/>
                        <a:t>Klirens</a:t>
                      </a:r>
                      <a:r>
                        <a:rPr lang="tr-TR" sz="2000" kern="1200" dirty="0"/>
                        <a:t> Azalması</a:t>
                      </a:r>
                    </a:p>
                    <a:p>
                      <a:pPr marL="0" indent="0" algn="l" defTabSz="914400" rtl="0" eaLnBrk="1" latinLnBrk="0" hangingPunct="1">
                        <a:lnSpc>
                          <a:spcPct val="115000"/>
                        </a:lnSpc>
                        <a:spcBef>
                          <a:spcPts val="600"/>
                        </a:spcBef>
                        <a:spcAft>
                          <a:spcPts val="0"/>
                        </a:spcAft>
                      </a:pPr>
                      <a:r>
                        <a:rPr lang="tr-TR" sz="2000" kern="1200" dirty="0" err="1"/>
                        <a:t>Pnömoni</a:t>
                      </a:r>
                      <a:r>
                        <a:rPr lang="tr-TR" sz="2000" kern="1200" dirty="0"/>
                        <a:t> riski</a:t>
                      </a:r>
                    </a:p>
                    <a:p>
                      <a:pPr marL="0" indent="0" algn="l" defTabSz="914400" rtl="0" eaLnBrk="1" latinLnBrk="0" hangingPunct="1">
                        <a:lnSpc>
                          <a:spcPct val="115000"/>
                        </a:lnSpc>
                        <a:spcBef>
                          <a:spcPts val="600"/>
                        </a:spcBef>
                        <a:spcAft>
                          <a:spcPts val="0"/>
                        </a:spcAft>
                      </a:pPr>
                      <a:r>
                        <a:rPr lang="tr-TR" sz="2000" kern="1200" dirty="0"/>
                        <a:t>Azalmış </a:t>
                      </a:r>
                      <a:r>
                        <a:rPr lang="tr-TR" sz="2000" kern="1200" dirty="0" err="1"/>
                        <a:t>pulmoner</a:t>
                      </a:r>
                      <a:r>
                        <a:rPr lang="tr-TR" sz="2000" kern="1200" dirty="0"/>
                        <a:t> </a:t>
                      </a:r>
                      <a:r>
                        <a:rPr lang="tr-TR" sz="2000" kern="1200" dirty="0" err="1"/>
                        <a:t>vaskuler</a:t>
                      </a:r>
                      <a:r>
                        <a:rPr lang="tr-TR" sz="2000" kern="1200" dirty="0"/>
                        <a:t> </a:t>
                      </a:r>
                      <a:r>
                        <a:rPr lang="tr-TR" sz="2000" kern="1200" dirty="0" err="1"/>
                        <a:t>resistans</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a:t>Bilinç skalasında düşüklük</a:t>
                      </a:r>
                    </a:p>
                    <a:p>
                      <a:pPr marL="0" indent="0" algn="l" defTabSz="914400" rtl="0" eaLnBrk="1" latinLnBrk="0" hangingPunct="1">
                        <a:lnSpc>
                          <a:spcPct val="115000"/>
                        </a:lnSpc>
                        <a:spcBef>
                          <a:spcPts val="600"/>
                        </a:spcBef>
                        <a:spcAft>
                          <a:spcPts val="0"/>
                        </a:spcAft>
                      </a:pPr>
                      <a:r>
                        <a:rPr lang="tr-TR" sz="2000" kern="1200" dirty="0" err="1"/>
                        <a:t>Disinhibisyon</a:t>
                      </a:r>
                      <a:endParaRPr lang="tr-TR" sz="2000" kern="1200" dirty="0">
                        <a:solidFill>
                          <a:schemeClr val="tx1"/>
                        </a:solidFill>
                        <a:latin typeface="+mn-lt"/>
                        <a:ea typeface="+mn-ea"/>
                        <a:cs typeface="+mn-cs"/>
                      </a:endParaRPr>
                    </a:p>
                  </a:txBody>
                  <a:tcPr marL="62809" marR="62809" marT="0" marB="0" anchor="ctr"/>
                </a:tc>
                <a:extLst>
                  <a:ext uri="{0D108BD9-81ED-4DB2-BD59-A6C34878D82A}">
                    <a16:rowId xmlns:a16="http://schemas.microsoft.com/office/drawing/2014/main" val="10001"/>
                  </a:ext>
                </a:extLst>
              </a:tr>
              <a:tr h="1729555">
                <a:tc>
                  <a:txBody>
                    <a:bodyPr/>
                    <a:lstStyle/>
                    <a:p>
                      <a:pPr marL="0" indent="0" algn="l" defTabSz="914400" rtl="0" eaLnBrk="1" latinLnBrk="0" hangingPunct="1">
                        <a:lnSpc>
                          <a:spcPct val="115000"/>
                        </a:lnSpc>
                        <a:spcBef>
                          <a:spcPts val="600"/>
                        </a:spcBef>
                        <a:spcAft>
                          <a:spcPts val="0"/>
                        </a:spcAft>
                      </a:pPr>
                      <a:r>
                        <a:rPr lang="tr-TR" sz="2000" kern="1200" dirty="0"/>
                        <a:t>Uyarıcılar;</a:t>
                      </a:r>
                    </a:p>
                    <a:p>
                      <a:pPr marL="0" indent="0" algn="l" defTabSz="914400" rtl="0" eaLnBrk="1" latinLnBrk="0" hangingPunct="1">
                        <a:lnSpc>
                          <a:spcPct val="115000"/>
                        </a:lnSpc>
                        <a:spcBef>
                          <a:spcPts val="600"/>
                        </a:spcBef>
                        <a:spcAft>
                          <a:spcPts val="0"/>
                        </a:spcAft>
                      </a:pPr>
                      <a:r>
                        <a:rPr lang="tr-TR" sz="2000" kern="1200" dirty="0"/>
                        <a:t>Kokain,</a:t>
                      </a:r>
                    </a:p>
                    <a:p>
                      <a:pPr marL="0" indent="0" algn="l" defTabSz="914400" rtl="0" eaLnBrk="1" latinLnBrk="0" hangingPunct="1">
                        <a:lnSpc>
                          <a:spcPct val="115000"/>
                        </a:lnSpc>
                        <a:spcBef>
                          <a:spcPts val="600"/>
                        </a:spcBef>
                        <a:spcAft>
                          <a:spcPts val="0"/>
                        </a:spcAft>
                      </a:pPr>
                      <a:r>
                        <a:rPr lang="tr-TR" sz="2000" kern="1200" dirty="0" err="1"/>
                        <a:t>Metamfetamin</a:t>
                      </a:r>
                      <a:endParaRPr lang="tr-TR" sz="2000" kern="1200" dirty="0"/>
                    </a:p>
                    <a:p>
                      <a:pPr marL="0" indent="0" algn="l" defTabSz="914400" rtl="0" eaLnBrk="1" latinLnBrk="0" hangingPunct="1">
                        <a:lnSpc>
                          <a:spcPct val="115000"/>
                        </a:lnSpc>
                        <a:spcBef>
                          <a:spcPts val="600"/>
                        </a:spcBef>
                        <a:spcAft>
                          <a:spcPts val="0"/>
                        </a:spcAft>
                      </a:pPr>
                      <a:r>
                        <a:rPr lang="tr-TR" sz="2000" kern="1200" dirty="0" err="1"/>
                        <a:t>Ekstazy</a:t>
                      </a:r>
                      <a:r>
                        <a:rPr lang="tr-TR" sz="2000" kern="1200" dirty="0"/>
                        <a:t>,</a:t>
                      </a:r>
                    </a:p>
                    <a:p>
                      <a:pPr marL="0" indent="0" algn="l" defTabSz="914400" rtl="0" eaLnBrk="1" latinLnBrk="0" hangingPunct="1">
                        <a:lnSpc>
                          <a:spcPct val="115000"/>
                        </a:lnSpc>
                        <a:spcBef>
                          <a:spcPts val="600"/>
                        </a:spcBef>
                        <a:spcAft>
                          <a:spcPts val="0"/>
                        </a:spcAft>
                      </a:pPr>
                      <a:r>
                        <a:rPr lang="tr-TR" sz="2000" kern="1200" dirty="0"/>
                        <a:t>MDMA</a:t>
                      </a:r>
                      <a:endParaRPr lang="tr-TR" sz="2000" kern="1200" dirty="0">
                        <a:solidFill>
                          <a:schemeClr val="tx1"/>
                        </a:solidFill>
                        <a:latin typeface="+mn-lt"/>
                        <a:ea typeface="+mn-ea"/>
                        <a:cs typeface="+mn-cs"/>
                      </a:endParaRPr>
                    </a:p>
                  </a:txBody>
                  <a:tcPr marL="62809" marR="62809" marT="0" marB="0" anchor="ctr">
                    <a:solidFill>
                      <a:schemeClr val="accent2"/>
                    </a:solidFill>
                  </a:tcPr>
                </a:tc>
                <a:tc>
                  <a:txBody>
                    <a:bodyPr/>
                    <a:lstStyle/>
                    <a:p>
                      <a:pPr marL="0" indent="0" algn="l" defTabSz="914400" rtl="0" eaLnBrk="1" latinLnBrk="0" hangingPunct="1">
                        <a:lnSpc>
                          <a:spcPct val="115000"/>
                        </a:lnSpc>
                        <a:spcBef>
                          <a:spcPts val="600"/>
                        </a:spcBef>
                        <a:spcAft>
                          <a:spcPts val="0"/>
                        </a:spcAft>
                      </a:pPr>
                      <a:r>
                        <a:rPr lang="tr-TR" sz="2000" kern="1200" dirty="0"/>
                        <a:t>Taşikardi, hipertansiyon, </a:t>
                      </a:r>
                      <a:r>
                        <a:rPr lang="tr-TR" sz="2000" kern="1200" dirty="0" err="1"/>
                        <a:t>vazokonstriksiyon</a:t>
                      </a:r>
                      <a:r>
                        <a:rPr lang="tr-TR" sz="2000" kern="1200" dirty="0"/>
                        <a:t>, aritmi,</a:t>
                      </a:r>
                    </a:p>
                    <a:p>
                      <a:pPr marL="0" indent="0" algn="l" defTabSz="914400" rtl="0" eaLnBrk="1" latinLnBrk="0" hangingPunct="1">
                        <a:lnSpc>
                          <a:spcPct val="115000"/>
                        </a:lnSpc>
                        <a:spcBef>
                          <a:spcPts val="600"/>
                        </a:spcBef>
                        <a:spcAft>
                          <a:spcPts val="0"/>
                        </a:spcAft>
                      </a:pPr>
                      <a:r>
                        <a:rPr lang="tr-TR" sz="2000" kern="1200" dirty="0"/>
                        <a:t>Miyokart </a:t>
                      </a:r>
                      <a:r>
                        <a:rPr lang="tr-TR" sz="2000" kern="1200" dirty="0" err="1"/>
                        <a:t>iskemisi</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a:t>Solunum hızının artması</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a:t>Ajitasyon, </a:t>
                      </a:r>
                      <a:r>
                        <a:rPr lang="tr-TR" sz="2000" kern="1200" dirty="0" err="1"/>
                        <a:t>agresyon</a:t>
                      </a:r>
                      <a:r>
                        <a:rPr lang="tr-TR" sz="2000" kern="1200" dirty="0"/>
                        <a:t>, </a:t>
                      </a:r>
                      <a:r>
                        <a:rPr lang="tr-TR" sz="2000" kern="1200" dirty="0" err="1"/>
                        <a:t>anksiyete</a:t>
                      </a:r>
                      <a:r>
                        <a:rPr lang="tr-TR" sz="2000" kern="1200" dirty="0"/>
                        <a:t>, </a:t>
                      </a:r>
                      <a:r>
                        <a:rPr lang="tr-TR" sz="2000" kern="1200" dirty="0" err="1"/>
                        <a:t>deliryum</a:t>
                      </a:r>
                      <a:r>
                        <a:rPr lang="tr-TR" sz="2000" kern="1200" dirty="0"/>
                        <a:t>, epileptik nöbetler</a:t>
                      </a:r>
                      <a:endParaRPr lang="tr-TR" sz="2000" kern="1200" dirty="0">
                        <a:solidFill>
                          <a:schemeClr val="tx1"/>
                        </a:solidFill>
                        <a:latin typeface="+mn-lt"/>
                        <a:ea typeface="+mn-ea"/>
                        <a:cs typeface="+mn-cs"/>
                      </a:endParaRPr>
                    </a:p>
                  </a:txBody>
                  <a:tcPr marL="62809" marR="62809" marT="0" marB="0" anchor="ctr"/>
                </a:tc>
                <a:extLst>
                  <a:ext uri="{0D108BD9-81ED-4DB2-BD59-A6C34878D82A}">
                    <a16:rowId xmlns:a16="http://schemas.microsoft.com/office/drawing/2014/main" val="10002"/>
                  </a:ext>
                </a:extLst>
              </a:tr>
              <a:tr h="1302504">
                <a:tc>
                  <a:txBody>
                    <a:bodyPr/>
                    <a:lstStyle/>
                    <a:p>
                      <a:pPr marL="0" indent="0" algn="l" defTabSz="914400" rtl="0" eaLnBrk="1" latinLnBrk="0" hangingPunct="1">
                        <a:lnSpc>
                          <a:spcPct val="115000"/>
                        </a:lnSpc>
                        <a:spcBef>
                          <a:spcPts val="600"/>
                        </a:spcBef>
                        <a:spcAft>
                          <a:spcPts val="0"/>
                        </a:spcAft>
                      </a:pPr>
                      <a:r>
                        <a:rPr lang="tr-TR" sz="2000" kern="1200" dirty="0" err="1"/>
                        <a:t>Sedatif</a:t>
                      </a:r>
                      <a:r>
                        <a:rPr lang="tr-TR" sz="2000" kern="1200" dirty="0"/>
                        <a:t>-</a:t>
                      </a:r>
                      <a:r>
                        <a:rPr lang="tr-TR" sz="2000" kern="1200" dirty="0" err="1"/>
                        <a:t>hipnotikler</a:t>
                      </a:r>
                      <a:r>
                        <a:rPr lang="tr-TR" sz="2000" kern="1200" dirty="0"/>
                        <a:t>, </a:t>
                      </a:r>
                      <a:r>
                        <a:rPr lang="tr-TR" sz="2000" kern="1200" dirty="0" err="1" smtClean="0"/>
                        <a:t>Benzodiazepin</a:t>
                      </a:r>
                      <a:r>
                        <a:rPr lang="tr-TR" sz="2000" kern="1200" dirty="0" smtClean="0"/>
                        <a:t>,</a:t>
                      </a:r>
                    </a:p>
                    <a:p>
                      <a:pPr marL="0" indent="0" algn="l" defTabSz="914400" rtl="0" eaLnBrk="1" latinLnBrk="0" hangingPunct="1">
                        <a:lnSpc>
                          <a:spcPct val="115000"/>
                        </a:lnSpc>
                        <a:spcBef>
                          <a:spcPts val="600"/>
                        </a:spcBef>
                        <a:spcAft>
                          <a:spcPts val="0"/>
                        </a:spcAft>
                      </a:pPr>
                      <a:r>
                        <a:rPr lang="tr-TR" sz="2000" kern="1200" dirty="0" smtClean="0"/>
                        <a:t> </a:t>
                      </a:r>
                      <a:r>
                        <a:rPr lang="tr-TR" sz="2000" kern="1200" dirty="0" err="1"/>
                        <a:t>opioid</a:t>
                      </a:r>
                      <a:r>
                        <a:rPr lang="tr-TR" sz="2000" kern="1200" dirty="0" smtClean="0"/>
                        <a:t>,</a:t>
                      </a:r>
                    </a:p>
                    <a:p>
                      <a:pPr marL="0" indent="0" algn="l" defTabSz="914400" rtl="0" eaLnBrk="1" latinLnBrk="0" hangingPunct="1">
                        <a:lnSpc>
                          <a:spcPct val="115000"/>
                        </a:lnSpc>
                        <a:spcBef>
                          <a:spcPts val="600"/>
                        </a:spcBef>
                        <a:spcAft>
                          <a:spcPts val="0"/>
                        </a:spcAft>
                      </a:pPr>
                      <a:r>
                        <a:rPr lang="tr-TR" sz="2000" kern="1200" dirty="0" smtClean="0"/>
                        <a:t> </a:t>
                      </a:r>
                      <a:r>
                        <a:rPr lang="tr-TR" sz="2000" kern="1200" dirty="0" err="1"/>
                        <a:t>marijuana</a:t>
                      </a:r>
                      <a:r>
                        <a:rPr lang="tr-TR" sz="2000" kern="1200" dirty="0"/>
                        <a:t>, </a:t>
                      </a:r>
                      <a:endParaRPr lang="tr-TR" sz="2000" kern="1200" dirty="0">
                        <a:solidFill>
                          <a:schemeClr val="tx1"/>
                        </a:solidFill>
                        <a:latin typeface="+mn-lt"/>
                        <a:ea typeface="+mn-ea"/>
                        <a:cs typeface="+mn-cs"/>
                      </a:endParaRPr>
                    </a:p>
                  </a:txBody>
                  <a:tcPr marL="62809" marR="62809" marT="0" marB="0" anchor="ctr">
                    <a:solidFill>
                      <a:schemeClr val="accent2"/>
                    </a:solidFill>
                  </a:tcPr>
                </a:tc>
                <a:tc>
                  <a:txBody>
                    <a:bodyPr/>
                    <a:lstStyle/>
                    <a:p>
                      <a:pPr marL="0" indent="0" algn="l" defTabSz="914400" rtl="0" eaLnBrk="1" latinLnBrk="0" hangingPunct="1">
                        <a:lnSpc>
                          <a:spcPct val="115000"/>
                        </a:lnSpc>
                        <a:spcBef>
                          <a:spcPts val="600"/>
                        </a:spcBef>
                        <a:spcAft>
                          <a:spcPts val="0"/>
                        </a:spcAft>
                      </a:pPr>
                      <a:r>
                        <a:rPr lang="tr-TR" sz="2000" kern="1200" dirty="0"/>
                        <a:t>Sistemik </a:t>
                      </a:r>
                      <a:r>
                        <a:rPr lang="tr-TR" sz="2000" kern="1200" dirty="0" err="1"/>
                        <a:t>vasküler</a:t>
                      </a:r>
                      <a:r>
                        <a:rPr lang="tr-TR" sz="2000" kern="1200" dirty="0"/>
                        <a:t> dirençte artma</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err="1"/>
                        <a:t>Opioid</a:t>
                      </a:r>
                      <a:r>
                        <a:rPr lang="tr-TR" sz="2000" kern="1200" dirty="0"/>
                        <a:t> kullanımında solunum dürtüsünde azalma</a:t>
                      </a:r>
                      <a:endParaRPr lang="tr-TR" sz="2000" kern="1200" dirty="0">
                        <a:solidFill>
                          <a:schemeClr val="tx1"/>
                        </a:solidFill>
                        <a:latin typeface="+mn-lt"/>
                        <a:ea typeface="+mn-ea"/>
                        <a:cs typeface="+mn-cs"/>
                      </a:endParaRPr>
                    </a:p>
                  </a:txBody>
                  <a:tcPr marL="62809" marR="62809" marT="0" marB="0" anchor="ctr"/>
                </a:tc>
                <a:tc>
                  <a:txBody>
                    <a:bodyPr/>
                    <a:lstStyle/>
                    <a:p>
                      <a:pPr marL="0" indent="0" algn="l" defTabSz="914400" rtl="0" eaLnBrk="1" latinLnBrk="0" hangingPunct="1">
                        <a:lnSpc>
                          <a:spcPct val="115000"/>
                        </a:lnSpc>
                        <a:spcBef>
                          <a:spcPts val="600"/>
                        </a:spcBef>
                        <a:spcAft>
                          <a:spcPts val="0"/>
                        </a:spcAft>
                      </a:pPr>
                      <a:r>
                        <a:rPr lang="tr-TR" sz="2000" kern="1200" dirty="0" smtClean="0"/>
                        <a:t>Bilinç </a:t>
                      </a:r>
                      <a:r>
                        <a:rPr lang="tr-TR" sz="2000" kern="1200" dirty="0"/>
                        <a:t>düzeyinde bozulma, şaşkınlık, psikoz</a:t>
                      </a:r>
                      <a:endParaRPr lang="tr-TR" sz="2000" kern="1200" dirty="0">
                        <a:solidFill>
                          <a:schemeClr val="tx1"/>
                        </a:solidFill>
                        <a:latin typeface="+mn-lt"/>
                        <a:ea typeface="+mn-ea"/>
                        <a:cs typeface="+mn-cs"/>
                      </a:endParaRPr>
                    </a:p>
                  </a:txBody>
                  <a:tcPr marL="62809" marR="62809"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25563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Alkol Madde Kullanımında </a:t>
            </a:r>
          </a:p>
          <a:p>
            <a:pPr>
              <a:buClr>
                <a:srgbClr val="D5042A"/>
              </a:buClr>
            </a:pPr>
            <a:r>
              <a:rPr lang="tr-TR" sz="4800" dirty="0" smtClean="0"/>
              <a:t>Aile ve Ergen </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22475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48789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Madde kullanan kişinin sosyal ve iş hayatında var olan diğer insanları da etkilemektedir.</a:t>
            </a:r>
          </a:p>
          <a:p>
            <a:pPr marL="228600" lvl="1" indent="-228600" algn="just">
              <a:lnSpc>
                <a:spcPct val="150000"/>
              </a:lnSpc>
              <a:spcBef>
                <a:spcPts val="1000"/>
              </a:spcBef>
              <a:buFont typeface="Wingdings" panose="05000000000000000000" pitchFamily="2" charset="2"/>
              <a:buChar char="v"/>
            </a:pPr>
            <a:r>
              <a:rPr lang="tr-TR" sz="2600" dirty="0"/>
              <a:t>Kişinin yaşına göre ve sosyal durumuna göre etkilenen kişi sayısı gittikçe artmaktadır.</a:t>
            </a:r>
          </a:p>
          <a:p>
            <a:pPr marL="228600" lvl="1" indent="-228600" algn="just">
              <a:lnSpc>
                <a:spcPct val="150000"/>
              </a:lnSpc>
              <a:spcBef>
                <a:spcPts val="1000"/>
              </a:spcBef>
              <a:buFont typeface="Wingdings" panose="05000000000000000000" pitchFamily="2" charset="2"/>
              <a:buChar char="v"/>
            </a:pPr>
            <a:r>
              <a:rPr lang="tr-TR" sz="2600" dirty="0"/>
              <a:t>Ergen yada genç erişkinde anne baba kardeşler birinci düzeyde etkilenirken daha ileri yaşlarda eşler ve çocuklar da çok olumsuz şekilde etkilenmektedirler.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Aile</a:t>
            </a:r>
            <a:endParaRPr lang="tr-TR" dirty="0"/>
          </a:p>
        </p:txBody>
      </p:sp>
    </p:spTree>
    <p:extLst>
      <p:ext uri="{BB962C8B-B14F-4D97-AF65-F5344CB8AC3E}">
        <p14:creationId xmlns:p14="http://schemas.microsoft.com/office/powerpoint/2010/main" val="103215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249" y="358745"/>
            <a:ext cx="10515600" cy="720110"/>
          </a:xfrm>
        </p:spPr>
        <p:txBody>
          <a:bodyPr>
            <a:normAutofit/>
          </a:bodyPr>
          <a:lstStyle/>
          <a:p>
            <a:r>
              <a:rPr lang="tr-TR" dirty="0" smtClean="0"/>
              <a:t>Aile</a:t>
            </a:r>
            <a:endParaRPr lang="tr-TR" dirty="0"/>
          </a:p>
        </p:txBody>
      </p:sp>
      <p:grpSp>
        <p:nvGrpSpPr>
          <p:cNvPr id="5" name="Grup 4"/>
          <p:cNvGrpSpPr/>
          <p:nvPr/>
        </p:nvGrpSpPr>
        <p:grpSpPr>
          <a:xfrm>
            <a:off x="1171074" y="1358316"/>
            <a:ext cx="10972799" cy="5321768"/>
            <a:chOff x="3112851" y="1059200"/>
            <a:chExt cx="7237379" cy="5688085"/>
          </a:xfrm>
        </p:grpSpPr>
        <p:sp>
          <p:nvSpPr>
            <p:cNvPr id="6"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7" name="Oval 6"/>
            <p:cNvSpPr/>
            <p:nvPr/>
          </p:nvSpPr>
          <p:spPr>
            <a:xfrm>
              <a:off x="8630439" y="1059200"/>
              <a:ext cx="1296144" cy="1173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baba</a:t>
              </a:r>
              <a:endParaRPr lang="tr-TR" dirty="0">
                <a:latin typeface="+mj-lt"/>
              </a:endParaRPr>
            </a:p>
          </p:txBody>
        </p:sp>
        <p:cxnSp>
          <p:nvCxnSpPr>
            <p:cNvPr id="8" name="Düz Bağlayıcı 7"/>
            <p:cNvCxnSpPr/>
            <p:nvPr/>
          </p:nvCxnSpPr>
          <p:spPr>
            <a:xfrm>
              <a:off x="4390119" y="157957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irsek Bağlayıcısı 8"/>
            <p:cNvCxnSpPr/>
            <p:nvPr/>
          </p:nvCxnSpPr>
          <p:spPr>
            <a:xfrm rot="5400000">
              <a:off x="3490335" y="1773411"/>
              <a:ext cx="1855273" cy="15121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Dirsek Bağlayıcısı 9"/>
            <p:cNvCxnSpPr/>
            <p:nvPr/>
          </p:nvCxnSpPr>
          <p:spPr>
            <a:xfrm rot="16200000" flipH="1">
              <a:off x="7666799" y="1773411"/>
              <a:ext cx="1855273" cy="15121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6408204" y="1601859"/>
              <a:ext cx="0" cy="1855273"/>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390079" y="2665044"/>
              <a:ext cx="1440160" cy="1080120"/>
            </a:xfrm>
            <a:prstGeom prst="ellips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Mert  </a:t>
              </a:r>
              <a:endParaRPr lang="tr-TR" dirty="0"/>
            </a:p>
          </p:txBody>
        </p:sp>
        <p:sp>
          <p:nvSpPr>
            <p:cNvPr id="13" name="Dikdörtgen 12"/>
            <p:cNvSpPr/>
            <p:nvPr/>
          </p:nvSpPr>
          <p:spPr>
            <a:xfrm>
              <a:off x="3229839" y="3250368"/>
              <a:ext cx="1224137"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kardeş</a:t>
              </a:r>
              <a:endParaRPr lang="tr-TR" dirty="0">
                <a:latin typeface="+mj-lt"/>
              </a:endParaRPr>
            </a:p>
          </p:txBody>
        </p:sp>
        <p:sp>
          <p:nvSpPr>
            <p:cNvPr id="14" name="Oval 13"/>
            <p:cNvSpPr/>
            <p:nvPr/>
          </p:nvSpPr>
          <p:spPr>
            <a:xfrm>
              <a:off x="8918471" y="3457131"/>
              <a:ext cx="1368152" cy="1008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kardeş</a:t>
              </a:r>
              <a:endParaRPr lang="tr-TR" dirty="0">
                <a:latin typeface="+mj-lt"/>
              </a:endParaRPr>
            </a:p>
          </p:txBody>
        </p:sp>
        <p:cxnSp>
          <p:nvCxnSpPr>
            <p:cNvPr id="15" name="Düz Bağlayıcı 14"/>
            <p:cNvCxnSpPr/>
            <p:nvPr/>
          </p:nvCxnSpPr>
          <p:spPr>
            <a:xfrm>
              <a:off x="6931816" y="3205104"/>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7191967" y="2854324"/>
              <a:ext cx="9001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eş</a:t>
              </a:r>
              <a:endParaRPr lang="tr-TR" dirty="0">
                <a:latin typeface="+mj-lt"/>
              </a:endParaRPr>
            </a:p>
          </p:txBody>
        </p:sp>
        <p:cxnSp>
          <p:nvCxnSpPr>
            <p:cNvPr id="17" name="Dirsek Bağlayıcısı 16"/>
            <p:cNvCxnSpPr/>
            <p:nvPr/>
          </p:nvCxnSpPr>
          <p:spPr>
            <a:xfrm rot="5400000">
              <a:off x="6165853" y="3619149"/>
              <a:ext cx="900100" cy="7920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Dirsek Bağlayıcısı 17"/>
            <p:cNvCxnSpPr/>
            <p:nvPr/>
          </p:nvCxnSpPr>
          <p:spPr>
            <a:xfrm rot="16200000" flipH="1">
              <a:off x="6741917" y="3475134"/>
              <a:ext cx="1620180" cy="108012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827820" y="4483246"/>
              <a:ext cx="1243991" cy="749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çocuk2</a:t>
              </a:r>
              <a:endParaRPr lang="tr-TR" dirty="0">
                <a:latin typeface="+mj-lt"/>
              </a:endParaRPr>
            </a:p>
          </p:txBody>
        </p:sp>
        <p:sp>
          <p:nvSpPr>
            <p:cNvPr id="20" name="Dikdörtgen 19"/>
            <p:cNvSpPr/>
            <p:nvPr/>
          </p:nvSpPr>
          <p:spPr>
            <a:xfrm>
              <a:off x="6147852" y="4483246"/>
              <a:ext cx="828092"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çocuk1</a:t>
              </a:r>
              <a:endParaRPr lang="tr-TR" dirty="0">
                <a:latin typeface="+mj-lt"/>
              </a:endParaRPr>
            </a:p>
          </p:txBody>
        </p:sp>
        <p:cxnSp>
          <p:nvCxnSpPr>
            <p:cNvPr id="21" name="Düz Ok Bağlayıcısı 20"/>
            <p:cNvCxnSpPr/>
            <p:nvPr/>
          </p:nvCxnSpPr>
          <p:spPr>
            <a:xfrm flipH="1">
              <a:off x="3733895" y="3565143"/>
              <a:ext cx="1872208" cy="1980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flipH="1">
              <a:off x="5030039" y="3646412"/>
              <a:ext cx="792088" cy="2547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a:off x="6470199" y="3646412"/>
              <a:ext cx="1171818" cy="2547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H="1">
              <a:off x="6038151" y="3745164"/>
              <a:ext cx="72008"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3179262" y="1199553"/>
              <a:ext cx="10081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anne</a:t>
              </a:r>
              <a:endParaRPr lang="tr-TR" dirty="0">
                <a:latin typeface="+mj-lt"/>
              </a:endParaRPr>
            </a:p>
          </p:txBody>
        </p:sp>
        <p:sp>
          <p:nvSpPr>
            <p:cNvPr id="29" name="Oval 28"/>
            <p:cNvSpPr/>
            <p:nvPr/>
          </p:nvSpPr>
          <p:spPr>
            <a:xfrm>
              <a:off x="5491655" y="2710308"/>
              <a:ext cx="1440160" cy="1080120"/>
            </a:xfrm>
            <a:prstGeom prst="ellipse">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atin typeface="+mj-lt"/>
                </a:rPr>
                <a:t>Mert  </a:t>
              </a:r>
              <a:endParaRPr lang="tr-TR" dirty="0">
                <a:latin typeface="+mj-lt"/>
              </a:endParaRPr>
            </a:p>
          </p:txBody>
        </p:sp>
        <p:sp>
          <p:nvSpPr>
            <p:cNvPr id="30" name="Dikdörtgen 29"/>
            <p:cNvSpPr/>
            <p:nvPr/>
          </p:nvSpPr>
          <p:spPr>
            <a:xfrm>
              <a:off x="3229839" y="5627897"/>
              <a:ext cx="931951" cy="36004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latin typeface="+mj-lt"/>
                </a:rPr>
                <a:t>mahalle</a:t>
              </a:r>
              <a:endParaRPr lang="tr-TR" dirty="0">
                <a:solidFill>
                  <a:schemeClr val="tx1"/>
                </a:solidFill>
                <a:latin typeface="+mj-lt"/>
              </a:endParaRPr>
            </a:p>
          </p:txBody>
        </p:sp>
        <p:sp>
          <p:nvSpPr>
            <p:cNvPr id="31" name="Dikdörtgen 30"/>
            <p:cNvSpPr/>
            <p:nvPr/>
          </p:nvSpPr>
          <p:spPr>
            <a:xfrm>
              <a:off x="5555314" y="6315237"/>
              <a:ext cx="1109689" cy="4320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iş</a:t>
              </a:r>
              <a:endParaRPr lang="tr-TR" dirty="0">
                <a:solidFill>
                  <a:schemeClr val="tx1"/>
                </a:solidFill>
                <a:latin typeface="+mj-lt"/>
              </a:endParaRPr>
            </a:p>
          </p:txBody>
        </p:sp>
        <p:sp>
          <p:nvSpPr>
            <p:cNvPr id="32" name="Dikdörtgen 31"/>
            <p:cNvSpPr/>
            <p:nvPr/>
          </p:nvSpPr>
          <p:spPr>
            <a:xfrm>
              <a:off x="7343479" y="6315237"/>
              <a:ext cx="1116124" cy="36004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latin typeface="+mj-lt"/>
                </a:rPr>
                <a:t>akrabalar</a:t>
              </a:r>
              <a:endParaRPr lang="tr-TR" sz="1600" dirty="0">
                <a:solidFill>
                  <a:schemeClr val="tx1"/>
                </a:solidFill>
                <a:latin typeface="+mj-lt"/>
              </a:endParaRPr>
            </a:p>
          </p:txBody>
        </p:sp>
      </p:grpSp>
      <p:sp>
        <p:nvSpPr>
          <p:cNvPr id="33" name="Dikdörtgen 32"/>
          <p:cNvSpPr/>
          <p:nvPr/>
        </p:nvSpPr>
        <p:spPr>
          <a:xfrm>
            <a:off x="3015113" y="6248036"/>
            <a:ext cx="1300297" cy="4320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mj-lt"/>
              </a:rPr>
              <a:t>arkadaş</a:t>
            </a:r>
            <a:endParaRPr lang="tr-TR" dirty="0">
              <a:solidFill>
                <a:schemeClr val="tx1"/>
              </a:solidFill>
              <a:latin typeface="+mj-lt"/>
            </a:endParaRPr>
          </a:p>
        </p:txBody>
      </p:sp>
    </p:spTree>
    <p:extLst>
      <p:ext uri="{BB962C8B-B14F-4D97-AF65-F5344CB8AC3E}">
        <p14:creationId xmlns:p14="http://schemas.microsoft.com/office/powerpoint/2010/main" val="14148528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47787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Çocukluk dönemi ile erişkinlik dönemi arasında kalan yaşam süresi- </a:t>
            </a:r>
          </a:p>
          <a:p>
            <a:pPr marL="914400" lvl="3" algn="just">
              <a:lnSpc>
                <a:spcPct val="150000"/>
              </a:lnSpc>
              <a:spcBef>
                <a:spcPts val="1000"/>
              </a:spcBef>
            </a:pPr>
            <a:r>
              <a:rPr lang="tr-TR" sz="2600" dirty="0"/>
              <a:t>1. Erken ergenlik: 11-15 yaşlar arasındaki </a:t>
            </a:r>
          </a:p>
          <a:p>
            <a:pPr marL="914400" lvl="3" algn="just">
              <a:lnSpc>
                <a:spcPct val="150000"/>
              </a:lnSpc>
              <a:spcBef>
                <a:spcPts val="1000"/>
              </a:spcBef>
            </a:pPr>
            <a:r>
              <a:rPr lang="tr-TR" sz="2600" dirty="0"/>
              <a:t>2. Orta ergenlik: 14-17 yaşlarından başlayıp, </a:t>
            </a:r>
          </a:p>
          <a:p>
            <a:pPr marL="914400" lvl="3" algn="just">
              <a:lnSpc>
                <a:spcPct val="150000"/>
              </a:lnSpc>
              <a:spcBef>
                <a:spcPts val="1000"/>
              </a:spcBef>
            </a:pPr>
            <a:r>
              <a:rPr lang="tr-TR" sz="2600" dirty="0" smtClean="0"/>
              <a:t>3. Geç ergenlik: 16-17 yaşlardan başlayıp 20’li yaşların ortalarında  sona erer. </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Ergenlik</a:t>
            </a:r>
            <a:endParaRPr lang="tr-TR" dirty="0"/>
          </a:p>
        </p:txBody>
      </p:sp>
    </p:spTree>
    <p:extLst>
      <p:ext uri="{BB962C8B-B14F-4D97-AF65-F5344CB8AC3E}">
        <p14:creationId xmlns:p14="http://schemas.microsoft.com/office/powerpoint/2010/main" val="8405358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1232534" y="2315125"/>
            <a:ext cx="11289029" cy="2149306"/>
          </a:xfrm>
          <a:prstGeom prst="rect">
            <a:avLst/>
          </a:prstGeom>
        </p:spPr>
        <p:txBody>
          <a:bodyPr wrap="square" numCol="2">
            <a:spAutoFit/>
          </a:bodyPr>
          <a:lstStyle/>
          <a:p>
            <a:pPr marL="685800" lvl="2" indent="-228600" algn="just">
              <a:lnSpc>
                <a:spcPct val="150000"/>
              </a:lnSpc>
              <a:spcBef>
                <a:spcPts val="1000"/>
              </a:spcBef>
              <a:buFont typeface="Wingdings" panose="05000000000000000000" pitchFamily="2" charset="2"/>
              <a:buChar char="v"/>
            </a:pPr>
            <a:r>
              <a:rPr lang="tr-TR" sz="2600" dirty="0" smtClean="0"/>
              <a:t>Fiziksel değişimler yaşanır</a:t>
            </a:r>
            <a:endParaRPr lang="tr-TR" sz="2600" dirty="0"/>
          </a:p>
          <a:p>
            <a:pPr marL="685800" lvl="2" indent="-228600" algn="just">
              <a:lnSpc>
                <a:spcPct val="150000"/>
              </a:lnSpc>
              <a:spcBef>
                <a:spcPts val="1000"/>
              </a:spcBef>
              <a:buFont typeface="Wingdings" panose="05000000000000000000" pitchFamily="2" charset="2"/>
              <a:buChar char="v"/>
            </a:pPr>
            <a:r>
              <a:rPr lang="tr-TR" sz="2600" dirty="0"/>
              <a:t> </a:t>
            </a:r>
            <a:r>
              <a:rPr lang="tr-TR" sz="2600" dirty="0" err="1"/>
              <a:t>Hormonal</a:t>
            </a:r>
            <a:r>
              <a:rPr lang="tr-TR" sz="2600" dirty="0"/>
              <a:t> değişim</a:t>
            </a:r>
          </a:p>
          <a:p>
            <a:pPr marL="685800" lvl="2" indent="-228600" algn="just">
              <a:lnSpc>
                <a:spcPct val="150000"/>
              </a:lnSpc>
              <a:spcBef>
                <a:spcPts val="1000"/>
              </a:spcBef>
              <a:buFont typeface="Wingdings" panose="05000000000000000000" pitchFamily="2" charset="2"/>
              <a:buChar char="v"/>
            </a:pPr>
            <a:r>
              <a:rPr lang="tr-TR" sz="2600" dirty="0" smtClean="0"/>
              <a:t>Sosyal </a:t>
            </a:r>
            <a:r>
              <a:rPr lang="tr-TR" sz="2600" dirty="0"/>
              <a:t>değişim</a:t>
            </a:r>
          </a:p>
          <a:p>
            <a:pPr marL="685800" lvl="2" indent="-228600" algn="just">
              <a:lnSpc>
                <a:spcPct val="150000"/>
              </a:lnSpc>
              <a:spcBef>
                <a:spcPts val="1000"/>
              </a:spcBef>
              <a:buFont typeface="Wingdings" panose="05000000000000000000" pitchFamily="2" charset="2"/>
              <a:buChar char="v"/>
            </a:pPr>
            <a:r>
              <a:rPr lang="tr-TR" sz="2600" dirty="0"/>
              <a:t> Psikolojik değişim</a:t>
            </a:r>
          </a:p>
          <a:p>
            <a:pPr marL="685800" lvl="2" indent="-228600" algn="just">
              <a:lnSpc>
                <a:spcPct val="150000"/>
              </a:lnSpc>
              <a:spcBef>
                <a:spcPts val="1000"/>
              </a:spcBef>
              <a:buFont typeface="Wingdings" panose="05000000000000000000" pitchFamily="2" charset="2"/>
              <a:buChar char="v"/>
            </a:pPr>
            <a:r>
              <a:rPr lang="tr-TR" sz="2600" dirty="0"/>
              <a:t>  Erişkinlik </a:t>
            </a:r>
            <a:r>
              <a:rPr lang="tr-TR" sz="2600" dirty="0" smtClean="0"/>
              <a:t>provası</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Ergenlik</a:t>
            </a:r>
            <a:endParaRPr lang="tr-TR" dirty="0"/>
          </a:p>
        </p:txBody>
      </p:sp>
      <p:sp>
        <p:nvSpPr>
          <p:cNvPr id="2" name="Dikdörtgen 1"/>
          <p:cNvSpPr/>
          <p:nvPr/>
        </p:nvSpPr>
        <p:spPr>
          <a:xfrm>
            <a:off x="845820" y="4777466"/>
            <a:ext cx="10881360" cy="1292662"/>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Ebeveyn bir ergenin en güçlü biçimlendiricisi, rol modeli, sağlıklı tutum, davranış normları ve sosyal sınırları  öğreticisi olarak kabul edilir. </a:t>
            </a:r>
          </a:p>
        </p:txBody>
      </p:sp>
      <p:sp>
        <p:nvSpPr>
          <p:cNvPr id="3" name="Dikdörtgen 2"/>
          <p:cNvSpPr/>
          <p:nvPr/>
        </p:nvSpPr>
        <p:spPr>
          <a:xfrm>
            <a:off x="845819" y="1515562"/>
            <a:ext cx="10001349" cy="692497"/>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Ergenlik döneminde görülen değişiklikler şunlardır, </a:t>
            </a:r>
          </a:p>
        </p:txBody>
      </p:sp>
    </p:spTree>
    <p:extLst>
      <p:ext uri="{BB962C8B-B14F-4D97-AF65-F5344CB8AC3E}">
        <p14:creationId xmlns:p14="http://schemas.microsoft.com/office/powerpoint/2010/main" val="22623989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5062924"/>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Hayatı </a:t>
            </a:r>
            <a:r>
              <a:rPr lang="tr-TR" sz="2600" dirty="0" smtClean="0"/>
              <a:t>sorgulama, </a:t>
            </a:r>
            <a:r>
              <a:rPr lang="tr-TR" sz="2600" dirty="0"/>
              <a:t>idealler arama-başarı arzusu</a:t>
            </a:r>
          </a:p>
          <a:p>
            <a:pPr marL="228600" lvl="1" indent="-228600" algn="just">
              <a:lnSpc>
                <a:spcPct val="150000"/>
              </a:lnSpc>
              <a:spcBef>
                <a:spcPts val="1000"/>
              </a:spcBef>
              <a:buFont typeface="Wingdings" panose="05000000000000000000" pitchFamily="2" charset="2"/>
              <a:buChar char="v"/>
            </a:pPr>
            <a:r>
              <a:rPr lang="tr-TR" sz="2600" dirty="0"/>
              <a:t>Aileden ayrılıp bireyselleşme çabaları-çatışma</a:t>
            </a:r>
          </a:p>
          <a:p>
            <a:pPr marL="228600" lvl="1" indent="-228600" algn="just">
              <a:lnSpc>
                <a:spcPct val="150000"/>
              </a:lnSpc>
              <a:spcBef>
                <a:spcPts val="1000"/>
              </a:spcBef>
              <a:buFont typeface="Wingdings" panose="05000000000000000000" pitchFamily="2" charset="2"/>
              <a:buChar char="v"/>
            </a:pPr>
            <a:r>
              <a:rPr lang="tr-TR" sz="2600" dirty="0"/>
              <a:t>Aile ile çatışma, eleştiriye tahammülsüzlük</a:t>
            </a:r>
          </a:p>
          <a:p>
            <a:pPr marL="228600" lvl="1" indent="-228600" algn="just">
              <a:lnSpc>
                <a:spcPct val="150000"/>
              </a:lnSpc>
              <a:spcBef>
                <a:spcPts val="1000"/>
              </a:spcBef>
              <a:buFont typeface="Wingdings" panose="05000000000000000000" pitchFamily="2" charset="2"/>
              <a:buChar char="v"/>
            </a:pPr>
            <a:r>
              <a:rPr lang="tr-TR" sz="2600" dirty="0"/>
              <a:t>Kuralları ihlal etme, karşı gelme, öfke nöbetleri</a:t>
            </a:r>
          </a:p>
          <a:p>
            <a:pPr marL="228600" lvl="1" indent="-228600" algn="just">
              <a:lnSpc>
                <a:spcPct val="150000"/>
              </a:lnSpc>
              <a:spcBef>
                <a:spcPts val="1000"/>
              </a:spcBef>
              <a:buFont typeface="Wingdings" panose="05000000000000000000" pitchFamily="2" charset="2"/>
              <a:buChar char="v"/>
            </a:pPr>
            <a:r>
              <a:rPr lang="tr-TR" sz="2600" dirty="0"/>
              <a:t>Kendini güçlü hissetme</a:t>
            </a:r>
          </a:p>
          <a:p>
            <a:pPr marL="228600" lvl="1" indent="-228600" algn="just">
              <a:lnSpc>
                <a:spcPct val="150000"/>
              </a:lnSpc>
              <a:spcBef>
                <a:spcPts val="1000"/>
              </a:spcBef>
              <a:buFont typeface="Wingdings" panose="05000000000000000000" pitchFamily="2" charset="2"/>
              <a:buChar char="v"/>
            </a:pPr>
            <a:r>
              <a:rPr lang="tr-TR" sz="2600" dirty="0"/>
              <a:t>İlgi ve sevginin arkadaş gruplarına kayması</a:t>
            </a:r>
          </a:p>
          <a:p>
            <a:pPr marL="228600" lvl="1" indent="-228600" algn="just">
              <a:lnSpc>
                <a:spcPct val="150000"/>
              </a:lnSpc>
              <a:spcBef>
                <a:spcPts val="1000"/>
              </a:spcBef>
              <a:buFont typeface="Wingdings" panose="05000000000000000000" pitchFamily="2" charset="2"/>
              <a:buChar char="v"/>
            </a:pPr>
            <a:r>
              <a:rPr lang="tr-TR" sz="2600" dirty="0"/>
              <a:t>Haz ilkesinin ön plana </a:t>
            </a:r>
            <a:r>
              <a:rPr lang="tr-TR" sz="2600" dirty="0" smtClean="0"/>
              <a:t>çıkması</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Ergenlik Döneminin Gelişimsel Özellikleri</a:t>
            </a:r>
            <a:endParaRPr lang="tr-TR" dirty="0"/>
          </a:p>
        </p:txBody>
      </p:sp>
    </p:spTree>
    <p:extLst>
      <p:ext uri="{BB962C8B-B14F-4D97-AF65-F5344CB8AC3E}">
        <p14:creationId xmlns:p14="http://schemas.microsoft.com/office/powerpoint/2010/main" val="22618119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334520"/>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Gerçek </a:t>
            </a:r>
            <a:r>
              <a:rPr lang="tr-TR" sz="2600" dirty="0"/>
              <a:t>dostluklar kurma-akran etkisi</a:t>
            </a:r>
          </a:p>
          <a:p>
            <a:pPr marL="228600" lvl="1" indent="-228600" algn="just">
              <a:lnSpc>
                <a:spcPct val="150000"/>
              </a:lnSpc>
              <a:spcBef>
                <a:spcPts val="1000"/>
              </a:spcBef>
              <a:buFont typeface="Wingdings" panose="05000000000000000000" pitchFamily="2" charset="2"/>
              <a:buChar char="v"/>
            </a:pPr>
            <a:r>
              <a:rPr lang="tr-TR" sz="2600" dirty="0"/>
              <a:t>Popüler olma arzusu, kendini ortaya koyma</a:t>
            </a:r>
          </a:p>
          <a:p>
            <a:pPr marL="228600" lvl="1" indent="-228600" algn="just">
              <a:lnSpc>
                <a:spcPct val="150000"/>
              </a:lnSpc>
              <a:spcBef>
                <a:spcPts val="1000"/>
              </a:spcBef>
              <a:buFont typeface="Wingdings" panose="05000000000000000000" pitchFamily="2" charset="2"/>
              <a:buChar char="v"/>
            </a:pPr>
            <a:r>
              <a:rPr lang="tr-TR" sz="2600" dirty="0"/>
              <a:t>Fiziksel ihtiyaçlarını karşılama-kendisine bakabilme</a:t>
            </a:r>
          </a:p>
          <a:p>
            <a:pPr marL="228600" lvl="1" indent="-228600" algn="just">
              <a:lnSpc>
                <a:spcPct val="150000"/>
              </a:lnSpc>
              <a:spcBef>
                <a:spcPts val="1000"/>
              </a:spcBef>
              <a:buFont typeface="Wingdings" panose="05000000000000000000" pitchFamily="2" charset="2"/>
              <a:buChar char="v"/>
            </a:pPr>
            <a:r>
              <a:rPr lang="tr-TR" sz="2600" dirty="0"/>
              <a:t>Yumurta kırabilme, karnını doyurabilme, banyo</a:t>
            </a:r>
            <a:r>
              <a:rPr lang="tr-TR" sz="2600" dirty="0" smtClean="0"/>
              <a:t>, </a:t>
            </a:r>
            <a:r>
              <a:rPr lang="tr-TR" sz="2600" dirty="0" err="1" smtClean="0"/>
              <a:t>traş</a:t>
            </a:r>
            <a:r>
              <a:rPr lang="tr-TR" sz="2600" dirty="0" smtClean="0"/>
              <a:t>, kişisel </a:t>
            </a:r>
            <a:r>
              <a:rPr lang="tr-TR" sz="2600" dirty="0"/>
              <a:t>bakım…</a:t>
            </a:r>
          </a:p>
          <a:p>
            <a:pPr marL="228600" lvl="1" indent="-228600" algn="just">
              <a:lnSpc>
                <a:spcPct val="150000"/>
              </a:lnSpc>
              <a:spcBef>
                <a:spcPts val="1000"/>
              </a:spcBef>
              <a:buFont typeface="Wingdings" panose="05000000000000000000" pitchFamily="2" charset="2"/>
              <a:buChar char="v"/>
            </a:pPr>
            <a:r>
              <a:rPr lang="tr-TR" sz="2600" dirty="0"/>
              <a:t>Öfke</a:t>
            </a:r>
            <a:r>
              <a:rPr lang="tr-TR" sz="2600" dirty="0" smtClean="0"/>
              <a:t>, dürtü </a:t>
            </a:r>
            <a:r>
              <a:rPr lang="tr-TR" sz="2600" dirty="0"/>
              <a:t>kontrolü kazanma</a:t>
            </a:r>
          </a:p>
          <a:p>
            <a:pPr marL="228600" lvl="1" indent="-228600" algn="just">
              <a:lnSpc>
                <a:spcPct val="150000"/>
              </a:lnSpc>
              <a:spcBef>
                <a:spcPts val="1000"/>
              </a:spcBef>
              <a:buFont typeface="Wingdings" panose="05000000000000000000" pitchFamily="2" charset="2"/>
              <a:buChar char="v"/>
            </a:pPr>
            <a:r>
              <a:rPr lang="tr-TR" sz="2600" dirty="0"/>
              <a:t>Sorun </a:t>
            </a:r>
            <a:r>
              <a:rPr lang="tr-TR" sz="2600" dirty="0" smtClean="0"/>
              <a:t>çözme, iletişim </a:t>
            </a:r>
            <a:r>
              <a:rPr lang="tr-TR" sz="2600" dirty="0"/>
              <a:t>becerileri kazanma</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Ergenlik Döneminin Gelişimsel Özellikleri</a:t>
            </a:r>
            <a:endParaRPr lang="tr-TR" dirty="0"/>
          </a:p>
        </p:txBody>
      </p:sp>
    </p:spTree>
    <p:extLst>
      <p:ext uri="{BB962C8B-B14F-4D97-AF65-F5344CB8AC3E}">
        <p14:creationId xmlns:p14="http://schemas.microsoft.com/office/powerpoint/2010/main" val="9830849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334520"/>
          </a:xfrm>
          <a:prstGeom prst="rect">
            <a:avLst/>
          </a:prstGeom>
        </p:spPr>
        <p:txBody>
          <a:bodyPr wrap="square">
            <a:spAutoFit/>
          </a:bodyPr>
          <a:lstStyle/>
          <a:p>
            <a:pPr marL="0" lvl="1" algn="just">
              <a:lnSpc>
                <a:spcPct val="150000"/>
              </a:lnSpc>
              <a:spcBef>
                <a:spcPts val="1000"/>
              </a:spcBef>
            </a:pPr>
            <a:r>
              <a:rPr lang="tr-TR" sz="2600" dirty="0"/>
              <a:t>Meraklılar</a:t>
            </a:r>
          </a:p>
          <a:p>
            <a:pPr marL="228600" lvl="1" indent="-228600" algn="just">
              <a:lnSpc>
                <a:spcPct val="150000"/>
              </a:lnSpc>
              <a:spcBef>
                <a:spcPts val="1000"/>
              </a:spcBef>
              <a:buFont typeface="Wingdings" panose="05000000000000000000" pitchFamily="2" charset="2"/>
              <a:buChar char="v"/>
            </a:pPr>
            <a:r>
              <a:rPr lang="tr-TR" sz="2600" dirty="0"/>
              <a:t>Akran baskısı-arkadaş ortamı ve gruba ait olma çok önemli</a:t>
            </a:r>
          </a:p>
          <a:p>
            <a:pPr marL="228600" lvl="1" indent="-228600" algn="just">
              <a:lnSpc>
                <a:spcPct val="150000"/>
              </a:lnSpc>
              <a:spcBef>
                <a:spcPts val="1000"/>
              </a:spcBef>
              <a:buFont typeface="Wingdings" panose="05000000000000000000" pitchFamily="2" charset="2"/>
              <a:buChar char="v"/>
            </a:pPr>
            <a:r>
              <a:rPr lang="tr-TR" sz="2600" dirty="0"/>
              <a:t>Beyinde otokontrol mekanizmaları tam </a:t>
            </a:r>
            <a:r>
              <a:rPr lang="tr-TR" sz="2600" dirty="0" smtClean="0"/>
              <a:t>gelişmemiş</a:t>
            </a:r>
            <a:endParaRPr lang="tr-TR" sz="2600" dirty="0"/>
          </a:p>
          <a:p>
            <a:pPr marL="228600" lvl="1" indent="-228600" algn="just">
              <a:lnSpc>
                <a:spcPct val="150000"/>
              </a:lnSpc>
              <a:spcBef>
                <a:spcPts val="1000"/>
              </a:spcBef>
              <a:buFont typeface="Wingdings" panose="05000000000000000000" pitchFamily="2" charset="2"/>
              <a:buChar char="v"/>
            </a:pPr>
            <a:r>
              <a:rPr lang="tr-TR" sz="2600" dirty="0"/>
              <a:t>Risk alma davranışı fazla</a:t>
            </a:r>
          </a:p>
          <a:p>
            <a:pPr marL="228600" lvl="1" indent="-228600" algn="just">
              <a:lnSpc>
                <a:spcPct val="150000"/>
              </a:lnSpc>
              <a:spcBef>
                <a:spcPts val="1000"/>
              </a:spcBef>
              <a:buFont typeface="Wingdings" panose="05000000000000000000" pitchFamily="2" charset="2"/>
              <a:buChar char="v"/>
            </a:pPr>
            <a:r>
              <a:rPr lang="tr-TR" sz="2600" dirty="0"/>
              <a:t>Haz ilkesi ile yaşarlar</a:t>
            </a:r>
          </a:p>
          <a:p>
            <a:pPr marL="228600" lvl="1" indent="-228600" algn="just">
              <a:lnSpc>
                <a:spcPct val="150000"/>
              </a:lnSpc>
              <a:spcBef>
                <a:spcPts val="1000"/>
              </a:spcBef>
              <a:buFont typeface="Wingdings" panose="05000000000000000000" pitchFamily="2" charset="2"/>
              <a:buChar char="v"/>
            </a:pPr>
            <a:r>
              <a:rPr lang="tr-TR" sz="2600" dirty="0"/>
              <a:t>Sorunlarına hızlı çözüm </a:t>
            </a:r>
            <a:r>
              <a:rPr lang="tr-TR" sz="2600" dirty="0" smtClean="0"/>
              <a:t>ararlar</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Ergenler Neden Risk Altında</a:t>
            </a:r>
            <a:endParaRPr lang="tr-TR" dirty="0"/>
          </a:p>
        </p:txBody>
      </p:sp>
      <p:sp>
        <p:nvSpPr>
          <p:cNvPr id="2" name="Dikdörtgen 1"/>
          <p:cNvSpPr/>
          <p:nvPr/>
        </p:nvSpPr>
        <p:spPr>
          <a:xfrm>
            <a:off x="5722620" y="4041575"/>
            <a:ext cx="6096000" cy="1892826"/>
          </a:xfrm>
          <a:prstGeom prst="rect">
            <a:avLst/>
          </a:prstGeom>
        </p:spPr>
        <p:txBody>
          <a:bodyPr>
            <a:spAutoFit/>
          </a:bodyPr>
          <a:lstStyle/>
          <a:p>
            <a:pPr marL="0" lvl="1" algn="just">
              <a:lnSpc>
                <a:spcPct val="150000"/>
              </a:lnSpc>
              <a:spcBef>
                <a:spcPts val="1000"/>
              </a:spcBef>
            </a:pPr>
            <a:r>
              <a:rPr lang="tr-TR" sz="2600" dirty="0">
                <a:solidFill>
                  <a:srgbClr val="D10429"/>
                </a:solidFill>
              </a:rPr>
              <a:t>Ergen beyinleri, tam işlevli bir gaz pedalı (ödül sistemi), zayıf </a:t>
            </a:r>
            <a:r>
              <a:rPr lang="tr-TR" sz="2600" dirty="0" smtClean="0">
                <a:solidFill>
                  <a:srgbClr val="D10429"/>
                </a:solidFill>
              </a:rPr>
              <a:t>frenleri </a:t>
            </a:r>
            <a:r>
              <a:rPr lang="tr-TR" sz="2600" dirty="0">
                <a:solidFill>
                  <a:srgbClr val="D10429"/>
                </a:solidFill>
              </a:rPr>
              <a:t>(</a:t>
            </a:r>
            <a:r>
              <a:rPr lang="tr-TR" sz="2600" dirty="0" err="1">
                <a:solidFill>
                  <a:srgbClr val="D10429"/>
                </a:solidFill>
              </a:rPr>
              <a:t>prefrontal</a:t>
            </a:r>
            <a:r>
              <a:rPr lang="tr-TR" sz="2600" dirty="0">
                <a:solidFill>
                  <a:srgbClr val="D10429"/>
                </a:solidFill>
              </a:rPr>
              <a:t> korteks) olan bir arabaya benzetilir.</a:t>
            </a:r>
          </a:p>
        </p:txBody>
      </p:sp>
    </p:spTree>
    <p:extLst>
      <p:ext uri="{BB962C8B-B14F-4D97-AF65-F5344CB8AC3E}">
        <p14:creationId xmlns:p14="http://schemas.microsoft.com/office/powerpoint/2010/main" val="302610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3. Ruhsal Sorunları Var Mı?</a:t>
            </a:r>
            <a:endParaRPr lang="tr-TR" dirty="0"/>
          </a:p>
        </p:txBody>
      </p:sp>
      <p:sp>
        <p:nvSpPr>
          <p:cNvPr id="7" name="İçerik Yer Tutucusu 2"/>
          <p:cNvSpPr txBox="1">
            <a:spLocks/>
          </p:cNvSpPr>
          <p:nvPr/>
        </p:nvSpPr>
        <p:spPr>
          <a:xfrm>
            <a:off x="838200" y="1825625"/>
            <a:ext cx="10515600" cy="4506595"/>
          </a:xfrm>
          <a:prstGeom prst="rect">
            <a:avLst/>
          </a:prstGeom>
        </p:spPr>
        <p:txBody>
          <a:bodyPr vert="horz" lIns="91440" tIns="45720" rIns="91440" bIns="45720" rtlCol="0">
            <a:normAutofit fontScale="92500" lnSpcReduction="10000"/>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800" dirty="0"/>
              <a:t>Alkol-madde </a:t>
            </a:r>
            <a:r>
              <a:rPr lang="tr-TR" sz="2800" dirty="0" smtClean="0"/>
              <a:t>kullanımında </a:t>
            </a:r>
            <a:r>
              <a:rPr lang="tr-TR" sz="2800" dirty="0"/>
              <a:t>sıklıkla eşlik eden ruhsal </a:t>
            </a:r>
            <a:r>
              <a:rPr lang="tr-TR" sz="2800" dirty="0" smtClean="0"/>
              <a:t>sorunlar şunlardır,</a:t>
            </a:r>
            <a:endParaRPr lang="tr-TR" sz="2800" dirty="0"/>
          </a:p>
          <a:p>
            <a:pPr marL="914400" lvl="2" indent="0">
              <a:lnSpc>
                <a:spcPct val="150000"/>
              </a:lnSpc>
              <a:buNone/>
            </a:pPr>
            <a:r>
              <a:rPr lang="tr-TR" sz="2800" dirty="0"/>
              <a:t>- Depresyon</a:t>
            </a:r>
          </a:p>
          <a:p>
            <a:pPr marL="914400" lvl="2" indent="0">
              <a:lnSpc>
                <a:spcPct val="150000"/>
              </a:lnSpc>
              <a:buNone/>
            </a:pPr>
            <a:r>
              <a:rPr lang="tr-TR" sz="2800" dirty="0"/>
              <a:t>- </a:t>
            </a:r>
            <a:r>
              <a:rPr lang="tr-TR" sz="2800" dirty="0" err="1"/>
              <a:t>Anksiyete</a:t>
            </a:r>
            <a:r>
              <a:rPr lang="tr-TR" sz="2800" dirty="0"/>
              <a:t> bozuklukları- panik atak</a:t>
            </a:r>
          </a:p>
          <a:p>
            <a:pPr marL="914400" lvl="2" indent="0">
              <a:lnSpc>
                <a:spcPct val="150000"/>
              </a:lnSpc>
              <a:buNone/>
            </a:pPr>
            <a:r>
              <a:rPr lang="tr-TR" sz="2800" dirty="0"/>
              <a:t>- </a:t>
            </a:r>
            <a:r>
              <a:rPr lang="tr-TR" sz="2800" dirty="0" err="1"/>
              <a:t>Paranoid</a:t>
            </a:r>
            <a:r>
              <a:rPr lang="tr-TR" sz="2800" dirty="0"/>
              <a:t> belirtiler</a:t>
            </a:r>
          </a:p>
          <a:p>
            <a:pPr marL="914400" lvl="2" indent="0">
              <a:lnSpc>
                <a:spcPct val="150000"/>
              </a:lnSpc>
              <a:buNone/>
            </a:pPr>
            <a:r>
              <a:rPr lang="tr-TR" sz="2800" dirty="0"/>
              <a:t>- Halüsinasyonlar</a:t>
            </a:r>
          </a:p>
          <a:p>
            <a:pPr marL="914400" lvl="2" indent="0">
              <a:lnSpc>
                <a:spcPct val="150000"/>
              </a:lnSpc>
              <a:buNone/>
            </a:pPr>
            <a:r>
              <a:rPr lang="tr-TR" sz="2800" dirty="0"/>
              <a:t>- İntihar</a:t>
            </a:r>
          </a:p>
          <a:p>
            <a:pPr marL="914400" lvl="2" indent="0">
              <a:lnSpc>
                <a:spcPct val="150000"/>
              </a:lnSpc>
              <a:buNone/>
            </a:pPr>
            <a:r>
              <a:rPr lang="tr-TR" sz="2800" dirty="0"/>
              <a:t>- Dikkat Eksikliği </a:t>
            </a:r>
            <a:r>
              <a:rPr lang="tr-TR" sz="2800" dirty="0" err="1"/>
              <a:t>Hiperaktivite</a:t>
            </a:r>
            <a:r>
              <a:rPr lang="tr-TR" sz="2800" dirty="0"/>
              <a:t> Bozukluğu</a:t>
            </a:r>
          </a:p>
          <a:p>
            <a:endParaRPr lang="tr-TR" dirty="0"/>
          </a:p>
        </p:txBody>
      </p:sp>
    </p:spTree>
    <p:extLst>
      <p:ext uri="{BB962C8B-B14F-4D97-AF65-F5344CB8AC3E}">
        <p14:creationId xmlns:p14="http://schemas.microsoft.com/office/powerpoint/2010/main" val="41486763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334520"/>
          </a:xfrm>
          <a:prstGeom prst="rect">
            <a:avLst/>
          </a:prstGeom>
        </p:spPr>
        <p:txBody>
          <a:bodyPr wrap="square">
            <a:spAutoFit/>
          </a:bodyPr>
          <a:lstStyle/>
          <a:p>
            <a:pPr marL="0" lvl="1" algn="just">
              <a:lnSpc>
                <a:spcPct val="150000"/>
              </a:lnSpc>
              <a:spcBef>
                <a:spcPts val="1000"/>
              </a:spcBef>
            </a:pPr>
            <a:r>
              <a:rPr lang="tr-TR" sz="2600" dirty="0">
                <a:solidFill>
                  <a:srgbClr val="D10429"/>
                </a:solidFill>
              </a:rPr>
              <a:t>Bireysel </a:t>
            </a:r>
            <a:r>
              <a:rPr lang="tr-TR" sz="2600" dirty="0" smtClean="0">
                <a:solidFill>
                  <a:srgbClr val="D10429"/>
                </a:solidFill>
              </a:rPr>
              <a:t>faktörler:</a:t>
            </a:r>
            <a:endParaRPr lang="tr-TR" sz="2600" dirty="0">
              <a:solidFill>
                <a:srgbClr val="D10429"/>
              </a:solidFill>
            </a:endParaRPr>
          </a:p>
          <a:p>
            <a:pPr marL="228600" lvl="1" indent="-228600" algn="just">
              <a:lnSpc>
                <a:spcPct val="150000"/>
              </a:lnSpc>
              <a:spcBef>
                <a:spcPts val="1000"/>
              </a:spcBef>
              <a:buFont typeface="Wingdings" panose="05000000000000000000" pitchFamily="2" charset="2"/>
              <a:buChar char="v"/>
            </a:pPr>
            <a:r>
              <a:rPr lang="tr-TR" sz="2600" dirty="0"/>
              <a:t>Psikiyatrik hastalıklar: DEHB</a:t>
            </a:r>
            <a:r>
              <a:rPr lang="tr-TR" sz="2600" dirty="0" smtClean="0"/>
              <a:t>, </a:t>
            </a:r>
            <a:r>
              <a:rPr lang="tr-TR" sz="2600" dirty="0" err="1" smtClean="0"/>
              <a:t>anksiyete</a:t>
            </a:r>
            <a:r>
              <a:rPr lang="tr-TR" sz="2600" dirty="0" smtClean="0"/>
              <a:t> </a:t>
            </a:r>
            <a:r>
              <a:rPr lang="tr-TR" sz="2600" dirty="0"/>
              <a:t>depresyon gibi     </a:t>
            </a:r>
          </a:p>
          <a:p>
            <a:pPr marL="228600" lvl="1" indent="-228600" algn="just">
              <a:lnSpc>
                <a:spcPct val="150000"/>
              </a:lnSpc>
              <a:spcBef>
                <a:spcPts val="1000"/>
              </a:spcBef>
              <a:buFont typeface="Wingdings" panose="05000000000000000000" pitchFamily="2" charset="2"/>
              <a:buChar char="v"/>
            </a:pPr>
            <a:r>
              <a:rPr lang="tr-TR" sz="2600" dirty="0"/>
              <a:t>Okulda kendisini herhangi bir sebeple iyi hissetmeme</a:t>
            </a:r>
          </a:p>
          <a:p>
            <a:pPr marL="228600" lvl="1" indent="-228600" algn="just">
              <a:lnSpc>
                <a:spcPct val="150000"/>
              </a:lnSpc>
              <a:spcBef>
                <a:spcPts val="1000"/>
              </a:spcBef>
              <a:buFont typeface="Wingdings" panose="05000000000000000000" pitchFamily="2" charset="2"/>
              <a:buChar char="v"/>
            </a:pPr>
            <a:r>
              <a:rPr lang="tr-TR" sz="2600" dirty="0"/>
              <a:t>Düşük benlik saygısı</a:t>
            </a:r>
          </a:p>
          <a:p>
            <a:pPr marL="228600" lvl="1" indent="-228600" algn="just">
              <a:lnSpc>
                <a:spcPct val="150000"/>
              </a:lnSpc>
              <a:spcBef>
                <a:spcPts val="1000"/>
              </a:spcBef>
              <a:buFont typeface="Wingdings" panose="05000000000000000000" pitchFamily="2" charset="2"/>
              <a:buChar char="v"/>
            </a:pPr>
            <a:r>
              <a:rPr lang="tr-TR" sz="2600" dirty="0"/>
              <a:t>İstismar- şiddet, taciz, tecavüz…Travma</a:t>
            </a:r>
          </a:p>
          <a:p>
            <a:pPr marL="228600" lvl="1" indent="-228600" algn="just">
              <a:lnSpc>
                <a:spcPct val="150000"/>
              </a:lnSpc>
              <a:spcBef>
                <a:spcPts val="1000"/>
              </a:spcBef>
              <a:buFont typeface="Wingdings" panose="05000000000000000000" pitchFamily="2" charset="2"/>
              <a:buChar char="v"/>
            </a:pPr>
            <a:r>
              <a:rPr lang="tr-TR" sz="2600" dirty="0"/>
              <a:t>Madde kullanan akranlarla ilişki. Suç işleyen arkadaş sahibi olma</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Ergenler Neden Risk Altında</a:t>
            </a:r>
            <a:endParaRPr lang="tr-TR" dirty="0"/>
          </a:p>
        </p:txBody>
      </p:sp>
    </p:spTree>
    <p:extLst>
      <p:ext uri="{BB962C8B-B14F-4D97-AF65-F5344CB8AC3E}">
        <p14:creationId xmlns:p14="http://schemas.microsoft.com/office/powerpoint/2010/main" val="5411809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60611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Yanlış çocuk yetiştirme tutumları-kişilik gelişiminde yön verici</a:t>
            </a:r>
          </a:p>
          <a:p>
            <a:pPr marL="228600" lvl="1" indent="-228600" algn="just">
              <a:lnSpc>
                <a:spcPct val="150000"/>
              </a:lnSpc>
              <a:spcBef>
                <a:spcPts val="1000"/>
              </a:spcBef>
              <a:buFont typeface="Wingdings" panose="05000000000000000000" pitchFamily="2" charset="2"/>
              <a:buChar char="v"/>
            </a:pPr>
            <a:r>
              <a:rPr lang="tr-TR" sz="2600" dirty="0"/>
              <a:t>Olumsuz ebeveyn, ailede alkol-madde kullanımı, aile içi şiddet, istismar</a:t>
            </a:r>
          </a:p>
          <a:p>
            <a:pPr marL="228600" lvl="1" indent="-228600" algn="just">
              <a:lnSpc>
                <a:spcPct val="150000"/>
              </a:lnSpc>
              <a:spcBef>
                <a:spcPts val="1000"/>
              </a:spcBef>
              <a:buFont typeface="Wingdings" panose="05000000000000000000" pitchFamily="2" charset="2"/>
              <a:buChar char="v"/>
            </a:pPr>
            <a:r>
              <a:rPr lang="tr-TR" sz="2600" dirty="0"/>
              <a:t>Ebeveyn-çocuk iletişiminde yetersizlik, yetersiz öfke kontrolü, çatışmalı ilişki</a:t>
            </a:r>
          </a:p>
          <a:p>
            <a:pPr marL="228600" lvl="1" indent="-228600" algn="just">
              <a:lnSpc>
                <a:spcPct val="150000"/>
              </a:lnSpc>
              <a:spcBef>
                <a:spcPts val="1000"/>
              </a:spcBef>
              <a:buFont typeface="Wingdings" panose="05000000000000000000" pitchFamily="2" charset="2"/>
              <a:buChar char="v"/>
            </a:pPr>
            <a:r>
              <a:rPr lang="tr-TR" sz="2600" dirty="0"/>
              <a:t>Annenin çocuğu ile ilişkisi ve kaliteli zaman geçirmemesi</a:t>
            </a:r>
          </a:p>
          <a:p>
            <a:pPr marL="228600" lvl="1" indent="-228600" algn="just">
              <a:lnSpc>
                <a:spcPct val="150000"/>
              </a:lnSpc>
              <a:spcBef>
                <a:spcPts val="1000"/>
              </a:spcBef>
              <a:buFont typeface="Wingdings" panose="05000000000000000000" pitchFamily="2" charset="2"/>
              <a:buChar char="v"/>
            </a:pPr>
            <a:r>
              <a:rPr lang="tr-TR" sz="2600" dirty="0"/>
              <a:t>Ailede kriz-boşanma, kronik hastalık, ebeveyn kaybı</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Aileye Ait Risk Faktörleri</a:t>
            </a:r>
            <a:endParaRPr lang="tr-TR" dirty="0"/>
          </a:p>
        </p:txBody>
      </p:sp>
    </p:spTree>
    <p:extLst>
      <p:ext uri="{BB962C8B-B14F-4D97-AF65-F5344CB8AC3E}">
        <p14:creationId xmlns:p14="http://schemas.microsoft.com/office/powerpoint/2010/main" val="4397364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934684"/>
          </a:xfrm>
          <a:prstGeom prst="rect">
            <a:avLst/>
          </a:prstGeom>
        </p:spPr>
        <p:txBody>
          <a:bodyPr wrap="square">
            <a:spAutoFit/>
          </a:bodyPr>
          <a:lstStyle/>
          <a:p>
            <a:pPr marL="0" lvl="1" algn="just">
              <a:lnSpc>
                <a:spcPct val="150000"/>
              </a:lnSpc>
              <a:spcBef>
                <a:spcPts val="1000"/>
              </a:spcBef>
            </a:pPr>
            <a:r>
              <a:rPr lang="tr-TR" sz="2600" dirty="0">
                <a:solidFill>
                  <a:srgbClr val="D10429"/>
                </a:solidFill>
              </a:rPr>
              <a:t>Bireysel; </a:t>
            </a:r>
          </a:p>
          <a:p>
            <a:pPr marL="228600" lvl="1" indent="-228600" algn="just">
              <a:lnSpc>
                <a:spcPct val="150000"/>
              </a:lnSpc>
              <a:spcBef>
                <a:spcPts val="1000"/>
              </a:spcBef>
              <a:buFont typeface="Wingdings" panose="05000000000000000000" pitchFamily="2" charset="2"/>
              <a:buChar char="v"/>
            </a:pPr>
            <a:r>
              <a:rPr lang="tr-TR" sz="2600" dirty="0" smtClean="0"/>
              <a:t>Sağlıklı </a:t>
            </a:r>
            <a:r>
              <a:rPr lang="tr-TR" sz="2600" dirty="0"/>
              <a:t>olmak, sevecen olmak, uyumlu olma</a:t>
            </a:r>
          </a:p>
          <a:p>
            <a:pPr marL="228600" lvl="1" indent="-228600" algn="just">
              <a:lnSpc>
                <a:spcPct val="150000"/>
              </a:lnSpc>
              <a:spcBef>
                <a:spcPts val="1000"/>
              </a:spcBef>
              <a:buFont typeface="Wingdings" panose="05000000000000000000" pitchFamily="2" charset="2"/>
              <a:buChar char="v"/>
            </a:pPr>
            <a:r>
              <a:rPr lang="tr-TR" sz="2600" dirty="0"/>
              <a:t>Okulda kendisini iyi hissetme, başarılı, olumlu özellikleri olan arkadaşlar</a:t>
            </a:r>
          </a:p>
          <a:p>
            <a:pPr marL="228600" lvl="1" indent="-228600" algn="just">
              <a:lnSpc>
                <a:spcPct val="150000"/>
              </a:lnSpc>
              <a:spcBef>
                <a:spcPts val="1000"/>
              </a:spcBef>
              <a:buFont typeface="Wingdings" panose="05000000000000000000" pitchFamily="2" charset="2"/>
              <a:buChar char="v"/>
            </a:pPr>
            <a:r>
              <a:rPr lang="tr-TR" sz="2600" dirty="0"/>
              <a:t>Zamanın 24 saatinin iyi planlanması, öfke ve enerjisini boşaltacak sağlıklı uğraşlara yönlendirilmesi</a:t>
            </a:r>
          </a:p>
          <a:p>
            <a:pPr marL="228600" lvl="1" indent="-228600" algn="just">
              <a:lnSpc>
                <a:spcPct val="150000"/>
              </a:lnSpc>
              <a:spcBef>
                <a:spcPts val="1000"/>
              </a:spcBef>
              <a:buFont typeface="Wingdings" panose="05000000000000000000" pitchFamily="2" charset="2"/>
              <a:buChar char="v"/>
            </a:pPr>
            <a:r>
              <a:rPr lang="tr-TR" sz="2600" dirty="0"/>
              <a:t>Sorun çözme yetilerine sahip olma</a:t>
            </a:r>
          </a:p>
          <a:p>
            <a:pPr marL="228600" lvl="1" indent="-228600" algn="just">
              <a:lnSpc>
                <a:spcPct val="150000"/>
              </a:lnSpc>
              <a:spcBef>
                <a:spcPts val="1000"/>
              </a:spcBef>
              <a:buFont typeface="Wingdings" panose="05000000000000000000" pitchFamily="2" charset="2"/>
              <a:buChar char="v"/>
            </a:pPr>
            <a:r>
              <a:rPr lang="tr-TR" sz="2600" dirty="0"/>
              <a:t>Stresli yaşam olaylarının az sayıda olması</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Koruyucu Faktörler</a:t>
            </a:r>
            <a:endParaRPr lang="tr-TR" dirty="0"/>
          </a:p>
        </p:txBody>
      </p:sp>
    </p:spTree>
    <p:extLst>
      <p:ext uri="{BB962C8B-B14F-4D97-AF65-F5344CB8AC3E}">
        <p14:creationId xmlns:p14="http://schemas.microsoft.com/office/powerpoint/2010/main" val="2686846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655952"/>
            <a:ext cx="10881359" cy="4206280"/>
          </a:xfrm>
          <a:prstGeom prst="rect">
            <a:avLst/>
          </a:prstGeom>
        </p:spPr>
        <p:txBody>
          <a:bodyPr wrap="square">
            <a:spAutoFit/>
          </a:bodyPr>
          <a:lstStyle/>
          <a:p>
            <a:pPr marL="0" lvl="1" algn="just">
              <a:lnSpc>
                <a:spcPct val="150000"/>
              </a:lnSpc>
              <a:spcBef>
                <a:spcPts val="1000"/>
              </a:spcBef>
            </a:pPr>
            <a:r>
              <a:rPr lang="tr-TR" sz="2600" dirty="0" smtClean="0">
                <a:solidFill>
                  <a:srgbClr val="D10429"/>
                </a:solidFill>
              </a:rPr>
              <a:t>Aile,</a:t>
            </a:r>
          </a:p>
          <a:p>
            <a:pPr marL="228600" lvl="1" indent="-228600" algn="just">
              <a:lnSpc>
                <a:spcPct val="150000"/>
              </a:lnSpc>
              <a:spcBef>
                <a:spcPts val="1000"/>
              </a:spcBef>
              <a:buFont typeface="Wingdings" panose="05000000000000000000" pitchFamily="2" charset="2"/>
              <a:buChar char="v"/>
            </a:pPr>
            <a:r>
              <a:rPr lang="tr-TR" sz="2600" b="1" dirty="0" smtClean="0"/>
              <a:t>Kontrollü </a:t>
            </a:r>
            <a:r>
              <a:rPr lang="tr-TR" sz="2600" b="1" dirty="0"/>
              <a:t>serbesti </a:t>
            </a:r>
            <a:r>
              <a:rPr lang="tr-TR" sz="2600" dirty="0"/>
              <a:t>sağlama-çocuğu yakın takip</a:t>
            </a:r>
            <a:r>
              <a:rPr lang="tr-TR" sz="2600" dirty="0" smtClean="0"/>
              <a:t>. Ebeveynin </a:t>
            </a:r>
            <a:r>
              <a:rPr lang="tr-TR" sz="2600" dirty="0"/>
              <a:t>çocuğunun nerede ve kiminle olduğunu bilmesi</a:t>
            </a:r>
          </a:p>
          <a:p>
            <a:pPr marL="228600" lvl="1" indent="-228600" algn="just">
              <a:lnSpc>
                <a:spcPct val="150000"/>
              </a:lnSpc>
              <a:spcBef>
                <a:spcPts val="1000"/>
              </a:spcBef>
              <a:buFont typeface="Wingdings" panose="05000000000000000000" pitchFamily="2" charset="2"/>
              <a:buChar char="v"/>
            </a:pPr>
            <a:r>
              <a:rPr lang="tr-TR" sz="2600" b="1" dirty="0"/>
              <a:t>Net sınırlar </a:t>
            </a:r>
            <a:r>
              <a:rPr lang="tr-TR" sz="2600" dirty="0"/>
              <a:t>belirlenmesi ve tutarlı bir disiplin anlayışının olması</a:t>
            </a:r>
          </a:p>
          <a:p>
            <a:pPr marL="228600" lvl="1" indent="-228600" algn="just">
              <a:lnSpc>
                <a:spcPct val="150000"/>
              </a:lnSpc>
              <a:spcBef>
                <a:spcPts val="1000"/>
              </a:spcBef>
              <a:buFont typeface="Wingdings" panose="05000000000000000000" pitchFamily="2" charset="2"/>
              <a:buChar char="v"/>
            </a:pPr>
            <a:r>
              <a:rPr lang="tr-TR" sz="2600" dirty="0"/>
              <a:t>Toleranslı </a:t>
            </a:r>
            <a:r>
              <a:rPr lang="tr-TR" sz="2600" dirty="0" smtClean="0"/>
              <a:t>olunması</a:t>
            </a:r>
            <a:endParaRPr lang="tr-TR" sz="2600" dirty="0"/>
          </a:p>
          <a:p>
            <a:pPr marL="228600" lvl="1" indent="-228600" algn="just">
              <a:lnSpc>
                <a:spcPct val="150000"/>
              </a:lnSpc>
              <a:spcBef>
                <a:spcPts val="1000"/>
              </a:spcBef>
              <a:buFont typeface="Wingdings" panose="05000000000000000000" pitchFamily="2" charset="2"/>
              <a:buChar char="v"/>
            </a:pPr>
            <a:r>
              <a:rPr lang="tr-TR" sz="2600" b="1" dirty="0"/>
              <a:t>Sıcak ve sevecen </a:t>
            </a:r>
            <a:r>
              <a:rPr lang="tr-TR" sz="2600" b="1" dirty="0" smtClean="0"/>
              <a:t>ilişki-iletişim </a:t>
            </a:r>
            <a:r>
              <a:rPr lang="tr-TR" sz="2600" dirty="0" smtClean="0"/>
              <a:t>kurulması </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a:t>Koruyucu Faktörler</a:t>
            </a:r>
          </a:p>
        </p:txBody>
      </p:sp>
    </p:spTree>
    <p:extLst>
      <p:ext uri="{BB962C8B-B14F-4D97-AF65-F5344CB8AC3E}">
        <p14:creationId xmlns:p14="http://schemas.microsoft.com/office/powerpoint/2010/main" val="17875820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655952"/>
            <a:ext cx="10881359" cy="3477875"/>
          </a:xfrm>
          <a:prstGeom prst="rect">
            <a:avLst/>
          </a:prstGeom>
        </p:spPr>
        <p:txBody>
          <a:bodyPr wrap="square">
            <a:spAutoFit/>
          </a:bodyPr>
          <a:lstStyle/>
          <a:p>
            <a:pPr marL="0" lvl="1" algn="just">
              <a:lnSpc>
                <a:spcPct val="150000"/>
              </a:lnSpc>
              <a:spcBef>
                <a:spcPts val="1000"/>
              </a:spcBef>
            </a:pPr>
            <a:r>
              <a:rPr lang="tr-TR" sz="2600" dirty="0" smtClean="0">
                <a:solidFill>
                  <a:srgbClr val="D10429"/>
                </a:solidFill>
              </a:rPr>
              <a:t>Aile,</a:t>
            </a:r>
          </a:p>
          <a:p>
            <a:pPr marL="228600" lvl="1" indent="-228600" algn="just">
              <a:lnSpc>
                <a:spcPct val="150000"/>
              </a:lnSpc>
              <a:spcBef>
                <a:spcPts val="1000"/>
              </a:spcBef>
              <a:buFont typeface="Wingdings" panose="05000000000000000000" pitchFamily="2" charset="2"/>
              <a:buChar char="v"/>
            </a:pPr>
            <a:r>
              <a:rPr lang="tr-TR" sz="2600" dirty="0" smtClean="0"/>
              <a:t>Ailenin </a:t>
            </a:r>
            <a:r>
              <a:rPr lang="tr-TR" sz="2600" dirty="0"/>
              <a:t>çocuğunun eğitimini önemsemesi ve b</a:t>
            </a:r>
            <a:r>
              <a:rPr lang="tr-TR" sz="2600" b="1" dirty="0"/>
              <a:t>eklentilerini çocuğa uygun tutması.</a:t>
            </a:r>
            <a:r>
              <a:rPr lang="tr-TR" sz="2600" dirty="0"/>
              <a:t> Öğrenmeyi destekleyen </a:t>
            </a:r>
            <a:r>
              <a:rPr lang="tr-TR" sz="2600" dirty="0" smtClean="0"/>
              <a:t>ebeveynler olması</a:t>
            </a:r>
            <a:endParaRPr lang="tr-TR" sz="2600" dirty="0"/>
          </a:p>
          <a:p>
            <a:pPr marL="228600" lvl="1" indent="-228600" algn="just">
              <a:lnSpc>
                <a:spcPct val="150000"/>
              </a:lnSpc>
              <a:spcBef>
                <a:spcPts val="1000"/>
              </a:spcBef>
              <a:buFont typeface="Wingdings" panose="05000000000000000000" pitchFamily="2" charset="2"/>
              <a:buChar char="v"/>
            </a:pPr>
            <a:r>
              <a:rPr lang="tr-TR" sz="2600" dirty="0"/>
              <a:t>Çocuğun spor yada bir sanat dalıyla </a:t>
            </a:r>
            <a:r>
              <a:rPr lang="tr-TR" sz="2600" dirty="0" smtClean="0"/>
              <a:t>uğraşmasını sağlamaları</a:t>
            </a:r>
            <a:endParaRPr lang="tr-TR" sz="2600" dirty="0"/>
          </a:p>
          <a:p>
            <a:pPr marL="228600" lvl="1" indent="-228600" algn="just">
              <a:lnSpc>
                <a:spcPct val="150000"/>
              </a:lnSpc>
              <a:spcBef>
                <a:spcPts val="1000"/>
              </a:spcBef>
              <a:buFont typeface="Wingdings" panose="05000000000000000000" pitchFamily="2" charset="2"/>
              <a:buChar char="v"/>
            </a:pPr>
            <a:r>
              <a:rPr lang="tr-TR" sz="2600" dirty="0" smtClean="0"/>
              <a:t>Ev içi ilişkilerde </a:t>
            </a:r>
            <a:r>
              <a:rPr lang="tr-TR" sz="2600" b="1" dirty="0" smtClean="0"/>
              <a:t>düşük çatışmanın </a:t>
            </a:r>
            <a:r>
              <a:rPr lang="tr-TR" sz="2600" dirty="0" smtClean="0"/>
              <a:t>olması</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a:t>Koruyucu Faktörler</a:t>
            </a:r>
          </a:p>
        </p:txBody>
      </p:sp>
    </p:spTree>
    <p:extLst>
      <p:ext uri="{BB962C8B-B14F-4D97-AF65-F5344CB8AC3E}">
        <p14:creationId xmlns:p14="http://schemas.microsoft.com/office/powerpoint/2010/main" val="295341560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1058160" y="1614791"/>
            <a:ext cx="7269480" cy="4190891"/>
          </a:xfrm>
          <a:prstGeom prst="rect">
            <a:avLst/>
          </a:prstGeom>
        </p:spPr>
        <p:txBody>
          <a:bodyPr wrap="square">
            <a:spAutoFit/>
          </a:bodyPr>
          <a:lstStyle/>
          <a:p>
            <a:pPr marL="285750" indent="-285750">
              <a:spcBef>
                <a:spcPts val="1000"/>
              </a:spcBef>
              <a:buSzPct val="80000"/>
              <a:buFont typeface="Wingdings" panose="05000000000000000000" pitchFamily="2" charset="2"/>
              <a:buChar char="v"/>
              <a:defRPr/>
            </a:pPr>
            <a:r>
              <a:rPr lang="tr-TR" altLang="tr-TR" sz="2600" dirty="0"/>
              <a:t>Yalan söyleme</a:t>
            </a:r>
          </a:p>
          <a:p>
            <a:pPr marL="285750" indent="-285750">
              <a:spcBef>
                <a:spcPts val="1000"/>
              </a:spcBef>
              <a:buSzPct val="80000"/>
              <a:buFont typeface="Wingdings" panose="05000000000000000000" pitchFamily="2" charset="2"/>
              <a:buChar char="v"/>
              <a:defRPr/>
            </a:pPr>
            <a:r>
              <a:rPr lang="tr-TR" altLang="tr-TR" sz="2600" dirty="0"/>
              <a:t>Eve geç gelme </a:t>
            </a:r>
          </a:p>
          <a:p>
            <a:pPr marL="285750" indent="-285750">
              <a:spcBef>
                <a:spcPts val="1000"/>
              </a:spcBef>
              <a:buSzPct val="80000"/>
              <a:buFont typeface="Wingdings" panose="05000000000000000000" pitchFamily="2" charset="2"/>
              <a:buChar char="v"/>
              <a:defRPr/>
            </a:pPr>
            <a:r>
              <a:rPr lang="tr-TR" altLang="tr-TR" sz="2600" dirty="0"/>
              <a:t>Ders başarısında düşme</a:t>
            </a:r>
          </a:p>
          <a:p>
            <a:pPr marL="285750" indent="-285750">
              <a:spcBef>
                <a:spcPts val="1000"/>
              </a:spcBef>
              <a:buSzPct val="80000"/>
              <a:buFont typeface="Wingdings" panose="05000000000000000000" pitchFamily="2" charset="2"/>
              <a:buChar char="v"/>
              <a:defRPr/>
            </a:pPr>
            <a:r>
              <a:rPr lang="tr-TR" altLang="tr-TR" sz="2600" dirty="0"/>
              <a:t>Okul devamsızlığı, arkadaş grubunu değiştirme</a:t>
            </a:r>
          </a:p>
          <a:p>
            <a:pPr marL="285750" indent="-285750">
              <a:spcBef>
                <a:spcPts val="1000"/>
              </a:spcBef>
              <a:buSzPct val="80000"/>
              <a:buFont typeface="Wingdings" panose="05000000000000000000" pitchFamily="2" charset="2"/>
              <a:buChar char="v"/>
              <a:defRPr/>
            </a:pPr>
            <a:r>
              <a:rPr lang="tr-TR" altLang="tr-TR" sz="2600" dirty="0"/>
              <a:t>Okuldan şikayet, disiplin ihlali</a:t>
            </a:r>
          </a:p>
          <a:p>
            <a:pPr marL="285750" indent="-285750">
              <a:spcBef>
                <a:spcPts val="1000"/>
              </a:spcBef>
              <a:buSzPct val="80000"/>
              <a:buFont typeface="Wingdings" panose="05000000000000000000" pitchFamily="2" charset="2"/>
              <a:buChar char="v"/>
              <a:defRPr/>
            </a:pPr>
            <a:r>
              <a:rPr lang="tr-TR" altLang="tr-TR" sz="2600" dirty="0"/>
              <a:t>Aşırı para harcama</a:t>
            </a:r>
          </a:p>
          <a:p>
            <a:pPr marL="285750" indent="-285750">
              <a:spcBef>
                <a:spcPts val="1000"/>
              </a:spcBef>
              <a:buSzPct val="80000"/>
              <a:buFont typeface="Wingdings" panose="05000000000000000000" pitchFamily="2" charset="2"/>
              <a:buChar char="v"/>
              <a:defRPr/>
            </a:pPr>
            <a:r>
              <a:rPr lang="tr-TR" altLang="tr-TR" sz="2600" dirty="0"/>
              <a:t>Duygusal dalgalanma, öfke saldırganlık</a:t>
            </a:r>
          </a:p>
          <a:p>
            <a:pPr marL="285750" indent="-285750">
              <a:spcBef>
                <a:spcPts val="1000"/>
              </a:spcBef>
              <a:buSzPct val="80000"/>
              <a:buFont typeface="Wingdings" panose="05000000000000000000" pitchFamily="2" charset="2"/>
              <a:buChar char="v"/>
              <a:defRPr/>
            </a:pPr>
            <a:r>
              <a:rPr lang="tr-TR" altLang="tr-TR" sz="2600" dirty="0"/>
              <a:t>İçe kapanma ,uyku uyanıklık döngüsünde </a:t>
            </a:r>
            <a:r>
              <a:rPr lang="tr-TR" altLang="tr-TR" sz="2600" dirty="0" smtClean="0"/>
              <a:t>kırılma</a:t>
            </a:r>
            <a:endParaRPr lang="tr-TR" altLang="tr-TR" sz="2600" dirty="0"/>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Ne Zaman Madde Kullanımından Şüpheleniriz?</a:t>
            </a:r>
            <a:endParaRPr lang="tr-TR" dirty="0"/>
          </a:p>
        </p:txBody>
      </p:sp>
    </p:spTree>
    <p:extLst>
      <p:ext uri="{BB962C8B-B14F-4D97-AF65-F5344CB8AC3E}">
        <p14:creationId xmlns:p14="http://schemas.microsoft.com/office/powerpoint/2010/main" val="197769941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Ne Zaman Madde Kullanımından Şüpheleniriz?</a:t>
            </a:r>
            <a:endParaRPr lang="tr-TR" dirty="0"/>
          </a:p>
        </p:txBody>
      </p:sp>
      <p:sp>
        <p:nvSpPr>
          <p:cNvPr id="3" name="Dikdörtgen 2"/>
          <p:cNvSpPr/>
          <p:nvPr/>
        </p:nvSpPr>
        <p:spPr>
          <a:xfrm>
            <a:off x="1058160" y="1614791"/>
            <a:ext cx="10316278" cy="3134191"/>
          </a:xfrm>
          <a:prstGeom prst="rect">
            <a:avLst/>
          </a:prstGeom>
        </p:spPr>
        <p:txBody>
          <a:bodyPr wrap="square">
            <a:spAutoFit/>
          </a:bodyPr>
          <a:lstStyle/>
          <a:p>
            <a:pPr marL="285750" indent="-285750">
              <a:spcBef>
                <a:spcPts val="1000"/>
              </a:spcBef>
              <a:buSzPct val="80000"/>
              <a:buFont typeface="Wingdings" panose="05000000000000000000" pitchFamily="2" charset="2"/>
              <a:buChar char="v"/>
              <a:defRPr/>
            </a:pPr>
            <a:r>
              <a:rPr lang="tr-TR" sz="2600" dirty="0"/>
              <a:t>Yeme içme davranışında değişiklik</a:t>
            </a:r>
          </a:p>
          <a:p>
            <a:pPr marL="285750" indent="-285750">
              <a:spcBef>
                <a:spcPts val="1000"/>
              </a:spcBef>
              <a:buSzPct val="80000"/>
              <a:buFont typeface="Wingdings" panose="05000000000000000000" pitchFamily="2" charset="2"/>
              <a:buChar char="v"/>
              <a:defRPr/>
            </a:pPr>
            <a:r>
              <a:rPr lang="tr-TR" sz="2600" dirty="0"/>
              <a:t>Evde değişik malzemeler-çarşaf filtre…</a:t>
            </a:r>
          </a:p>
          <a:p>
            <a:pPr marL="285750" indent="-285750">
              <a:spcBef>
                <a:spcPts val="1000"/>
              </a:spcBef>
              <a:buSzPct val="80000"/>
              <a:buFont typeface="Wingdings" panose="05000000000000000000" pitchFamily="2" charset="2"/>
              <a:buChar char="v"/>
              <a:defRPr/>
            </a:pPr>
            <a:r>
              <a:rPr lang="tr-TR" sz="2600" dirty="0"/>
              <a:t>Kendini kesme, intihar girişimi</a:t>
            </a:r>
          </a:p>
          <a:p>
            <a:pPr marL="285750" indent="-285750">
              <a:spcBef>
                <a:spcPts val="1000"/>
              </a:spcBef>
              <a:buSzPct val="80000"/>
              <a:buFont typeface="Wingdings" panose="05000000000000000000" pitchFamily="2" charset="2"/>
              <a:buChar char="v"/>
              <a:defRPr/>
            </a:pPr>
            <a:r>
              <a:rPr lang="tr-TR" sz="2600" dirty="0"/>
              <a:t>Evden eşyaların kaybolması, para çalınması</a:t>
            </a:r>
          </a:p>
          <a:p>
            <a:pPr marL="285750" indent="-285750">
              <a:spcBef>
                <a:spcPts val="1000"/>
              </a:spcBef>
              <a:buSzPct val="80000"/>
              <a:buFont typeface="Wingdings" panose="05000000000000000000" pitchFamily="2" charset="2"/>
              <a:buChar char="v"/>
              <a:defRPr/>
            </a:pPr>
            <a:r>
              <a:rPr lang="tr-TR" sz="2600" dirty="0"/>
              <a:t>Ağız kenarlarında yaralar, lekeler, elde yanıklar..</a:t>
            </a:r>
          </a:p>
          <a:p>
            <a:pPr marL="285750" indent="-285750">
              <a:spcBef>
                <a:spcPts val="1000"/>
              </a:spcBef>
              <a:buSzPct val="80000"/>
              <a:buFont typeface="Wingdings" panose="05000000000000000000" pitchFamily="2" charset="2"/>
              <a:buChar char="v"/>
              <a:defRPr/>
            </a:pPr>
            <a:r>
              <a:rPr lang="tr-TR" sz="2600" dirty="0"/>
              <a:t>Kırmızı göz ,sarhoş görünüm.</a:t>
            </a:r>
          </a:p>
        </p:txBody>
      </p:sp>
    </p:spTree>
    <p:extLst>
      <p:ext uri="{BB962C8B-B14F-4D97-AF65-F5344CB8AC3E}">
        <p14:creationId xmlns:p14="http://schemas.microsoft.com/office/powerpoint/2010/main" val="4658753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872616"/>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İlkokuldan-ortaokul ve liseye </a:t>
            </a:r>
            <a:r>
              <a:rPr lang="tr-TR" sz="2600" dirty="0" smtClean="0"/>
              <a:t>geçişin ilk yılları</a:t>
            </a:r>
            <a:endParaRPr lang="tr-TR" sz="2600" dirty="0"/>
          </a:p>
          <a:p>
            <a:pPr marL="228600" lvl="1" indent="-228600" algn="just">
              <a:lnSpc>
                <a:spcPct val="150000"/>
              </a:lnSpc>
              <a:spcBef>
                <a:spcPts val="1000"/>
              </a:spcBef>
              <a:buFont typeface="Wingdings" panose="05000000000000000000" pitchFamily="2" charset="2"/>
              <a:buChar char="v"/>
            </a:pPr>
            <a:r>
              <a:rPr lang="tr-TR" sz="2600" dirty="0" smtClean="0"/>
              <a:t>Ergenlik dönemi </a:t>
            </a:r>
            <a:endParaRPr lang="tr-TR" sz="2600" dirty="0"/>
          </a:p>
          <a:p>
            <a:pPr marL="228600" lvl="1" indent="-228600" algn="just">
              <a:lnSpc>
                <a:spcPct val="150000"/>
              </a:lnSpc>
              <a:spcBef>
                <a:spcPts val="1000"/>
              </a:spcBef>
              <a:buFont typeface="Wingdings" panose="05000000000000000000" pitchFamily="2" charset="2"/>
              <a:buChar char="v"/>
            </a:pPr>
            <a:r>
              <a:rPr lang="tr-TR" sz="2600" dirty="0"/>
              <a:t>Üniversite veya iş için aileden </a:t>
            </a:r>
            <a:r>
              <a:rPr lang="tr-TR" sz="2600" dirty="0" smtClean="0"/>
              <a:t>uzaklaşılan dönemler (alkol </a:t>
            </a:r>
            <a:r>
              <a:rPr lang="tr-TR" sz="2600" dirty="0"/>
              <a:t>ve sigaraya başlama riski yüksektir)</a:t>
            </a:r>
          </a:p>
          <a:p>
            <a:pPr marL="228600" lvl="1" indent="-228600" algn="just">
              <a:lnSpc>
                <a:spcPct val="150000"/>
              </a:lnSpc>
              <a:spcBef>
                <a:spcPts val="1000"/>
              </a:spcBef>
              <a:buFont typeface="Wingdings" panose="05000000000000000000" pitchFamily="2" charset="2"/>
              <a:buChar char="v"/>
            </a:pPr>
            <a:r>
              <a:rPr lang="tr-TR" sz="2600" dirty="0"/>
              <a:t>Ailede yaşanan kriz dönemleri ,ebeveyn ayrılığı, kaybı, aile fertlerinden birinin sarsıcı hastalığı</a:t>
            </a:r>
          </a:p>
          <a:p>
            <a:pPr marL="228600" lvl="1" indent="-228600" algn="just">
              <a:lnSpc>
                <a:spcPct val="150000"/>
              </a:lnSpc>
              <a:spcBef>
                <a:spcPts val="1000"/>
              </a:spcBef>
              <a:buFont typeface="Wingdings" panose="05000000000000000000" pitchFamily="2" charset="2"/>
              <a:buChar char="v"/>
            </a:pPr>
            <a:r>
              <a:rPr lang="tr-TR" sz="2600" dirty="0"/>
              <a:t>Travmalar </a:t>
            </a:r>
            <a:r>
              <a:rPr lang="tr-TR" sz="2600" dirty="0" smtClean="0"/>
              <a:t>sonrası dönem</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Riskli Dönemler Nelerdir?</a:t>
            </a:r>
            <a:endParaRPr lang="tr-TR" dirty="0"/>
          </a:p>
        </p:txBody>
      </p:sp>
    </p:spTree>
    <p:extLst>
      <p:ext uri="{BB962C8B-B14F-4D97-AF65-F5344CB8AC3E}">
        <p14:creationId xmlns:p14="http://schemas.microsoft.com/office/powerpoint/2010/main" val="16294537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4" name="Dikdörtgen 3"/>
          <p:cNvSpPr/>
          <p:nvPr/>
        </p:nvSpPr>
        <p:spPr>
          <a:xfrm>
            <a:off x="845821" y="1655952"/>
            <a:ext cx="10698480" cy="4934684"/>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Onlara nasıl hitap edilmek istenildiklerini sorun</a:t>
            </a:r>
          </a:p>
          <a:p>
            <a:pPr marL="228600" lvl="1" indent="-228600" algn="just">
              <a:lnSpc>
                <a:spcPct val="150000"/>
              </a:lnSpc>
              <a:spcBef>
                <a:spcPts val="1000"/>
              </a:spcBef>
              <a:buFont typeface="Wingdings" panose="05000000000000000000" pitchFamily="2" charset="2"/>
              <a:buChar char="v"/>
            </a:pPr>
            <a:r>
              <a:rPr lang="tr-TR" sz="2600" dirty="0" smtClean="0"/>
              <a:t>Aktif dinleyici olun, ergenin bir daha gelebilirim demesini sağlayın</a:t>
            </a:r>
          </a:p>
          <a:p>
            <a:pPr marL="228600" lvl="1" indent="-228600" algn="just">
              <a:lnSpc>
                <a:spcPct val="150000"/>
              </a:lnSpc>
              <a:spcBef>
                <a:spcPts val="1000"/>
              </a:spcBef>
              <a:buFont typeface="Wingdings" panose="05000000000000000000" pitchFamily="2" charset="2"/>
              <a:buChar char="v"/>
            </a:pPr>
            <a:r>
              <a:rPr lang="tr-TR" sz="2600" dirty="0" smtClean="0"/>
              <a:t>Açık uçlu sorular ile günlük sohbet ile başlayabilirsiniz. Size hemen kendisini açmasını beklemeyin</a:t>
            </a:r>
          </a:p>
          <a:p>
            <a:pPr marL="228600" lvl="1" indent="-228600" algn="just">
              <a:lnSpc>
                <a:spcPct val="150000"/>
              </a:lnSpc>
              <a:spcBef>
                <a:spcPts val="1000"/>
              </a:spcBef>
              <a:buFont typeface="Wingdings" panose="05000000000000000000" pitchFamily="2" charset="2"/>
              <a:buChar char="v"/>
            </a:pPr>
            <a:r>
              <a:rPr lang="tr-TR" sz="2600" dirty="0" smtClean="0"/>
              <a:t>İletişimi güçlendirmek için arada gülümseyerek başınızla onaylayabilirsiniz</a:t>
            </a:r>
          </a:p>
          <a:p>
            <a:pPr marL="228600" lvl="1" indent="-228600" algn="just">
              <a:lnSpc>
                <a:spcPct val="150000"/>
              </a:lnSpc>
              <a:spcBef>
                <a:spcPts val="1000"/>
              </a:spcBef>
              <a:buFont typeface="Wingdings" panose="05000000000000000000" pitchFamily="2" charset="2"/>
              <a:buChar char="v"/>
            </a:pPr>
            <a:r>
              <a:rPr lang="tr-TR" sz="2600" dirty="0" smtClean="0"/>
              <a:t>Konu odaklı gitmeden, ergeni tanımaya yönelik iletişim kurabilirsiniz</a:t>
            </a:r>
          </a:p>
          <a:p>
            <a:pPr marL="228600" lvl="1" indent="-228600" algn="just">
              <a:lnSpc>
                <a:spcPct val="150000"/>
              </a:lnSpc>
              <a:spcBef>
                <a:spcPts val="1000"/>
              </a:spcBef>
              <a:buFont typeface="Wingdings" panose="05000000000000000000" pitchFamily="2" charset="2"/>
              <a:buChar char="v"/>
            </a:pPr>
            <a:r>
              <a:rPr lang="tr-TR" sz="2600" dirty="0" smtClean="0"/>
              <a:t>Vermek istediğiniz mesajları kısa ve net verin</a:t>
            </a:r>
          </a:p>
        </p:txBody>
      </p:sp>
      <p:sp>
        <p:nvSpPr>
          <p:cNvPr id="13" name="Unvan 1"/>
          <p:cNvSpPr>
            <a:spLocks noGrp="1"/>
          </p:cNvSpPr>
          <p:nvPr>
            <p:ph type="title"/>
          </p:nvPr>
        </p:nvSpPr>
        <p:spPr>
          <a:xfrm>
            <a:off x="1619249" y="358745"/>
            <a:ext cx="10515600" cy="720110"/>
          </a:xfrm>
        </p:spPr>
        <p:txBody>
          <a:bodyPr>
            <a:normAutofit/>
          </a:bodyPr>
          <a:lstStyle/>
          <a:p>
            <a:r>
              <a:rPr lang="tr-TR" dirty="0"/>
              <a:t>Ergen ile Görüşmeler Nasıl Olmalıdır?</a:t>
            </a:r>
          </a:p>
        </p:txBody>
      </p:sp>
    </p:spTree>
    <p:extLst>
      <p:ext uri="{BB962C8B-B14F-4D97-AF65-F5344CB8AC3E}">
        <p14:creationId xmlns:p14="http://schemas.microsoft.com/office/powerpoint/2010/main" val="28524911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4" name="Dikdörtgen 3"/>
          <p:cNvSpPr/>
          <p:nvPr/>
        </p:nvSpPr>
        <p:spPr>
          <a:xfrm>
            <a:off x="845821" y="1655952"/>
            <a:ext cx="10698480" cy="5765681"/>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Olumlu davranışlarını takdir edin</a:t>
            </a:r>
          </a:p>
          <a:p>
            <a:pPr marL="228600" lvl="1" indent="-228600" algn="just">
              <a:lnSpc>
                <a:spcPct val="150000"/>
              </a:lnSpc>
              <a:spcBef>
                <a:spcPts val="1000"/>
              </a:spcBef>
              <a:buFont typeface="Wingdings" panose="05000000000000000000" pitchFamily="2" charset="2"/>
              <a:buChar char="v"/>
            </a:pPr>
            <a:r>
              <a:rPr lang="tr-TR" sz="2600" dirty="0" smtClean="0"/>
              <a:t>3. şahıs öznesi ile bilgileri verebilirsiniz. «Araştırmalar esrarın da bağımlılık yapıcı madde olduğunu söylüyor» gibi </a:t>
            </a:r>
          </a:p>
          <a:p>
            <a:pPr marL="228600" lvl="1" indent="-228600" algn="just">
              <a:lnSpc>
                <a:spcPct val="150000"/>
              </a:lnSpc>
              <a:spcBef>
                <a:spcPts val="1000"/>
              </a:spcBef>
              <a:buFont typeface="Wingdings" panose="05000000000000000000" pitchFamily="2" charset="2"/>
              <a:buChar char="v"/>
            </a:pPr>
            <a:r>
              <a:rPr lang="tr-TR" sz="2600" dirty="0"/>
              <a:t>Hayatlarına dair seçenek sunmak kontrolünüzü </a:t>
            </a:r>
            <a:r>
              <a:rPr lang="tr-TR" sz="2600" dirty="0" smtClean="0"/>
              <a:t>artırır</a:t>
            </a:r>
          </a:p>
          <a:p>
            <a:pPr marL="685800" lvl="2" indent="-228600" algn="just">
              <a:lnSpc>
                <a:spcPct val="150000"/>
              </a:lnSpc>
              <a:spcBef>
                <a:spcPts val="1000"/>
              </a:spcBef>
              <a:buFont typeface="Wingdings" panose="05000000000000000000" pitchFamily="2" charset="2"/>
              <a:buChar char="v"/>
            </a:pPr>
            <a:r>
              <a:rPr lang="tr-TR" dirty="0"/>
              <a:t>“Duyduğuma göre derslerde resim yapıyormuşsun, karikatür mü yoksa doğa resmi mi? Ne zaman öğrendin? Geliştirmek için neler yapabilirsin</a:t>
            </a:r>
            <a:r>
              <a:rPr lang="tr-TR" dirty="0" smtClean="0"/>
              <a:t>?”</a:t>
            </a:r>
          </a:p>
          <a:p>
            <a:pPr marL="228600" lvl="1" indent="-228600" algn="just">
              <a:lnSpc>
                <a:spcPct val="150000"/>
              </a:lnSpc>
              <a:spcBef>
                <a:spcPts val="1000"/>
              </a:spcBef>
              <a:buFont typeface="Wingdings" panose="05000000000000000000" pitchFamily="2" charset="2"/>
              <a:buChar char="v"/>
            </a:pPr>
            <a:r>
              <a:rPr lang="tr-TR" sz="2600" dirty="0"/>
              <a:t>Ergeni cesaretlendirmek yeterliliklerini desteklemek, güvenlerini ve inançlarını artırmada önemlidir. </a:t>
            </a:r>
          </a:p>
          <a:p>
            <a:pPr marL="457200" lvl="2" algn="just">
              <a:lnSpc>
                <a:spcPct val="150000"/>
              </a:lnSpc>
              <a:spcBef>
                <a:spcPts val="1000"/>
              </a:spcBef>
            </a:pPr>
            <a:endParaRPr lang="tr-TR" sz="2600" dirty="0" smtClean="0"/>
          </a:p>
        </p:txBody>
      </p:sp>
      <p:sp>
        <p:nvSpPr>
          <p:cNvPr id="13" name="Unvan 1"/>
          <p:cNvSpPr>
            <a:spLocks noGrp="1"/>
          </p:cNvSpPr>
          <p:nvPr>
            <p:ph type="title"/>
          </p:nvPr>
        </p:nvSpPr>
        <p:spPr>
          <a:xfrm>
            <a:off x="1619249" y="358745"/>
            <a:ext cx="10515600" cy="720110"/>
          </a:xfrm>
        </p:spPr>
        <p:txBody>
          <a:bodyPr>
            <a:normAutofit/>
          </a:bodyPr>
          <a:lstStyle/>
          <a:p>
            <a:r>
              <a:rPr lang="tr-TR" dirty="0"/>
              <a:t>Ergen ile Görüşmeler Nasıl Olmalıdır?</a:t>
            </a:r>
          </a:p>
        </p:txBody>
      </p:sp>
    </p:spTree>
    <p:extLst>
      <p:ext uri="{BB962C8B-B14F-4D97-AF65-F5344CB8AC3E}">
        <p14:creationId xmlns:p14="http://schemas.microsoft.com/office/powerpoint/2010/main" val="357018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3. Ruhsal Sorunları Var Mı?</a:t>
            </a:r>
            <a:endParaRPr lang="tr-TR" dirty="0"/>
          </a:p>
        </p:txBody>
      </p:sp>
      <p:sp>
        <p:nvSpPr>
          <p:cNvPr id="7" name="İçerik Yer Tutucusu 2"/>
          <p:cNvSpPr txBox="1">
            <a:spLocks/>
          </p:cNvSpPr>
          <p:nvPr/>
        </p:nvSpPr>
        <p:spPr>
          <a:xfrm>
            <a:off x="838200" y="1825625"/>
            <a:ext cx="10515600" cy="89471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800" dirty="0" smtClean="0"/>
              <a:t>Bağımlılık ve ruhsal sorunlar birbirini tetikler</a:t>
            </a:r>
          </a:p>
        </p:txBody>
      </p:sp>
      <p:sp>
        <p:nvSpPr>
          <p:cNvPr id="9" name="21 Çember Ok"/>
          <p:cNvSpPr/>
          <p:nvPr/>
        </p:nvSpPr>
        <p:spPr>
          <a:xfrm>
            <a:off x="4138892" y="2630247"/>
            <a:ext cx="4067142" cy="4918060"/>
          </a:xfrm>
          <a:prstGeom prst="circularArrow">
            <a:avLst>
              <a:gd name="adj1" fmla="val 9476"/>
              <a:gd name="adj2" fmla="val 684342"/>
              <a:gd name="adj3" fmla="val 18653762"/>
              <a:gd name="adj4" fmla="val 13061896"/>
              <a:gd name="adj5" fmla="val 11055"/>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22 Çember Ok"/>
          <p:cNvSpPr/>
          <p:nvPr/>
        </p:nvSpPr>
        <p:spPr>
          <a:xfrm>
            <a:off x="4138026" y="1533237"/>
            <a:ext cx="4067142" cy="4905360"/>
          </a:xfrm>
          <a:prstGeom prst="circularArrow">
            <a:avLst>
              <a:gd name="adj1" fmla="val 9476"/>
              <a:gd name="adj2" fmla="val 684342"/>
              <a:gd name="adj3" fmla="val 7853762"/>
              <a:gd name="adj4" fmla="val 2261896"/>
              <a:gd name="adj5" fmla="val 11055"/>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Dikdörtgen 10"/>
          <p:cNvSpPr/>
          <p:nvPr/>
        </p:nvSpPr>
        <p:spPr>
          <a:xfrm>
            <a:off x="2579665" y="4322520"/>
            <a:ext cx="2706190" cy="523220"/>
          </a:xfrm>
          <a:prstGeom prst="rect">
            <a:avLst/>
          </a:prstGeom>
        </p:spPr>
        <p:txBody>
          <a:bodyPr wrap="none">
            <a:spAutoFit/>
          </a:bodyPr>
          <a:lstStyle/>
          <a:p>
            <a:pPr lvl="0"/>
            <a:r>
              <a:rPr lang="tr-TR" sz="2800" dirty="0">
                <a:latin typeface="+mj-lt"/>
              </a:rPr>
              <a:t>Ruhsal sorunlar</a:t>
            </a:r>
            <a:endParaRPr lang="en-US" sz="2800" dirty="0">
              <a:latin typeface="+mj-lt"/>
            </a:endParaRPr>
          </a:p>
        </p:txBody>
      </p:sp>
      <p:sp>
        <p:nvSpPr>
          <p:cNvPr id="12" name="Dikdörtgen 11"/>
          <p:cNvSpPr/>
          <p:nvPr/>
        </p:nvSpPr>
        <p:spPr>
          <a:xfrm>
            <a:off x="7286804" y="4317858"/>
            <a:ext cx="3724096" cy="523220"/>
          </a:xfrm>
          <a:prstGeom prst="rect">
            <a:avLst/>
          </a:prstGeom>
        </p:spPr>
        <p:txBody>
          <a:bodyPr wrap="none">
            <a:spAutoFit/>
          </a:bodyPr>
          <a:lstStyle/>
          <a:p>
            <a:r>
              <a:rPr lang="tr-TR" sz="2800" dirty="0">
                <a:latin typeface="+mj-lt"/>
              </a:rPr>
              <a:t>Alkol-madde kullanımı</a:t>
            </a:r>
            <a:endParaRPr lang="en-US" sz="2800" dirty="0">
              <a:latin typeface="+mj-lt"/>
            </a:endParaRPr>
          </a:p>
        </p:txBody>
      </p:sp>
    </p:spTree>
    <p:extLst>
      <p:ext uri="{BB962C8B-B14F-4D97-AF65-F5344CB8AC3E}">
        <p14:creationId xmlns:p14="http://schemas.microsoft.com/office/powerpoint/2010/main" val="28308977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4" name="Dikdörtgen 3"/>
          <p:cNvSpPr/>
          <p:nvPr/>
        </p:nvSpPr>
        <p:spPr>
          <a:xfrm>
            <a:off x="845821" y="1655952"/>
            <a:ext cx="10698480" cy="5150128"/>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Görüşmelerde ergenin isteklerine ve belirlediği hedeflerine uygun, yaşadığı bölgede bulabileceği, gerçekçi ve ulaşılabilir önerilerde bulunun, yönlendirmekten </a:t>
            </a:r>
            <a:r>
              <a:rPr lang="tr-TR" sz="2600" dirty="0" smtClean="0"/>
              <a:t>çekinmeyin</a:t>
            </a:r>
          </a:p>
          <a:p>
            <a:pPr marL="228600" lvl="1" indent="-228600" algn="just">
              <a:lnSpc>
                <a:spcPct val="150000"/>
              </a:lnSpc>
              <a:spcBef>
                <a:spcPts val="1000"/>
              </a:spcBef>
              <a:buFont typeface="Wingdings" panose="05000000000000000000" pitchFamily="2" charset="2"/>
              <a:buChar char="v"/>
            </a:pPr>
            <a:r>
              <a:rPr lang="tr-TR" sz="2600" dirty="0"/>
              <a:t>Tüm görüşmeler boyunca, asla </a:t>
            </a:r>
            <a:r>
              <a:rPr lang="tr-TR" sz="2600" dirty="0" smtClean="0"/>
              <a:t>tartışmayın</a:t>
            </a:r>
          </a:p>
          <a:p>
            <a:pPr marL="228600" lvl="1" indent="-228600" algn="just">
              <a:lnSpc>
                <a:spcPct val="150000"/>
              </a:lnSpc>
              <a:spcBef>
                <a:spcPts val="1000"/>
              </a:spcBef>
              <a:buFont typeface="Wingdings" panose="05000000000000000000" pitchFamily="2" charset="2"/>
              <a:buChar char="v"/>
            </a:pPr>
            <a:r>
              <a:rPr lang="tr-TR" sz="2600" dirty="0"/>
              <a:t>Eleştirmek, nasihat etmek, tartışmak, suçlamak, acımak, taraf tutmak, bilgiçlik taslamak, yargılamak, etiketlemek, cezalandırmak, kurtarıcı rolü üstlenmek görüşmelerde yapılmaması gereken durumlardır, lütfen dikkat ediniz. </a:t>
            </a:r>
            <a:endParaRPr lang="tr-TR" sz="2600" dirty="0" smtClean="0"/>
          </a:p>
        </p:txBody>
      </p:sp>
      <p:sp>
        <p:nvSpPr>
          <p:cNvPr id="13" name="Unvan 1"/>
          <p:cNvSpPr>
            <a:spLocks noGrp="1"/>
          </p:cNvSpPr>
          <p:nvPr>
            <p:ph type="title"/>
          </p:nvPr>
        </p:nvSpPr>
        <p:spPr>
          <a:xfrm>
            <a:off x="1619249" y="358745"/>
            <a:ext cx="10515600" cy="720110"/>
          </a:xfrm>
        </p:spPr>
        <p:txBody>
          <a:bodyPr>
            <a:normAutofit/>
          </a:bodyPr>
          <a:lstStyle/>
          <a:p>
            <a:r>
              <a:rPr lang="tr-TR" dirty="0"/>
              <a:t>Ergen ile Görüşmeler Nasıl Olmalıdır?</a:t>
            </a:r>
          </a:p>
        </p:txBody>
      </p:sp>
    </p:spTree>
    <p:extLst>
      <p:ext uri="{BB962C8B-B14F-4D97-AF65-F5344CB8AC3E}">
        <p14:creationId xmlns:p14="http://schemas.microsoft.com/office/powerpoint/2010/main" val="35866202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Alkol ve Madde Kullanım Bozukluğunun </a:t>
            </a:r>
            <a:br>
              <a:rPr lang="tr-TR" sz="4800" dirty="0" smtClean="0"/>
            </a:br>
            <a:r>
              <a:rPr lang="tr-TR" sz="4800" dirty="0" smtClean="0"/>
              <a:t>Hukuki Boyutları</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60220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Alkol ve Madde Kullanımında Yasal Süreçler</a:t>
            </a:r>
            <a:endParaRPr lang="tr-TR" dirty="0"/>
          </a:p>
        </p:txBody>
      </p:sp>
      <p:pic>
        <p:nvPicPr>
          <p:cNvPr id="4" name="İçerik Yer Tutucusu 3"/>
          <p:cNvPicPr>
            <a:picLocks noGrp="1" noChangeAspect="1"/>
          </p:cNvPicPr>
          <p:nvPr>
            <p:ph idx="1"/>
          </p:nvPr>
        </p:nvPicPr>
        <p:blipFill>
          <a:blip r:embed="rId2"/>
          <a:stretch>
            <a:fillRect/>
          </a:stretch>
        </p:blipFill>
        <p:spPr>
          <a:xfrm>
            <a:off x="110361" y="1303020"/>
            <a:ext cx="12081639" cy="5384360"/>
          </a:xfrm>
          <a:prstGeom prst="rect">
            <a:avLst/>
          </a:prstGeom>
        </p:spPr>
      </p:pic>
    </p:spTree>
    <p:extLst>
      <p:ext uri="{BB962C8B-B14F-4D97-AF65-F5344CB8AC3E}">
        <p14:creationId xmlns:p14="http://schemas.microsoft.com/office/powerpoint/2010/main" val="11534632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Bilirkişilik: Alkol ve Madde Kullanımının Ceza Sorumluluğuna Etkisi Nedir?</a:t>
            </a:r>
            <a:endParaRPr lang="tr-TR" dirty="0"/>
          </a:p>
        </p:txBody>
      </p:sp>
      <p:sp>
        <p:nvSpPr>
          <p:cNvPr id="3" name="İçerik Yer Tutucusu 2"/>
          <p:cNvSpPr>
            <a:spLocks noGrp="1"/>
          </p:cNvSpPr>
          <p:nvPr>
            <p:ph idx="1"/>
          </p:nvPr>
        </p:nvSpPr>
        <p:spPr/>
        <p:txBody>
          <a:bodyPr/>
          <a:lstStyle/>
          <a:p>
            <a:pPr marL="457200" indent="-457200">
              <a:lnSpc>
                <a:spcPct val="150000"/>
              </a:lnSpc>
            </a:pPr>
            <a:r>
              <a:rPr lang="tr-TR" sz="2800" dirty="0"/>
              <a:t>Alkol ya da madde kullanım bozukluğunda ceza sorumluluğunun belirlenmesi işlenen suçun niteliğine, yani işleniş şekline göre değerlendirilir.</a:t>
            </a:r>
          </a:p>
          <a:p>
            <a:pPr marL="457200" indent="-457200">
              <a:lnSpc>
                <a:spcPct val="150000"/>
              </a:lnSpc>
            </a:pPr>
            <a:r>
              <a:rPr lang="tr-TR" sz="2800" dirty="0"/>
              <a:t>Yasal olarak iradi olarak alınan alkol ve madde etkisindeyken suç işlendiğinde ceza sorumluluğu tamdır (TCK 34/2). </a:t>
            </a:r>
          </a:p>
          <a:p>
            <a:endParaRPr lang="tr-TR" dirty="0"/>
          </a:p>
        </p:txBody>
      </p:sp>
    </p:spTree>
    <p:extLst>
      <p:ext uri="{BB962C8B-B14F-4D97-AF65-F5344CB8AC3E}">
        <p14:creationId xmlns:p14="http://schemas.microsoft.com/office/powerpoint/2010/main" val="3949534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Bilirkişilik: Alkol ve Madde Kullanımının Ceza Sorumluluğuna Etkisi Nedir?</a:t>
            </a:r>
            <a:endParaRPr lang="tr-TR" dirty="0"/>
          </a:p>
        </p:txBody>
      </p:sp>
      <p:sp>
        <p:nvSpPr>
          <p:cNvPr id="3" name="İçerik Yer Tutucusu 2"/>
          <p:cNvSpPr>
            <a:spLocks noGrp="1"/>
          </p:cNvSpPr>
          <p:nvPr>
            <p:ph idx="1"/>
          </p:nvPr>
        </p:nvSpPr>
        <p:spPr/>
        <p:txBody>
          <a:bodyPr/>
          <a:lstStyle/>
          <a:p>
            <a:pPr marL="457200" indent="-457200">
              <a:lnSpc>
                <a:spcPct val="150000"/>
              </a:lnSpc>
            </a:pPr>
            <a:r>
              <a:rPr lang="tr-TR" sz="2800" dirty="0"/>
              <a:t>Alkol ve madde kullanımına bağlı </a:t>
            </a:r>
            <a:r>
              <a:rPr lang="tr-TR" sz="2800" dirty="0" err="1"/>
              <a:t>amnestik</a:t>
            </a:r>
            <a:r>
              <a:rPr lang="tr-TR" sz="2800" dirty="0"/>
              <a:t> bozukluk, </a:t>
            </a:r>
            <a:r>
              <a:rPr lang="tr-TR" sz="2800" dirty="0" err="1"/>
              <a:t>demans</a:t>
            </a:r>
            <a:r>
              <a:rPr lang="tr-TR" sz="2800" dirty="0"/>
              <a:t>, duygu durum bozukluğu (mani), </a:t>
            </a:r>
            <a:r>
              <a:rPr lang="tr-TR" sz="2800" dirty="0" err="1"/>
              <a:t>psikotik</a:t>
            </a:r>
            <a:r>
              <a:rPr lang="tr-TR" sz="2800" dirty="0"/>
              <a:t> bozukluklar gibi psikiyatrik bozukluklar da, diğer akıl hastalıklarında olduğu gibi kişilerin gerçeği değerlendirme yeteneklerini etkilemelerinden ve belirgin muhakeme kusuru oluşturmasından dolayı TCK’nın 32/1. maddesinde bu kişilere ceza verilemeyeceği belirtilmektedir.</a:t>
            </a:r>
            <a:endParaRPr lang="tr-TR" dirty="0"/>
          </a:p>
        </p:txBody>
      </p:sp>
    </p:spTree>
    <p:extLst>
      <p:ext uri="{BB962C8B-B14F-4D97-AF65-F5344CB8AC3E}">
        <p14:creationId xmlns:p14="http://schemas.microsoft.com/office/powerpoint/2010/main" val="30344525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Bilirkişilik: Alkol ve Madde Kullanımı Tespiti Hangi Kanunlarda Var?</a:t>
            </a:r>
            <a:endParaRPr lang="tr-TR" dirty="0"/>
          </a:p>
        </p:txBody>
      </p:sp>
      <p:sp>
        <p:nvSpPr>
          <p:cNvPr id="3" name="İçerik Yer Tutucusu 2"/>
          <p:cNvSpPr>
            <a:spLocks noGrp="1"/>
          </p:cNvSpPr>
          <p:nvPr>
            <p:ph idx="1"/>
          </p:nvPr>
        </p:nvSpPr>
        <p:spPr>
          <a:xfrm>
            <a:off x="838200" y="1825625"/>
            <a:ext cx="10568940" cy="4351338"/>
          </a:xfrm>
        </p:spPr>
        <p:txBody>
          <a:bodyPr>
            <a:normAutofit fontScale="92500" lnSpcReduction="20000"/>
          </a:bodyPr>
          <a:lstStyle/>
          <a:p>
            <a:pPr marL="457200" indent="-457200">
              <a:lnSpc>
                <a:spcPct val="150000"/>
              </a:lnSpc>
            </a:pPr>
            <a:r>
              <a:rPr lang="tr-TR" sz="2800" dirty="0"/>
              <a:t>Denetimli serbestlik uygulaması sürecinde (TCK 191),</a:t>
            </a:r>
          </a:p>
          <a:p>
            <a:pPr marL="457200" indent="-457200">
              <a:lnSpc>
                <a:spcPct val="150000"/>
              </a:lnSpc>
            </a:pPr>
            <a:r>
              <a:rPr lang="tr-TR" sz="2800" dirty="0"/>
              <a:t>Aile içi şiddet durumlarında alkol-madde kullanımı bildirilmişse (TCK 233, AKK 5), </a:t>
            </a:r>
          </a:p>
          <a:p>
            <a:pPr marL="457200" indent="-457200">
              <a:lnSpc>
                <a:spcPct val="150000"/>
              </a:lnSpc>
            </a:pPr>
            <a:r>
              <a:rPr lang="tr-TR" sz="2800" dirty="0"/>
              <a:t>Vesayet gerekip gerekmediği konusunda (TMK 406). </a:t>
            </a:r>
          </a:p>
          <a:p>
            <a:pPr marL="457200" indent="-457200">
              <a:lnSpc>
                <a:spcPct val="150000"/>
              </a:lnSpc>
            </a:pPr>
            <a:r>
              <a:rPr lang="tr-TR" sz="2800" dirty="0"/>
              <a:t>Korunma amacıyla özgürlüğün kısıtlanması kararı verilmeden önce (TMK 432), </a:t>
            </a:r>
          </a:p>
          <a:p>
            <a:pPr marL="457200" indent="-457200">
              <a:lnSpc>
                <a:spcPct val="150000"/>
              </a:lnSpc>
            </a:pPr>
            <a:r>
              <a:rPr lang="tr-TR" sz="2800" dirty="0"/>
              <a:t>Suç işleyenlere adli kontrol uygulamadan önce (CMK 109</a:t>
            </a:r>
            <a:r>
              <a:rPr lang="tr-TR" sz="2800" dirty="0" smtClean="0"/>
              <a:t>)</a:t>
            </a:r>
            <a:endParaRPr lang="tr-TR" sz="2800" dirty="0"/>
          </a:p>
        </p:txBody>
      </p:sp>
    </p:spTree>
    <p:extLst>
      <p:ext uri="{BB962C8B-B14F-4D97-AF65-F5344CB8AC3E}">
        <p14:creationId xmlns:p14="http://schemas.microsoft.com/office/powerpoint/2010/main" val="7165954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Bilirkişilik: Alkol ve Madde Kullanımı Tespiti Hangi Kanunlarda Var?</a:t>
            </a:r>
            <a:endParaRPr lang="tr-TR" dirty="0"/>
          </a:p>
        </p:txBody>
      </p:sp>
      <p:sp>
        <p:nvSpPr>
          <p:cNvPr id="3" name="İçerik Yer Tutucusu 2"/>
          <p:cNvSpPr>
            <a:spLocks noGrp="1"/>
          </p:cNvSpPr>
          <p:nvPr>
            <p:ph idx="1"/>
          </p:nvPr>
        </p:nvSpPr>
        <p:spPr>
          <a:xfrm>
            <a:off x="838200" y="1825624"/>
            <a:ext cx="10515600" cy="4872355"/>
          </a:xfrm>
        </p:spPr>
        <p:txBody>
          <a:bodyPr>
            <a:normAutofit fontScale="92500" lnSpcReduction="20000"/>
          </a:bodyPr>
          <a:lstStyle/>
          <a:p>
            <a:pPr marL="457200" indent="-457200">
              <a:lnSpc>
                <a:spcPct val="150000"/>
              </a:lnSpc>
            </a:pPr>
            <a:r>
              <a:rPr lang="tr-TR" sz="2800" dirty="0" smtClean="0"/>
              <a:t>Suç </a:t>
            </a:r>
            <a:r>
              <a:rPr lang="tr-TR" sz="2800" dirty="0"/>
              <a:t>işleyenlerin zorunlu tedaviye tabi tutulmadan önce alkol-madde bağımlısı olup olmadıklarının tespitinde (TCK 57/7) ya da</a:t>
            </a:r>
          </a:p>
          <a:p>
            <a:pPr marL="457200" indent="-457200">
              <a:lnSpc>
                <a:spcPct val="150000"/>
              </a:lnSpc>
            </a:pPr>
            <a:r>
              <a:rPr lang="tr-TR" sz="2800" dirty="0"/>
              <a:t>Çocuğun korunması amacıyla tedavi tedbiri öncesinde (ÇKK 5), </a:t>
            </a:r>
          </a:p>
          <a:p>
            <a:pPr marL="457200" indent="-457200">
              <a:lnSpc>
                <a:spcPct val="150000"/>
              </a:lnSpc>
            </a:pPr>
            <a:r>
              <a:rPr lang="tr-TR" sz="2800" dirty="0"/>
              <a:t>Alkol ya da madde kullanımı sonucu sürücü belgelerine el konulan sürücülerde şüpheli kullanım bozukluğu (bağımlılık ya da kötüye kullanım) olduğunda (KTK 48),</a:t>
            </a:r>
          </a:p>
          <a:p>
            <a:pPr marL="457200" indent="-457200">
              <a:lnSpc>
                <a:spcPct val="150000"/>
              </a:lnSpc>
            </a:pPr>
            <a:r>
              <a:rPr lang="tr-TR" sz="2800" dirty="0"/>
              <a:t>Aile ve Sosyal Politikalar Bakanlığı Çocuk Hizmetleri Genel Müdürlüğü ya da İl Müdürlüğü’nce evlatlık alımlarında bilirkişi raporu istenebilir.</a:t>
            </a:r>
          </a:p>
        </p:txBody>
      </p:sp>
    </p:spTree>
    <p:extLst>
      <p:ext uri="{BB962C8B-B14F-4D97-AF65-F5344CB8AC3E}">
        <p14:creationId xmlns:p14="http://schemas.microsoft.com/office/powerpoint/2010/main" val="37895600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Bilirkişilik: Bağımlılık ve Vasi Atanması</a:t>
            </a:r>
            <a:endParaRPr lang="tr-TR" dirty="0"/>
          </a:p>
        </p:txBody>
      </p:sp>
      <p:sp>
        <p:nvSpPr>
          <p:cNvPr id="3" name="İçerik Yer Tutucusu 2"/>
          <p:cNvSpPr>
            <a:spLocks noGrp="1"/>
          </p:cNvSpPr>
          <p:nvPr>
            <p:ph idx="1"/>
          </p:nvPr>
        </p:nvSpPr>
        <p:spPr>
          <a:xfrm>
            <a:off x="838200" y="1825624"/>
            <a:ext cx="10515600" cy="4872355"/>
          </a:xfrm>
        </p:spPr>
        <p:txBody>
          <a:bodyPr>
            <a:normAutofit fontScale="92500"/>
          </a:bodyPr>
          <a:lstStyle/>
          <a:p>
            <a:pPr marL="457200" indent="-457200">
              <a:lnSpc>
                <a:spcPct val="150000"/>
              </a:lnSpc>
            </a:pPr>
            <a:r>
              <a:rPr lang="tr-TR" sz="2800" dirty="0"/>
              <a:t>Alkol ve madde kullanımı kişinin makul surette hareket edebilme, düşünebilme, dış etkilere karşı koyabilme yeteneğinin ortadan kalkmasına neden olabilir, pek çok ekonomik ve toplumsal istenmeyen sonuçlara yol açabilir. </a:t>
            </a:r>
          </a:p>
          <a:p>
            <a:pPr marL="457200" indent="-457200">
              <a:lnSpc>
                <a:spcPct val="150000"/>
              </a:lnSpc>
            </a:pPr>
            <a:r>
              <a:rPr lang="tr-TR" sz="2800" dirty="0"/>
              <a:t>Alkol madde kullanımını alışkanlık haline getirmiş ve kendilerine ve yakınlarına ekonomik zarar verdikleri görülen kişiler için aileleri tarafından vesayet altına alınmaları için mahkemelere başvuru yapılabilir. </a:t>
            </a:r>
          </a:p>
        </p:txBody>
      </p:sp>
    </p:spTree>
    <p:extLst>
      <p:ext uri="{BB962C8B-B14F-4D97-AF65-F5344CB8AC3E}">
        <p14:creationId xmlns:p14="http://schemas.microsoft.com/office/powerpoint/2010/main" val="18917057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Bilirkişilik: Bağımlılık ve Vasi Atanması</a:t>
            </a:r>
            <a:endParaRPr lang="tr-TR" dirty="0"/>
          </a:p>
        </p:txBody>
      </p:sp>
      <p:sp>
        <p:nvSpPr>
          <p:cNvPr id="3" name="İçerik Yer Tutucusu 2"/>
          <p:cNvSpPr>
            <a:spLocks noGrp="1"/>
          </p:cNvSpPr>
          <p:nvPr>
            <p:ph idx="1"/>
          </p:nvPr>
        </p:nvSpPr>
        <p:spPr>
          <a:xfrm>
            <a:off x="838200" y="1825624"/>
            <a:ext cx="10515600" cy="4872355"/>
          </a:xfrm>
        </p:spPr>
        <p:txBody>
          <a:bodyPr>
            <a:normAutofit/>
          </a:bodyPr>
          <a:lstStyle/>
          <a:p>
            <a:pPr marL="457200" indent="-457200">
              <a:lnSpc>
                <a:spcPct val="150000"/>
              </a:lnSpc>
            </a:pPr>
            <a:r>
              <a:rPr lang="tr-TR" sz="2800" dirty="0" smtClean="0"/>
              <a:t>Bu </a:t>
            </a:r>
            <a:r>
              <a:rPr lang="tr-TR" sz="2800" dirty="0"/>
              <a:t>durumlarda hakim, kişinin alkol veya uyuşturucu madde bağımlılığı olup olmadığının saptanması ve vesayeti gerekip gerekmediğinin (TMK 406) değerlendirilmesi için bilirkişi raporu ister. </a:t>
            </a:r>
          </a:p>
          <a:p>
            <a:pPr marL="457200" indent="-457200">
              <a:lnSpc>
                <a:spcPct val="150000"/>
              </a:lnSpc>
            </a:pPr>
            <a:r>
              <a:rPr lang="tr-TR" sz="2800" dirty="0"/>
              <a:t>Bilirkişi raporu sağlık kurulu raporu şeklinde olmalıdır.</a:t>
            </a:r>
          </a:p>
        </p:txBody>
      </p:sp>
    </p:spTree>
    <p:extLst>
      <p:ext uri="{BB962C8B-B14F-4D97-AF65-F5344CB8AC3E}">
        <p14:creationId xmlns:p14="http://schemas.microsoft.com/office/powerpoint/2010/main" val="3679585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Bilirkişilik: Bağımlılık ve Vasi Atanması</a:t>
            </a:r>
            <a:endParaRPr lang="tr-TR" dirty="0"/>
          </a:p>
        </p:txBody>
      </p:sp>
      <p:sp>
        <p:nvSpPr>
          <p:cNvPr id="3" name="İçerik Yer Tutucusu 2"/>
          <p:cNvSpPr>
            <a:spLocks noGrp="1"/>
          </p:cNvSpPr>
          <p:nvPr>
            <p:ph idx="1"/>
          </p:nvPr>
        </p:nvSpPr>
        <p:spPr>
          <a:xfrm>
            <a:off x="838200" y="1825624"/>
            <a:ext cx="10515600" cy="4872355"/>
          </a:xfrm>
        </p:spPr>
        <p:txBody>
          <a:bodyPr>
            <a:normAutofit/>
          </a:bodyPr>
          <a:lstStyle/>
          <a:p>
            <a:pPr marL="457200" indent="-457200">
              <a:lnSpc>
                <a:spcPct val="150000"/>
              </a:lnSpc>
            </a:pPr>
            <a:r>
              <a:rPr lang="tr-TR" sz="2800" dirty="0"/>
              <a:t>Vesayet altına alındıktan sonra en az bir yıl </a:t>
            </a:r>
            <a:r>
              <a:rPr lang="tr-TR" sz="2800" dirty="0" err="1"/>
              <a:t>remisyonda</a:t>
            </a:r>
            <a:r>
              <a:rPr lang="tr-TR" sz="2800" dirty="0"/>
              <a:t> olmasını gerektirir yani en az bir yıl vesayet altına alınmasını gerektiren sebeple ilgili herhangi bir şikayet yaşanmamışsa ve iyilik hali sürüyorsa vesayeti kaldırılabilir (TMK 475) </a:t>
            </a:r>
          </a:p>
        </p:txBody>
      </p:sp>
    </p:spTree>
    <p:extLst>
      <p:ext uri="{BB962C8B-B14F-4D97-AF65-F5344CB8AC3E}">
        <p14:creationId xmlns:p14="http://schemas.microsoft.com/office/powerpoint/2010/main" val="221976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4. Alkol-madde </a:t>
            </a:r>
            <a:r>
              <a:rPr lang="tr-TR" dirty="0"/>
              <a:t>kullanımına bağlı fiziksel sorunları var mı?</a:t>
            </a:r>
          </a:p>
        </p:txBody>
      </p:sp>
      <p:sp>
        <p:nvSpPr>
          <p:cNvPr id="7" name="İçerik Yer Tutucusu 2"/>
          <p:cNvSpPr txBox="1">
            <a:spLocks/>
          </p:cNvSpPr>
          <p:nvPr/>
        </p:nvSpPr>
        <p:spPr>
          <a:xfrm>
            <a:off x="838200" y="1825625"/>
            <a:ext cx="10515600" cy="450659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sz="2800" dirty="0" smtClean="0"/>
              <a:t>Alkol madde kullanımı olduğunu belirten kişinin genel fiziksel muayenesi yapılır.</a:t>
            </a:r>
          </a:p>
          <a:p>
            <a:pPr marL="0" indent="0">
              <a:lnSpc>
                <a:spcPct val="150000"/>
              </a:lnSpc>
              <a:buNone/>
            </a:pPr>
            <a:r>
              <a:rPr lang="tr-TR" sz="2800" i="1" dirty="0"/>
              <a:t>	</a:t>
            </a:r>
            <a:r>
              <a:rPr lang="tr-TR" sz="2800" i="1" dirty="0" smtClean="0"/>
              <a:t>Maddelere göre oluşabilecek fiziksel sorunlar için </a:t>
            </a:r>
            <a:r>
              <a:rPr lang="tr-TR" sz="2800" i="1" dirty="0"/>
              <a:t>«Bağımlılıkla Mücadele </a:t>
            </a:r>
            <a:r>
              <a:rPr lang="tr-TR" sz="2800" i="1" dirty="0" err="1"/>
              <a:t>Rehberi»ne</a:t>
            </a:r>
            <a:r>
              <a:rPr lang="tr-TR" sz="2800" i="1" dirty="0"/>
              <a:t> bakınız</a:t>
            </a:r>
          </a:p>
          <a:p>
            <a:pPr marL="457200" lvl="1" indent="0">
              <a:lnSpc>
                <a:spcPct val="150000"/>
              </a:lnSpc>
              <a:buNone/>
            </a:pPr>
            <a:endParaRPr lang="tr-TR" sz="2800" dirty="0"/>
          </a:p>
          <a:p>
            <a:endParaRPr lang="tr-TR" dirty="0"/>
          </a:p>
        </p:txBody>
      </p:sp>
    </p:spTree>
    <p:extLst>
      <p:ext uri="{BB962C8B-B14F-4D97-AF65-F5344CB8AC3E}">
        <p14:creationId xmlns:p14="http://schemas.microsoft.com/office/powerpoint/2010/main" val="27628781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Bilirkişilik: </a:t>
            </a:r>
            <a:r>
              <a:rPr lang="tr-TR" dirty="0" smtClean="0"/>
              <a:t>Sürücülerde Alkol ve Madde Kullanımı</a:t>
            </a:r>
            <a:endParaRPr lang="tr-TR" dirty="0"/>
          </a:p>
        </p:txBody>
      </p:sp>
      <p:sp>
        <p:nvSpPr>
          <p:cNvPr id="3" name="İçerik Yer Tutucusu 2"/>
          <p:cNvSpPr>
            <a:spLocks noGrp="1"/>
          </p:cNvSpPr>
          <p:nvPr>
            <p:ph idx="1"/>
          </p:nvPr>
        </p:nvSpPr>
        <p:spPr>
          <a:xfrm>
            <a:off x="838199" y="1825624"/>
            <a:ext cx="11243439" cy="6381116"/>
          </a:xfrm>
        </p:spPr>
        <p:txBody>
          <a:bodyPr>
            <a:noAutofit/>
          </a:bodyPr>
          <a:lstStyle/>
          <a:p>
            <a:pPr marL="457200" indent="-457200">
              <a:lnSpc>
                <a:spcPct val="150000"/>
              </a:lnSpc>
            </a:pPr>
            <a:r>
              <a:rPr lang="tr-TR" sz="2800" dirty="0"/>
              <a:t>Hususi araç kullananlarda 0.50 </a:t>
            </a:r>
            <a:r>
              <a:rPr lang="tr-TR" sz="2800" dirty="0" err="1"/>
              <a:t>promilin</a:t>
            </a:r>
            <a:r>
              <a:rPr lang="tr-TR" sz="2800" dirty="0"/>
              <a:t> üstünde, diğer araçları kullananlarda 0.20 </a:t>
            </a:r>
            <a:r>
              <a:rPr lang="tr-TR" sz="2800" dirty="0" err="1"/>
              <a:t>promilin</a:t>
            </a:r>
            <a:r>
              <a:rPr lang="tr-TR" sz="2800" dirty="0"/>
              <a:t> üstünde  alkolle araba kullanmak </a:t>
            </a:r>
            <a:r>
              <a:rPr lang="tr-TR" sz="2800" dirty="0" err="1"/>
              <a:t>KTK’nın</a:t>
            </a:r>
            <a:r>
              <a:rPr lang="tr-TR" sz="2800" dirty="0"/>
              <a:t> 48. madde  kapsamında değerlendirilir ve araç kullanılması açısından yasal engel oluşturur. </a:t>
            </a:r>
          </a:p>
          <a:p>
            <a:pPr marL="457200" indent="-457200">
              <a:lnSpc>
                <a:spcPct val="150000"/>
              </a:lnSpc>
            </a:pPr>
            <a:r>
              <a:rPr lang="tr-TR" sz="2800" dirty="0"/>
              <a:t>5 yıl içinde iki kez alkollü araç kullananların 2 yıl, üç ve daha fazla sayıda alkolü araç kullananların ise her seferinde 5 yıl süreyle sürücü belgesi geri alınır. </a:t>
            </a:r>
          </a:p>
        </p:txBody>
      </p:sp>
    </p:spTree>
    <p:extLst>
      <p:ext uri="{BB962C8B-B14F-4D97-AF65-F5344CB8AC3E}">
        <p14:creationId xmlns:p14="http://schemas.microsoft.com/office/powerpoint/2010/main" val="16268566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Bilirkişilik: </a:t>
            </a:r>
            <a:r>
              <a:rPr lang="tr-TR" dirty="0" smtClean="0"/>
              <a:t>Sürücülerde Alkol ve Madde Kullanımı</a:t>
            </a:r>
            <a:endParaRPr lang="tr-TR" dirty="0"/>
          </a:p>
        </p:txBody>
      </p:sp>
      <p:sp>
        <p:nvSpPr>
          <p:cNvPr id="3" name="İçerik Yer Tutucusu 2"/>
          <p:cNvSpPr>
            <a:spLocks noGrp="1"/>
          </p:cNvSpPr>
          <p:nvPr>
            <p:ph idx="1"/>
          </p:nvPr>
        </p:nvSpPr>
        <p:spPr>
          <a:xfrm>
            <a:off x="838199" y="1825624"/>
            <a:ext cx="11243439" cy="6381116"/>
          </a:xfrm>
        </p:spPr>
        <p:txBody>
          <a:bodyPr>
            <a:noAutofit/>
          </a:bodyPr>
          <a:lstStyle/>
          <a:p>
            <a:pPr marL="457200" indent="-457200">
              <a:lnSpc>
                <a:spcPct val="150000"/>
              </a:lnSpc>
            </a:pPr>
            <a:r>
              <a:rPr lang="tr-TR" sz="2800" dirty="0" smtClean="0"/>
              <a:t>Yapılan tespit sonucunda, 1.00 </a:t>
            </a:r>
            <a:r>
              <a:rPr lang="tr-TR" sz="2800" dirty="0" err="1" smtClean="0"/>
              <a:t>promilin</a:t>
            </a:r>
            <a:r>
              <a:rPr lang="tr-TR" sz="2800" dirty="0" smtClean="0"/>
              <a:t> üzerinde alkollü olduğu tespit edilen sürücüler hakkında ayrıca TCK’nın 179. maddesi uyarınca hapis cezası verilir.</a:t>
            </a:r>
          </a:p>
          <a:p>
            <a:pPr marL="457200" indent="-457200">
              <a:lnSpc>
                <a:spcPct val="150000"/>
              </a:lnSpc>
            </a:pPr>
            <a:r>
              <a:rPr lang="tr-TR" sz="2800" dirty="0" err="1"/>
              <a:t>KTK’nın</a:t>
            </a:r>
            <a:r>
              <a:rPr lang="tr-TR" sz="2800" dirty="0"/>
              <a:t> 48. maddesine göre 2. kez alkollü araç kullanmaktan dolayı sürücü belgesine el konmuş kişiler tekrar sürücü belgelerini geri alabilmek için </a:t>
            </a:r>
            <a:r>
              <a:rPr lang="tr-TR" sz="2800" dirty="0" err="1"/>
              <a:t>SÜDGE’ye</a:t>
            </a:r>
            <a:r>
              <a:rPr lang="tr-TR" sz="2800" dirty="0"/>
              <a:t> (sürücü davranışlarını geliştirme eğitimine</a:t>
            </a:r>
            <a:r>
              <a:rPr lang="tr-TR" sz="2800" dirty="0" smtClean="0"/>
              <a:t>) yönlendirilir.</a:t>
            </a:r>
            <a:endParaRPr lang="tr-TR" sz="2800" dirty="0"/>
          </a:p>
        </p:txBody>
      </p:sp>
    </p:spTree>
    <p:extLst>
      <p:ext uri="{BB962C8B-B14F-4D97-AF65-F5344CB8AC3E}">
        <p14:creationId xmlns:p14="http://schemas.microsoft.com/office/powerpoint/2010/main" val="15927530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Bilirkişilik: </a:t>
            </a:r>
            <a:r>
              <a:rPr lang="tr-TR" dirty="0" smtClean="0"/>
              <a:t>Sürücülerde Alkol ve Madde Kullanımı</a:t>
            </a:r>
            <a:endParaRPr lang="tr-TR" dirty="0"/>
          </a:p>
        </p:txBody>
      </p:sp>
      <p:sp>
        <p:nvSpPr>
          <p:cNvPr id="3" name="İçerik Yer Tutucusu 2"/>
          <p:cNvSpPr>
            <a:spLocks noGrp="1"/>
          </p:cNvSpPr>
          <p:nvPr>
            <p:ph idx="1"/>
          </p:nvPr>
        </p:nvSpPr>
        <p:spPr>
          <a:xfrm>
            <a:off x="838200" y="1505584"/>
            <a:ext cx="11243439" cy="6381116"/>
          </a:xfrm>
        </p:spPr>
        <p:txBody>
          <a:bodyPr>
            <a:noAutofit/>
          </a:bodyPr>
          <a:lstStyle/>
          <a:p>
            <a:pPr marL="457200" indent="-457200">
              <a:lnSpc>
                <a:spcPct val="150000"/>
              </a:lnSpc>
            </a:pPr>
            <a:r>
              <a:rPr lang="tr-TR" dirty="0" smtClean="0"/>
              <a:t>3 </a:t>
            </a:r>
            <a:r>
              <a:rPr lang="tr-TR" dirty="0"/>
              <a:t>veya daha fazla geri alınan sürücüler ise </a:t>
            </a:r>
            <a:r>
              <a:rPr lang="tr-TR" dirty="0" err="1"/>
              <a:t>psikoteknik</a:t>
            </a:r>
            <a:r>
              <a:rPr lang="tr-TR" dirty="0"/>
              <a:t> değerlendirmeye ve psikiyatri uzmanının muayenesine tabi tutulurlar. Psikiyatrik muayene ile özellikle </a:t>
            </a:r>
            <a:r>
              <a:rPr lang="tr-TR" dirty="0" err="1"/>
              <a:t>AMKB’nin</a:t>
            </a:r>
            <a:r>
              <a:rPr lang="tr-TR" dirty="0"/>
              <a:t> olup olmadığının değerlendirilmesi gerekmektedir.</a:t>
            </a:r>
          </a:p>
          <a:p>
            <a:pPr marL="457200" indent="-457200">
              <a:lnSpc>
                <a:spcPct val="150000"/>
              </a:lnSpc>
            </a:pPr>
            <a:r>
              <a:rPr lang="tr-TR" dirty="0"/>
              <a:t>Alkol bağımlılığı olanlar veya alkollü araç kullanmaktan vazgeçmeyenlere sürücü belgesi verilmez. </a:t>
            </a:r>
          </a:p>
          <a:p>
            <a:pPr marL="457200" indent="-457200">
              <a:lnSpc>
                <a:spcPct val="150000"/>
              </a:lnSpc>
            </a:pPr>
            <a:r>
              <a:rPr lang="tr-TR" dirty="0"/>
              <a:t>Geçmişte alkol bağımlılığı olanlar belirgin bir dönem alkol almadıklarını kanıtladıklarında bağımlılık konusunda düzenlenen sağlık kurulu raporuyla ve düzenli tıbbi kontrollerle B sınıfı sürücü belgesi alabilir. </a:t>
            </a:r>
          </a:p>
          <a:p>
            <a:pPr marL="457200" indent="-457200">
              <a:lnSpc>
                <a:spcPct val="150000"/>
              </a:lnSpc>
            </a:pPr>
            <a:endParaRPr lang="tr-TR" sz="2800" dirty="0"/>
          </a:p>
        </p:txBody>
      </p:sp>
    </p:spTree>
    <p:extLst>
      <p:ext uri="{BB962C8B-B14F-4D97-AF65-F5344CB8AC3E}">
        <p14:creationId xmlns:p14="http://schemas.microsoft.com/office/powerpoint/2010/main" val="27644805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Adli Psikiyatrik Süreçte </a:t>
            </a:r>
            <a:r>
              <a:rPr lang="tr-TR" dirty="0" err="1" smtClean="0"/>
              <a:t>AMKB’nin</a:t>
            </a:r>
            <a:r>
              <a:rPr lang="tr-TR" dirty="0" smtClean="0"/>
              <a:t> Tedavisi </a:t>
            </a:r>
            <a:endParaRPr lang="tr-TR" dirty="0"/>
          </a:p>
        </p:txBody>
      </p:sp>
      <p:sp>
        <p:nvSpPr>
          <p:cNvPr id="3" name="İçerik Yer Tutucusu 2"/>
          <p:cNvSpPr>
            <a:spLocks noGrp="1"/>
          </p:cNvSpPr>
          <p:nvPr>
            <p:ph idx="1"/>
          </p:nvPr>
        </p:nvSpPr>
        <p:spPr>
          <a:xfrm>
            <a:off x="838200" y="1505584"/>
            <a:ext cx="11243439" cy="6381116"/>
          </a:xfrm>
        </p:spPr>
        <p:txBody>
          <a:bodyPr>
            <a:noAutofit/>
          </a:bodyPr>
          <a:lstStyle/>
          <a:p>
            <a:pPr marL="0" indent="0">
              <a:lnSpc>
                <a:spcPct val="150000"/>
              </a:lnSpc>
              <a:buNone/>
            </a:pPr>
            <a:r>
              <a:rPr lang="tr-TR" sz="2800" dirty="0"/>
              <a:t>Şartlı Tedavi: Adli Kontrol ve Denetimli Serbestlik</a:t>
            </a:r>
          </a:p>
          <a:p>
            <a:pPr marL="457200" indent="-457200">
              <a:lnSpc>
                <a:spcPct val="150000"/>
              </a:lnSpc>
            </a:pPr>
            <a:r>
              <a:rPr lang="tr-TR" sz="2800" dirty="0"/>
              <a:t>Denetimli serbestlik ya da adli kontrol; kapsamı kanunlarca belirlenen, şüpheli, sanık ve hükümlüler hakkında mahkemelerce verilen alternatif ceza ve tedbirlerin uygulanması; şüpheli, sanık ve hükümlülerin toplum içinde denetim, takip ve iyileştirilmesini kapsayan faaliyet ve uygulamaların bütünüdür.</a:t>
            </a:r>
          </a:p>
        </p:txBody>
      </p:sp>
    </p:spTree>
    <p:extLst>
      <p:ext uri="{BB962C8B-B14F-4D97-AF65-F5344CB8AC3E}">
        <p14:creationId xmlns:p14="http://schemas.microsoft.com/office/powerpoint/2010/main" val="20297566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smtClean="0"/>
              <a:t>Ailenin Korunması Ve Kadına Karşı Şiddetin Önlenmesine Dair Kanun İle Sağlık Tedbiri Uygulanması</a:t>
            </a:r>
            <a:endParaRPr lang="tr-TR" sz="3200" dirty="0"/>
          </a:p>
        </p:txBody>
      </p:sp>
      <p:sp>
        <p:nvSpPr>
          <p:cNvPr id="3" name="İçerik Yer Tutucusu 2"/>
          <p:cNvSpPr>
            <a:spLocks noGrp="1"/>
          </p:cNvSpPr>
          <p:nvPr>
            <p:ph idx="1"/>
          </p:nvPr>
        </p:nvSpPr>
        <p:spPr>
          <a:xfrm>
            <a:off x="838200" y="1505584"/>
            <a:ext cx="11243439" cy="6381116"/>
          </a:xfrm>
        </p:spPr>
        <p:txBody>
          <a:bodyPr>
            <a:noAutofit/>
          </a:bodyPr>
          <a:lstStyle/>
          <a:p>
            <a:pPr>
              <a:lnSpc>
                <a:spcPct val="150000"/>
              </a:lnSpc>
            </a:pPr>
            <a:r>
              <a:rPr lang="tr-TR" dirty="0"/>
              <a:t>Yürürlüğe 2012 yılında giren bu kanunla şiddete uğrayan veya şiddete uğrama tehlikesi bulunan kadınların, çocukların, aile bireylerinin ve tek taraflı ısrarlı takip mağduru olan kişilerin korunması ve bu kişilere yönelik şiddetin önlenmesi amacıyla alınacak tedbirlere ilişkin usul ve esasları düzenlenmektir</a:t>
            </a:r>
          </a:p>
          <a:p>
            <a:pPr>
              <a:lnSpc>
                <a:spcPct val="150000"/>
              </a:lnSpc>
            </a:pPr>
            <a:r>
              <a:rPr lang="tr-TR" dirty="0"/>
              <a:t>Şiddet uygulayan bireyde alkol ya da madde bağımlılığı tespit edilmesi durumunda önleyici tedbir olarak hastaneye yatmak dahil şartlı tedavi uygulamasıdır (AKK 5/h)</a:t>
            </a:r>
          </a:p>
        </p:txBody>
      </p:sp>
    </p:spTree>
    <p:extLst>
      <p:ext uri="{BB962C8B-B14F-4D97-AF65-F5344CB8AC3E}">
        <p14:creationId xmlns:p14="http://schemas.microsoft.com/office/powerpoint/2010/main" val="33331434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a:t>Ailenin Korunması Ve Kadına Karşı Şiddetin Önlenmesine Dair Kanun İle Sağlık Tedbiri Uygulanması</a:t>
            </a:r>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a:t>Olgular </a:t>
            </a:r>
            <a:r>
              <a:rPr lang="tr-TR" sz="2800" dirty="0" smtClean="0"/>
              <a:t>İlçe Sağlık Müdürlüklerince hastanelere </a:t>
            </a:r>
            <a:r>
              <a:rPr lang="tr-TR" sz="2800" dirty="0"/>
              <a:t>gönderilirler.</a:t>
            </a:r>
          </a:p>
          <a:p>
            <a:pPr marL="457200" indent="-457200">
              <a:lnSpc>
                <a:spcPct val="150000"/>
              </a:lnSpc>
            </a:pPr>
            <a:r>
              <a:rPr lang="tr-TR" sz="2800" dirty="0"/>
              <a:t>Bu uygulamada da denetimli serbestlik gibi inceleme ve takipler yapılarak kişinin tıbbi durumuna göre tedavi seçenekleri sunulmalıdır. </a:t>
            </a:r>
          </a:p>
        </p:txBody>
      </p:sp>
    </p:spTree>
    <p:extLst>
      <p:ext uri="{BB962C8B-B14F-4D97-AF65-F5344CB8AC3E}">
        <p14:creationId xmlns:p14="http://schemas.microsoft.com/office/powerpoint/2010/main" val="6703347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200" dirty="0"/>
              <a:t>Ailenin Korunması Ve Kadına Karşı Şiddetin Önlenmesine Dair Kanun İle Sağlık Tedbiri Uygulanması</a:t>
            </a:r>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smtClean="0"/>
              <a:t>Sonuç </a:t>
            </a:r>
            <a:r>
              <a:rPr lang="tr-TR" sz="2800" dirty="0"/>
              <a:t>gönderen kurumun isteğine göre, bilgi istenirse resmi yazışma ile bilgi verilerek, rapor istenirse yine tek tabip raporu ya da sağlık kurulu raporu düzenlenerek yapılabilir. Pratik uygulamada daha çok resmi yazı ve tek tabip raporu düzenlenmektedir. Kişi, tedaviye ve takip sürecine uyumsuz olması durumunda tutuklanır ya da hapis cezasına hükmedilir. </a:t>
            </a:r>
          </a:p>
        </p:txBody>
      </p:sp>
    </p:spTree>
    <p:extLst>
      <p:ext uri="{BB962C8B-B14F-4D97-AF65-F5344CB8AC3E}">
        <p14:creationId xmlns:p14="http://schemas.microsoft.com/office/powerpoint/2010/main" val="16093020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Alkol Ve Madde Bağımlılarının Zorunlu Tedavisi</a:t>
            </a:r>
            <a:endParaRPr lang="tr-TR" sz="3600" dirty="0"/>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a:t>Zorunlu tedavi, alkol ya da madde bağımlısı kişinin işlediği bir suç ya da suç işlemese bile toplum açısından tehlikeliliğinin olması nedeniyle istemine bakılmadan mahkeme kararı ile hastaneye yatırılarak yapılan tedavi uygulamasıdır. TMK, TCK ve </a:t>
            </a:r>
            <a:r>
              <a:rPr lang="tr-TR" sz="2800" dirty="0" err="1"/>
              <a:t>ÇKK’da</a:t>
            </a:r>
            <a:r>
              <a:rPr lang="tr-TR" sz="2800" dirty="0"/>
              <a:t> alkol ya da madde bağımlıları için zorunlu tedaviye ilişkin maddeler bulunmaktadır.</a:t>
            </a:r>
          </a:p>
        </p:txBody>
      </p:sp>
    </p:spTree>
    <p:extLst>
      <p:ext uri="{BB962C8B-B14F-4D97-AF65-F5344CB8AC3E}">
        <p14:creationId xmlns:p14="http://schemas.microsoft.com/office/powerpoint/2010/main" val="32682087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Medeni Kanunda Zorunlu Tedavi Uygulaması</a:t>
            </a:r>
            <a:endParaRPr lang="tr-TR" sz="3600" dirty="0"/>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err="1"/>
              <a:t>TMK’nın</a:t>
            </a:r>
            <a:r>
              <a:rPr lang="tr-TR" sz="2800" dirty="0"/>
              <a:t> 432. maddesinde alkol veya uyuşturucu madde bağımlılığı sebebiyle toplum için tehlike oluşturan her ergin kişinin, kişisel korunmasının başka şekilde sağlanamaması hâlinde, tedavisi, eğitimi veya ıslahı için elverişli bir kuruma yerleştirileceği veya alıkonulabileceği belirtilmektedir.</a:t>
            </a:r>
          </a:p>
          <a:p>
            <a:pPr marL="457200" indent="-457200">
              <a:lnSpc>
                <a:spcPct val="150000"/>
              </a:lnSpc>
            </a:pPr>
            <a:r>
              <a:rPr lang="tr-TR" sz="2800" dirty="0" err="1"/>
              <a:t>TMK’nın</a:t>
            </a:r>
            <a:r>
              <a:rPr lang="tr-TR" sz="2800" dirty="0"/>
              <a:t> 432. maddesi uyarınca hastaneye yatırılan kişiler ancak mahkeme kararı ile hastaneden çıkarılabilirler.</a:t>
            </a:r>
          </a:p>
        </p:txBody>
      </p:sp>
    </p:spTree>
    <p:extLst>
      <p:ext uri="{BB962C8B-B14F-4D97-AF65-F5344CB8AC3E}">
        <p14:creationId xmlns:p14="http://schemas.microsoft.com/office/powerpoint/2010/main" val="35821952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Ceza Kanununda Zorunlu Tedavi Uygulaması</a:t>
            </a:r>
            <a:endParaRPr lang="tr-TR" sz="3600" dirty="0"/>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a:t>TCK 57/7. maddesinde alkol ve madde kullanımı dışında da başka bir suç işleyen, alkol ve madde bağımlılarına da güvenlik tedbirinin uygulanacağı belirtilmektedir.</a:t>
            </a:r>
          </a:p>
        </p:txBody>
      </p:sp>
    </p:spTree>
    <p:extLst>
      <p:ext uri="{BB962C8B-B14F-4D97-AF65-F5344CB8AC3E}">
        <p14:creationId xmlns:p14="http://schemas.microsoft.com/office/powerpoint/2010/main" val="178226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Alkol-madde </a:t>
            </a:r>
            <a:r>
              <a:rPr lang="tr-TR" dirty="0"/>
              <a:t>kullanım düzeyi nedir?</a:t>
            </a:r>
          </a:p>
        </p:txBody>
      </p:sp>
      <p:sp>
        <p:nvSpPr>
          <p:cNvPr id="4" name="9 Akış Çizelgesi: İşlem"/>
          <p:cNvSpPr/>
          <p:nvPr/>
        </p:nvSpPr>
        <p:spPr>
          <a:xfrm>
            <a:off x="401471" y="2164112"/>
            <a:ext cx="2937753" cy="889984"/>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dirty="0">
                <a:solidFill>
                  <a:schemeClr val="bg1"/>
                </a:solidFill>
                <a:latin typeface="+mj-lt"/>
              </a:rPr>
              <a:t>KULLANICI</a:t>
            </a:r>
          </a:p>
        </p:txBody>
      </p:sp>
      <p:sp>
        <p:nvSpPr>
          <p:cNvPr id="5" name="11 Akış Çizelgesi: İşlem"/>
          <p:cNvSpPr/>
          <p:nvPr/>
        </p:nvSpPr>
        <p:spPr>
          <a:xfrm>
            <a:off x="4467634" y="2164112"/>
            <a:ext cx="3210126" cy="889984"/>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dirty="0">
                <a:solidFill>
                  <a:schemeClr val="bg1"/>
                </a:solidFill>
                <a:latin typeface="+mj-lt"/>
              </a:rPr>
              <a:t>RİSKLİ KULLANICI</a:t>
            </a:r>
          </a:p>
        </p:txBody>
      </p:sp>
      <p:sp>
        <p:nvSpPr>
          <p:cNvPr id="6" name="16 Akış Çizelgesi: İşlem"/>
          <p:cNvSpPr/>
          <p:nvPr/>
        </p:nvSpPr>
        <p:spPr>
          <a:xfrm>
            <a:off x="8807233" y="2164112"/>
            <a:ext cx="3015694" cy="889984"/>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600" dirty="0">
                <a:solidFill>
                  <a:schemeClr val="bg1"/>
                </a:solidFill>
                <a:latin typeface="+mj-lt"/>
              </a:rPr>
              <a:t>BAĞIMLI</a:t>
            </a:r>
          </a:p>
        </p:txBody>
      </p:sp>
      <p:sp>
        <p:nvSpPr>
          <p:cNvPr id="8" name="17 Dikdörtgen"/>
          <p:cNvSpPr/>
          <p:nvPr/>
        </p:nvSpPr>
        <p:spPr>
          <a:xfrm>
            <a:off x="401471" y="3944079"/>
            <a:ext cx="2937753" cy="1292662"/>
          </a:xfrm>
          <a:prstGeom prst="rect">
            <a:avLst/>
          </a:prstGeom>
        </p:spPr>
        <p:txBody>
          <a:bodyPr wrap="square">
            <a:spAutoFit/>
          </a:bodyPr>
          <a:lstStyle/>
          <a:p>
            <a:pPr algn="ctr">
              <a:spcBef>
                <a:spcPct val="20000"/>
              </a:spcBef>
              <a:defRPr/>
            </a:pPr>
            <a:r>
              <a:rPr lang="tr-TR" sz="2600" dirty="0">
                <a:latin typeface="+mj-lt"/>
              </a:rPr>
              <a:t>Her alkol-madde kullanan bağımlı değildir.</a:t>
            </a:r>
            <a:endParaRPr lang="en-US" sz="2600" dirty="0">
              <a:latin typeface="+mj-lt"/>
            </a:endParaRPr>
          </a:p>
        </p:txBody>
      </p:sp>
      <p:sp>
        <p:nvSpPr>
          <p:cNvPr id="9" name="18 Dikdörtgen"/>
          <p:cNvSpPr/>
          <p:nvPr/>
        </p:nvSpPr>
        <p:spPr>
          <a:xfrm>
            <a:off x="4175804" y="3944079"/>
            <a:ext cx="3988340" cy="2092881"/>
          </a:xfrm>
          <a:prstGeom prst="rect">
            <a:avLst/>
          </a:prstGeom>
        </p:spPr>
        <p:txBody>
          <a:bodyPr wrap="square">
            <a:spAutoFit/>
          </a:bodyPr>
          <a:lstStyle/>
          <a:p>
            <a:pPr algn="ctr">
              <a:spcBef>
                <a:spcPct val="20000"/>
              </a:spcBef>
              <a:defRPr/>
            </a:pPr>
            <a:r>
              <a:rPr lang="tr-TR" sz="2600" dirty="0">
                <a:latin typeface="+mj-lt"/>
              </a:rPr>
              <a:t>Yüksek risk kişinin bağımlı olma ihtimalinin yüksek olduğunu gösterir ama bağımlı olduğunu göstermez. </a:t>
            </a:r>
            <a:endParaRPr lang="en-US" sz="2600" dirty="0">
              <a:latin typeface="+mj-lt"/>
            </a:endParaRPr>
          </a:p>
        </p:txBody>
      </p:sp>
      <p:sp>
        <p:nvSpPr>
          <p:cNvPr id="10" name="19 Dikdörtgen"/>
          <p:cNvSpPr/>
          <p:nvPr/>
        </p:nvSpPr>
        <p:spPr>
          <a:xfrm>
            <a:off x="8530645" y="3944079"/>
            <a:ext cx="3323474" cy="492443"/>
          </a:xfrm>
          <a:prstGeom prst="rect">
            <a:avLst/>
          </a:prstGeom>
        </p:spPr>
        <p:txBody>
          <a:bodyPr wrap="none">
            <a:spAutoFit/>
          </a:bodyPr>
          <a:lstStyle/>
          <a:p>
            <a:pPr lvl="0" algn="ctr">
              <a:spcBef>
                <a:spcPct val="20000"/>
              </a:spcBef>
              <a:defRPr/>
            </a:pPr>
            <a:r>
              <a:rPr lang="tr-TR" sz="2600" dirty="0">
                <a:latin typeface="+mj-lt"/>
              </a:rPr>
              <a:t>Bağımlılık bir hastalıktır.</a:t>
            </a:r>
            <a:endParaRPr lang="en-US" sz="2600" dirty="0">
              <a:latin typeface="+mj-lt"/>
            </a:endParaRPr>
          </a:p>
        </p:txBody>
      </p:sp>
    </p:spTree>
    <p:extLst>
      <p:ext uri="{BB962C8B-B14F-4D97-AF65-F5344CB8AC3E}">
        <p14:creationId xmlns:p14="http://schemas.microsoft.com/office/powerpoint/2010/main" val="145211491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Ceza Kanununda Zorunlu Tedavi Uygulaması</a:t>
            </a:r>
            <a:endParaRPr lang="tr-TR" sz="3600" dirty="0"/>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a:t>16/13. maddesinde de tedavi altına alınmasına yönelik olarak verilen kararların yerine getirilmesinde alkol ya da uyuşturucu veya uyarıcı madde bağımlısı olan çocukların, tedavi için onamlarının (rıza) aranmayacağı, dolayısıyla tedavi kararının zorunlu tedavi olduğu belirtilmiştir. </a:t>
            </a:r>
          </a:p>
        </p:txBody>
      </p:sp>
    </p:spTree>
    <p:extLst>
      <p:ext uri="{BB962C8B-B14F-4D97-AF65-F5344CB8AC3E}">
        <p14:creationId xmlns:p14="http://schemas.microsoft.com/office/powerpoint/2010/main" val="2596784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Ceza Kanununda Zorunlu Tedavi Uygulaması</a:t>
            </a:r>
            <a:endParaRPr lang="tr-TR" sz="3600" dirty="0"/>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err="1" smtClean="0"/>
              <a:t>ÇKK’da</a:t>
            </a:r>
            <a:r>
              <a:rPr lang="tr-TR" sz="2800" dirty="0" smtClean="0"/>
              <a:t> </a:t>
            </a:r>
            <a:r>
              <a:rPr lang="tr-TR" sz="2800" dirty="0"/>
              <a:t>belirtilen zorunlu tedavi ile ilgili çocuk ve ergen yataklı servislerinin ülkemizde sınırlı sayıda olması, ÇEMATEM gibi kuruluşların ise istemli yatışlara uygun olması ve sayısının az olması en önemli sorunlardandır.</a:t>
            </a:r>
          </a:p>
        </p:txBody>
      </p:sp>
    </p:spTree>
    <p:extLst>
      <p:ext uri="{BB962C8B-B14F-4D97-AF65-F5344CB8AC3E}">
        <p14:creationId xmlns:p14="http://schemas.microsoft.com/office/powerpoint/2010/main" val="19022895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Ücretsiz Tedavi</a:t>
            </a:r>
            <a:endParaRPr lang="tr-TR" sz="3600" dirty="0"/>
          </a:p>
        </p:txBody>
      </p:sp>
      <p:sp>
        <p:nvSpPr>
          <p:cNvPr id="3" name="İçerik Yer Tutucusu 2"/>
          <p:cNvSpPr>
            <a:spLocks noGrp="1"/>
          </p:cNvSpPr>
          <p:nvPr>
            <p:ph idx="1"/>
          </p:nvPr>
        </p:nvSpPr>
        <p:spPr>
          <a:xfrm>
            <a:off x="472439" y="1459865"/>
            <a:ext cx="11243439" cy="4351338"/>
          </a:xfrm>
        </p:spPr>
        <p:txBody>
          <a:bodyPr>
            <a:noAutofit/>
          </a:bodyPr>
          <a:lstStyle/>
          <a:p>
            <a:pPr marL="457200" indent="-457200">
              <a:lnSpc>
                <a:spcPct val="150000"/>
              </a:lnSpc>
            </a:pPr>
            <a:r>
              <a:rPr lang="tr-TR" sz="2800" dirty="0"/>
              <a:t>15.08.2017 tarih ve 694 sayılı Kanun Hükmünde Kararnamenin 154. Maddesi ile 5510 sayılı Sosyal Sigortalar ve Genel Sağlık Sigortası Kanunun 67. Maddesi 1. Fıkrasına “bildirimi zorunlu bulaşıcı hastalıklar,” ibaresinden sonra gelmek üzere “madde bağımlılığı tedavisine yönelik sağlık hizmetleri,” ibaresi eklenmiştir. Yapılan değişiklik ile 18 yaş üstü madde bağımlılarının prim ödeme gün sayısı veya prim borcu bulunup bulunmadığına bakılmaksızın, madde bağımlılığı tedavisine yönelik sağlık hizmetlerinden ücretsiz yararlanmaları sağlanmıştır. </a:t>
            </a:r>
          </a:p>
        </p:txBody>
      </p:sp>
    </p:spTree>
    <p:extLst>
      <p:ext uri="{BB962C8B-B14F-4D97-AF65-F5344CB8AC3E}">
        <p14:creationId xmlns:p14="http://schemas.microsoft.com/office/powerpoint/2010/main" val="13709973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smtClean="0"/>
              <a:t>Ücretsiz Tedavi</a:t>
            </a:r>
            <a:endParaRPr lang="tr-TR" sz="3600" dirty="0"/>
          </a:p>
        </p:txBody>
      </p:sp>
      <p:sp>
        <p:nvSpPr>
          <p:cNvPr id="3" name="İçerik Yer Tutucusu 2"/>
          <p:cNvSpPr>
            <a:spLocks noGrp="1"/>
          </p:cNvSpPr>
          <p:nvPr>
            <p:ph idx="1"/>
          </p:nvPr>
        </p:nvSpPr>
        <p:spPr>
          <a:xfrm>
            <a:off x="472439" y="1459865"/>
            <a:ext cx="11243439" cy="4351338"/>
          </a:xfrm>
        </p:spPr>
        <p:txBody>
          <a:bodyPr>
            <a:noAutofit/>
          </a:bodyPr>
          <a:lstStyle/>
          <a:p>
            <a:pPr marL="457200" indent="-457200">
              <a:lnSpc>
                <a:spcPct val="150000"/>
              </a:lnSpc>
            </a:pPr>
            <a:r>
              <a:rPr lang="tr-TR" dirty="0"/>
              <a:t>Söz konusu Kanun değişikliğinin ardından 11 Ekim 2017 tarihli ve 30207 sayılı Resmi Gazete ’de yayımlanan “Sosyal Güvenlik Kurumu Sağlık Uygulama Tebliğinde Değişiklik Yapılmasına Dair Tebliğ” 1. Maddesi ile “Sosyal Güvenlik Kurumu Sağlık </a:t>
            </a:r>
            <a:r>
              <a:rPr lang="tr-TR" dirty="0" smtClean="0"/>
              <a:t>Uygulama </a:t>
            </a:r>
            <a:r>
              <a:rPr lang="tr-TR" dirty="0"/>
              <a:t>Tebliğinin” 1.7. numaralı maddesinin ikinci fıkrasının (b) bendine “10) Madde bağımlılığı tedavisine yönelik sağlık hizmetleri,” ifadesi eklenerek,  18 yaş üstü madde bağımlılarının prim ödeme gün sayısı veya prim borcu bulunup bulunmadığına bakılmaksızın, madde bağımlılığı tedavisine yönelik sağlık hizmetleri Sosyal Güvenlik Kurumunca ödenmeye başlanmıştır. </a:t>
            </a:r>
          </a:p>
        </p:txBody>
      </p:sp>
    </p:spTree>
    <p:extLst>
      <p:ext uri="{BB962C8B-B14F-4D97-AF65-F5344CB8AC3E}">
        <p14:creationId xmlns:p14="http://schemas.microsoft.com/office/powerpoint/2010/main" val="15078742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Ücretsiz Tedavi</a:t>
            </a:r>
          </a:p>
        </p:txBody>
      </p:sp>
      <p:sp>
        <p:nvSpPr>
          <p:cNvPr id="3" name="İçerik Yer Tutucusu 2"/>
          <p:cNvSpPr>
            <a:spLocks noGrp="1"/>
          </p:cNvSpPr>
          <p:nvPr>
            <p:ph idx="1"/>
          </p:nvPr>
        </p:nvSpPr>
        <p:spPr/>
        <p:txBody>
          <a:bodyPr>
            <a:noAutofit/>
          </a:bodyPr>
          <a:lstStyle/>
          <a:p>
            <a:pPr marL="457200" indent="-457200">
              <a:lnSpc>
                <a:spcPct val="150000"/>
              </a:lnSpc>
            </a:pPr>
            <a:r>
              <a:rPr lang="tr-TR" sz="2800" dirty="0" err="1"/>
              <a:t>SGK’sı</a:t>
            </a:r>
            <a:r>
              <a:rPr lang="tr-TR" sz="2800" dirty="0"/>
              <a:t> olmayan vatandaşların </a:t>
            </a:r>
            <a:r>
              <a:rPr lang="tr-TR" sz="2800" dirty="0" err="1"/>
              <a:t>SGK’ya</a:t>
            </a:r>
            <a:r>
              <a:rPr lang="tr-TR" sz="2800" dirty="0"/>
              <a:t> başvurarak provizyon almaları gerekmektedir. Detaylı bilgi için 170 hattı aranabilir.</a:t>
            </a:r>
          </a:p>
          <a:p>
            <a:pPr marL="457200" indent="-457200">
              <a:lnSpc>
                <a:spcPct val="150000"/>
              </a:lnSpc>
            </a:pPr>
            <a:r>
              <a:rPr lang="tr-TR" sz="2800" dirty="0"/>
              <a:t>170 hattına yönlendirmedeki amaç; Kişinin prim borcu olsa dahi sistemde tescil kaydı olup olmadığını sorgulatmaktır. Bu nedenle danışanları 170 hattına yönlendirerek sistemde tescil kaydı olup olmadığını öğrenmeleri konusunda bilgi aktarılmalıdır</a:t>
            </a:r>
            <a:r>
              <a:rPr lang="tr-TR" sz="2800" dirty="0" smtClean="0"/>
              <a:t>.</a:t>
            </a:r>
            <a:endParaRPr lang="tr-TR" sz="2800" dirty="0"/>
          </a:p>
        </p:txBody>
      </p:sp>
    </p:spTree>
    <p:extLst>
      <p:ext uri="{BB962C8B-B14F-4D97-AF65-F5344CB8AC3E}">
        <p14:creationId xmlns:p14="http://schemas.microsoft.com/office/powerpoint/2010/main" val="9158679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Ücretsiz Tedavi</a:t>
            </a:r>
          </a:p>
        </p:txBody>
      </p:sp>
      <p:sp>
        <p:nvSpPr>
          <p:cNvPr id="3" name="İçerik Yer Tutucusu 2"/>
          <p:cNvSpPr>
            <a:spLocks noGrp="1"/>
          </p:cNvSpPr>
          <p:nvPr>
            <p:ph idx="1"/>
          </p:nvPr>
        </p:nvSpPr>
        <p:spPr>
          <a:xfrm>
            <a:off x="838200" y="1299845"/>
            <a:ext cx="10934700" cy="4351338"/>
          </a:xfrm>
        </p:spPr>
        <p:txBody>
          <a:bodyPr>
            <a:noAutofit/>
          </a:bodyPr>
          <a:lstStyle/>
          <a:p>
            <a:pPr marL="457200" indent="-457200">
              <a:lnSpc>
                <a:spcPct val="150000"/>
              </a:lnSpc>
            </a:pPr>
            <a:r>
              <a:rPr lang="tr-TR" sz="2800" dirty="0" smtClean="0"/>
              <a:t>Kişinin </a:t>
            </a:r>
            <a:r>
              <a:rPr lang="tr-TR" sz="2800" dirty="0"/>
              <a:t>tescil kaydı varsa prim borcu olsa dahi bağımlılık konusunda ücretsiz tedavi hizmetinden faydalanabilir.</a:t>
            </a:r>
          </a:p>
          <a:p>
            <a:pPr marL="457200" indent="-457200">
              <a:lnSpc>
                <a:spcPct val="150000"/>
              </a:lnSpc>
            </a:pPr>
            <a:r>
              <a:rPr lang="tr-TR" sz="2800" dirty="0"/>
              <a:t>Eğer tescil kaydı olmadığı bilgisine ulaşırsa en yakınındaki SGK il müdürlüklerine giderek tescil kaydı yaptırmaları konusunda yönlendirilmelidir.  </a:t>
            </a:r>
          </a:p>
          <a:p>
            <a:pPr marL="457200" indent="-457200">
              <a:lnSpc>
                <a:spcPct val="150000"/>
              </a:lnSpc>
            </a:pPr>
            <a:r>
              <a:rPr lang="tr-TR" sz="2800" dirty="0"/>
              <a:t>Danışan daha önce hiç sigorta girişi yoksa ve GSS için başvuruda bulunmamışsa bu durumda SGK il müdürlükleri yönlendirmesi </a:t>
            </a:r>
            <a:r>
              <a:rPr lang="tr-TR" sz="2800" dirty="0" smtClean="0"/>
              <a:t>yapılmalıdır</a:t>
            </a:r>
            <a:r>
              <a:rPr lang="tr-TR" sz="2800" dirty="0"/>
              <a:t>.</a:t>
            </a:r>
          </a:p>
        </p:txBody>
      </p:sp>
    </p:spTree>
    <p:extLst>
      <p:ext uri="{BB962C8B-B14F-4D97-AF65-F5344CB8AC3E}">
        <p14:creationId xmlns:p14="http://schemas.microsoft.com/office/powerpoint/2010/main" val="5946144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Özel Durumlar</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40864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İlaç Yazdırmak İsteyen Bağımlıya Yaklaşım </a:t>
            </a:r>
            <a:endParaRPr lang="tr-TR" dirty="0"/>
          </a:p>
        </p:txBody>
      </p:sp>
      <p:sp>
        <p:nvSpPr>
          <p:cNvPr id="3" name="İçerik Yer Tutucusu 2"/>
          <p:cNvSpPr>
            <a:spLocks noGrp="1"/>
          </p:cNvSpPr>
          <p:nvPr>
            <p:ph idx="1"/>
          </p:nvPr>
        </p:nvSpPr>
        <p:spPr>
          <a:xfrm>
            <a:off x="838200" y="1825624"/>
            <a:ext cx="10515600" cy="5032375"/>
          </a:xfrm>
        </p:spPr>
        <p:txBody>
          <a:bodyPr>
            <a:normAutofit fontScale="92500" lnSpcReduction="20000"/>
          </a:bodyPr>
          <a:lstStyle/>
          <a:p>
            <a:pPr marL="457200" indent="-457200">
              <a:lnSpc>
                <a:spcPct val="150000"/>
              </a:lnSpc>
            </a:pPr>
            <a:r>
              <a:rPr lang="tr-TR" sz="2800" dirty="0"/>
              <a:t>Neden ısrarla bu ilaçları talep ettiğini sorun</a:t>
            </a:r>
          </a:p>
          <a:p>
            <a:pPr marL="457200" indent="-457200">
              <a:lnSpc>
                <a:spcPct val="150000"/>
              </a:lnSpc>
            </a:pPr>
            <a:r>
              <a:rPr lang="tr-TR" sz="2800" dirty="0"/>
              <a:t>Talep ettiği ilaçların bağımlılık  yaptığını hatırlatın</a:t>
            </a:r>
          </a:p>
          <a:p>
            <a:pPr marL="457200" indent="-457200">
              <a:lnSpc>
                <a:spcPct val="150000"/>
              </a:lnSpc>
            </a:pPr>
            <a:r>
              <a:rPr lang="tr-TR" sz="2800" dirty="0"/>
              <a:t>Karşınızdaki kişi bunun zaten farkında olabilir, ancak bunu belirtmeniz tartışmayı daha gerçekçi bir düzeye çeker</a:t>
            </a:r>
          </a:p>
          <a:p>
            <a:pPr marL="457200" indent="-457200">
              <a:lnSpc>
                <a:spcPct val="150000"/>
              </a:lnSpc>
            </a:pPr>
            <a:r>
              <a:rPr lang="tr-TR" sz="2800" dirty="0"/>
              <a:t>İsterse, yeşil ya da kırmızı reçeteye bağlı olmayan </a:t>
            </a:r>
            <a:r>
              <a:rPr lang="tr-TR" sz="2800" dirty="0" err="1"/>
              <a:t>anksiyolitik</a:t>
            </a:r>
            <a:r>
              <a:rPr lang="tr-TR" sz="2800" dirty="0"/>
              <a:t> ilaçlar yazabileceğinizi veya bir uzmana yönlendirebileceğinizi söyleyin</a:t>
            </a:r>
          </a:p>
          <a:p>
            <a:pPr marL="457200" indent="-457200">
              <a:lnSpc>
                <a:spcPct val="150000"/>
              </a:lnSpc>
            </a:pPr>
            <a:r>
              <a:rPr lang="tr-TR" sz="2800" dirty="0"/>
              <a:t>Onunla ilgilendiğinizi gösterin </a:t>
            </a:r>
          </a:p>
          <a:p>
            <a:pPr marL="457200" indent="-457200">
              <a:lnSpc>
                <a:spcPct val="150000"/>
              </a:lnSpc>
            </a:pPr>
            <a:r>
              <a:rPr lang="tr-TR" sz="2800" dirty="0"/>
              <a:t>Eğer bırakmayı isterse kendisine yardımcı olabileceğinizi anlatın</a:t>
            </a:r>
          </a:p>
          <a:p>
            <a:endParaRPr lang="tr-TR" dirty="0"/>
          </a:p>
        </p:txBody>
      </p:sp>
    </p:spTree>
    <p:extLst>
      <p:ext uri="{BB962C8B-B14F-4D97-AF65-F5344CB8AC3E}">
        <p14:creationId xmlns:p14="http://schemas.microsoft.com/office/powerpoint/2010/main" val="34789899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İlaç Yazdırmak İsteyen Bağımlıya Yaklaşım </a:t>
            </a:r>
            <a:endParaRPr lang="tr-TR" dirty="0"/>
          </a:p>
        </p:txBody>
      </p:sp>
      <p:sp>
        <p:nvSpPr>
          <p:cNvPr id="3" name="İçerik Yer Tutucusu 2"/>
          <p:cNvSpPr>
            <a:spLocks noGrp="1"/>
          </p:cNvSpPr>
          <p:nvPr>
            <p:ph idx="1"/>
          </p:nvPr>
        </p:nvSpPr>
        <p:spPr>
          <a:xfrm>
            <a:off x="838200" y="1825624"/>
            <a:ext cx="10515600" cy="5032375"/>
          </a:xfrm>
        </p:spPr>
        <p:txBody>
          <a:bodyPr>
            <a:normAutofit fontScale="92500"/>
          </a:bodyPr>
          <a:lstStyle/>
          <a:p>
            <a:pPr marL="457200" indent="-457200">
              <a:lnSpc>
                <a:spcPct val="150000"/>
              </a:lnSpc>
            </a:pPr>
            <a:r>
              <a:rPr lang="tr-TR" sz="2800" dirty="0"/>
              <a:t>Sınırlarınızı koyun</a:t>
            </a:r>
          </a:p>
          <a:p>
            <a:pPr marL="457200" indent="-457200">
              <a:lnSpc>
                <a:spcPct val="150000"/>
              </a:lnSpc>
            </a:pPr>
            <a:r>
              <a:rPr lang="tr-TR" sz="2800" dirty="0"/>
              <a:t>Neler yapıp, neler yapamayacağınızı açıkça söyleyin</a:t>
            </a:r>
          </a:p>
          <a:p>
            <a:pPr marL="457200" indent="-457200">
              <a:lnSpc>
                <a:spcPct val="150000"/>
              </a:lnSpc>
            </a:pPr>
            <a:r>
              <a:rPr lang="tr-TR" sz="2800" dirty="0"/>
              <a:t>Tehditlerini sakin ve güvenli biçimde yanıtlayın</a:t>
            </a:r>
          </a:p>
          <a:p>
            <a:pPr marL="457200" indent="-457200">
              <a:lnSpc>
                <a:spcPct val="150000"/>
              </a:lnSpc>
            </a:pPr>
            <a:r>
              <a:rPr lang="tr-TR" sz="2800" dirty="0"/>
              <a:t>Tehdit olarak söylediği her şeyi yapabileceğini, ona “yapamazsın” demediğinizi, ancak sizin elinizden gelen başka bir şey olmadığını söyleyin</a:t>
            </a:r>
          </a:p>
          <a:p>
            <a:pPr marL="457200" indent="-457200">
              <a:lnSpc>
                <a:spcPct val="150000"/>
              </a:lnSpc>
            </a:pPr>
            <a:r>
              <a:rPr lang="tr-TR" sz="2800" dirty="0"/>
              <a:t>Öfkelenmeyin(?)</a:t>
            </a:r>
          </a:p>
          <a:p>
            <a:pPr marL="457200" indent="-457200">
              <a:lnSpc>
                <a:spcPct val="150000"/>
              </a:lnSpc>
            </a:pPr>
            <a:r>
              <a:rPr lang="tr-TR" sz="2800" dirty="0"/>
              <a:t>Öfkelenmek kontrolü kaybetmenize yol açabilir. (?)</a:t>
            </a:r>
          </a:p>
          <a:p>
            <a:endParaRPr lang="tr-TR" dirty="0"/>
          </a:p>
        </p:txBody>
      </p:sp>
    </p:spTree>
    <p:extLst>
      <p:ext uri="{BB962C8B-B14F-4D97-AF65-F5344CB8AC3E}">
        <p14:creationId xmlns:p14="http://schemas.microsoft.com/office/powerpoint/2010/main" val="4425388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İlaç Yazdırmak İsteyen Bağımlıya Yaklaşım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0" indent="0">
              <a:lnSpc>
                <a:spcPct val="150000"/>
              </a:lnSpc>
              <a:buNone/>
            </a:pPr>
            <a:r>
              <a:rPr lang="tr-TR" sz="2800" dirty="0">
                <a:solidFill>
                  <a:srgbClr val="D5042A"/>
                </a:solidFill>
              </a:rPr>
              <a:t>Yapmamanız gerekenler</a:t>
            </a:r>
          </a:p>
          <a:p>
            <a:pPr marL="457200" indent="-457200">
              <a:lnSpc>
                <a:spcPct val="150000"/>
              </a:lnSpc>
            </a:pPr>
            <a:r>
              <a:rPr lang="tr-TR" sz="2800" dirty="0"/>
              <a:t>Korkutmak</a:t>
            </a:r>
          </a:p>
          <a:p>
            <a:pPr marL="457200" indent="-457200">
              <a:lnSpc>
                <a:spcPct val="150000"/>
              </a:lnSpc>
            </a:pPr>
            <a:r>
              <a:rPr lang="tr-TR" sz="2800" dirty="0"/>
              <a:t>Mantıkla </a:t>
            </a:r>
            <a:r>
              <a:rPr lang="tr-TR" sz="2800" dirty="0" err="1"/>
              <a:t>iknaya</a:t>
            </a:r>
            <a:r>
              <a:rPr lang="tr-TR" sz="2800" dirty="0"/>
              <a:t> kalkmak ya da ders vermek</a:t>
            </a:r>
          </a:p>
          <a:p>
            <a:pPr marL="457200" indent="-457200">
              <a:lnSpc>
                <a:spcPct val="150000"/>
              </a:lnSpc>
            </a:pPr>
            <a:r>
              <a:rPr lang="tr-TR" sz="2800" dirty="0"/>
              <a:t>Ahlakla açıklamak, öğüt vermek</a:t>
            </a:r>
          </a:p>
          <a:p>
            <a:pPr marL="457200" indent="-457200">
              <a:lnSpc>
                <a:spcPct val="150000"/>
              </a:lnSpc>
            </a:pPr>
            <a:r>
              <a:rPr lang="tr-TR" sz="2800" dirty="0"/>
              <a:t>Yargılamak, eleştirmek ya da suçlamak</a:t>
            </a:r>
          </a:p>
          <a:p>
            <a:pPr marL="457200" indent="-457200">
              <a:lnSpc>
                <a:spcPct val="150000"/>
              </a:lnSpc>
            </a:pPr>
            <a:r>
              <a:rPr lang="tr-TR" sz="2800" dirty="0"/>
              <a:t>Hak vermek, onaylamak ya da övmek</a:t>
            </a:r>
          </a:p>
          <a:p>
            <a:endParaRPr lang="tr-TR" sz="2800" dirty="0"/>
          </a:p>
        </p:txBody>
      </p:sp>
    </p:spTree>
    <p:extLst>
      <p:ext uri="{BB962C8B-B14F-4D97-AF65-F5344CB8AC3E}">
        <p14:creationId xmlns:p14="http://schemas.microsoft.com/office/powerpoint/2010/main" val="85227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Alkol-madde </a:t>
            </a:r>
            <a:r>
              <a:rPr lang="tr-TR" dirty="0"/>
              <a:t>kullanım düzeyi nedir?</a:t>
            </a:r>
          </a:p>
        </p:txBody>
      </p:sp>
      <p:sp>
        <p:nvSpPr>
          <p:cNvPr id="11" name="İçerik Yer Tutucusu 2"/>
          <p:cNvSpPr txBox="1">
            <a:spLocks/>
          </p:cNvSpPr>
          <p:nvPr/>
        </p:nvSpPr>
        <p:spPr>
          <a:xfrm>
            <a:off x="838200" y="1825625"/>
            <a:ext cx="10515600" cy="450659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tr-TR" sz="2800" dirty="0"/>
              <a:t>Psikososyal işlevleri bozulduysa yüksek riskli kullanım olarak ele alınmalıdır</a:t>
            </a:r>
          </a:p>
          <a:p>
            <a:pPr lvl="1">
              <a:lnSpc>
                <a:spcPct val="150000"/>
              </a:lnSpc>
            </a:pPr>
            <a:r>
              <a:rPr lang="tr-TR" sz="2800" dirty="0" smtClean="0"/>
              <a:t> </a:t>
            </a:r>
            <a:r>
              <a:rPr lang="tr-TR" sz="2800" dirty="0"/>
              <a:t>Aile ilişkilerinde, iş veya eğitim hayatında, yasal sorunlar vb.</a:t>
            </a:r>
          </a:p>
          <a:p>
            <a:pPr marL="457200" indent="-457200">
              <a:lnSpc>
                <a:spcPct val="150000"/>
              </a:lnSpc>
            </a:pPr>
            <a:r>
              <a:rPr lang="tr-TR" sz="2800" dirty="0"/>
              <a:t>Ergenlerde; deneme dışındaki her türlü düzenli kullanım yüksek riskli olarak değerlendirilmelidir.</a:t>
            </a:r>
          </a:p>
          <a:p>
            <a:pPr marL="457200" indent="-457200">
              <a:lnSpc>
                <a:spcPct val="150000"/>
              </a:lnSpc>
            </a:pPr>
            <a:r>
              <a:rPr lang="tr-TR" sz="2800" dirty="0"/>
              <a:t>Daha ayrıntılı değerlendirme için Risk Taraması Ölçeği kullanılmalıdır</a:t>
            </a:r>
            <a:r>
              <a:rPr lang="tr-TR" sz="2800" dirty="0" smtClean="0"/>
              <a:t>.</a:t>
            </a:r>
            <a:endParaRPr lang="tr-TR" sz="2800" dirty="0"/>
          </a:p>
          <a:p>
            <a:endParaRPr lang="tr-TR" dirty="0"/>
          </a:p>
        </p:txBody>
      </p:sp>
      <p:sp>
        <p:nvSpPr>
          <p:cNvPr id="7" name="Dikdörtgen 6"/>
          <p:cNvSpPr/>
          <p:nvPr/>
        </p:nvSpPr>
        <p:spPr>
          <a:xfrm>
            <a:off x="4635355" y="1215707"/>
            <a:ext cx="4376967" cy="492443"/>
          </a:xfrm>
          <a:prstGeom prst="rect">
            <a:avLst/>
          </a:prstGeom>
        </p:spPr>
        <p:txBody>
          <a:bodyPr wrap="none">
            <a:spAutoFit/>
          </a:bodyPr>
          <a:lstStyle/>
          <a:p>
            <a:r>
              <a:rPr lang="tr-TR" sz="2600" dirty="0" smtClean="0">
                <a:solidFill>
                  <a:srgbClr val="FF0000"/>
                </a:solidFill>
              </a:rPr>
              <a:t>Alkol Kullanımında Yüksek Risk,</a:t>
            </a:r>
            <a:endParaRPr lang="tr-TR" sz="2600" dirty="0">
              <a:solidFill>
                <a:srgbClr val="FF0000"/>
              </a:solidFill>
            </a:endParaRPr>
          </a:p>
        </p:txBody>
      </p:sp>
    </p:spTree>
    <p:extLst>
      <p:ext uri="{BB962C8B-B14F-4D97-AF65-F5344CB8AC3E}">
        <p14:creationId xmlns:p14="http://schemas.microsoft.com/office/powerpoint/2010/main" val="32643478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İlaç Yazdırmak İsteyen Bağımlıya Yaklaşım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0" indent="0">
              <a:lnSpc>
                <a:spcPct val="150000"/>
              </a:lnSpc>
              <a:buNone/>
            </a:pPr>
            <a:r>
              <a:rPr lang="tr-TR" sz="2800" dirty="0">
                <a:solidFill>
                  <a:srgbClr val="D5042A"/>
                </a:solidFill>
              </a:rPr>
              <a:t>Yapmamanız gerekenler</a:t>
            </a:r>
          </a:p>
          <a:p>
            <a:pPr marL="457200" indent="-457200">
              <a:lnSpc>
                <a:spcPct val="150000"/>
              </a:lnSpc>
            </a:pPr>
            <a:r>
              <a:rPr lang="tr-TR" sz="2800" dirty="0" smtClean="0"/>
              <a:t>Utandırmak</a:t>
            </a:r>
            <a:r>
              <a:rPr lang="tr-TR" sz="2800" dirty="0"/>
              <a:t>, saçma bulmak</a:t>
            </a:r>
          </a:p>
          <a:p>
            <a:pPr marL="457200" indent="-457200">
              <a:lnSpc>
                <a:spcPct val="150000"/>
              </a:lnSpc>
            </a:pPr>
            <a:r>
              <a:rPr lang="tr-TR" sz="2800" dirty="0"/>
              <a:t>Yorumlamak, analiz etmek</a:t>
            </a:r>
          </a:p>
          <a:p>
            <a:pPr marL="457200" indent="-457200">
              <a:lnSpc>
                <a:spcPct val="150000"/>
              </a:lnSpc>
            </a:pPr>
            <a:r>
              <a:rPr lang="tr-TR" sz="2800" dirty="0"/>
              <a:t>Rahatlatmak, teselli etmek ya da şefkat göstermek</a:t>
            </a:r>
          </a:p>
          <a:p>
            <a:endParaRPr lang="tr-TR" sz="2800" dirty="0"/>
          </a:p>
        </p:txBody>
      </p:sp>
    </p:spTree>
    <p:extLst>
      <p:ext uri="{BB962C8B-B14F-4D97-AF65-F5344CB8AC3E}">
        <p14:creationId xmlns:p14="http://schemas.microsoft.com/office/powerpoint/2010/main" val="36872238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Öfkeli ya da Saldırgan Hasta ile Görüşme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457200" indent="-457200">
              <a:lnSpc>
                <a:spcPct val="150000"/>
              </a:lnSpc>
            </a:pPr>
            <a:r>
              <a:rPr lang="tr-TR" sz="2800" dirty="0" smtClean="0"/>
              <a:t>Öfkeli </a:t>
            </a:r>
            <a:r>
              <a:rPr lang="tr-TR" sz="2800" dirty="0"/>
              <a:t>hasta alkol ve madde etkisi altında ise hekim için bir tehlike oluşturabilir</a:t>
            </a:r>
          </a:p>
          <a:p>
            <a:pPr marL="457200" indent="-457200">
              <a:lnSpc>
                <a:spcPct val="150000"/>
              </a:lnSpc>
            </a:pPr>
            <a:r>
              <a:rPr lang="tr-TR" sz="2800" dirty="0"/>
              <a:t>Kişinin </a:t>
            </a:r>
            <a:r>
              <a:rPr lang="tr-TR" sz="2800" dirty="0" err="1"/>
              <a:t>inhibisyonları</a:t>
            </a:r>
            <a:r>
              <a:rPr lang="tr-TR" sz="2800" dirty="0"/>
              <a:t> kalkmıştır ve çevreye zarar verebilir. </a:t>
            </a:r>
          </a:p>
          <a:p>
            <a:pPr marL="457200" indent="-457200">
              <a:lnSpc>
                <a:spcPct val="150000"/>
              </a:lnSpc>
            </a:pPr>
            <a:r>
              <a:rPr lang="tr-TR" sz="2800" dirty="0"/>
              <a:t>Eroin gibi maddeleri kullananlar madde bulamayıp başka bir maddenin arayışına girdikleri zaman, kendilerine engel olabilecek kişilere zarar verebilirler.</a:t>
            </a:r>
          </a:p>
        </p:txBody>
      </p:sp>
    </p:spTree>
    <p:extLst>
      <p:ext uri="{BB962C8B-B14F-4D97-AF65-F5344CB8AC3E}">
        <p14:creationId xmlns:p14="http://schemas.microsoft.com/office/powerpoint/2010/main" val="31441491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Öfkeli ya da Saldırgan Hasta ile Görüşme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457200" indent="-457200">
              <a:lnSpc>
                <a:spcPct val="150000"/>
              </a:lnSpc>
            </a:pPr>
            <a:r>
              <a:rPr lang="tr-TR" sz="2800" dirty="0"/>
              <a:t>Kendinize güvenli davranın</a:t>
            </a:r>
          </a:p>
          <a:p>
            <a:pPr marL="457200" indent="-457200">
              <a:lnSpc>
                <a:spcPct val="150000"/>
              </a:lnSpc>
            </a:pPr>
            <a:r>
              <a:rPr lang="tr-TR" sz="2800" dirty="0"/>
              <a:t>Sakin olun</a:t>
            </a:r>
          </a:p>
          <a:p>
            <a:pPr marL="457200" indent="-457200">
              <a:lnSpc>
                <a:spcPct val="150000"/>
              </a:lnSpc>
            </a:pPr>
            <a:r>
              <a:rPr lang="tr-TR" sz="2800" dirty="0"/>
              <a:t>Telaşlansanız da belli etmeyin</a:t>
            </a:r>
          </a:p>
          <a:p>
            <a:pPr marL="457200" indent="-457200">
              <a:lnSpc>
                <a:spcPct val="150000"/>
              </a:lnSpc>
            </a:pPr>
            <a:r>
              <a:rPr lang="tr-TR" sz="2800" dirty="0"/>
              <a:t>Bedeninizle kendinize olan güveninizi ortaya koyun. Dik durun</a:t>
            </a:r>
          </a:p>
          <a:p>
            <a:pPr marL="457200" indent="-457200">
              <a:lnSpc>
                <a:spcPct val="150000"/>
              </a:lnSpc>
            </a:pPr>
            <a:r>
              <a:rPr lang="tr-TR" sz="2800" dirty="0"/>
              <a:t>Ancak kendinize güveniniz ona meydan okuma tarzında olmasın</a:t>
            </a:r>
          </a:p>
        </p:txBody>
      </p:sp>
    </p:spTree>
    <p:extLst>
      <p:ext uri="{BB962C8B-B14F-4D97-AF65-F5344CB8AC3E}">
        <p14:creationId xmlns:p14="http://schemas.microsoft.com/office/powerpoint/2010/main" val="63762397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Öfkeli ya da Saldırgan Hasta ile Görüşme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457200" indent="-457200">
              <a:lnSpc>
                <a:spcPct val="150000"/>
              </a:lnSpc>
            </a:pPr>
            <a:r>
              <a:rPr lang="tr-TR" sz="2800" dirty="0"/>
              <a:t>Doğrudan göz kontağı kurmayın. </a:t>
            </a:r>
          </a:p>
          <a:p>
            <a:pPr marL="457200" indent="-457200">
              <a:lnSpc>
                <a:spcPct val="150000"/>
              </a:lnSpc>
            </a:pPr>
            <a:r>
              <a:rPr lang="tr-TR" sz="2800" dirty="0"/>
              <a:t>Meydan okuma olarak görebilir. Gözlerinin altına bakılabilir</a:t>
            </a:r>
          </a:p>
          <a:p>
            <a:pPr marL="457200" indent="-457200">
              <a:lnSpc>
                <a:spcPct val="150000"/>
              </a:lnSpc>
            </a:pPr>
            <a:r>
              <a:rPr lang="tr-TR" sz="2800" dirty="0"/>
              <a:t>Kendisiyle konuşmak istediğinizi söyleyin</a:t>
            </a:r>
          </a:p>
          <a:p>
            <a:pPr marL="457200" indent="-457200">
              <a:lnSpc>
                <a:spcPct val="150000"/>
              </a:lnSpc>
            </a:pPr>
            <a:r>
              <a:rPr lang="tr-TR" sz="2800" dirty="0"/>
              <a:t>Sorunun ne olduğunu anlatmasını isteyin</a:t>
            </a:r>
          </a:p>
          <a:p>
            <a:pPr marL="457200" indent="-457200">
              <a:lnSpc>
                <a:spcPct val="150000"/>
              </a:lnSpc>
            </a:pPr>
            <a:r>
              <a:rPr lang="tr-TR" sz="2800" dirty="0"/>
              <a:t>Neden bağırdığını sorun</a:t>
            </a:r>
          </a:p>
          <a:p>
            <a:pPr marL="457200" indent="-457200">
              <a:lnSpc>
                <a:spcPct val="150000"/>
              </a:lnSpc>
            </a:pPr>
            <a:r>
              <a:rPr lang="tr-TR" sz="2800" dirty="0"/>
              <a:t>Odanın koşulları; kapıya yakın konumlanın, kol mesafesini koruyun</a:t>
            </a:r>
          </a:p>
        </p:txBody>
      </p:sp>
    </p:spTree>
    <p:extLst>
      <p:ext uri="{BB962C8B-B14F-4D97-AF65-F5344CB8AC3E}">
        <p14:creationId xmlns:p14="http://schemas.microsoft.com/office/powerpoint/2010/main" val="12087142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Bağımlılık Yapıcı İlaçların Yazılmasında Dikkat Edilmesi Gereken Noktalar </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457200" indent="-457200">
              <a:lnSpc>
                <a:spcPct val="150000"/>
              </a:lnSpc>
            </a:pPr>
            <a:r>
              <a:rPr lang="tr-TR" dirty="0"/>
              <a:t>Bir ilacın bağımlılık yapabilecek olması, onun yazılmamasını gerektirmez </a:t>
            </a:r>
          </a:p>
          <a:p>
            <a:pPr marL="457200" indent="-457200">
              <a:lnSpc>
                <a:spcPct val="150000"/>
              </a:lnSpc>
            </a:pPr>
            <a:r>
              <a:rPr lang="tr-TR" dirty="0"/>
              <a:t>Bu tür ilaçları yazmaktan kaçınmamalıdır</a:t>
            </a:r>
          </a:p>
          <a:p>
            <a:pPr marL="457200" indent="-457200">
              <a:lnSpc>
                <a:spcPct val="150000"/>
              </a:lnSpc>
            </a:pPr>
            <a:r>
              <a:rPr lang="tr-TR" dirty="0" err="1"/>
              <a:t>Endikasyonun</a:t>
            </a:r>
            <a:r>
              <a:rPr lang="tr-TR" dirty="0"/>
              <a:t> doğru konduğuna emin olunmalıdır</a:t>
            </a:r>
          </a:p>
          <a:p>
            <a:pPr marL="457200" indent="-457200">
              <a:lnSpc>
                <a:spcPct val="150000"/>
              </a:lnSpc>
            </a:pPr>
            <a:r>
              <a:rPr lang="tr-TR" dirty="0"/>
              <a:t>İlaç eczacının anlayabileceği bir şekilde reçeteye yazılmalıdır</a:t>
            </a:r>
          </a:p>
          <a:p>
            <a:pPr marL="457200" indent="-457200">
              <a:lnSpc>
                <a:spcPct val="150000"/>
              </a:lnSpc>
            </a:pPr>
            <a:r>
              <a:rPr lang="tr-TR" dirty="0"/>
              <a:t>Fazla miktarda ilaç yazılmamalıdır</a:t>
            </a:r>
          </a:p>
          <a:p>
            <a:pPr marL="457200" indent="-457200">
              <a:lnSpc>
                <a:spcPct val="150000"/>
              </a:lnSpc>
            </a:pPr>
            <a:r>
              <a:rPr lang="tr-TR" dirty="0"/>
              <a:t>Tanıdık bile olsa hasta baskısı ile ilaç yazılmamalıdır</a:t>
            </a:r>
          </a:p>
          <a:p>
            <a:pPr marL="457200" indent="-457200">
              <a:lnSpc>
                <a:spcPct val="150000"/>
              </a:lnSpc>
            </a:pPr>
            <a:r>
              <a:rPr lang="tr-TR" dirty="0"/>
              <a:t>Hastanın aynı ilacı birkaç hekimden alıp almadığı kontrol edilmelidir</a:t>
            </a:r>
          </a:p>
        </p:txBody>
      </p:sp>
    </p:spTree>
    <p:extLst>
      <p:ext uri="{BB962C8B-B14F-4D97-AF65-F5344CB8AC3E}">
        <p14:creationId xmlns:p14="http://schemas.microsoft.com/office/powerpoint/2010/main" val="6505831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Bağımlı Nasıl Yönlendirilecek?</a:t>
            </a:r>
            <a:endParaRPr lang="tr-TR" dirty="0"/>
          </a:p>
        </p:txBody>
      </p:sp>
      <p:sp>
        <p:nvSpPr>
          <p:cNvPr id="3" name="İçerik Yer Tutucusu 2"/>
          <p:cNvSpPr>
            <a:spLocks noGrp="1"/>
          </p:cNvSpPr>
          <p:nvPr>
            <p:ph idx="1"/>
          </p:nvPr>
        </p:nvSpPr>
        <p:spPr>
          <a:xfrm>
            <a:off x="838200" y="1825624"/>
            <a:ext cx="10515600" cy="6975476"/>
          </a:xfrm>
        </p:spPr>
        <p:txBody>
          <a:bodyPr>
            <a:normAutofit/>
          </a:bodyPr>
          <a:lstStyle/>
          <a:p>
            <a:pPr marL="457200" indent="-457200">
              <a:lnSpc>
                <a:spcPct val="150000"/>
              </a:lnSpc>
            </a:pPr>
            <a:r>
              <a:rPr lang="tr-TR" sz="2800" dirty="0"/>
              <a:t>Temel olarak yoksunluk bulguları varsa AMATEM ya da psikiyatri polikliniğine, </a:t>
            </a:r>
            <a:r>
              <a:rPr lang="tr-TR" sz="2800" dirty="0" err="1"/>
              <a:t>intoksikasyon</a:t>
            </a:r>
            <a:r>
              <a:rPr lang="tr-TR" sz="2800" dirty="0"/>
              <a:t> bulguları varsa acil dahiliye </a:t>
            </a:r>
            <a:r>
              <a:rPr lang="tr-TR" sz="2800" dirty="0" err="1"/>
              <a:t>polikliğine</a:t>
            </a:r>
            <a:r>
              <a:rPr lang="tr-TR" sz="2800" dirty="0"/>
              <a:t>…</a:t>
            </a:r>
          </a:p>
        </p:txBody>
      </p:sp>
    </p:spTree>
    <p:extLst>
      <p:ext uri="{BB962C8B-B14F-4D97-AF65-F5344CB8AC3E}">
        <p14:creationId xmlns:p14="http://schemas.microsoft.com/office/powerpoint/2010/main" val="18540990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Acil Psikiyatriye Ne Zaman Yönlendirilir?</a:t>
            </a:r>
            <a:endParaRPr lang="tr-TR" dirty="0"/>
          </a:p>
        </p:txBody>
      </p:sp>
      <p:sp>
        <p:nvSpPr>
          <p:cNvPr id="3" name="İçerik Yer Tutucusu 2"/>
          <p:cNvSpPr>
            <a:spLocks noGrp="1"/>
          </p:cNvSpPr>
          <p:nvPr>
            <p:ph idx="1"/>
          </p:nvPr>
        </p:nvSpPr>
        <p:spPr>
          <a:xfrm>
            <a:off x="838200" y="1437004"/>
            <a:ext cx="11243439" cy="6975476"/>
          </a:xfrm>
        </p:spPr>
        <p:txBody>
          <a:bodyPr>
            <a:normAutofit/>
          </a:bodyPr>
          <a:lstStyle/>
          <a:p>
            <a:pPr marL="457200" indent="-457200">
              <a:lnSpc>
                <a:spcPct val="150000"/>
              </a:lnSpc>
            </a:pPr>
            <a:r>
              <a:rPr lang="tr-TR" dirty="0" err="1"/>
              <a:t>Predeliryum</a:t>
            </a:r>
            <a:r>
              <a:rPr lang="tr-TR" dirty="0"/>
              <a:t> ve </a:t>
            </a:r>
            <a:r>
              <a:rPr lang="tr-TR" dirty="0" err="1"/>
              <a:t>deliryum</a:t>
            </a:r>
            <a:r>
              <a:rPr lang="tr-TR" dirty="0"/>
              <a:t> </a:t>
            </a:r>
            <a:r>
              <a:rPr lang="tr-TR" dirty="0" err="1"/>
              <a:t>tremens</a:t>
            </a:r>
            <a:r>
              <a:rPr lang="tr-TR" dirty="0"/>
              <a:t> durumunda, (mümkünse </a:t>
            </a:r>
            <a:r>
              <a:rPr lang="tr-TR" dirty="0" err="1"/>
              <a:t>benzodiazepini</a:t>
            </a:r>
            <a:r>
              <a:rPr lang="tr-TR" dirty="0"/>
              <a:t> verilip </a:t>
            </a:r>
            <a:r>
              <a:rPr lang="tr-TR" dirty="0" err="1"/>
              <a:t>tiamini</a:t>
            </a:r>
            <a:r>
              <a:rPr lang="tr-TR" dirty="0"/>
              <a:t> uygulanarak)</a:t>
            </a:r>
          </a:p>
          <a:p>
            <a:pPr marL="457200" indent="-457200">
              <a:lnSpc>
                <a:spcPct val="150000"/>
              </a:lnSpc>
            </a:pPr>
            <a:r>
              <a:rPr lang="tr-TR" dirty="0"/>
              <a:t>Yoğun yoksunluk bulgularının varlığında</a:t>
            </a:r>
          </a:p>
          <a:p>
            <a:pPr marL="457200" indent="-457200">
              <a:lnSpc>
                <a:spcPct val="150000"/>
              </a:lnSpc>
            </a:pPr>
            <a:r>
              <a:rPr lang="tr-TR" dirty="0"/>
              <a:t>Madde ve alkol kullanımına eşlik eden ya da yol açtığı, psikiyatrik durumlardan, </a:t>
            </a:r>
            <a:r>
              <a:rPr lang="tr-TR" dirty="0" err="1"/>
              <a:t>homosid</a:t>
            </a:r>
            <a:r>
              <a:rPr lang="tr-TR" dirty="0"/>
              <a:t> ya da </a:t>
            </a:r>
            <a:r>
              <a:rPr lang="tr-TR" dirty="0" err="1"/>
              <a:t>suicid</a:t>
            </a:r>
            <a:r>
              <a:rPr lang="tr-TR" dirty="0"/>
              <a:t> riskine neden olabilecek bir durum olduğunda.</a:t>
            </a:r>
          </a:p>
          <a:p>
            <a:pPr marL="457200" indent="-457200">
              <a:lnSpc>
                <a:spcPct val="150000"/>
              </a:lnSpc>
            </a:pPr>
            <a:r>
              <a:rPr lang="tr-TR" dirty="0"/>
              <a:t>Yoğun alkol-madde alım isteği yaşandığında</a:t>
            </a:r>
          </a:p>
          <a:p>
            <a:pPr marL="457200" indent="-457200">
              <a:lnSpc>
                <a:spcPct val="150000"/>
              </a:lnSpc>
            </a:pPr>
            <a:r>
              <a:rPr lang="tr-TR" dirty="0"/>
              <a:t>Alkol madde etkisindeki eksitasyon durumlarında</a:t>
            </a:r>
          </a:p>
        </p:txBody>
      </p:sp>
    </p:spTree>
    <p:extLst>
      <p:ext uri="{BB962C8B-B14F-4D97-AF65-F5344CB8AC3E}">
        <p14:creationId xmlns:p14="http://schemas.microsoft.com/office/powerpoint/2010/main" val="134574225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Amatem</a:t>
            </a:r>
            <a:r>
              <a:rPr lang="tr-TR" dirty="0" smtClean="0"/>
              <a:t>/</a:t>
            </a:r>
            <a:r>
              <a:rPr lang="tr-TR" dirty="0" err="1" smtClean="0"/>
              <a:t>Çematem</a:t>
            </a:r>
            <a:r>
              <a:rPr lang="tr-TR" dirty="0" smtClean="0"/>
              <a:t> Polikliniğine Ne Zaman Yönlendirilir?</a:t>
            </a:r>
            <a:endParaRPr lang="tr-TR" dirty="0"/>
          </a:p>
        </p:txBody>
      </p:sp>
      <p:sp>
        <p:nvSpPr>
          <p:cNvPr id="3" name="İçerik Yer Tutucusu 2"/>
          <p:cNvSpPr>
            <a:spLocks noGrp="1"/>
          </p:cNvSpPr>
          <p:nvPr>
            <p:ph idx="1"/>
          </p:nvPr>
        </p:nvSpPr>
        <p:spPr>
          <a:xfrm>
            <a:off x="838201" y="1871344"/>
            <a:ext cx="10637520" cy="6975476"/>
          </a:xfrm>
        </p:spPr>
        <p:txBody>
          <a:bodyPr>
            <a:normAutofit/>
          </a:bodyPr>
          <a:lstStyle/>
          <a:p>
            <a:pPr marL="457200" indent="-457200">
              <a:lnSpc>
                <a:spcPct val="150000"/>
              </a:lnSpc>
            </a:pPr>
            <a:r>
              <a:rPr lang="tr-TR" sz="2800" dirty="0"/>
              <a:t>Bağımlılık tanısı konduğunda ve öncelikle ele alınması gereken tanının bağımlılık olduğu durumlarda.</a:t>
            </a:r>
          </a:p>
          <a:p>
            <a:pPr marL="457200" indent="-457200">
              <a:lnSpc>
                <a:spcPct val="150000"/>
              </a:lnSpc>
            </a:pPr>
            <a:r>
              <a:rPr lang="tr-TR" sz="2800" dirty="0"/>
              <a:t>Bağımlılık henüz gelişmemiş ancak süreç içine girilmişse.</a:t>
            </a:r>
          </a:p>
          <a:p>
            <a:pPr marL="457200" indent="-457200">
              <a:lnSpc>
                <a:spcPct val="150000"/>
              </a:lnSpc>
            </a:pPr>
            <a:r>
              <a:rPr lang="tr-TR" sz="2800" dirty="0"/>
              <a:t>Maddeye eşlik eden ya da yol açtığı psikiyatrik durumların varlığında</a:t>
            </a:r>
          </a:p>
          <a:p>
            <a:pPr marL="457200" indent="-457200">
              <a:lnSpc>
                <a:spcPct val="150000"/>
              </a:lnSpc>
            </a:pPr>
            <a:r>
              <a:rPr lang="tr-TR" sz="2800" dirty="0"/>
              <a:t>Maddeyle ilgili yasal yaptırımlar?</a:t>
            </a:r>
          </a:p>
        </p:txBody>
      </p:sp>
    </p:spTree>
    <p:extLst>
      <p:ext uri="{BB962C8B-B14F-4D97-AF65-F5344CB8AC3E}">
        <p14:creationId xmlns:p14="http://schemas.microsoft.com/office/powerpoint/2010/main" val="23982268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Acil Dahiliyeye Ne Zaman Yönlendirilir?</a:t>
            </a:r>
          </a:p>
        </p:txBody>
      </p:sp>
      <p:sp>
        <p:nvSpPr>
          <p:cNvPr id="3" name="İçerik Yer Tutucusu 2"/>
          <p:cNvSpPr>
            <a:spLocks noGrp="1"/>
          </p:cNvSpPr>
          <p:nvPr>
            <p:ph idx="1"/>
          </p:nvPr>
        </p:nvSpPr>
        <p:spPr>
          <a:xfrm>
            <a:off x="838201" y="1871344"/>
            <a:ext cx="10637520" cy="6975476"/>
          </a:xfrm>
        </p:spPr>
        <p:txBody>
          <a:bodyPr>
            <a:normAutofit/>
          </a:bodyPr>
          <a:lstStyle/>
          <a:p>
            <a:pPr marL="457200" indent="-457200">
              <a:lnSpc>
                <a:spcPct val="150000"/>
              </a:lnSpc>
            </a:pPr>
            <a:r>
              <a:rPr lang="tr-TR" sz="2800" dirty="0"/>
              <a:t>Alkol-madde </a:t>
            </a:r>
            <a:r>
              <a:rPr lang="tr-TR" sz="2800" dirty="0" err="1"/>
              <a:t>intoksikasyonunda</a:t>
            </a:r>
            <a:endParaRPr lang="tr-TR" sz="2800" dirty="0"/>
          </a:p>
          <a:p>
            <a:pPr marL="457200" indent="-457200">
              <a:lnSpc>
                <a:spcPct val="150000"/>
              </a:lnSpc>
            </a:pPr>
            <a:r>
              <a:rPr lang="tr-TR" sz="2800" dirty="0"/>
              <a:t>Kardiyak </a:t>
            </a:r>
            <a:r>
              <a:rPr lang="tr-TR" sz="2800" dirty="0" err="1"/>
              <a:t>arrest</a:t>
            </a:r>
            <a:r>
              <a:rPr lang="tr-TR" sz="2800" dirty="0"/>
              <a:t> (kokain, eroin, amfetamin..)</a:t>
            </a:r>
          </a:p>
          <a:p>
            <a:pPr marL="457200" indent="-457200">
              <a:lnSpc>
                <a:spcPct val="150000"/>
              </a:lnSpc>
            </a:pPr>
            <a:r>
              <a:rPr lang="tr-TR" sz="2800" dirty="0"/>
              <a:t>Solunum problemleri (çakmak </a:t>
            </a:r>
            <a:r>
              <a:rPr lang="tr-TR" sz="2800" dirty="0" err="1"/>
              <a:t>gazı,sentetikler</a:t>
            </a:r>
            <a:r>
              <a:rPr lang="tr-TR" sz="2800" dirty="0"/>
              <a:t> Opioid ve </a:t>
            </a:r>
            <a:r>
              <a:rPr lang="tr-TR" sz="2800" dirty="0" err="1"/>
              <a:t>benzodiazepinler</a:t>
            </a:r>
            <a:r>
              <a:rPr lang="tr-TR" sz="2800" dirty="0"/>
              <a:t>)</a:t>
            </a:r>
          </a:p>
          <a:p>
            <a:pPr marL="457200" indent="-457200">
              <a:lnSpc>
                <a:spcPct val="150000"/>
              </a:lnSpc>
            </a:pPr>
            <a:r>
              <a:rPr lang="tr-TR" sz="2800" dirty="0"/>
              <a:t>SVO (kokain, </a:t>
            </a:r>
            <a:r>
              <a:rPr lang="tr-TR" sz="2800" dirty="0" err="1"/>
              <a:t>ekstazi</a:t>
            </a:r>
            <a:r>
              <a:rPr lang="tr-TR" sz="2800" dirty="0"/>
              <a:t>)</a:t>
            </a:r>
          </a:p>
          <a:p>
            <a:pPr marL="457200" indent="-457200">
              <a:lnSpc>
                <a:spcPct val="150000"/>
              </a:lnSpc>
            </a:pPr>
            <a:r>
              <a:rPr lang="tr-TR" sz="2800" dirty="0"/>
              <a:t>Epileptik nöbet ( </a:t>
            </a:r>
            <a:r>
              <a:rPr lang="tr-TR" sz="2800" dirty="0" err="1"/>
              <a:t>benzodiazepin</a:t>
            </a:r>
            <a:r>
              <a:rPr lang="tr-TR" sz="2800" dirty="0"/>
              <a:t>, </a:t>
            </a:r>
            <a:r>
              <a:rPr lang="tr-TR" sz="2800" dirty="0" err="1"/>
              <a:t>pregabalin</a:t>
            </a:r>
            <a:r>
              <a:rPr lang="tr-TR" sz="2800" dirty="0"/>
              <a:t>, alkol)</a:t>
            </a:r>
          </a:p>
        </p:txBody>
      </p:sp>
    </p:spTree>
    <p:extLst>
      <p:ext uri="{BB962C8B-B14F-4D97-AF65-F5344CB8AC3E}">
        <p14:creationId xmlns:p14="http://schemas.microsoft.com/office/powerpoint/2010/main" val="35232113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b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2" y="1280202"/>
            <a:ext cx="12111796" cy="6080718"/>
          </a:xfrm>
          <a:prstGeom prst="rect">
            <a:avLst/>
          </a:prstGeom>
          <a:noFill/>
          <a:extLst/>
        </p:spPr>
      </p:pic>
      <p:sp>
        <p:nvSpPr>
          <p:cNvPr id="2" name="Unvan 1"/>
          <p:cNvSpPr>
            <a:spLocks noGrp="1"/>
          </p:cNvSpPr>
          <p:nvPr>
            <p:ph type="title"/>
          </p:nvPr>
        </p:nvSpPr>
        <p:spPr/>
        <p:txBody>
          <a:bodyPr>
            <a:normAutofit/>
          </a:bodyPr>
          <a:lstStyle/>
          <a:p>
            <a:r>
              <a:rPr lang="tr-TR" dirty="0" smtClean="0"/>
              <a:t>Aile Hekimliği Algoritması</a:t>
            </a:r>
            <a:endParaRPr lang="tr-TR" dirty="0"/>
          </a:p>
        </p:txBody>
      </p:sp>
    </p:spTree>
    <p:extLst>
      <p:ext uri="{BB962C8B-B14F-4D97-AF65-F5344CB8AC3E}">
        <p14:creationId xmlns:p14="http://schemas.microsoft.com/office/powerpoint/2010/main" val="256347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Alkol </a:t>
            </a:r>
            <a:r>
              <a:rPr lang="tr-TR" dirty="0"/>
              <a:t>kullanım düzeyi nedir?</a:t>
            </a:r>
          </a:p>
        </p:txBody>
      </p:sp>
      <p:pic>
        <p:nvPicPr>
          <p:cNvPr id="5" name="Picture 2"/>
          <p:cNvPicPr>
            <a:picLocks noChangeAspect="1" noChangeArrowheads="1"/>
          </p:cNvPicPr>
          <p:nvPr/>
        </p:nvPicPr>
        <p:blipFill>
          <a:blip r:embed="rId2" cstate="print"/>
          <a:srcRect b="58173"/>
          <a:stretch>
            <a:fillRect/>
          </a:stretch>
        </p:blipFill>
        <p:spPr bwMode="auto">
          <a:xfrm>
            <a:off x="950491" y="1310975"/>
            <a:ext cx="9896678" cy="1471135"/>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t="40747"/>
          <a:stretch>
            <a:fillRect/>
          </a:stretch>
        </p:blipFill>
        <p:spPr bwMode="auto">
          <a:xfrm>
            <a:off x="950491" y="2938507"/>
            <a:ext cx="9896677" cy="2218685"/>
          </a:xfrm>
          <a:prstGeom prst="rect">
            <a:avLst/>
          </a:prstGeom>
          <a:noFill/>
          <a:ln w="9525">
            <a:noFill/>
            <a:miter lim="800000"/>
            <a:headEnd/>
            <a:tailEnd/>
          </a:ln>
        </p:spPr>
      </p:pic>
      <p:pic>
        <p:nvPicPr>
          <p:cNvPr id="8" name="Picture 4" descr="C:\Users\VAIO\Documents\samba\art\sekiller\standart icki.jpg"/>
          <p:cNvPicPr>
            <a:picLocks noChangeAspect="1" noChangeArrowheads="1"/>
          </p:cNvPicPr>
          <p:nvPr/>
        </p:nvPicPr>
        <p:blipFill>
          <a:blip r:embed="rId3" cstate="print"/>
          <a:srcRect/>
          <a:stretch>
            <a:fillRect/>
          </a:stretch>
        </p:blipFill>
        <p:spPr bwMode="auto">
          <a:xfrm>
            <a:off x="6042555" y="5268615"/>
            <a:ext cx="4804614" cy="1440160"/>
          </a:xfrm>
          <a:prstGeom prst="rect">
            <a:avLst/>
          </a:prstGeom>
          <a:noFill/>
        </p:spPr>
      </p:pic>
      <p:sp>
        <p:nvSpPr>
          <p:cNvPr id="9" name="18 Metin kutusu"/>
          <p:cNvSpPr txBox="1"/>
          <p:nvPr/>
        </p:nvSpPr>
        <p:spPr>
          <a:xfrm>
            <a:off x="527269" y="5542419"/>
            <a:ext cx="5515286" cy="892552"/>
          </a:xfrm>
          <a:prstGeom prst="rect">
            <a:avLst/>
          </a:prstGeom>
          <a:noFill/>
        </p:spPr>
        <p:txBody>
          <a:bodyPr wrap="square" rtlCol="0">
            <a:spAutoFit/>
          </a:bodyPr>
          <a:lstStyle/>
          <a:p>
            <a:pPr algn="ctr"/>
            <a:r>
              <a:rPr lang="tr-TR" sz="2600" dirty="0">
                <a:solidFill>
                  <a:srgbClr val="00B050"/>
                </a:solidFill>
                <a:latin typeface="+mj-lt"/>
              </a:rPr>
              <a:t>Günlük standart içki miktarını hesaplayıp, yanıt öyle yazılmalıdır.</a:t>
            </a:r>
            <a:endParaRPr lang="en-US" sz="2600" dirty="0">
              <a:solidFill>
                <a:srgbClr val="00B050"/>
              </a:solidFill>
              <a:latin typeface="+mj-lt"/>
            </a:endParaRPr>
          </a:p>
        </p:txBody>
      </p:sp>
    </p:spTree>
    <p:extLst>
      <p:ext uri="{BB962C8B-B14F-4D97-AF65-F5344CB8AC3E}">
        <p14:creationId xmlns:p14="http://schemas.microsoft.com/office/powerpoint/2010/main" val="34799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Yönlendirebilecek Birimler</a:t>
            </a:r>
            <a:endParaRPr lang="tr-TR" dirty="0"/>
          </a:p>
        </p:txBody>
      </p:sp>
      <p:sp>
        <p:nvSpPr>
          <p:cNvPr id="3" name="İçerik Yer Tutucusu 2"/>
          <p:cNvSpPr>
            <a:spLocks noGrp="1"/>
          </p:cNvSpPr>
          <p:nvPr>
            <p:ph idx="1"/>
          </p:nvPr>
        </p:nvSpPr>
        <p:spPr>
          <a:xfrm>
            <a:off x="838199" y="1394461"/>
            <a:ext cx="11243439" cy="4549140"/>
          </a:xfrm>
        </p:spPr>
        <p:txBody>
          <a:bodyPr numCol="1">
            <a:noAutofit/>
          </a:bodyPr>
          <a:lstStyle/>
          <a:p>
            <a:pPr marL="457200" indent="-457200">
              <a:lnSpc>
                <a:spcPct val="150000"/>
              </a:lnSpc>
            </a:pPr>
            <a:r>
              <a:rPr lang="tr-TR" sz="2400" dirty="0"/>
              <a:t>AMATEM/ÇEMATEM</a:t>
            </a:r>
          </a:p>
          <a:p>
            <a:pPr marL="457200" indent="-457200">
              <a:lnSpc>
                <a:spcPct val="150000"/>
              </a:lnSpc>
            </a:pPr>
            <a:r>
              <a:rPr lang="tr-TR" sz="2400" dirty="0"/>
              <a:t>Sosyal Hizmet Merkezleri</a:t>
            </a:r>
          </a:p>
          <a:p>
            <a:pPr marL="457200" indent="-457200">
              <a:lnSpc>
                <a:spcPct val="150000"/>
              </a:lnSpc>
            </a:pPr>
            <a:r>
              <a:rPr lang="tr-TR" sz="2400" dirty="0"/>
              <a:t>ALO 183 Sosyal Destek Hattı</a:t>
            </a:r>
          </a:p>
          <a:p>
            <a:pPr marL="457200" indent="-457200">
              <a:lnSpc>
                <a:spcPct val="150000"/>
              </a:lnSpc>
            </a:pPr>
            <a:r>
              <a:rPr lang="tr-TR" sz="2400" dirty="0"/>
              <a:t>ALO 191 Uyuşturucu ile Mücadele Danışma ve Destek Hattı</a:t>
            </a:r>
          </a:p>
          <a:p>
            <a:pPr marL="457200" indent="-457200">
              <a:lnSpc>
                <a:spcPct val="150000"/>
              </a:lnSpc>
            </a:pPr>
            <a:r>
              <a:rPr lang="tr-TR" sz="2400" dirty="0"/>
              <a:t>Ayakta ve Yatarak Tedavi Merkezleri</a:t>
            </a:r>
          </a:p>
          <a:p>
            <a:pPr marL="457200" indent="-457200">
              <a:lnSpc>
                <a:spcPct val="150000"/>
              </a:lnSpc>
            </a:pPr>
            <a:r>
              <a:rPr lang="tr-TR" sz="2400" dirty="0"/>
              <a:t>Cumhuriyet Savcılıkları</a:t>
            </a:r>
          </a:p>
          <a:p>
            <a:pPr marL="457200" indent="-457200">
              <a:lnSpc>
                <a:spcPct val="150000"/>
              </a:lnSpc>
            </a:pPr>
            <a:r>
              <a:rPr lang="tr-TR" sz="2400" dirty="0"/>
              <a:t>Halk </a:t>
            </a:r>
            <a:r>
              <a:rPr lang="tr-TR" sz="2400" dirty="0"/>
              <a:t>E</a:t>
            </a:r>
            <a:r>
              <a:rPr lang="tr-TR" sz="2400" dirty="0" smtClean="0"/>
              <a:t>ğitim </a:t>
            </a:r>
            <a:r>
              <a:rPr lang="tr-TR" sz="2400" dirty="0"/>
              <a:t>M</a:t>
            </a:r>
            <a:r>
              <a:rPr lang="tr-TR" sz="2400" dirty="0" smtClean="0"/>
              <a:t>erkezi</a:t>
            </a:r>
            <a:endParaRPr lang="tr-TR" sz="2400" dirty="0"/>
          </a:p>
        </p:txBody>
      </p:sp>
    </p:spTree>
    <p:extLst>
      <p:ext uri="{BB962C8B-B14F-4D97-AF65-F5344CB8AC3E}">
        <p14:creationId xmlns:p14="http://schemas.microsoft.com/office/powerpoint/2010/main" val="10219979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Yönlendirebilecek Birimler</a:t>
            </a:r>
            <a:endParaRPr lang="tr-TR" dirty="0"/>
          </a:p>
        </p:txBody>
      </p:sp>
      <p:sp>
        <p:nvSpPr>
          <p:cNvPr id="3" name="İçerik Yer Tutucusu 2"/>
          <p:cNvSpPr>
            <a:spLocks noGrp="1"/>
          </p:cNvSpPr>
          <p:nvPr>
            <p:ph idx="1"/>
          </p:nvPr>
        </p:nvSpPr>
        <p:spPr>
          <a:xfrm>
            <a:off x="838200" y="1552722"/>
            <a:ext cx="11243439" cy="4549140"/>
          </a:xfrm>
        </p:spPr>
        <p:txBody>
          <a:bodyPr numCol="1">
            <a:noAutofit/>
          </a:bodyPr>
          <a:lstStyle/>
          <a:p>
            <a:pPr marL="457200" indent="-457200">
              <a:lnSpc>
                <a:spcPct val="150000"/>
              </a:lnSpc>
            </a:pPr>
            <a:r>
              <a:rPr lang="tr-TR" sz="2400" dirty="0" smtClean="0"/>
              <a:t>İŞKUR</a:t>
            </a:r>
            <a:endParaRPr lang="tr-TR" sz="2400" dirty="0"/>
          </a:p>
          <a:p>
            <a:pPr marL="457200" indent="-457200">
              <a:lnSpc>
                <a:spcPct val="150000"/>
              </a:lnSpc>
            </a:pPr>
            <a:r>
              <a:rPr lang="tr-TR" sz="2400" dirty="0"/>
              <a:t>Kaymakamlık / Belediyeler</a:t>
            </a:r>
          </a:p>
          <a:p>
            <a:pPr marL="457200" indent="-457200">
              <a:lnSpc>
                <a:spcPct val="150000"/>
              </a:lnSpc>
            </a:pPr>
            <a:r>
              <a:rPr lang="tr-TR" sz="2400" dirty="0"/>
              <a:t>Psikiyatri Servisleri</a:t>
            </a:r>
          </a:p>
          <a:p>
            <a:pPr marL="457200" indent="-457200">
              <a:lnSpc>
                <a:spcPct val="150000"/>
              </a:lnSpc>
            </a:pPr>
            <a:r>
              <a:rPr lang="tr-TR" sz="2400" dirty="0"/>
              <a:t>Rehabilitasyon Merkezi</a:t>
            </a:r>
          </a:p>
          <a:p>
            <a:pPr marL="457200" indent="-457200">
              <a:lnSpc>
                <a:spcPct val="150000"/>
              </a:lnSpc>
            </a:pPr>
            <a:r>
              <a:rPr lang="tr-TR" sz="2400" dirty="0"/>
              <a:t>Sosyal Uyum Birimi</a:t>
            </a:r>
          </a:p>
          <a:p>
            <a:pPr marL="457200" indent="-457200">
              <a:lnSpc>
                <a:spcPct val="150000"/>
              </a:lnSpc>
            </a:pPr>
            <a:r>
              <a:rPr lang="tr-TR" sz="2400" dirty="0"/>
              <a:t>Sosyal, Yardımlaşma ve Dayanışma Vakıfları</a:t>
            </a:r>
          </a:p>
          <a:p>
            <a:pPr marL="457200" indent="-457200">
              <a:lnSpc>
                <a:spcPct val="150000"/>
              </a:lnSpc>
            </a:pPr>
            <a:r>
              <a:rPr lang="tr-TR" sz="2400" dirty="0"/>
              <a:t>YEDAM</a:t>
            </a:r>
          </a:p>
        </p:txBody>
      </p:sp>
    </p:spTree>
    <p:extLst>
      <p:ext uri="{BB962C8B-B14F-4D97-AF65-F5344CB8AC3E}">
        <p14:creationId xmlns:p14="http://schemas.microsoft.com/office/powerpoint/2010/main" val="7372611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2" descr="http://arthatantra.com/wp-content/uploads/2016/07/hospi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14689"/>
            <a:ext cx="176053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10 Metin kutusu"/>
          <p:cNvSpPr txBox="1">
            <a:spLocks noChangeArrowheads="1"/>
          </p:cNvSpPr>
          <p:nvPr/>
        </p:nvSpPr>
        <p:spPr bwMode="auto">
          <a:xfrm>
            <a:off x="2446339" y="1497014"/>
            <a:ext cx="2752725" cy="4651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140114" tIns="70057" rIns="140114" bIns="70057">
            <a:spAutoFit/>
          </a:bodyPr>
          <a:lstStyle/>
          <a:p>
            <a:pPr algn="ctr" eaLnBrk="1" hangingPunct="1">
              <a:defRPr/>
            </a:pPr>
            <a:r>
              <a:rPr lang="tr-TR" sz="2100" b="1" dirty="0"/>
              <a:t>AMATEM      </a:t>
            </a:r>
            <a:endParaRPr lang="tr-TR" b="1" dirty="0"/>
          </a:p>
        </p:txBody>
      </p:sp>
      <p:sp>
        <p:nvSpPr>
          <p:cNvPr id="65540" name="14 Metin kutusu"/>
          <p:cNvSpPr txBox="1">
            <a:spLocks noChangeArrowheads="1"/>
          </p:cNvSpPr>
          <p:nvPr/>
        </p:nvSpPr>
        <p:spPr bwMode="auto">
          <a:xfrm>
            <a:off x="2738439" y="2286000"/>
            <a:ext cx="32527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114" tIns="70057" rIns="140114" bIns="70057">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700" dirty="0">
                <a:latin typeface="Arial" panose="020B0604020202020204" pitchFamily="34" charset="0"/>
              </a:rPr>
              <a:t>Atatürk Devlet Hastanesi Aşır Aksu Semt Kliniği Ek Hizmet Binası</a:t>
            </a:r>
          </a:p>
          <a:p>
            <a:pPr eaLnBrk="1" hangingPunct="1">
              <a:lnSpc>
                <a:spcPct val="100000"/>
              </a:lnSpc>
              <a:spcBef>
                <a:spcPct val="0"/>
              </a:spcBef>
              <a:buFontTx/>
              <a:buNone/>
            </a:pPr>
            <a:r>
              <a:rPr lang="tr-TR" altLang="tr-TR" sz="1700" dirty="0">
                <a:latin typeface="Arial" panose="020B0604020202020204" pitchFamily="34" charset="0"/>
              </a:rPr>
              <a:t>Burdur Bucak Yolu Nebiler/Kepez/ANTALYA</a:t>
            </a:r>
          </a:p>
        </p:txBody>
      </p:sp>
      <p:pic>
        <p:nvPicPr>
          <p:cNvPr id="14352" name="Picture 16" descr="http://airfon.es/vodafone-soporte-IT/img/phone-red-icon.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204109" y="4312646"/>
            <a:ext cx="571505" cy="428629"/>
          </a:xfrm>
          <a:prstGeom prst="rect">
            <a:avLst/>
          </a:prstGeom>
          <a:noFill/>
        </p:spPr>
      </p:pic>
      <p:sp>
        <p:nvSpPr>
          <p:cNvPr id="65542" name="16 Metin kutusu"/>
          <p:cNvSpPr txBox="1">
            <a:spLocks noChangeArrowheads="1"/>
          </p:cNvSpPr>
          <p:nvPr/>
        </p:nvSpPr>
        <p:spPr bwMode="auto">
          <a:xfrm>
            <a:off x="2882901" y="4351339"/>
            <a:ext cx="26273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114" tIns="70057" rIns="140114" bIns="70057">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700">
                <a:latin typeface="Arial" panose="020B0604020202020204" pitchFamily="34" charset="0"/>
              </a:rPr>
              <a:t>(0 242) 251 07 80</a:t>
            </a:r>
          </a:p>
        </p:txBody>
      </p:sp>
      <p:sp>
        <p:nvSpPr>
          <p:cNvPr id="18446" name="18 Metin kutusu"/>
          <p:cNvSpPr txBox="1">
            <a:spLocks noChangeArrowheads="1"/>
          </p:cNvSpPr>
          <p:nvPr/>
        </p:nvSpPr>
        <p:spPr bwMode="auto">
          <a:xfrm>
            <a:off x="7096125" y="1428750"/>
            <a:ext cx="2878138" cy="4651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140114" tIns="70057" rIns="140114" bIns="70057">
            <a:spAutoFit/>
          </a:bodyPr>
          <a:lstStyle/>
          <a:p>
            <a:pPr algn="ctr" eaLnBrk="1" hangingPunct="1">
              <a:defRPr/>
            </a:pPr>
            <a:r>
              <a:rPr lang="tr-TR" sz="2100" b="1" dirty="0"/>
              <a:t>AMBAUM      </a:t>
            </a:r>
            <a:endParaRPr lang="tr-TR" b="1" dirty="0"/>
          </a:p>
        </p:txBody>
      </p:sp>
      <p:pic>
        <p:nvPicPr>
          <p:cNvPr id="20" name="Picture 14" descr="http://ilearn.sbunified.org/wp-content/uploads/2016/11/Pinpoint.png"/>
          <p:cNvPicPr>
            <a:picLocks noChangeAspect="1" noChangeArrowheads="1"/>
          </p:cNvPicPr>
          <p:nvPr/>
        </p:nvPicPr>
        <p:blipFill>
          <a:blip r:embed="rId5" cstate="print">
            <a:duotone>
              <a:schemeClr val="accent3">
                <a:shade val="45000"/>
                <a:satMod val="135000"/>
              </a:schemeClr>
              <a:prstClr val="white"/>
            </a:duotone>
          </a:blip>
          <a:srcRect l="28572" r="23809" b="14286"/>
          <a:stretch>
            <a:fillRect/>
          </a:stretch>
        </p:blipFill>
        <p:spPr bwMode="auto">
          <a:xfrm>
            <a:off x="6738942" y="2428868"/>
            <a:ext cx="417030" cy="562990"/>
          </a:xfrm>
          <a:prstGeom prst="rect">
            <a:avLst/>
          </a:prstGeom>
          <a:noFill/>
        </p:spPr>
      </p:pic>
      <p:sp>
        <p:nvSpPr>
          <p:cNvPr id="65545" name="20 Metin kutusu"/>
          <p:cNvSpPr txBox="1">
            <a:spLocks noChangeArrowheads="1"/>
          </p:cNvSpPr>
          <p:nvPr/>
        </p:nvSpPr>
        <p:spPr bwMode="auto">
          <a:xfrm>
            <a:off x="7096125" y="2325689"/>
            <a:ext cx="3252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114" tIns="70057" rIns="140114" bIns="70057">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700">
                <a:latin typeface="Arial" panose="020B0604020202020204" pitchFamily="34" charset="0"/>
              </a:rPr>
              <a:t>Akdeniz Üniversitesi Tıp Fakültesi Alkol ve Madde Bağımlılığı Araştırma ve Uygulama Merkezi  </a:t>
            </a:r>
          </a:p>
          <a:p>
            <a:pPr eaLnBrk="1" hangingPunct="1">
              <a:lnSpc>
                <a:spcPct val="100000"/>
              </a:lnSpc>
              <a:spcBef>
                <a:spcPct val="0"/>
              </a:spcBef>
              <a:buFontTx/>
              <a:buNone/>
            </a:pPr>
            <a:r>
              <a:rPr lang="tr-TR" altLang="tr-TR" sz="1700">
                <a:latin typeface="Arial" panose="020B0604020202020204" pitchFamily="34" charset="0"/>
              </a:rPr>
              <a:t>Arapsuyu Mah. Dumlupınar Bulvarı Konyaaltı/ANTALYA                      </a:t>
            </a:r>
          </a:p>
        </p:txBody>
      </p:sp>
      <p:pic>
        <p:nvPicPr>
          <p:cNvPr id="22" name="Picture 16" descr="http://airfon.es/vodafone-soporte-IT/img/phone-red-icon.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6713538" y="4338049"/>
            <a:ext cx="571504" cy="428628"/>
          </a:xfrm>
          <a:prstGeom prst="rect">
            <a:avLst/>
          </a:prstGeom>
          <a:noFill/>
        </p:spPr>
      </p:pic>
      <p:pic>
        <p:nvPicPr>
          <p:cNvPr id="23" name="Picture 14" descr="http://ilearn.sbunified.org/wp-content/uploads/2016/11/Pinpoint.png"/>
          <p:cNvPicPr>
            <a:picLocks noChangeAspect="1" noChangeArrowheads="1"/>
          </p:cNvPicPr>
          <p:nvPr/>
        </p:nvPicPr>
        <p:blipFill>
          <a:blip r:embed="rId5" cstate="print">
            <a:duotone>
              <a:schemeClr val="accent2">
                <a:shade val="45000"/>
                <a:satMod val="135000"/>
              </a:schemeClr>
              <a:prstClr val="white"/>
            </a:duotone>
          </a:blip>
          <a:srcRect l="28572" r="23809" b="14286"/>
          <a:stretch>
            <a:fillRect/>
          </a:stretch>
        </p:blipFill>
        <p:spPr bwMode="auto">
          <a:xfrm>
            <a:off x="2238348" y="2357430"/>
            <a:ext cx="417030" cy="562990"/>
          </a:xfrm>
          <a:prstGeom prst="rect">
            <a:avLst/>
          </a:prstGeom>
          <a:noFill/>
        </p:spPr>
      </p:pic>
      <p:sp>
        <p:nvSpPr>
          <p:cNvPr id="65548" name="23 Metin kutusu"/>
          <p:cNvSpPr txBox="1">
            <a:spLocks noChangeArrowheads="1"/>
          </p:cNvSpPr>
          <p:nvPr/>
        </p:nvSpPr>
        <p:spPr bwMode="auto">
          <a:xfrm>
            <a:off x="7408863" y="4338639"/>
            <a:ext cx="26273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114" tIns="70057" rIns="140114" bIns="70057">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tr-TR" altLang="tr-TR" sz="1700">
                <a:latin typeface="Arial" panose="020B0604020202020204" pitchFamily="34" charset="0"/>
              </a:rPr>
              <a:t>(0 242) 249 62 74</a:t>
            </a:r>
          </a:p>
        </p:txBody>
      </p:sp>
      <p:sp>
        <p:nvSpPr>
          <p:cNvPr id="65549" name="45 Metin kutusu"/>
          <p:cNvSpPr txBox="1">
            <a:spLocks noChangeArrowheads="1"/>
          </p:cNvSpPr>
          <p:nvPr/>
        </p:nvSpPr>
        <p:spPr bwMode="auto">
          <a:xfrm>
            <a:off x="3822701" y="367440"/>
            <a:ext cx="4629150" cy="57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114" tIns="70057" rIns="140114" bIns="70057">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tr-TR" altLang="tr-TR" sz="2800" dirty="0">
                <a:solidFill>
                  <a:srgbClr val="FF0000"/>
                </a:solidFill>
                <a:latin typeface="+mn-lt"/>
              </a:rPr>
              <a:t>TEDAVİ</a:t>
            </a:r>
          </a:p>
        </p:txBody>
      </p:sp>
    </p:spTree>
    <p:extLst>
      <p:ext uri="{BB962C8B-B14F-4D97-AF65-F5344CB8AC3E}">
        <p14:creationId xmlns:p14="http://schemas.microsoft.com/office/powerpoint/2010/main" val="15043521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p:txBody>
          <a:bodyPr/>
          <a:lstStyle/>
          <a:p>
            <a:pPr eaLnBrk="1" hangingPunct="1"/>
            <a:r>
              <a:rPr lang="tr-TR" altLang="tr-TR" sz="2400" dirty="0" smtClean="0">
                <a:latin typeface="+mn-lt"/>
              </a:rPr>
              <a:t>İLİMİZDE SAĞLIK ALANINDA DESTEK </a:t>
            </a:r>
            <a:r>
              <a:rPr lang="tr-TR" altLang="tr-TR" sz="2400" dirty="0">
                <a:latin typeface="+mn-lt"/>
              </a:rPr>
              <a:t>MEKANİZMALARI</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330295319"/>
              </p:ext>
            </p:extLst>
          </p:nvPr>
        </p:nvGraphicFramePr>
        <p:xfrm>
          <a:off x="1450731" y="1661743"/>
          <a:ext cx="9645161" cy="4395682"/>
        </p:xfrm>
        <a:graphic>
          <a:graphicData uri="http://schemas.openxmlformats.org/drawingml/2006/table">
            <a:tbl>
              <a:tblPr firstRow="1" bandRow="1">
                <a:tableStyleId>{68D230F3-CF80-4859-8CE7-A43EE81993B5}</a:tableStyleId>
              </a:tblPr>
              <a:tblGrid>
                <a:gridCol w="6543005">
                  <a:extLst>
                    <a:ext uri="{9D8B030D-6E8A-4147-A177-3AD203B41FA5}">
                      <a16:colId xmlns:a16="http://schemas.microsoft.com/office/drawing/2014/main" val="20000"/>
                    </a:ext>
                  </a:extLst>
                </a:gridCol>
                <a:gridCol w="3102156">
                  <a:extLst>
                    <a:ext uri="{9D8B030D-6E8A-4147-A177-3AD203B41FA5}">
                      <a16:colId xmlns:a16="http://schemas.microsoft.com/office/drawing/2014/main" val="20001"/>
                    </a:ext>
                  </a:extLst>
                </a:gridCol>
              </a:tblGrid>
              <a:tr h="755618">
                <a:tc>
                  <a:txBody>
                    <a:bodyPr/>
                    <a:lstStyle/>
                    <a:p>
                      <a:pPr>
                        <a:lnSpc>
                          <a:spcPct val="250000"/>
                        </a:lnSpc>
                      </a:pPr>
                      <a:r>
                        <a:rPr lang="tr-TR" sz="1600" b="1" dirty="0" smtClean="0"/>
                        <a:t>KONYAALTI  </a:t>
                      </a:r>
                      <a:r>
                        <a:rPr lang="tr-TR" sz="1600" b="1" dirty="0"/>
                        <a:t>SAĞLIKLI HAYAT MERKEZİ</a:t>
                      </a:r>
                    </a:p>
                  </a:txBody>
                  <a:tcPr marL="91434" marR="91434" marT="45730" marB="45730"/>
                </a:tc>
                <a:tc>
                  <a:txBody>
                    <a:bodyPr/>
                    <a:lstStyle/>
                    <a:p>
                      <a:pPr marL="342900" indent="-342900">
                        <a:lnSpc>
                          <a:spcPct val="250000"/>
                        </a:lnSpc>
                        <a:buNone/>
                      </a:pPr>
                      <a:r>
                        <a:rPr lang="tr-TR" sz="1600" b="1" dirty="0" smtClean="0"/>
                        <a:t>0242</a:t>
                      </a:r>
                      <a:r>
                        <a:rPr lang="tr-TR" sz="1600" b="1" baseline="0" dirty="0" smtClean="0"/>
                        <a:t> </a:t>
                      </a:r>
                      <a:r>
                        <a:rPr lang="tr-TR" sz="1600" b="1" baseline="0" dirty="0"/>
                        <a:t>229 </a:t>
                      </a:r>
                      <a:r>
                        <a:rPr lang="tr-TR" sz="1600" b="1" baseline="0" dirty="0" smtClean="0"/>
                        <a:t>8291</a:t>
                      </a:r>
                      <a:r>
                        <a:rPr lang="tr-TR" sz="1600" b="1" dirty="0" smtClean="0"/>
                        <a:t> </a:t>
                      </a:r>
                      <a:endParaRPr lang="tr-TR" sz="1600" b="1" dirty="0"/>
                    </a:p>
                  </a:txBody>
                  <a:tcPr marL="91434" marR="91434" marT="45730" marB="45730"/>
                </a:tc>
                <a:extLst>
                  <a:ext uri="{0D108BD9-81ED-4DB2-BD59-A6C34878D82A}">
                    <a16:rowId xmlns:a16="http://schemas.microsoft.com/office/drawing/2014/main" val="10000"/>
                  </a:ext>
                </a:extLst>
              </a:tr>
              <a:tr h="734751">
                <a:tc>
                  <a:txBody>
                    <a:bodyPr/>
                    <a:lstStyle/>
                    <a:p>
                      <a:pPr>
                        <a:lnSpc>
                          <a:spcPct val="250000"/>
                        </a:lnSpc>
                      </a:pPr>
                      <a:r>
                        <a:rPr lang="tr-TR" sz="1600" b="1" dirty="0"/>
                        <a:t>KEPEZ SAĞLIKLI HAYAT MERKEZİ</a:t>
                      </a:r>
                    </a:p>
                  </a:txBody>
                  <a:tcPr marL="91434" marR="91434" marT="45730" marB="45730"/>
                </a:tc>
                <a:tc>
                  <a:txBody>
                    <a:bodyPr/>
                    <a:lstStyle/>
                    <a:p>
                      <a:pPr marL="0" marR="0" indent="0" algn="l" defTabSz="914400" rtl="0" eaLnBrk="1" fontAlgn="auto" latinLnBrk="0" hangingPunct="1">
                        <a:lnSpc>
                          <a:spcPct val="250000"/>
                        </a:lnSpc>
                        <a:spcBef>
                          <a:spcPts val="0"/>
                        </a:spcBef>
                        <a:spcAft>
                          <a:spcPts val="0"/>
                        </a:spcAft>
                        <a:buClrTx/>
                        <a:buSzTx/>
                        <a:buFontTx/>
                        <a:buNone/>
                        <a:tabLst/>
                        <a:defRPr/>
                      </a:pPr>
                      <a:r>
                        <a:rPr lang="tr-TR" sz="1600" b="1" dirty="0"/>
                        <a:t>0242</a:t>
                      </a:r>
                      <a:r>
                        <a:rPr lang="tr-TR" sz="1600" b="1" baseline="0" dirty="0"/>
                        <a:t> 325 </a:t>
                      </a:r>
                      <a:r>
                        <a:rPr lang="tr-TR" sz="1600" b="1" baseline="0" dirty="0" smtClean="0"/>
                        <a:t>3836</a:t>
                      </a:r>
                      <a:endParaRPr lang="tr-TR" sz="1600" b="1" dirty="0"/>
                    </a:p>
                  </a:txBody>
                  <a:tcPr marL="91434" marR="91434" marT="45730" marB="45730"/>
                </a:tc>
                <a:extLst>
                  <a:ext uri="{0D108BD9-81ED-4DB2-BD59-A6C34878D82A}">
                    <a16:rowId xmlns:a16="http://schemas.microsoft.com/office/drawing/2014/main" val="10001"/>
                  </a:ext>
                </a:extLst>
              </a:tr>
              <a:tr h="734751">
                <a:tc>
                  <a:txBody>
                    <a:bodyPr/>
                    <a:lstStyle/>
                    <a:p>
                      <a:pPr>
                        <a:lnSpc>
                          <a:spcPct val="250000"/>
                        </a:lnSpc>
                      </a:pPr>
                      <a:r>
                        <a:rPr lang="tr-TR" sz="1600" b="1" dirty="0"/>
                        <a:t>MURATPAŞA ŞEHİT DR. ATİLLA NİZAM S.H.M</a:t>
                      </a:r>
                    </a:p>
                  </a:txBody>
                  <a:tcPr marL="91434" marR="91434" marT="45730" marB="45730"/>
                </a:tc>
                <a:tc>
                  <a:txBody>
                    <a:bodyPr/>
                    <a:lstStyle/>
                    <a:p>
                      <a:pPr>
                        <a:lnSpc>
                          <a:spcPct val="250000"/>
                        </a:lnSpc>
                      </a:pPr>
                      <a:r>
                        <a:rPr lang="tr-TR" sz="1600" b="1" dirty="0"/>
                        <a:t>0242</a:t>
                      </a:r>
                      <a:r>
                        <a:rPr lang="tr-TR" sz="1600" b="1" baseline="0" dirty="0"/>
                        <a:t> 238 </a:t>
                      </a:r>
                      <a:r>
                        <a:rPr lang="tr-TR" sz="1600" b="1" baseline="0" dirty="0" smtClean="0"/>
                        <a:t>1156</a:t>
                      </a:r>
                      <a:endParaRPr lang="tr-TR" sz="1600" b="1" dirty="0"/>
                    </a:p>
                  </a:txBody>
                  <a:tcPr marL="91434" marR="91434" marT="45730" marB="45730"/>
                </a:tc>
                <a:extLst>
                  <a:ext uri="{0D108BD9-81ED-4DB2-BD59-A6C34878D82A}">
                    <a16:rowId xmlns:a16="http://schemas.microsoft.com/office/drawing/2014/main" val="10002"/>
                  </a:ext>
                </a:extLst>
              </a:tr>
              <a:tr h="734751">
                <a:tc>
                  <a:txBody>
                    <a:bodyPr/>
                    <a:lstStyle/>
                    <a:p>
                      <a:pPr>
                        <a:lnSpc>
                          <a:spcPct val="250000"/>
                        </a:lnSpc>
                      </a:pPr>
                      <a:r>
                        <a:rPr lang="tr-TR" sz="1600" b="1" dirty="0" smtClean="0"/>
                        <a:t>DÖŞEMEALTI</a:t>
                      </a:r>
                      <a:r>
                        <a:rPr lang="tr-TR" sz="1600" b="1" baseline="0" dirty="0" smtClean="0"/>
                        <a:t> SAĞLIKLI HAYAT MERKEZİ</a:t>
                      </a:r>
                      <a:endParaRPr lang="tr-TR" sz="1600" b="1" dirty="0"/>
                    </a:p>
                  </a:txBody>
                  <a:tcPr marL="91434" marR="91434" marT="45730" marB="45730"/>
                </a:tc>
                <a:tc>
                  <a:txBody>
                    <a:bodyPr/>
                    <a:lstStyle/>
                    <a:p>
                      <a:pPr marL="0" marR="0" indent="0" algn="l" defTabSz="914400" rtl="0" eaLnBrk="1" fontAlgn="auto" latinLnBrk="0" hangingPunct="1">
                        <a:lnSpc>
                          <a:spcPct val="250000"/>
                        </a:lnSpc>
                        <a:spcBef>
                          <a:spcPts val="0"/>
                        </a:spcBef>
                        <a:spcAft>
                          <a:spcPts val="0"/>
                        </a:spcAft>
                        <a:buClrTx/>
                        <a:buSzTx/>
                        <a:buFontTx/>
                        <a:buNone/>
                        <a:tabLst/>
                        <a:defRPr/>
                      </a:pPr>
                      <a:r>
                        <a:rPr lang="tr-TR" sz="1600" b="1" dirty="0" smtClean="0"/>
                        <a:t>0242 421 2256</a:t>
                      </a:r>
                      <a:endParaRPr lang="tr-TR" sz="1600" b="1" dirty="0"/>
                    </a:p>
                  </a:txBody>
                  <a:tcPr marL="91434" marR="91434" marT="45730" marB="45730"/>
                </a:tc>
                <a:extLst>
                  <a:ext uri="{0D108BD9-81ED-4DB2-BD59-A6C34878D82A}">
                    <a16:rowId xmlns:a16="http://schemas.microsoft.com/office/drawing/2014/main" val="10003"/>
                  </a:ext>
                </a:extLst>
              </a:tr>
              <a:tr h="631196">
                <a:tc>
                  <a:txBody>
                    <a:bodyPr/>
                    <a:lstStyle/>
                    <a:p>
                      <a:pPr>
                        <a:lnSpc>
                          <a:spcPct val="250000"/>
                        </a:lnSpc>
                      </a:pPr>
                      <a:r>
                        <a:rPr lang="tr-TR" sz="1600" b="1" dirty="0" smtClean="0"/>
                        <a:t>ALANYA SAĞLIKLI HAYAT MERKEZİ</a:t>
                      </a:r>
                      <a:endParaRPr lang="tr-TR" sz="1600" b="1" dirty="0"/>
                    </a:p>
                  </a:txBody>
                  <a:tcPr marL="91434" marR="91434" marT="45730" marB="45730"/>
                </a:tc>
                <a:tc>
                  <a:txBody>
                    <a:bodyPr/>
                    <a:lstStyle/>
                    <a:p>
                      <a:pPr>
                        <a:lnSpc>
                          <a:spcPct val="250000"/>
                        </a:lnSpc>
                      </a:pPr>
                      <a:r>
                        <a:rPr lang="tr-TR" sz="1600" b="1" dirty="0" smtClean="0"/>
                        <a:t>0242 513 8764</a:t>
                      </a:r>
                      <a:endParaRPr lang="tr-TR" sz="1600" b="1" dirty="0"/>
                    </a:p>
                  </a:txBody>
                  <a:tcPr marL="91434" marR="91434" marT="45730" marB="45730"/>
                </a:tc>
                <a:extLst>
                  <a:ext uri="{0D108BD9-81ED-4DB2-BD59-A6C34878D82A}">
                    <a16:rowId xmlns:a16="http://schemas.microsoft.com/office/drawing/2014/main" val="10004"/>
                  </a:ext>
                </a:extLst>
              </a:tr>
              <a:tr h="734751">
                <a:tc>
                  <a:txBody>
                    <a:bodyPr/>
                    <a:lstStyle/>
                    <a:p>
                      <a:pPr>
                        <a:lnSpc>
                          <a:spcPct val="250000"/>
                        </a:lnSpc>
                      </a:pPr>
                      <a:r>
                        <a:rPr lang="tr-TR" sz="1600" b="1" dirty="0" smtClean="0"/>
                        <a:t>MANAVGAT SAĞLIKLI HAYAT MERKEZİ</a:t>
                      </a:r>
                      <a:endParaRPr lang="tr-TR" sz="1600" b="1" dirty="0"/>
                    </a:p>
                  </a:txBody>
                  <a:tcPr marL="91434" marR="91434" marT="45730" marB="45730"/>
                </a:tc>
                <a:tc>
                  <a:txBody>
                    <a:bodyPr/>
                    <a:lstStyle/>
                    <a:p>
                      <a:pPr marL="342900" indent="-342900">
                        <a:lnSpc>
                          <a:spcPct val="250000"/>
                        </a:lnSpc>
                        <a:buNone/>
                      </a:pPr>
                      <a:r>
                        <a:rPr lang="tr-TR" sz="1600" b="1" dirty="0" smtClean="0"/>
                        <a:t>0242 742 5911</a:t>
                      </a:r>
                      <a:endParaRPr lang="tr-TR" sz="1600" b="1" dirty="0"/>
                    </a:p>
                  </a:txBody>
                  <a:tcPr marL="91434" marR="91434" marT="45730" marB="4573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5671170"/>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7" name="Dikdörtgen 6"/>
          <p:cNvSpPr/>
          <p:nvPr/>
        </p:nvSpPr>
        <p:spPr>
          <a:xfrm>
            <a:off x="0" y="-28578"/>
            <a:ext cx="12192000" cy="6886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957155" y="355860"/>
            <a:ext cx="4909530" cy="5099723"/>
            <a:chOff x="3453023" y="355860"/>
            <a:chExt cx="4909530" cy="5099723"/>
          </a:xfrm>
        </p:grpSpPr>
        <p:pic>
          <p:nvPicPr>
            <p:cNvPr id="6" name="Picture 2" descr="C:\Users\damla.sevik\Desktop\cen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3023" y="355860"/>
              <a:ext cx="4909530" cy="2020228"/>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1"/>
            <p:cNvSpPr txBox="1">
              <a:spLocks/>
            </p:cNvSpPr>
            <p:nvPr/>
          </p:nvSpPr>
          <p:spPr>
            <a:xfrm>
              <a:off x="3606246" y="1950499"/>
              <a:ext cx="4603083" cy="23504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z="8000" b="1" dirty="0" smtClean="0">
                  <a:solidFill>
                    <a:schemeClr val="accent1">
                      <a:lumMod val="50000"/>
                    </a:schemeClr>
                  </a:solidFill>
                </a:rPr>
                <a:t>ALO</a:t>
              </a:r>
              <a:endParaRPr lang="tr-TR" sz="8000" b="1" dirty="0">
                <a:solidFill>
                  <a:schemeClr val="accent1">
                    <a:lumMod val="50000"/>
                  </a:schemeClr>
                </a:solidFill>
              </a:endParaRPr>
            </a:p>
          </p:txBody>
        </p:sp>
        <p:pic>
          <p:nvPicPr>
            <p:cNvPr id="5" name="Picture 2" descr="C:\Users\damla.sevik\Desktop\1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308" y="4001294"/>
              <a:ext cx="4384958" cy="1454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 12"/>
          <p:cNvGrpSpPr/>
          <p:nvPr/>
        </p:nvGrpSpPr>
        <p:grpSpPr>
          <a:xfrm>
            <a:off x="6431740" y="2809607"/>
            <a:ext cx="5648640" cy="1661994"/>
            <a:chOff x="5887046" y="715915"/>
            <a:chExt cx="5648640" cy="1661994"/>
          </a:xfrm>
        </p:grpSpPr>
        <p:sp>
          <p:nvSpPr>
            <p:cNvPr id="9" name="Metin kutusu 8"/>
            <p:cNvSpPr txBox="1"/>
            <p:nvPr/>
          </p:nvSpPr>
          <p:spPr>
            <a:xfrm>
              <a:off x="5887046" y="715915"/>
              <a:ext cx="5648640" cy="830997"/>
            </a:xfrm>
            <a:prstGeom prst="rect">
              <a:avLst/>
            </a:prstGeom>
            <a:noFill/>
          </p:spPr>
          <p:txBody>
            <a:bodyPr wrap="square" rtlCol="0">
              <a:spAutoFit/>
            </a:bodyPr>
            <a:lstStyle/>
            <a:p>
              <a:pPr algn="ctr">
                <a:spcBef>
                  <a:spcPct val="0"/>
                </a:spcBef>
              </a:pPr>
              <a:r>
                <a:rPr lang="tr-TR" sz="4800" i="1" dirty="0">
                  <a:solidFill>
                    <a:srgbClr val="00B050"/>
                  </a:solidFill>
                  <a:latin typeface="Book Antiqua" panose="02040602050305030304" pitchFamily="18" charset="0"/>
                  <a:ea typeface="+mj-ea"/>
                  <a:cs typeface="+mj-cs"/>
                </a:rPr>
                <a:t>Siz Yeter ki İsteyin</a:t>
              </a:r>
              <a:r>
                <a:rPr lang="tr-TR" sz="4800" i="1" dirty="0" smtClean="0">
                  <a:solidFill>
                    <a:srgbClr val="00B050"/>
                  </a:solidFill>
                  <a:latin typeface="Book Antiqua" panose="02040602050305030304" pitchFamily="18" charset="0"/>
                  <a:ea typeface="+mj-ea"/>
                  <a:cs typeface="+mj-cs"/>
                </a:rPr>
                <a:t>,</a:t>
              </a:r>
              <a:endParaRPr lang="tr-TR" sz="4800" i="1" dirty="0">
                <a:solidFill>
                  <a:srgbClr val="00B050"/>
                </a:solidFill>
                <a:latin typeface="Book Antiqua" panose="02040602050305030304" pitchFamily="18" charset="0"/>
                <a:ea typeface="+mj-ea"/>
                <a:cs typeface="+mj-cs"/>
              </a:endParaRPr>
            </a:p>
          </p:txBody>
        </p:sp>
        <p:sp>
          <p:nvSpPr>
            <p:cNvPr id="10" name="Metin kutusu 9"/>
            <p:cNvSpPr txBox="1"/>
            <p:nvPr/>
          </p:nvSpPr>
          <p:spPr>
            <a:xfrm>
              <a:off x="6823839" y="1546912"/>
              <a:ext cx="3585634" cy="830997"/>
            </a:xfrm>
            <a:prstGeom prst="rect">
              <a:avLst/>
            </a:prstGeom>
            <a:noFill/>
          </p:spPr>
          <p:txBody>
            <a:bodyPr wrap="square" rtlCol="0">
              <a:spAutoFit/>
            </a:bodyPr>
            <a:lstStyle/>
            <a:p>
              <a:pPr algn="ctr"/>
              <a:r>
                <a:rPr lang="tr-TR" sz="4800" i="1" dirty="0">
                  <a:solidFill>
                    <a:srgbClr val="00B050"/>
                  </a:solidFill>
                  <a:latin typeface="Book Antiqua" panose="02040602050305030304" pitchFamily="18" charset="0"/>
                  <a:ea typeface="+mj-ea"/>
                  <a:cs typeface="+mj-cs"/>
                </a:rPr>
                <a:t>Yanınızdayız</a:t>
              </a:r>
            </a:p>
          </p:txBody>
        </p:sp>
      </p:grpSp>
      <p:sp>
        <p:nvSpPr>
          <p:cNvPr id="11" name="Metin kutusu 10"/>
          <p:cNvSpPr txBox="1"/>
          <p:nvPr/>
        </p:nvSpPr>
        <p:spPr>
          <a:xfrm>
            <a:off x="-472434" y="5455583"/>
            <a:ext cx="7768706" cy="1446550"/>
          </a:xfrm>
          <a:prstGeom prst="rect">
            <a:avLst/>
          </a:prstGeom>
          <a:noFill/>
        </p:spPr>
        <p:txBody>
          <a:bodyPr wrap="square" rtlCol="0">
            <a:spAutoFit/>
          </a:bodyPr>
          <a:lstStyle/>
          <a:p>
            <a:pPr algn="ctr" defTabSz="995690">
              <a:spcBef>
                <a:spcPct val="0"/>
              </a:spcBef>
            </a:pPr>
            <a:r>
              <a:rPr lang="tr-TR" sz="4400" b="1" dirty="0">
                <a:solidFill>
                  <a:schemeClr val="accent1">
                    <a:lumMod val="50000"/>
                  </a:schemeClr>
                </a:solidFill>
              </a:rPr>
              <a:t>Uyuşturucu ile Mücadele Danışma ve Destek Hattı </a:t>
            </a:r>
          </a:p>
        </p:txBody>
      </p:sp>
      <p:pic>
        <p:nvPicPr>
          <p:cNvPr id="12" name="Picture 3" descr="C:\Users\damla.sevik\Desktop\sb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995" y="355860"/>
            <a:ext cx="1696694" cy="182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Alkol kullanım </a:t>
            </a:r>
            <a:r>
              <a:rPr lang="tr-TR" dirty="0"/>
              <a:t>düzeyi nedir?</a:t>
            </a:r>
          </a:p>
        </p:txBody>
      </p:sp>
      <p:pic>
        <p:nvPicPr>
          <p:cNvPr id="7" name="Picture 2"/>
          <p:cNvPicPr>
            <a:picLocks noChangeAspect="1" noChangeArrowheads="1"/>
          </p:cNvPicPr>
          <p:nvPr/>
        </p:nvPicPr>
        <p:blipFill>
          <a:blip r:embed="rId2" cstate="print"/>
          <a:srcRect t="30463" b="48141"/>
          <a:stretch>
            <a:fillRect/>
          </a:stretch>
        </p:blipFill>
        <p:spPr bwMode="auto">
          <a:xfrm>
            <a:off x="590550" y="2679602"/>
            <a:ext cx="10783888" cy="864096"/>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t="51783" b="23255"/>
          <a:stretch>
            <a:fillRect/>
          </a:stretch>
        </p:blipFill>
        <p:spPr bwMode="auto">
          <a:xfrm>
            <a:off x="590549" y="3543697"/>
            <a:ext cx="10783889" cy="1008112"/>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t="76669"/>
          <a:stretch>
            <a:fillRect/>
          </a:stretch>
        </p:blipFill>
        <p:spPr bwMode="auto">
          <a:xfrm>
            <a:off x="590549" y="4551809"/>
            <a:ext cx="10783889" cy="942256"/>
          </a:xfrm>
          <a:prstGeom prst="rect">
            <a:avLst/>
          </a:prstGeom>
          <a:noFill/>
          <a:ln w="9525">
            <a:noFill/>
            <a:miter lim="800000"/>
            <a:headEnd/>
            <a:tailEnd/>
          </a:ln>
        </p:spPr>
      </p:pic>
      <p:sp>
        <p:nvSpPr>
          <p:cNvPr id="12" name="18 Dikdörtgen"/>
          <p:cNvSpPr/>
          <p:nvPr/>
        </p:nvSpPr>
        <p:spPr>
          <a:xfrm>
            <a:off x="590549" y="5494065"/>
            <a:ext cx="10783889" cy="1384995"/>
          </a:xfrm>
          <a:prstGeom prst="rect">
            <a:avLst/>
          </a:prstGeom>
        </p:spPr>
        <p:txBody>
          <a:bodyPr wrap="square">
            <a:spAutoFit/>
          </a:bodyPr>
          <a:lstStyle/>
          <a:p>
            <a:pPr algn="ctr"/>
            <a:r>
              <a:rPr lang="tr-TR" sz="2800" dirty="0">
                <a:solidFill>
                  <a:srgbClr val="00B050"/>
                </a:solidFill>
                <a:latin typeface="+mj-lt"/>
              </a:rPr>
              <a:t>Yukarıdaki soruların toplam puanı 3 veya üstü ise </a:t>
            </a:r>
            <a:r>
              <a:rPr lang="tr-TR" sz="2800" dirty="0">
                <a:solidFill>
                  <a:srgbClr val="C00000"/>
                </a:solidFill>
                <a:latin typeface="+mj-lt"/>
              </a:rPr>
              <a:t>ORTA RİSK </a:t>
            </a:r>
            <a:r>
              <a:rPr lang="tr-TR" sz="2800" dirty="0">
                <a:solidFill>
                  <a:srgbClr val="00B050"/>
                </a:solidFill>
                <a:latin typeface="+mj-lt"/>
              </a:rPr>
              <a:t>kapsamında, 6 veya üstü ise  </a:t>
            </a:r>
            <a:r>
              <a:rPr lang="tr-TR" sz="2800" dirty="0">
                <a:solidFill>
                  <a:srgbClr val="C00000"/>
                </a:solidFill>
                <a:latin typeface="+mj-lt"/>
              </a:rPr>
              <a:t>YÜKSEK RİSK </a:t>
            </a:r>
            <a:r>
              <a:rPr lang="tr-TR" sz="2800" dirty="0">
                <a:solidFill>
                  <a:srgbClr val="00B050"/>
                </a:solidFill>
                <a:latin typeface="+mj-lt"/>
              </a:rPr>
              <a:t>kapsamında değerlendirilmelidir.</a:t>
            </a:r>
            <a:endParaRPr lang="en-US" sz="2800" dirty="0">
              <a:solidFill>
                <a:srgbClr val="00B050"/>
              </a:solidFill>
              <a:latin typeface="+mj-lt"/>
            </a:endParaRPr>
          </a:p>
        </p:txBody>
      </p:sp>
      <p:pic>
        <p:nvPicPr>
          <p:cNvPr id="13" name="Picture 2"/>
          <p:cNvPicPr>
            <a:picLocks noChangeAspect="1" noChangeArrowheads="1"/>
          </p:cNvPicPr>
          <p:nvPr/>
        </p:nvPicPr>
        <p:blipFill>
          <a:blip r:embed="rId3" cstate="print"/>
          <a:srcRect/>
          <a:stretch>
            <a:fillRect/>
          </a:stretch>
        </p:blipFill>
        <p:spPr bwMode="auto">
          <a:xfrm>
            <a:off x="590550" y="1284051"/>
            <a:ext cx="10783888" cy="1395551"/>
          </a:xfrm>
          <a:prstGeom prst="rect">
            <a:avLst/>
          </a:prstGeom>
          <a:noFill/>
          <a:ln w="9525">
            <a:noFill/>
            <a:miter lim="800000"/>
            <a:headEnd/>
            <a:tailEnd/>
          </a:ln>
        </p:spPr>
      </p:pic>
    </p:spTree>
    <p:extLst>
      <p:ext uri="{BB962C8B-B14F-4D97-AF65-F5344CB8AC3E}">
        <p14:creationId xmlns:p14="http://schemas.microsoft.com/office/powerpoint/2010/main" val="12403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t>
            </a:r>
            <a:r>
              <a:rPr lang="tr-TR" dirty="0"/>
              <a:t>M</a:t>
            </a:r>
            <a:r>
              <a:rPr lang="tr-TR" dirty="0" smtClean="0"/>
              <a:t>adde </a:t>
            </a:r>
            <a:r>
              <a:rPr lang="tr-TR" dirty="0"/>
              <a:t>kullanım düzeyi nedir?</a:t>
            </a:r>
          </a:p>
        </p:txBody>
      </p:sp>
      <p:sp>
        <p:nvSpPr>
          <p:cNvPr id="11" name="İçerik Yer Tutucusu 2"/>
          <p:cNvSpPr txBox="1">
            <a:spLocks/>
          </p:cNvSpPr>
          <p:nvPr/>
        </p:nvSpPr>
        <p:spPr>
          <a:xfrm>
            <a:off x="838200" y="1825625"/>
            <a:ext cx="10515600" cy="450659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endParaRPr lang="tr-TR" sz="2800" dirty="0" smtClean="0"/>
          </a:p>
          <a:p>
            <a:pPr marL="457200" indent="-457200">
              <a:lnSpc>
                <a:spcPct val="150000"/>
              </a:lnSpc>
            </a:pPr>
            <a:endParaRPr lang="tr-TR" sz="2800" dirty="0"/>
          </a:p>
          <a:p>
            <a:pPr marL="457200" indent="-457200">
              <a:lnSpc>
                <a:spcPct val="150000"/>
              </a:lnSpc>
            </a:pPr>
            <a:r>
              <a:rPr lang="tr-TR" sz="2800" dirty="0" smtClean="0"/>
              <a:t>Her </a:t>
            </a:r>
            <a:r>
              <a:rPr lang="tr-TR" sz="2800" dirty="0"/>
              <a:t>türlü madde kullanımı yüksek risklidir</a:t>
            </a:r>
            <a:r>
              <a:rPr lang="tr-TR" sz="2800" dirty="0" smtClean="0"/>
              <a:t>.</a:t>
            </a:r>
          </a:p>
          <a:p>
            <a:pPr marL="457200" indent="-457200">
              <a:lnSpc>
                <a:spcPct val="150000"/>
              </a:lnSpc>
            </a:pPr>
            <a:endParaRPr lang="tr-TR" sz="2800" dirty="0"/>
          </a:p>
          <a:p>
            <a:pPr marL="457200" indent="-457200">
              <a:lnSpc>
                <a:spcPct val="150000"/>
              </a:lnSpc>
            </a:pPr>
            <a:r>
              <a:rPr lang="tr-TR" sz="2800" dirty="0"/>
              <a:t>Daha ayrıntılı değerlendirme için risk taraması ölçeği kullanılmalıdır.</a:t>
            </a:r>
            <a:endParaRPr lang="en-US" sz="2800" dirty="0"/>
          </a:p>
          <a:p>
            <a:endParaRPr lang="tr-TR" dirty="0"/>
          </a:p>
        </p:txBody>
      </p:sp>
      <p:sp>
        <p:nvSpPr>
          <p:cNvPr id="7" name="Dikdörtgen 6"/>
          <p:cNvSpPr/>
          <p:nvPr/>
        </p:nvSpPr>
        <p:spPr>
          <a:xfrm>
            <a:off x="1252075" y="2495867"/>
            <a:ext cx="4673523" cy="492443"/>
          </a:xfrm>
          <a:prstGeom prst="rect">
            <a:avLst/>
          </a:prstGeom>
        </p:spPr>
        <p:txBody>
          <a:bodyPr wrap="none">
            <a:spAutoFit/>
          </a:bodyPr>
          <a:lstStyle/>
          <a:p>
            <a:r>
              <a:rPr lang="tr-TR" sz="2600" dirty="0" smtClean="0">
                <a:solidFill>
                  <a:srgbClr val="FF0000"/>
                </a:solidFill>
              </a:rPr>
              <a:t>Madde Kullanımında Yüksek Risk,</a:t>
            </a:r>
            <a:endParaRPr lang="tr-TR" sz="2600" dirty="0">
              <a:solidFill>
                <a:srgbClr val="FF0000"/>
              </a:solidFill>
            </a:endParaRPr>
          </a:p>
        </p:txBody>
      </p:sp>
    </p:spTree>
    <p:extLst>
      <p:ext uri="{BB962C8B-B14F-4D97-AF65-F5344CB8AC3E}">
        <p14:creationId xmlns:p14="http://schemas.microsoft.com/office/powerpoint/2010/main" val="1663450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t>
            </a:r>
            <a:r>
              <a:rPr lang="tr-TR" dirty="0"/>
              <a:t>M</a:t>
            </a:r>
            <a:r>
              <a:rPr lang="tr-TR" dirty="0" smtClean="0"/>
              <a:t>adde </a:t>
            </a:r>
            <a:r>
              <a:rPr lang="tr-TR" dirty="0"/>
              <a:t>kullanım düzeyi nedir?</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tr-TR" dirty="0"/>
              <a:t>Sorularda yer alan [madde] sözcüğü kişinin kullanmayı daha çok tercih ettiği maddeyi anlatmaktadır. Bu nedenle temel olarak kullandığı madde neyse, sorularda onu [madde] sözcüğü yerine koyunuz.  </a:t>
            </a:r>
            <a:endParaRPr lang="en-US" dirty="0"/>
          </a:p>
          <a:p>
            <a:pPr lvl="1"/>
            <a:r>
              <a:rPr lang="tr-TR" dirty="0" smtClean="0"/>
              <a:t>Örneğin</a:t>
            </a:r>
            <a:r>
              <a:rPr lang="tr-TR" dirty="0"/>
              <a:t>: “[Madde] kullanmak aile ilişkilerinizi olumsuz yönde etkiledi mi?” yerine esrar içiyorsa “Esrar kullanmak aile ilişkilerinizi olumsuz yönde etkiledi mi?” biçiminde okuyun.</a:t>
            </a:r>
            <a:endParaRPr lang="en-US" dirty="0"/>
          </a:p>
          <a:p>
            <a:pPr marL="457200" indent="-457200">
              <a:lnSpc>
                <a:spcPct val="150000"/>
              </a:lnSpc>
            </a:pPr>
            <a:r>
              <a:rPr lang="tr-TR" dirty="0"/>
              <a:t>Soruları sormadan önce, konuştuklarınızın gizli kalacağını vurgulayın.  </a:t>
            </a:r>
            <a:endParaRPr lang="en-US" dirty="0"/>
          </a:p>
          <a:p>
            <a:pPr marL="457200" lvl="1" indent="0">
              <a:lnSpc>
                <a:spcPct val="150000"/>
              </a:lnSpc>
              <a:buNone/>
            </a:pPr>
            <a:endParaRPr lang="tr-TR" sz="2800" dirty="0"/>
          </a:p>
          <a:p>
            <a:endParaRPr lang="tr-TR" dirty="0"/>
          </a:p>
        </p:txBody>
      </p:sp>
    </p:spTree>
    <p:extLst>
      <p:ext uri="{BB962C8B-B14F-4D97-AF65-F5344CB8AC3E}">
        <p14:creationId xmlns:p14="http://schemas.microsoft.com/office/powerpoint/2010/main" val="115097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1179512" y="2348089"/>
            <a:ext cx="10669588" cy="4419600"/>
          </a:xfrm>
        </p:spPr>
        <p:txBody>
          <a:bodyPr>
            <a:normAutofit fontScale="92500" lnSpcReduction="10000"/>
          </a:bodyPr>
          <a:lstStyle/>
          <a:p>
            <a:pPr marL="342900" indent="-342900" algn="l">
              <a:lnSpc>
                <a:spcPct val="150000"/>
              </a:lnSpc>
              <a:buClr>
                <a:srgbClr val="D5042A"/>
              </a:buClr>
              <a:buFont typeface="Wingdings" panose="05000000000000000000" pitchFamily="2" charset="2"/>
              <a:buChar char="v"/>
            </a:pPr>
            <a:r>
              <a:rPr lang="tr-TR" sz="2600" dirty="0" smtClean="0"/>
              <a:t>Bağımlılığa İlişkin Temel Bilgiler</a:t>
            </a:r>
          </a:p>
          <a:p>
            <a:pPr marL="342900" indent="-342900" algn="l">
              <a:lnSpc>
                <a:spcPct val="150000"/>
              </a:lnSpc>
              <a:buClr>
                <a:srgbClr val="D5042A"/>
              </a:buClr>
              <a:buFont typeface="Wingdings" panose="05000000000000000000" pitchFamily="2" charset="2"/>
              <a:buChar char="v"/>
            </a:pPr>
            <a:r>
              <a:rPr lang="tr-TR" sz="2600" dirty="0" smtClean="0"/>
              <a:t>Bağımlılıkta Tanı ve Değerlendirme</a:t>
            </a:r>
          </a:p>
          <a:p>
            <a:pPr marL="342900" indent="-342900" algn="l">
              <a:lnSpc>
                <a:spcPct val="150000"/>
              </a:lnSpc>
              <a:buClr>
                <a:srgbClr val="D5042A"/>
              </a:buClr>
              <a:buFont typeface="Wingdings" panose="05000000000000000000" pitchFamily="2" charset="2"/>
              <a:buChar char="v"/>
            </a:pPr>
            <a:r>
              <a:rPr lang="tr-TR" sz="2600" dirty="0" smtClean="0"/>
              <a:t>Bireysel Müdahalede Temel Yaklaşım</a:t>
            </a:r>
          </a:p>
          <a:p>
            <a:pPr marL="342900" indent="-342900" algn="l">
              <a:lnSpc>
                <a:spcPct val="150000"/>
              </a:lnSpc>
              <a:buClr>
                <a:srgbClr val="D5042A"/>
              </a:buClr>
              <a:buFont typeface="Wingdings" panose="05000000000000000000" pitchFamily="2" charset="2"/>
              <a:buChar char="v"/>
            </a:pPr>
            <a:r>
              <a:rPr lang="tr-TR" sz="2600" dirty="0" smtClean="0"/>
              <a:t>Motivasyonel Görüşme</a:t>
            </a:r>
          </a:p>
          <a:p>
            <a:pPr marL="342900" indent="-342900" algn="l">
              <a:lnSpc>
                <a:spcPct val="150000"/>
              </a:lnSpc>
              <a:buClr>
                <a:srgbClr val="D5042A"/>
              </a:buClr>
              <a:buFont typeface="Wingdings" panose="05000000000000000000" pitchFamily="2" charset="2"/>
              <a:buChar char="v"/>
            </a:pPr>
            <a:r>
              <a:rPr lang="tr-TR" sz="2600" dirty="0" smtClean="0"/>
              <a:t>Madde Kullanım Bozukluğunda Tıbbi Yaklaşım</a:t>
            </a:r>
          </a:p>
          <a:p>
            <a:pPr marL="342900" indent="-342900" algn="l">
              <a:lnSpc>
                <a:spcPct val="150000"/>
              </a:lnSpc>
              <a:buClr>
                <a:srgbClr val="D5042A"/>
              </a:buClr>
              <a:buFont typeface="Wingdings" panose="05000000000000000000" pitchFamily="2" charset="2"/>
              <a:buChar char="v"/>
            </a:pPr>
            <a:r>
              <a:rPr lang="tr-TR" sz="2600" dirty="0" smtClean="0"/>
              <a:t>Alkol Madde Kullanımında Aile Ve Ergen </a:t>
            </a:r>
          </a:p>
          <a:p>
            <a:pPr marL="342900" indent="-342900" algn="l">
              <a:lnSpc>
                <a:spcPct val="150000"/>
              </a:lnSpc>
              <a:buClr>
                <a:srgbClr val="D5042A"/>
              </a:buClr>
              <a:buFont typeface="Wingdings" panose="05000000000000000000" pitchFamily="2" charset="2"/>
              <a:buChar char="v"/>
            </a:pPr>
            <a:r>
              <a:rPr lang="tr-TR" sz="2600" dirty="0" smtClean="0"/>
              <a:t>Alkol Ve Madde Kullanım Bozukluğunun Hukuki Boyutları</a:t>
            </a:r>
          </a:p>
          <a:p>
            <a:pPr marL="342900" indent="-342900" algn="l">
              <a:lnSpc>
                <a:spcPct val="150000"/>
              </a:lnSpc>
              <a:buClr>
                <a:srgbClr val="D5042A"/>
              </a:buClr>
              <a:buFont typeface="Wingdings" panose="05000000000000000000" pitchFamily="2" charset="2"/>
              <a:buChar char="v"/>
            </a:pPr>
            <a:r>
              <a:rPr lang="tr-TR" sz="2600" dirty="0" smtClean="0"/>
              <a:t>Özel Durumlar</a:t>
            </a:r>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
        <p:nvSpPr>
          <p:cNvPr id="6" name="Dikdörtgen 5"/>
          <p:cNvSpPr/>
          <p:nvPr/>
        </p:nvSpPr>
        <p:spPr>
          <a:xfrm>
            <a:off x="1453832" y="1886424"/>
            <a:ext cx="2068195" cy="461665"/>
          </a:xfrm>
          <a:prstGeom prst="rect">
            <a:avLst/>
          </a:prstGeom>
        </p:spPr>
        <p:txBody>
          <a:bodyPr wrap="none">
            <a:spAutoFit/>
          </a:bodyPr>
          <a:lstStyle/>
          <a:p>
            <a:r>
              <a:rPr lang="tr-TR" sz="2400" dirty="0">
                <a:latin typeface="Arial" panose="020B0604020202020204" pitchFamily="34" charset="0"/>
                <a:cs typeface="Arial" panose="020B0604020202020204" pitchFamily="34" charset="0"/>
              </a:rPr>
              <a:t>Sunum İçeriği</a:t>
            </a:r>
          </a:p>
        </p:txBody>
      </p:sp>
    </p:spTree>
    <p:extLst>
      <p:ext uri="{BB962C8B-B14F-4D97-AF65-F5344CB8AC3E}">
        <p14:creationId xmlns:p14="http://schemas.microsoft.com/office/powerpoint/2010/main" val="274034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t>
            </a:r>
            <a:r>
              <a:rPr lang="tr-TR" dirty="0"/>
              <a:t>M</a:t>
            </a:r>
            <a:r>
              <a:rPr lang="tr-TR" dirty="0" smtClean="0"/>
              <a:t>adde </a:t>
            </a:r>
            <a:r>
              <a:rPr lang="tr-TR" dirty="0"/>
              <a:t>kullanım düzeyi nedir?</a:t>
            </a:r>
          </a:p>
        </p:txBody>
      </p:sp>
      <p:pic>
        <p:nvPicPr>
          <p:cNvPr id="4" name="Picture 2"/>
          <p:cNvPicPr>
            <a:picLocks noChangeAspect="1" noChangeArrowheads="1"/>
          </p:cNvPicPr>
          <p:nvPr/>
        </p:nvPicPr>
        <p:blipFill>
          <a:blip r:embed="rId2" cstate="print"/>
          <a:srcRect t="16724" b="67662"/>
          <a:stretch>
            <a:fillRect/>
          </a:stretch>
        </p:blipFill>
        <p:spPr bwMode="auto">
          <a:xfrm>
            <a:off x="1003645" y="1811578"/>
            <a:ext cx="10320839" cy="802053"/>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31783" b="52603"/>
          <a:stretch>
            <a:fillRect/>
          </a:stretch>
        </p:blipFill>
        <p:spPr bwMode="auto">
          <a:xfrm>
            <a:off x="1003645" y="2561723"/>
            <a:ext cx="10320838" cy="968244"/>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t="46651" b="36928"/>
          <a:stretch>
            <a:fillRect/>
          </a:stretch>
        </p:blipFill>
        <p:spPr bwMode="auto">
          <a:xfrm>
            <a:off x="1003645" y="3512674"/>
            <a:ext cx="10320838" cy="778965"/>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61711" b="16169"/>
          <a:stretch>
            <a:fillRect/>
          </a:stretch>
        </p:blipFill>
        <p:spPr bwMode="auto">
          <a:xfrm>
            <a:off x="1003645" y="4219186"/>
            <a:ext cx="10320838" cy="920896"/>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t="85293" b="1110"/>
          <a:stretch>
            <a:fillRect/>
          </a:stretch>
        </p:blipFill>
        <p:spPr bwMode="auto">
          <a:xfrm>
            <a:off x="1003645" y="5121341"/>
            <a:ext cx="10320838" cy="748310"/>
          </a:xfrm>
          <a:prstGeom prst="rect">
            <a:avLst/>
          </a:prstGeom>
          <a:noFill/>
          <a:ln w="9525">
            <a:noFill/>
            <a:miter lim="800000"/>
            <a:headEnd/>
            <a:tailEnd/>
          </a:ln>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b="83830"/>
          <a:stretch>
            <a:fillRect/>
          </a:stretch>
        </p:blipFill>
        <p:spPr bwMode="auto">
          <a:xfrm>
            <a:off x="1003647" y="1011910"/>
            <a:ext cx="1032084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980" y="5829301"/>
            <a:ext cx="10454057" cy="87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9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5. </a:t>
            </a:r>
            <a:r>
              <a:rPr lang="tr-TR" dirty="0"/>
              <a:t>M</a:t>
            </a:r>
            <a:r>
              <a:rPr lang="tr-TR" dirty="0" smtClean="0"/>
              <a:t>adde </a:t>
            </a:r>
            <a:r>
              <a:rPr lang="tr-TR" dirty="0"/>
              <a:t>kullanım düzeyi nedir?</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tr-TR" dirty="0"/>
              <a:t>Yukarıdaki </a:t>
            </a:r>
            <a:r>
              <a:rPr lang="tr-TR" dirty="0" smtClean="0"/>
              <a:t>ilk 6 soruya sorulara </a:t>
            </a:r>
            <a:r>
              <a:rPr lang="tr-TR" dirty="0"/>
              <a:t>verilen yanıtların toplam puanı 4 veya üstü ise kişinin madde kullanım düzeyi </a:t>
            </a:r>
            <a:r>
              <a:rPr lang="tr-TR" dirty="0">
                <a:solidFill>
                  <a:srgbClr val="FF0000"/>
                </a:solidFill>
              </a:rPr>
              <a:t>YÜKSEK RİSK </a:t>
            </a:r>
            <a:r>
              <a:rPr lang="tr-TR" dirty="0"/>
              <a:t>olarak </a:t>
            </a:r>
            <a:r>
              <a:rPr lang="tr-TR" dirty="0" smtClean="0"/>
              <a:t>değerlendirilmelidir.</a:t>
            </a:r>
          </a:p>
          <a:p>
            <a:pPr marL="457200" indent="-457200">
              <a:lnSpc>
                <a:spcPct val="150000"/>
              </a:lnSpc>
            </a:pPr>
            <a:endParaRPr lang="tr-TR" dirty="0"/>
          </a:p>
          <a:p>
            <a:pPr marL="457200" indent="-457200">
              <a:lnSpc>
                <a:spcPct val="150000"/>
              </a:lnSpc>
            </a:pPr>
            <a:r>
              <a:rPr lang="tr-TR" dirty="0"/>
              <a:t>Eğer kişi daha önce damar yoluyla madde kullandıysa, doğrudan yüksek risk olarak kabul edilmelidir. </a:t>
            </a:r>
          </a:p>
          <a:p>
            <a:endParaRPr lang="tr-TR" dirty="0"/>
          </a:p>
        </p:txBody>
      </p:sp>
    </p:spTree>
    <p:extLst>
      <p:ext uri="{BB962C8B-B14F-4D97-AF65-F5344CB8AC3E}">
        <p14:creationId xmlns:p14="http://schemas.microsoft.com/office/powerpoint/2010/main" val="169586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16200000">
            <a:off x="-3185214" y="3735513"/>
            <a:ext cx="7810865" cy="720110"/>
          </a:xfrm>
        </p:spPr>
        <p:txBody>
          <a:bodyPr>
            <a:normAutofit/>
          </a:bodyPr>
          <a:lstStyle/>
          <a:p>
            <a:r>
              <a:rPr lang="tr-TR" sz="2400" dirty="0" smtClean="0"/>
              <a:t>Bağımlılık Tanı Ölçütleri (Dsm-5’e Göre)</a:t>
            </a:r>
            <a:endParaRPr lang="tr-TR" sz="2400" dirty="0"/>
          </a:p>
        </p:txBody>
      </p:sp>
      <p:sp>
        <p:nvSpPr>
          <p:cNvPr id="8" name="İçerik Yer Tutucusu 2"/>
          <p:cNvSpPr txBox="1">
            <a:spLocks/>
          </p:cNvSpPr>
          <p:nvPr/>
        </p:nvSpPr>
        <p:spPr>
          <a:xfrm>
            <a:off x="1295400" y="1075970"/>
            <a:ext cx="10515600" cy="5646421"/>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tr-TR" sz="1800" dirty="0"/>
              <a:t>İstendiğinden daha büyük ölçüde veya uzun süreli kullanım</a:t>
            </a:r>
          </a:p>
          <a:p>
            <a:pPr marL="514350" indent="-514350">
              <a:lnSpc>
                <a:spcPct val="150000"/>
              </a:lnSpc>
              <a:buFont typeface="+mj-lt"/>
              <a:buAutoNum type="arabicPeriod"/>
            </a:pPr>
            <a:r>
              <a:rPr lang="tr-TR" sz="1800" dirty="0"/>
              <a:t>Maddeyi bırakmak veya kontrol altında tutmak için istek veya sonuç vermeyen çabalar</a:t>
            </a:r>
          </a:p>
          <a:p>
            <a:pPr marL="514350" indent="-514350">
              <a:lnSpc>
                <a:spcPct val="150000"/>
              </a:lnSpc>
              <a:buFont typeface="+mj-lt"/>
              <a:buAutoNum type="arabicPeriod"/>
            </a:pPr>
            <a:r>
              <a:rPr lang="tr-TR" sz="1800" dirty="0"/>
              <a:t>Maddeyi elde etmek, kullanmak veya etkilerinden kurtulmak için gerekli etkinliklere çok zaman ayırma</a:t>
            </a:r>
          </a:p>
          <a:p>
            <a:pPr marL="514350" indent="-514350">
              <a:lnSpc>
                <a:spcPct val="150000"/>
              </a:lnSpc>
              <a:buFont typeface="+mj-lt"/>
              <a:buAutoNum type="arabicPeriod"/>
            </a:pPr>
            <a:r>
              <a:rPr lang="tr-TR" sz="1800" dirty="0"/>
              <a:t>Madde kullanımı için çok büyük bir istek duyma veya kendini zorlanmış hissetme</a:t>
            </a:r>
          </a:p>
          <a:p>
            <a:pPr marL="514350" indent="-514350">
              <a:lnSpc>
                <a:spcPct val="150000"/>
              </a:lnSpc>
              <a:buFont typeface="+mj-lt"/>
              <a:buAutoNum type="arabicPeriod"/>
            </a:pPr>
            <a:r>
              <a:rPr lang="tr-TR" sz="1800" dirty="0"/>
              <a:t>Tekrar eden kullanım sonucu sorumluluklarını yerine getirememe (işte, okulda, evde)</a:t>
            </a:r>
          </a:p>
          <a:p>
            <a:pPr marL="514350" indent="-514350">
              <a:lnSpc>
                <a:spcPct val="150000"/>
              </a:lnSpc>
              <a:buFont typeface="+mj-lt"/>
              <a:buAutoNum type="arabicPeriod"/>
            </a:pPr>
            <a:r>
              <a:rPr lang="tr-TR" sz="1800" dirty="0"/>
              <a:t>Olumsuz etkilerine rağmen kullanıma devam etme (toplumsal ve kişiler arası sorunlar)</a:t>
            </a:r>
          </a:p>
          <a:p>
            <a:pPr marL="514350" indent="-514350">
              <a:lnSpc>
                <a:spcPct val="150000"/>
              </a:lnSpc>
              <a:buFont typeface="+mj-lt"/>
              <a:buAutoNum type="arabicPeriod"/>
            </a:pPr>
            <a:r>
              <a:rPr lang="tr-TR" sz="1800" dirty="0"/>
              <a:t>Kullanımdan dolayı günlük etkinliklerin bırakılması veya azaltılması (iş, eğlence vb.)</a:t>
            </a:r>
          </a:p>
          <a:p>
            <a:pPr marL="514350" indent="-514350">
              <a:lnSpc>
                <a:spcPct val="150000"/>
              </a:lnSpc>
              <a:buFont typeface="+mj-lt"/>
              <a:buAutoNum type="arabicPeriod"/>
            </a:pPr>
            <a:r>
              <a:rPr lang="tr-TR" sz="1800" dirty="0"/>
              <a:t>Tehlikeli olabilecek durumlarda dahi kullanmaya devam etme</a:t>
            </a:r>
          </a:p>
          <a:p>
            <a:pPr marL="514350" indent="-514350">
              <a:lnSpc>
                <a:spcPct val="150000"/>
              </a:lnSpc>
              <a:buFont typeface="+mj-lt"/>
              <a:buAutoNum type="arabicPeriod"/>
            </a:pPr>
            <a:r>
              <a:rPr lang="tr-TR" sz="1800" dirty="0"/>
              <a:t>Olumsuz bedensel veya ruhsal etkilerinin bilinmesine rağmen kullanmayı sürdürme</a:t>
            </a:r>
          </a:p>
          <a:p>
            <a:pPr marL="514350" indent="-514350">
              <a:lnSpc>
                <a:spcPct val="150000"/>
              </a:lnSpc>
              <a:buFont typeface="+mj-lt"/>
              <a:buAutoNum type="arabicPeriod"/>
            </a:pPr>
            <a:r>
              <a:rPr lang="tr-TR" sz="1800" dirty="0"/>
              <a:t>Maddeye tolerans gelişmiş olması </a:t>
            </a:r>
          </a:p>
          <a:p>
            <a:pPr marL="514350" indent="-514350">
              <a:lnSpc>
                <a:spcPct val="150000"/>
              </a:lnSpc>
              <a:buFont typeface="+mj-lt"/>
              <a:buAutoNum type="arabicPeriod"/>
            </a:pPr>
            <a:r>
              <a:rPr lang="tr-TR" sz="1800" dirty="0"/>
              <a:t>Yoksunluk </a:t>
            </a:r>
            <a:r>
              <a:rPr lang="tr-TR" sz="1800" dirty="0" smtClean="0"/>
              <a:t>belirtileri</a:t>
            </a:r>
            <a:endParaRPr lang="tr-TR" sz="1800" dirty="0"/>
          </a:p>
        </p:txBody>
      </p:sp>
      <p:sp>
        <p:nvSpPr>
          <p:cNvPr id="4" name="3 Dikdörtgen"/>
          <p:cNvSpPr/>
          <p:nvPr/>
        </p:nvSpPr>
        <p:spPr>
          <a:xfrm>
            <a:off x="9887744" y="3610957"/>
            <a:ext cx="2304256" cy="324704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spcAft>
                <a:spcPts val="600"/>
              </a:spcAft>
              <a:buNone/>
            </a:pPr>
            <a:r>
              <a:rPr lang="tr-TR" sz="1900" dirty="0">
                <a:latin typeface="+mj-lt"/>
              </a:rPr>
              <a:t>1 yıl içinde bulguların;</a:t>
            </a:r>
          </a:p>
          <a:p>
            <a:pPr marL="358775" indent="-358775">
              <a:spcAft>
                <a:spcPts val="600"/>
              </a:spcAft>
              <a:buFont typeface="Arial" pitchFamily="34" charset="0"/>
              <a:buChar char="•"/>
            </a:pPr>
            <a:r>
              <a:rPr lang="tr-TR" sz="1900" dirty="0">
                <a:latin typeface="+mj-lt"/>
              </a:rPr>
              <a:t>2 veya 3’ü varsa hafif, </a:t>
            </a:r>
          </a:p>
          <a:p>
            <a:pPr marL="358775" indent="-358775">
              <a:spcAft>
                <a:spcPts val="600"/>
              </a:spcAft>
              <a:buFont typeface="Arial" pitchFamily="34" charset="0"/>
              <a:buChar char="•"/>
            </a:pPr>
            <a:r>
              <a:rPr lang="tr-TR" sz="1900" dirty="0">
                <a:latin typeface="+mj-lt"/>
              </a:rPr>
              <a:t>4 veya 5’i varsa orta, </a:t>
            </a:r>
          </a:p>
          <a:p>
            <a:pPr marL="358775" indent="-358775">
              <a:spcAft>
                <a:spcPts val="600"/>
              </a:spcAft>
              <a:buFont typeface="Arial" pitchFamily="34" charset="0"/>
              <a:buChar char="•"/>
            </a:pPr>
            <a:r>
              <a:rPr lang="tr-TR" sz="1900" dirty="0">
                <a:latin typeface="+mj-lt"/>
              </a:rPr>
              <a:t>6 veya daha fazlası varsa şiddetli kabul edilir.</a:t>
            </a:r>
            <a:endParaRPr lang="en-US" sz="1900" dirty="0">
              <a:latin typeface="+mj-lt"/>
            </a:endParaRPr>
          </a:p>
        </p:txBody>
      </p:sp>
      <p:sp>
        <p:nvSpPr>
          <p:cNvPr id="5" name="Unvan 1"/>
          <p:cNvSpPr txBox="1">
            <a:spLocks/>
          </p:cNvSpPr>
          <p:nvPr/>
        </p:nvSpPr>
        <p:spPr>
          <a:xfrm>
            <a:off x="1566039" y="355860"/>
            <a:ext cx="10515600" cy="720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mtClean="0"/>
              <a:t>5. Alkol-madde kullanım düzeyi nedir?</a:t>
            </a:r>
            <a:endParaRPr lang="tr-TR" dirty="0"/>
          </a:p>
        </p:txBody>
      </p:sp>
    </p:spTree>
    <p:extLst>
      <p:ext uri="{BB962C8B-B14F-4D97-AF65-F5344CB8AC3E}">
        <p14:creationId xmlns:p14="http://schemas.microsoft.com/office/powerpoint/2010/main" val="3493747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6. Ailenin İhtiyaçları Neler? </a:t>
            </a:r>
            <a:endParaRPr lang="tr-TR" dirty="0"/>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tr-TR" dirty="0"/>
              <a:t>Ailenin bağımlılıkla ilgili bilgi ve tutumları uygun mu?</a:t>
            </a:r>
          </a:p>
          <a:p>
            <a:pPr marL="457200" indent="-457200">
              <a:lnSpc>
                <a:spcPct val="150000"/>
              </a:lnSpc>
            </a:pPr>
            <a:r>
              <a:rPr lang="tr-TR" dirty="0"/>
              <a:t>Aile içi bağlar yeterli mi? </a:t>
            </a:r>
          </a:p>
          <a:p>
            <a:pPr marL="0" indent="0">
              <a:lnSpc>
                <a:spcPct val="150000"/>
              </a:lnSpc>
              <a:buNone/>
            </a:pPr>
            <a:r>
              <a:rPr lang="tr-TR" dirty="0" smtClean="0"/>
              <a:t>	- </a:t>
            </a:r>
            <a:r>
              <a:rPr lang="tr-TR" dirty="0"/>
              <a:t>Birlikte bir şey yapma, aile içi iletişim </a:t>
            </a:r>
            <a:r>
              <a:rPr lang="tr-TR" dirty="0" err="1"/>
              <a:t>vb</a:t>
            </a:r>
            <a:endParaRPr lang="tr-TR" dirty="0"/>
          </a:p>
          <a:p>
            <a:pPr marL="457200" indent="-457200">
              <a:lnSpc>
                <a:spcPct val="150000"/>
              </a:lnSpc>
            </a:pPr>
            <a:r>
              <a:rPr lang="tr-TR" dirty="0"/>
              <a:t>Ebeveynlik becerileri yeterli mi?</a:t>
            </a:r>
          </a:p>
          <a:p>
            <a:pPr marL="914400" lvl="2" indent="0">
              <a:lnSpc>
                <a:spcPct val="150000"/>
              </a:lnSpc>
              <a:buNone/>
            </a:pPr>
            <a:r>
              <a:rPr lang="tr-TR" dirty="0"/>
              <a:t>- Çatışma çözmede yetersizlik</a:t>
            </a:r>
          </a:p>
          <a:p>
            <a:pPr marL="914400" lvl="2" indent="0">
              <a:lnSpc>
                <a:spcPct val="150000"/>
              </a:lnSpc>
              <a:buNone/>
            </a:pPr>
            <a:r>
              <a:rPr lang="tr-TR" dirty="0"/>
              <a:t>- Sorumluluk vermede eksiklik</a:t>
            </a:r>
          </a:p>
          <a:p>
            <a:pPr marL="914400" lvl="2" indent="0">
              <a:lnSpc>
                <a:spcPct val="150000"/>
              </a:lnSpc>
              <a:buNone/>
            </a:pPr>
            <a:r>
              <a:rPr lang="tr-TR" dirty="0"/>
              <a:t>- Kural koymada yetersizlik</a:t>
            </a:r>
          </a:p>
        </p:txBody>
      </p:sp>
    </p:spTree>
    <p:extLst>
      <p:ext uri="{BB962C8B-B14F-4D97-AF65-F5344CB8AC3E}">
        <p14:creationId xmlns:p14="http://schemas.microsoft.com/office/powerpoint/2010/main" val="4166370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Bireysel Müdahalede Temel Yaklaşım</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64627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a:t>Bireysel Müdahalede Temel Yaklaşım</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tr-TR" dirty="0" smtClean="0"/>
              <a:t>Hedef</a:t>
            </a:r>
          </a:p>
          <a:p>
            <a:pPr marL="457200" indent="-457200">
              <a:lnSpc>
                <a:spcPct val="150000"/>
              </a:lnSpc>
            </a:pPr>
            <a:endParaRPr lang="tr-TR" altLang="tr-TR" sz="2400" dirty="0"/>
          </a:p>
          <a:p>
            <a:pPr marL="0" indent="0">
              <a:lnSpc>
                <a:spcPct val="150000"/>
              </a:lnSpc>
              <a:buNone/>
            </a:pPr>
            <a:r>
              <a:rPr lang="tr-TR" altLang="tr-TR" sz="2400" dirty="0" smtClean="0"/>
              <a:t>Alkol/madde </a:t>
            </a:r>
            <a:r>
              <a:rPr lang="tr-TR" altLang="tr-TR" sz="2400" dirty="0"/>
              <a:t>kullanan bireyleri temel yaklaşım ilkeleri doğrultusunda değerlendirebilmek</a:t>
            </a:r>
          </a:p>
          <a:p>
            <a:pPr marL="457200" indent="-457200">
              <a:lnSpc>
                <a:spcPct val="150000"/>
              </a:lnSpc>
            </a:pPr>
            <a:endParaRPr lang="tr-TR" dirty="0"/>
          </a:p>
        </p:txBody>
      </p:sp>
    </p:spTree>
    <p:extLst>
      <p:ext uri="{BB962C8B-B14F-4D97-AF65-F5344CB8AC3E}">
        <p14:creationId xmlns:p14="http://schemas.microsoft.com/office/powerpoint/2010/main" val="1122057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a:t>Bireysel Müdahalede Temel Yaklaşım</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Akış</a:t>
            </a:r>
          </a:p>
          <a:p>
            <a:pPr marL="457200" indent="-457200">
              <a:lnSpc>
                <a:spcPct val="150000"/>
              </a:lnSpc>
              <a:defRPr/>
            </a:pPr>
            <a:r>
              <a:rPr lang="tr-TR" altLang="tr-TR" dirty="0"/>
              <a:t>Genel görüşme ilkeleri</a:t>
            </a:r>
          </a:p>
          <a:p>
            <a:pPr marL="457200" indent="-457200">
              <a:lnSpc>
                <a:spcPct val="150000"/>
              </a:lnSpc>
              <a:defRPr/>
            </a:pPr>
            <a:r>
              <a:rPr lang="tr-TR" altLang="tr-TR" dirty="0"/>
              <a:t>Madde kullanan hastaya temel yaklaşım</a:t>
            </a:r>
          </a:p>
          <a:p>
            <a:pPr marL="457200" indent="-457200">
              <a:lnSpc>
                <a:spcPct val="150000"/>
              </a:lnSpc>
              <a:defRPr/>
            </a:pPr>
            <a:r>
              <a:rPr lang="en-US" altLang="tr-TR" dirty="0" err="1"/>
              <a:t>Görüşmede</a:t>
            </a:r>
            <a:r>
              <a:rPr lang="en-US" altLang="tr-TR" dirty="0"/>
              <a:t> </a:t>
            </a:r>
            <a:r>
              <a:rPr lang="en-US" altLang="tr-TR" dirty="0" err="1"/>
              <a:t>yapılmaması</a:t>
            </a:r>
            <a:r>
              <a:rPr lang="en-US" altLang="tr-TR" dirty="0"/>
              <a:t> </a:t>
            </a:r>
            <a:r>
              <a:rPr lang="en-US" altLang="tr-TR" dirty="0" err="1"/>
              <a:t>gerekenler</a:t>
            </a:r>
            <a:endParaRPr lang="tr-TR" altLang="tr-TR" dirty="0"/>
          </a:p>
          <a:p>
            <a:pPr marL="457200" indent="-457200">
              <a:lnSpc>
                <a:spcPct val="150000"/>
              </a:lnSpc>
              <a:defRPr/>
            </a:pPr>
            <a:r>
              <a:rPr lang="en-US" altLang="tr-TR" dirty="0" err="1"/>
              <a:t>Görüşmede</a:t>
            </a:r>
            <a:r>
              <a:rPr lang="en-US" altLang="tr-TR" dirty="0"/>
              <a:t> </a:t>
            </a:r>
            <a:r>
              <a:rPr lang="en-US" altLang="tr-TR" dirty="0" err="1"/>
              <a:t>yapılması</a:t>
            </a:r>
            <a:r>
              <a:rPr lang="en-US" altLang="tr-TR" dirty="0"/>
              <a:t> </a:t>
            </a:r>
            <a:r>
              <a:rPr lang="en-US" altLang="tr-TR" dirty="0" err="1"/>
              <a:t>gerekenler</a:t>
            </a:r>
            <a:endParaRPr lang="tr-TR" altLang="tr-TR" dirty="0"/>
          </a:p>
          <a:p>
            <a:pPr marL="457200" indent="-457200">
              <a:lnSpc>
                <a:spcPct val="150000"/>
              </a:lnSpc>
              <a:defRPr/>
            </a:pPr>
            <a:r>
              <a:rPr lang="en-US" altLang="tr-TR" dirty="0" err="1"/>
              <a:t>Değişim</a:t>
            </a:r>
            <a:r>
              <a:rPr lang="en-US" altLang="tr-TR" dirty="0"/>
              <a:t> </a:t>
            </a:r>
            <a:r>
              <a:rPr lang="en-US" altLang="tr-TR" dirty="0" err="1"/>
              <a:t>basamakları</a:t>
            </a:r>
            <a:endParaRPr lang="en-US" altLang="tr-TR" dirty="0"/>
          </a:p>
          <a:p>
            <a:pPr marL="457200" indent="-457200">
              <a:lnSpc>
                <a:spcPct val="150000"/>
              </a:lnSpc>
            </a:pPr>
            <a:endParaRPr lang="tr-TR" altLang="tr-TR" sz="2400" dirty="0"/>
          </a:p>
        </p:txBody>
      </p:sp>
    </p:spTree>
    <p:extLst>
      <p:ext uri="{BB962C8B-B14F-4D97-AF65-F5344CB8AC3E}">
        <p14:creationId xmlns:p14="http://schemas.microsoft.com/office/powerpoint/2010/main" val="4268339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a:t>Bireysel Müdahalede Temel Yaklaşım</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Görüşmede Hedefler</a:t>
            </a:r>
          </a:p>
          <a:p>
            <a:pPr marL="457200" indent="-457200">
              <a:lnSpc>
                <a:spcPct val="150000"/>
              </a:lnSpc>
              <a:defRPr/>
            </a:pPr>
            <a:r>
              <a:rPr lang="tr-TR" altLang="tr-TR" dirty="0"/>
              <a:t>Hastanın alkol/madde kullanım durumunu anlamak</a:t>
            </a:r>
          </a:p>
          <a:p>
            <a:pPr marL="457200" indent="-457200">
              <a:lnSpc>
                <a:spcPct val="150000"/>
              </a:lnSpc>
              <a:defRPr/>
            </a:pPr>
            <a:r>
              <a:rPr lang="tr-TR" altLang="tr-TR" dirty="0"/>
              <a:t>Hastanın alkol/madde kullanımı konusunda farkındalığını sağlamak.</a:t>
            </a:r>
          </a:p>
          <a:p>
            <a:pPr marL="457200" indent="-457200">
              <a:lnSpc>
                <a:spcPct val="150000"/>
              </a:lnSpc>
              <a:defRPr/>
            </a:pPr>
            <a:r>
              <a:rPr lang="tr-TR" altLang="tr-TR" dirty="0"/>
              <a:t>Hastanın madde kullanımının altında yatan bireysel, sosyal ve ruhsal sorunların ilişkisini gözden geçirebilmek.</a:t>
            </a:r>
          </a:p>
          <a:p>
            <a:pPr marL="457200" indent="-457200">
              <a:lnSpc>
                <a:spcPct val="150000"/>
              </a:lnSpc>
            </a:pPr>
            <a:endParaRPr lang="tr-TR" altLang="tr-TR" sz="2400" dirty="0"/>
          </a:p>
        </p:txBody>
      </p:sp>
    </p:spTree>
    <p:extLst>
      <p:ext uri="{BB962C8B-B14F-4D97-AF65-F5344CB8AC3E}">
        <p14:creationId xmlns:p14="http://schemas.microsoft.com/office/powerpoint/2010/main" val="1383845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a:t>Bireysel Müdahalede Temel Yaklaşım</a:t>
            </a:r>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Görüşmede Hedefler</a:t>
            </a:r>
          </a:p>
          <a:p>
            <a:pPr marL="457200" indent="-457200">
              <a:lnSpc>
                <a:spcPct val="150000"/>
              </a:lnSpc>
              <a:defRPr/>
            </a:pPr>
            <a:r>
              <a:rPr lang="tr-TR" altLang="tr-TR" dirty="0" smtClean="0"/>
              <a:t>Hastayı </a:t>
            </a:r>
            <a:r>
              <a:rPr lang="tr-TR" altLang="tr-TR" dirty="0"/>
              <a:t>madde kullanmaması için cesaretlendirmek, motive etmek ve uygun çözümler üretmesine yardımcı olmak.</a:t>
            </a:r>
          </a:p>
          <a:p>
            <a:pPr marL="457200" indent="-457200">
              <a:lnSpc>
                <a:spcPct val="150000"/>
              </a:lnSpc>
              <a:defRPr/>
            </a:pPr>
            <a:r>
              <a:rPr lang="tr-TR" altLang="tr-TR" dirty="0"/>
              <a:t>AA, NA gibi kendine yardım gruplarına gitmesini ve bunlara devamını sağlamak.</a:t>
            </a:r>
          </a:p>
          <a:p>
            <a:pPr marL="457200" indent="-457200">
              <a:lnSpc>
                <a:spcPct val="150000"/>
              </a:lnSpc>
              <a:defRPr/>
            </a:pPr>
            <a:r>
              <a:rPr lang="tr-TR" altLang="tr-TR" dirty="0" err="1"/>
              <a:t>Relapsa</a:t>
            </a:r>
            <a:r>
              <a:rPr lang="tr-TR" altLang="tr-TR" dirty="0"/>
              <a:t> neden olan düşünce ve davranışlarını tanımasını ve farkına varmasına yardımcı olmak.</a:t>
            </a:r>
          </a:p>
          <a:p>
            <a:pPr marL="457200" indent="-457200">
              <a:lnSpc>
                <a:spcPct val="150000"/>
              </a:lnSpc>
            </a:pPr>
            <a:endParaRPr lang="tr-TR" altLang="tr-TR" sz="2400" dirty="0"/>
          </a:p>
        </p:txBody>
      </p:sp>
    </p:spTree>
    <p:extLst>
      <p:ext uri="{BB962C8B-B14F-4D97-AF65-F5344CB8AC3E}">
        <p14:creationId xmlns:p14="http://schemas.microsoft.com/office/powerpoint/2010/main" val="2347592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Genel Görüşme İlkeleri</a:t>
            </a:r>
            <a:endParaRPr lang="tr-TR" dirty="0"/>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Görüşmede </a:t>
            </a:r>
            <a:r>
              <a:rPr lang="tr-TR" dirty="0"/>
              <a:t>b</a:t>
            </a:r>
            <a:r>
              <a:rPr lang="tr-TR" dirty="0" smtClean="0"/>
              <a:t>eklediğimiz durumlar</a:t>
            </a:r>
          </a:p>
          <a:p>
            <a:pPr marL="457200" indent="-457200">
              <a:lnSpc>
                <a:spcPct val="150000"/>
              </a:lnSpc>
              <a:defRPr/>
            </a:pPr>
            <a:r>
              <a:rPr lang="tr-TR" altLang="tr-TR" dirty="0"/>
              <a:t>Minimize etme</a:t>
            </a:r>
          </a:p>
          <a:p>
            <a:pPr marL="457200" indent="-457200">
              <a:lnSpc>
                <a:spcPct val="150000"/>
              </a:lnSpc>
              <a:defRPr/>
            </a:pPr>
            <a:r>
              <a:rPr lang="tr-TR" altLang="tr-TR" dirty="0"/>
              <a:t>Yalan söyleme</a:t>
            </a:r>
          </a:p>
          <a:p>
            <a:pPr marL="457200" indent="-457200">
              <a:lnSpc>
                <a:spcPct val="150000"/>
              </a:lnSpc>
              <a:defRPr/>
            </a:pPr>
            <a:r>
              <a:rPr lang="tr-TR" altLang="tr-TR" dirty="0"/>
              <a:t>Önemsememe</a:t>
            </a:r>
          </a:p>
          <a:p>
            <a:pPr marL="457200" indent="-457200">
              <a:lnSpc>
                <a:spcPct val="150000"/>
              </a:lnSpc>
              <a:defRPr/>
            </a:pPr>
            <a:r>
              <a:rPr lang="tr-TR" altLang="tr-TR" dirty="0"/>
              <a:t>Kullanıma bağlı problemleri gizleme</a:t>
            </a:r>
          </a:p>
          <a:p>
            <a:pPr marL="457200" indent="-457200">
              <a:lnSpc>
                <a:spcPct val="150000"/>
              </a:lnSpc>
              <a:defRPr/>
            </a:pPr>
            <a:r>
              <a:rPr lang="tr-TR" altLang="tr-TR" dirty="0"/>
              <a:t>Direnç </a:t>
            </a:r>
          </a:p>
        </p:txBody>
      </p:sp>
    </p:spTree>
    <p:extLst>
      <p:ext uri="{BB962C8B-B14F-4D97-AF65-F5344CB8AC3E}">
        <p14:creationId xmlns:p14="http://schemas.microsoft.com/office/powerpoint/2010/main" val="230244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1524000" y="2781300"/>
            <a:ext cx="9144000" cy="4419600"/>
          </a:xfrm>
        </p:spPr>
        <p:txBody>
          <a:bodyPr/>
          <a:lstStyle/>
          <a:p>
            <a:pPr>
              <a:buClr>
                <a:srgbClr val="D5042A"/>
              </a:buClr>
            </a:pPr>
            <a:r>
              <a:rPr lang="tr-TR" sz="4800" dirty="0" smtClean="0"/>
              <a:t>Bağımlılığa İlişkin Temel Bilgiler</a:t>
            </a:r>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40520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Genel Görüşme İlkeleri</a:t>
            </a:r>
            <a:endParaRPr lang="tr-TR" dirty="0"/>
          </a:p>
        </p:txBody>
      </p:sp>
      <p:graphicFrame>
        <p:nvGraphicFramePr>
          <p:cNvPr id="4" name="Content Placeholder 1"/>
          <p:cNvGraphicFramePr>
            <a:graphicFrameLocks/>
          </p:cNvGraphicFramePr>
          <p:nvPr>
            <p:extLst>
              <p:ext uri="{D42A27DB-BD31-4B8C-83A1-F6EECF244321}">
                <p14:modId xmlns:p14="http://schemas.microsoft.com/office/powerpoint/2010/main" val="2102452291"/>
              </p:ext>
            </p:extLst>
          </p:nvPr>
        </p:nvGraphicFramePr>
        <p:xfrm>
          <a:off x="1566039" y="1630279"/>
          <a:ext cx="968531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985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Madde Kullanan Hastaya Temel Yaklaşım</a:t>
            </a:r>
            <a:endParaRPr lang="tr-TR" dirty="0"/>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Hastaya temel yaklaşım şu sırada ilerler,</a:t>
            </a:r>
          </a:p>
          <a:p>
            <a:pPr>
              <a:lnSpc>
                <a:spcPct val="150000"/>
              </a:lnSpc>
            </a:pPr>
            <a:r>
              <a:rPr lang="tr-TR" dirty="0" smtClean="0"/>
              <a:t>Mevcut </a:t>
            </a:r>
            <a:r>
              <a:rPr lang="tr-TR" dirty="0"/>
              <a:t>durumu değerlendirme</a:t>
            </a:r>
          </a:p>
          <a:p>
            <a:pPr>
              <a:lnSpc>
                <a:spcPct val="150000"/>
              </a:lnSpc>
            </a:pPr>
            <a:r>
              <a:rPr lang="tr-TR" dirty="0"/>
              <a:t>Farkındalık oluşturma</a:t>
            </a:r>
          </a:p>
          <a:p>
            <a:pPr>
              <a:lnSpc>
                <a:spcPct val="150000"/>
              </a:lnSpc>
            </a:pPr>
            <a:r>
              <a:rPr lang="tr-TR" dirty="0"/>
              <a:t>Tedavi işbirliği sağlama </a:t>
            </a:r>
          </a:p>
          <a:p>
            <a:pPr>
              <a:lnSpc>
                <a:spcPct val="150000"/>
              </a:lnSpc>
            </a:pPr>
            <a:r>
              <a:rPr lang="tr-TR" dirty="0"/>
              <a:t>Yeterliliği destekleme ve motivasyon artırma</a:t>
            </a:r>
          </a:p>
        </p:txBody>
      </p:sp>
    </p:spTree>
    <p:extLst>
      <p:ext uri="{BB962C8B-B14F-4D97-AF65-F5344CB8AC3E}">
        <p14:creationId xmlns:p14="http://schemas.microsoft.com/office/powerpoint/2010/main" val="1553311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Madde Kullanan Hastaya Temel Yaklaşım</a:t>
            </a:r>
            <a:endParaRPr lang="tr-TR" dirty="0"/>
          </a:p>
        </p:txBody>
      </p:sp>
      <p:sp>
        <p:nvSpPr>
          <p:cNvPr id="8" name="İçerik Yer Tutucusu 2"/>
          <p:cNvSpPr txBox="1">
            <a:spLocks/>
          </p:cNvSpPr>
          <p:nvPr/>
        </p:nvSpPr>
        <p:spPr>
          <a:xfrm>
            <a:off x="163132" y="6215912"/>
            <a:ext cx="3642360" cy="66611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Madde Kullanım Döngüsü</a:t>
            </a:r>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66972" y="1458621"/>
            <a:ext cx="8243888" cy="49563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61"/>
          <p:cNvGrpSpPr/>
          <p:nvPr/>
        </p:nvGrpSpPr>
        <p:grpSpPr>
          <a:xfrm>
            <a:off x="4609764" y="1585410"/>
            <a:ext cx="1086952" cy="1086952"/>
            <a:chOff x="4608150" y="627147"/>
            <a:chExt cx="1086952" cy="1086952"/>
          </a:xfrm>
          <a:solidFill>
            <a:schemeClr val="tx1">
              <a:lumMod val="85000"/>
              <a:lumOff val="15000"/>
            </a:schemeClr>
          </a:solidFill>
        </p:grpSpPr>
        <p:sp>
          <p:nvSpPr>
            <p:cNvPr id="6" name="Oval 5"/>
            <p:cNvSpPr/>
            <p:nvPr/>
          </p:nvSpPr>
          <p:spPr>
            <a:xfrm>
              <a:off x="4608150" y="627147"/>
              <a:ext cx="1086952" cy="1086952"/>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7" name="Oval 4"/>
            <p:cNvSpPr/>
            <p:nvPr/>
          </p:nvSpPr>
          <p:spPr>
            <a:xfrm>
              <a:off x="4767330" y="786327"/>
              <a:ext cx="768592" cy="7685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7780" tIns="17780" rIns="17780" bIns="17780" spcCol="1270" anchor="ctr"/>
            <a:lstStyle/>
            <a:p>
              <a:pPr algn="ctr" defTabSz="622300" eaLnBrk="1" hangingPunct="1">
                <a:lnSpc>
                  <a:spcPct val="90000"/>
                </a:lnSpc>
                <a:spcAft>
                  <a:spcPct val="35000"/>
                </a:spcAft>
                <a:defRPr/>
              </a:pPr>
              <a:r>
                <a:rPr lang="tr-TR" sz="1400" b="1" dirty="0">
                  <a:solidFill>
                    <a:srgbClr val="FFFF00"/>
                  </a:solidFill>
                </a:rPr>
                <a:t>İlk kullanım</a:t>
              </a:r>
            </a:p>
          </p:txBody>
        </p:sp>
      </p:grpSp>
      <p:grpSp>
        <p:nvGrpSpPr>
          <p:cNvPr id="9" name="Group 62"/>
          <p:cNvGrpSpPr/>
          <p:nvPr/>
        </p:nvGrpSpPr>
        <p:grpSpPr>
          <a:xfrm>
            <a:off x="8282170" y="1094874"/>
            <a:ext cx="1331061" cy="1206002"/>
            <a:chOff x="5232903" y="2135436"/>
            <a:chExt cx="1086952" cy="1086952"/>
          </a:xfrm>
          <a:solidFill>
            <a:schemeClr val="tx1">
              <a:lumMod val="85000"/>
              <a:lumOff val="15000"/>
            </a:schemeClr>
          </a:solidFill>
        </p:grpSpPr>
        <p:sp>
          <p:nvSpPr>
            <p:cNvPr id="10" name="Oval 9"/>
            <p:cNvSpPr/>
            <p:nvPr/>
          </p:nvSpPr>
          <p:spPr>
            <a:xfrm>
              <a:off x="5232903" y="2135436"/>
              <a:ext cx="1086952" cy="1086952"/>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11" name="Oval 6"/>
            <p:cNvSpPr/>
            <p:nvPr/>
          </p:nvSpPr>
          <p:spPr>
            <a:xfrm>
              <a:off x="5392083" y="2294616"/>
              <a:ext cx="768592" cy="7685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7780" tIns="17780" rIns="17780" bIns="17780" spcCol="1270" anchor="ctr"/>
            <a:lstStyle/>
            <a:p>
              <a:pPr algn="ctr" defTabSz="622300" eaLnBrk="1" hangingPunct="1">
                <a:lnSpc>
                  <a:spcPct val="90000"/>
                </a:lnSpc>
                <a:spcAft>
                  <a:spcPct val="35000"/>
                </a:spcAft>
                <a:defRPr/>
              </a:pPr>
              <a:r>
                <a:rPr lang="en-US" sz="1400" b="1" dirty="0">
                  <a:solidFill>
                    <a:srgbClr val="FFFF00"/>
                  </a:solidFill>
                </a:rPr>
                <a:t>K</a:t>
              </a:r>
              <a:r>
                <a:rPr lang="tr-TR" sz="1400" b="1" dirty="0" err="1">
                  <a:solidFill>
                    <a:srgbClr val="FFFF00"/>
                  </a:solidFill>
                </a:rPr>
                <a:t>ullanımı</a:t>
              </a:r>
              <a:r>
                <a:rPr lang="tr-TR" sz="1400" b="1" dirty="0">
                  <a:solidFill>
                    <a:srgbClr val="FFFF00"/>
                  </a:solidFill>
                </a:rPr>
                <a:t> sürdürme</a:t>
              </a:r>
            </a:p>
          </p:txBody>
        </p:sp>
      </p:grpSp>
      <p:grpSp>
        <p:nvGrpSpPr>
          <p:cNvPr id="12" name="Group 63"/>
          <p:cNvGrpSpPr/>
          <p:nvPr/>
        </p:nvGrpSpPr>
        <p:grpSpPr>
          <a:xfrm>
            <a:off x="9434299" y="3302156"/>
            <a:ext cx="1086952" cy="1086952"/>
            <a:chOff x="4608150" y="3643725"/>
            <a:chExt cx="1086952" cy="1086952"/>
          </a:xfrm>
          <a:solidFill>
            <a:schemeClr val="tx1">
              <a:lumMod val="85000"/>
              <a:lumOff val="15000"/>
            </a:schemeClr>
          </a:solidFill>
        </p:grpSpPr>
        <p:sp>
          <p:nvSpPr>
            <p:cNvPr id="13" name="Oval 12"/>
            <p:cNvSpPr/>
            <p:nvPr/>
          </p:nvSpPr>
          <p:spPr>
            <a:xfrm>
              <a:off x="4608150" y="3643725"/>
              <a:ext cx="1086952" cy="1086952"/>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14" name="Oval 8"/>
            <p:cNvSpPr/>
            <p:nvPr/>
          </p:nvSpPr>
          <p:spPr>
            <a:xfrm>
              <a:off x="4680158" y="3802905"/>
              <a:ext cx="936104" cy="76859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7780" tIns="17780" rIns="17780" bIns="17780" spcCol="1270" anchor="ctr"/>
            <a:lstStyle/>
            <a:p>
              <a:pPr algn="ctr" defTabSz="622300" eaLnBrk="1" hangingPunct="1">
                <a:lnSpc>
                  <a:spcPct val="90000"/>
                </a:lnSpc>
                <a:spcAft>
                  <a:spcPct val="35000"/>
                </a:spcAft>
                <a:defRPr/>
              </a:pPr>
              <a:r>
                <a:rPr lang="en-US" sz="1400" b="1" dirty="0">
                  <a:solidFill>
                    <a:srgbClr val="FFFF00"/>
                  </a:solidFill>
                </a:rPr>
                <a:t>K</a:t>
              </a:r>
              <a:r>
                <a:rPr lang="tr-TR" sz="1400" b="1" dirty="0" err="1">
                  <a:solidFill>
                    <a:srgbClr val="FFFF00"/>
                  </a:solidFill>
                </a:rPr>
                <a:t>ullanımda</a:t>
              </a:r>
              <a:r>
                <a:rPr lang="tr-TR" sz="1400" b="1" dirty="0">
                  <a:solidFill>
                    <a:srgbClr val="FFFF00"/>
                  </a:solidFill>
                </a:rPr>
                <a:t> ilerleme</a:t>
              </a:r>
            </a:p>
          </p:txBody>
        </p:sp>
      </p:grpSp>
      <p:grpSp>
        <p:nvGrpSpPr>
          <p:cNvPr id="15" name="Group 70"/>
          <p:cNvGrpSpPr/>
          <p:nvPr/>
        </p:nvGrpSpPr>
        <p:grpSpPr>
          <a:xfrm>
            <a:off x="2644892" y="2535630"/>
            <a:ext cx="1086952" cy="1086952"/>
            <a:chOff x="3099861" y="2394"/>
            <a:chExt cx="1086952" cy="1086952"/>
          </a:xfrm>
          <a:solidFill>
            <a:schemeClr val="tx1">
              <a:lumMod val="85000"/>
              <a:lumOff val="15000"/>
            </a:schemeClr>
          </a:solidFill>
        </p:grpSpPr>
        <p:sp>
          <p:nvSpPr>
            <p:cNvPr id="16" name="Oval 15"/>
            <p:cNvSpPr/>
            <p:nvPr/>
          </p:nvSpPr>
          <p:spPr>
            <a:xfrm>
              <a:off x="3099861" y="2394"/>
              <a:ext cx="1086952" cy="1086952"/>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17" name="Oval 4"/>
            <p:cNvSpPr/>
            <p:nvPr/>
          </p:nvSpPr>
          <p:spPr>
            <a:xfrm>
              <a:off x="3259041" y="161574"/>
              <a:ext cx="768592" cy="7685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17780" tIns="17780" rIns="17780" bIns="17780" spcCol="1270" anchor="ctr"/>
            <a:lstStyle/>
            <a:p>
              <a:pPr algn="ctr" defTabSz="622300" eaLnBrk="1" hangingPunct="1">
                <a:lnSpc>
                  <a:spcPct val="90000"/>
                </a:lnSpc>
                <a:spcAft>
                  <a:spcPct val="35000"/>
                </a:spcAft>
                <a:defRPr/>
              </a:pPr>
              <a:r>
                <a:rPr lang="tr-TR" sz="1400" b="1" dirty="0" err="1">
                  <a:solidFill>
                    <a:srgbClr val="FFFF00"/>
                  </a:solidFill>
                </a:rPr>
                <a:t>Kullanımöncesi</a:t>
              </a:r>
              <a:r>
                <a:rPr lang="tr-TR" sz="1400" b="1" i="1" dirty="0">
                  <a:solidFill>
                    <a:srgbClr val="FFFF00"/>
                  </a:solidFill>
                </a:rPr>
                <a:t> dönem</a:t>
              </a:r>
            </a:p>
          </p:txBody>
        </p:sp>
      </p:grpSp>
      <p:grpSp>
        <p:nvGrpSpPr>
          <p:cNvPr id="18" name="Group 76"/>
          <p:cNvGrpSpPr/>
          <p:nvPr/>
        </p:nvGrpSpPr>
        <p:grpSpPr>
          <a:xfrm>
            <a:off x="7058035" y="5462396"/>
            <a:ext cx="1116128" cy="1116000"/>
            <a:chOff x="2974443" y="4018834"/>
            <a:chExt cx="1337788" cy="1337788"/>
          </a:xfrm>
          <a:solidFill>
            <a:schemeClr val="tx1">
              <a:lumMod val="85000"/>
              <a:lumOff val="15000"/>
            </a:schemeClr>
          </a:solidFill>
        </p:grpSpPr>
        <p:sp>
          <p:nvSpPr>
            <p:cNvPr id="19" name="Oval 18"/>
            <p:cNvSpPr/>
            <p:nvPr/>
          </p:nvSpPr>
          <p:spPr>
            <a:xfrm>
              <a:off x="2974443" y="4018834"/>
              <a:ext cx="1337788" cy="1337788"/>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20" name="Oval 4"/>
            <p:cNvSpPr/>
            <p:nvPr/>
          </p:nvSpPr>
          <p:spPr>
            <a:xfrm>
              <a:off x="3170358" y="4214749"/>
              <a:ext cx="945958" cy="94595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22860" tIns="22860" rIns="22860" bIns="22860" spcCol="1270" anchor="ctr"/>
            <a:lstStyle/>
            <a:p>
              <a:pPr algn="ctr" defTabSz="800100" eaLnBrk="1" hangingPunct="1">
                <a:lnSpc>
                  <a:spcPct val="90000"/>
                </a:lnSpc>
                <a:spcAft>
                  <a:spcPct val="35000"/>
                </a:spcAft>
                <a:defRPr/>
              </a:pPr>
              <a:r>
                <a:rPr lang="tr-TR" sz="1400" b="1" dirty="0">
                  <a:solidFill>
                    <a:srgbClr val="FFFF00"/>
                  </a:solidFill>
                </a:rPr>
                <a:t>Bırakma</a:t>
              </a:r>
            </a:p>
          </p:txBody>
        </p:sp>
      </p:grpSp>
      <p:grpSp>
        <p:nvGrpSpPr>
          <p:cNvPr id="21" name="Group 79"/>
          <p:cNvGrpSpPr>
            <a:grpSpLocks/>
          </p:cNvGrpSpPr>
          <p:nvPr/>
        </p:nvGrpSpPr>
        <p:grpSpPr>
          <a:xfrm>
            <a:off x="4321731" y="4382276"/>
            <a:ext cx="1116000" cy="1116000"/>
            <a:chOff x="1620672" y="3738711"/>
            <a:chExt cx="1617087" cy="1617087"/>
          </a:xfrm>
          <a:solidFill>
            <a:schemeClr val="tx1">
              <a:lumMod val="85000"/>
              <a:lumOff val="15000"/>
            </a:schemeClr>
          </a:solidFill>
        </p:grpSpPr>
        <p:sp>
          <p:nvSpPr>
            <p:cNvPr id="22" name="Oval 21"/>
            <p:cNvSpPr/>
            <p:nvPr/>
          </p:nvSpPr>
          <p:spPr>
            <a:xfrm>
              <a:off x="1620672" y="3738711"/>
              <a:ext cx="1617087" cy="1617087"/>
            </a:xfrm>
            <a:prstGeom prst="ellipse">
              <a:avLst/>
            </a:prstGeom>
            <a:grpFill/>
            <a:ln>
              <a:noFill/>
            </a:ln>
          </p:spPr>
          <p:style>
            <a:lnRef idx="1">
              <a:schemeClr val="accent2"/>
            </a:lnRef>
            <a:fillRef idx="3">
              <a:schemeClr val="accent2"/>
            </a:fillRef>
            <a:effectRef idx="2">
              <a:schemeClr val="accent2"/>
            </a:effectRef>
            <a:fontRef idx="minor">
              <a:schemeClr val="lt1"/>
            </a:fontRef>
          </p:style>
        </p:sp>
        <p:sp>
          <p:nvSpPr>
            <p:cNvPr id="23" name="Oval 4"/>
            <p:cNvSpPr/>
            <p:nvPr/>
          </p:nvSpPr>
          <p:spPr>
            <a:xfrm>
              <a:off x="1857489" y="3975528"/>
              <a:ext cx="1143453" cy="114345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26670" tIns="26670" rIns="26670" bIns="26670" spcCol="1270" anchor="ctr"/>
            <a:lstStyle/>
            <a:p>
              <a:pPr algn="ctr" defTabSz="933450" eaLnBrk="1" hangingPunct="1">
                <a:lnSpc>
                  <a:spcPct val="90000"/>
                </a:lnSpc>
                <a:spcAft>
                  <a:spcPct val="35000"/>
                </a:spcAft>
                <a:defRPr/>
              </a:pPr>
              <a:r>
                <a:rPr lang="tr-TR" sz="1400" b="1" dirty="0">
                  <a:solidFill>
                    <a:srgbClr val="FFFF00"/>
                  </a:solidFill>
                </a:rPr>
                <a:t>Tekrar kullanımı düşünme</a:t>
              </a:r>
            </a:p>
          </p:txBody>
        </p:sp>
      </p:grpSp>
    </p:spTree>
    <p:extLst>
      <p:ext uri="{BB962C8B-B14F-4D97-AF65-F5344CB8AC3E}">
        <p14:creationId xmlns:p14="http://schemas.microsoft.com/office/powerpoint/2010/main" val="32178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Madde Kullanan Hastaya Temel Yaklaşım</a:t>
            </a:r>
            <a:endParaRPr lang="tr-TR" dirty="0"/>
          </a:p>
        </p:txBody>
      </p:sp>
      <p:sp>
        <p:nvSpPr>
          <p:cNvPr id="8" name="İçerik Yer Tutucusu 2"/>
          <p:cNvSpPr txBox="1">
            <a:spLocks/>
          </p:cNvSpPr>
          <p:nvPr/>
        </p:nvSpPr>
        <p:spPr>
          <a:xfrm>
            <a:off x="838200" y="1825625"/>
            <a:ext cx="1051560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Madde kullanan kişi ile görüşme ilkeleri, genel psikiyatrik görüşmenin ilkelerini içerir.</a:t>
            </a:r>
          </a:p>
          <a:p>
            <a:pPr>
              <a:lnSpc>
                <a:spcPct val="150000"/>
              </a:lnSpc>
            </a:pPr>
            <a:r>
              <a:rPr lang="tr-TR" dirty="0"/>
              <a:t>Ancak diğer görüşmelere göre daha hasta merkezlidir. </a:t>
            </a:r>
          </a:p>
          <a:p>
            <a:pPr marL="0" indent="0">
              <a:lnSpc>
                <a:spcPct val="150000"/>
              </a:lnSpc>
              <a:buNone/>
            </a:pPr>
            <a:r>
              <a:rPr lang="tr-TR" dirty="0"/>
              <a:t>- Pasif değil aktif dinleme esastır.</a:t>
            </a:r>
          </a:p>
          <a:p>
            <a:pPr marL="0" indent="0">
              <a:lnSpc>
                <a:spcPct val="150000"/>
              </a:lnSpc>
              <a:buNone/>
            </a:pPr>
            <a:r>
              <a:rPr lang="tr-TR" dirty="0"/>
              <a:t>- Öncelikle hastanın kendisini açıklamaya fırsat vermesini sağlamak</a:t>
            </a:r>
          </a:p>
        </p:txBody>
      </p:sp>
    </p:spTree>
    <p:extLst>
      <p:ext uri="{BB962C8B-B14F-4D97-AF65-F5344CB8AC3E}">
        <p14:creationId xmlns:p14="http://schemas.microsoft.com/office/powerpoint/2010/main" val="4091637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Madde Kullanan Hastaya Temel Yaklaşım</a:t>
            </a:r>
            <a:endParaRPr lang="tr-TR" dirty="0"/>
          </a:p>
        </p:txBody>
      </p:sp>
      <p:sp>
        <p:nvSpPr>
          <p:cNvPr id="8" name="İçerik Yer Tutucusu 2"/>
          <p:cNvSpPr txBox="1">
            <a:spLocks/>
          </p:cNvSpPr>
          <p:nvPr/>
        </p:nvSpPr>
        <p:spPr>
          <a:xfrm>
            <a:off x="838199" y="1825625"/>
            <a:ext cx="11243439"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t>Görüşme esnasında dikkat edilecekler;</a:t>
            </a:r>
          </a:p>
          <a:p>
            <a:pPr>
              <a:lnSpc>
                <a:spcPct val="150000"/>
              </a:lnSpc>
            </a:pPr>
            <a:r>
              <a:rPr lang="tr-TR" dirty="0" smtClean="0"/>
              <a:t>Dinlerken </a:t>
            </a:r>
            <a:r>
              <a:rPr lang="tr-TR" dirty="0"/>
              <a:t>gereken yerlerde konuya açıklama getirmesini </a:t>
            </a:r>
            <a:r>
              <a:rPr lang="tr-TR" dirty="0" smtClean="0"/>
              <a:t>istemek</a:t>
            </a:r>
            <a:endParaRPr lang="tr-TR" dirty="0"/>
          </a:p>
          <a:p>
            <a:pPr>
              <a:lnSpc>
                <a:spcPct val="150000"/>
              </a:lnSpc>
            </a:pPr>
            <a:r>
              <a:rPr lang="tr-TR" dirty="0" smtClean="0"/>
              <a:t>Ne </a:t>
            </a:r>
            <a:r>
              <a:rPr lang="tr-TR" dirty="0"/>
              <a:t>söylediğine ve bunu nasıl ifade ettiğine dikkat etmek</a:t>
            </a:r>
          </a:p>
          <a:p>
            <a:pPr>
              <a:lnSpc>
                <a:spcPct val="150000"/>
              </a:lnSpc>
            </a:pPr>
            <a:r>
              <a:rPr lang="tr-TR" dirty="0" smtClean="0"/>
              <a:t>Hastanın </a:t>
            </a:r>
            <a:r>
              <a:rPr lang="tr-TR" dirty="0"/>
              <a:t>dile getirdiklerini kendi kullandığı dil ile özetleyip çerçevelendirmek</a:t>
            </a:r>
          </a:p>
          <a:p>
            <a:pPr>
              <a:lnSpc>
                <a:spcPct val="150000"/>
              </a:lnSpc>
            </a:pPr>
            <a:r>
              <a:rPr lang="tr-TR" dirty="0" smtClean="0"/>
              <a:t>Duygularını </a:t>
            </a:r>
            <a:r>
              <a:rPr lang="tr-TR" dirty="0"/>
              <a:t>ifade etmesine izin vermek</a:t>
            </a:r>
          </a:p>
          <a:p>
            <a:pPr>
              <a:lnSpc>
                <a:spcPct val="150000"/>
              </a:lnSpc>
            </a:pPr>
            <a:r>
              <a:rPr lang="tr-TR" dirty="0" smtClean="0"/>
              <a:t>Empati </a:t>
            </a:r>
            <a:r>
              <a:rPr lang="tr-TR" dirty="0"/>
              <a:t>kurmak ( anlamaya çalışmak, saygı duymak, kendi yargılarından uzak durmak) </a:t>
            </a:r>
          </a:p>
        </p:txBody>
      </p:sp>
    </p:spTree>
    <p:extLst>
      <p:ext uri="{BB962C8B-B14F-4D97-AF65-F5344CB8AC3E}">
        <p14:creationId xmlns:p14="http://schemas.microsoft.com/office/powerpoint/2010/main" val="2084083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Ne Yapmalı? </a:t>
            </a:r>
            <a:endParaRPr lang="tr-TR" dirty="0"/>
          </a:p>
        </p:txBody>
      </p:sp>
      <p:sp>
        <p:nvSpPr>
          <p:cNvPr id="8" name="İçerik Yer Tutucusu 2"/>
          <p:cNvSpPr txBox="1">
            <a:spLocks/>
          </p:cNvSpPr>
          <p:nvPr/>
        </p:nvSpPr>
        <p:spPr>
          <a:xfrm>
            <a:off x="838199" y="1825625"/>
            <a:ext cx="11243439"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Alkol/madde kullanım düzeyini </a:t>
            </a:r>
            <a:r>
              <a:rPr lang="tr-TR" dirty="0">
                <a:solidFill>
                  <a:srgbClr val="D5042A"/>
                </a:solidFill>
              </a:rPr>
              <a:t>değerlendirmek</a:t>
            </a:r>
          </a:p>
          <a:p>
            <a:pPr>
              <a:lnSpc>
                <a:spcPct val="150000"/>
              </a:lnSpc>
            </a:pPr>
            <a:r>
              <a:rPr lang="tr-TR" dirty="0"/>
              <a:t>Alkol/madde kullanım düzeyi ile ilgili </a:t>
            </a:r>
            <a:r>
              <a:rPr lang="tr-TR" dirty="0">
                <a:solidFill>
                  <a:srgbClr val="D5042A"/>
                </a:solidFill>
              </a:rPr>
              <a:t>geri bildirim vermek</a:t>
            </a:r>
          </a:p>
          <a:p>
            <a:pPr>
              <a:lnSpc>
                <a:spcPct val="150000"/>
              </a:lnSpc>
            </a:pPr>
            <a:r>
              <a:rPr lang="tr-TR" dirty="0"/>
              <a:t>Alkol/madde kullanımı ile ilgili </a:t>
            </a:r>
            <a:r>
              <a:rPr lang="tr-TR" dirty="0">
                <a:solidFill>
                  <a:srgbClr val="D5042A"/>
                </a:solidFill>
              </a:rPr>
              <a:t>bilgilendirme yapmak</a:t>
            </a:r>
          </a:p>
          <a:p>
            <a:pPr>
              <a:lnSpc>
                <a:spcPct val="150000"/>
              </a:lnSpc>
            </a:pPr>
            <a:r>
              <a:rPr lang="tr-TR" dirty="0"/>
              <a:t>Değişim için </a:t>
            </a:r>
            <a:r>
              <a:rPr lang="tr-TR" dirty="0">
                <a:solidFill>
                  <a:srgbClr val="D5042A"/>
                </a:solidFill>
              </a:rPr>
              <a:t>motivasyon artırmak</a:t>
            </a:r>
          </a:p>
          <a:p>
            <a:pPr>
              <a:lnSpc>
                <a:spcPct val="150000"/>
              </a:lnSpc>
            </a:pPr>
            <a:r>
              <a:rPr lang="tr-TR" dirty="0"/>
              <a:t>Değişim için </a:t>
            </a:r>
            <a:r>
              <a:rPr lang="tr-TR" dirty="0">
                <a:solidFill>
                  <a:srgbClr val="D5042A"/>
                </a:solidFill>
              </a:rPr>
              <a:t>önerilerde bulunmak </a:t>
            </a:r>
            <a:r>
              <a:rPr lang="tr-TR" dirty="0"/>
              <a:t>( sorumluluk almak, seçenek sunmak gibi …) </a:t>
            </a:r>
          </a:p>
          <a:p>
            <a:pPr>
              <a:lnSpc>
                <a:spcPct val="150000"/>
              </a:lnSpc>
            </a:pPr>
            <a:r>
              <a:rPr lang="tr-TR" dirty="0"/>
              <a:t>Değişim için </a:t>
            </a:r>
            <a:r>
              <a:rPr lang="tr-TR" dirty="0">
                <a:solidFill>
                  <a:srgbClr val="D5042A"/>
                </a:solidFill>
              </a:rPr>
              <a:t>hedef belirlemek</a:t>
            </a:r>
          </a:p>
        </p:txBody>
      </p:sp>
    </p:spTree>
    <p:extLst>
      <p:ext uri="{BB962C8B-B14F-4D97-AF65-F5344CB8AC3E}">
        <p14:creationId xmlns:p14="http://schemas.microsoft.com/office/powerpoint/2010/main" val="1479391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Nasıl Yapmalı? </a:t>
            </a:r>
            <a:endParaRPr lang="tr-TR" dirty="0"/>
          </a:p>
        </p:txBody>
      </p:sp>
      <p:sp>
        <p:nvSpPr>
          <p:cNvPr id="8" name="İçerik Yer Tutucusu 2"/>
          <p:cNvSpPr txBox="1">
            <a:spLocks/>
          </p:cNvSpPr>
          <p:nvPr/>
        </p:nvSpPr>
        <p:spPr>
          <a:xfrm>
            <a:off x="838199" y="1825625"/>
            <a:ext cx="11243439"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a:solidFill>
                  <a:srgbClr val="D5042A"/>
                </a:solidFill>
              </a:rPr>
              <a:t>Geri bildirim vermek</a:t>
            </a:r>
          </a:p>
          <a:p>
            <a:pPr>
              <a:lnSpc>
                <a:spcPct val="150000"/>
              </a:lnSpc>
            </a:pPr>
            <a:r>
              <a:rPr lang="tr-TR" dirty="0" smtClean="0"/>
              <a:t>Şimdiki </a:t>
            </a:r>
            <a:r>
              <a:rPr lang="tr-TR" dirty="0"/>
              <a:t>durumun açık bir şekilde bilinmesi motivasyonda çok önemli bir etkendir. Bu nedenle kişiye bulunduğu durum ile ilgili geri bildirim verilmelidir.</a:t>
            </a:r>
          </a:p>
          <a:p>
            <a:pPr>
              <a:lnSpc>
                <a:spcPct val="150000"/>
              </a:lnSpc>
            </a:pPr>
            <a:endParaRPr lang="tr-TR" dirty="0"/>
          </a:p>
          <a:p>
            <a:pPr lvl="1">
              <a:lnSpc>
                <a:spcPct val="150000"/>
              </a:lnSpc>
            </a:pPr>
            <a:r>
              <a:rPr lang="tr-TR" dirty="0"/>
              <a:t>Alkol/madde kullanımın seviyesi</a:t>
            </a:r>
          </a:p>
          <a:p>
            <a:pPr lvl="1">
              <a:lnSpc>
                <a:spcPct val="150000"/>
              </a:lnSpc>
            </a:pPr>
            <a:r>
              <a:rPr lang="tr-TR" dirty="0"/>
              <a:t>Alkol/madde kullanım etkileri</a:t>
            </a:r>
          </a:p>
        </p:txBody>
      </p:sp>
    </p:spTree>
    <p:extLst>
      <p:ext uri="{BB962C8B-B14F-4D97-AF65-F5344CB8AC3E}">
        <p14:creationId xmlns:p14="http://schemas.microsoft.com/office/powerpoint/2010/main" val="161261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Nasıl Yapmalı? </a:t>
            </a:r>
            <a:endParaRPr lang="tr-TR" dirty="0"/>
          </a:p>
        </p:txBody>
      </p:sp>
      <p:sp>
        <p:nvSpPr>
          <p:cNvPr id="8" name="İçerik Yer Tutucusu 2"/>
          <p:cNvSpPr txBox="1">
            <a:spLocks/>
          </p:cNvSpPr>
          <p:nvPr/>
        </p:nvSpPr>
        <p:spPr>
          <a:xfrm>
            <a:off x="838199" y="1825625"/>
            <a:ext cx="11243439"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a:solidFill>
                  <a:srgbClr val="D5042A"/>
                </a:solidFill>
              </a:rPr>
              <a:t>Motivasyon arttırmak/Kendine yeterliliği desteklemek</a:t>
            </a:r>
          </a:p>
          <a:p>
            <a:pPr>
              <a:lnSpc>
                <a:spcPct val="150000"/>
              </a:lnSpc>
            </a:pPr>
            <a:r>
              <a:rPr lang="tr-TR" dirty="0" smtClean="0"/>
              <a:t>Kendine </a:t>
            </a:r>
            <a:r>
              <a:rPr lang="tr-TR" dirty="0"/>
              <a:t>yeterlilik değişme için anahtar bir etkendir ve bağımlılığı olan kişilerin tedaviden iyi sonuç alması için önemli bir ön belirleyicidir. </a:t>
            </a:r>
          </a:p>
          <a:p>
            <a:pPr>
              <a:lnSpc>
                <a:spcPct val="150000"/>
              </a:lnSpc>
            </a:pPr>
            <a:r>
              <a:rPr lang="tr-TR" dirty="0"/>
              <a:t>Başarma umudu olmayan kişiler değişme yönünde adım atamazlar. </a:t>
            </a:r>
          </a:p>
          <a:p>
            <a:pPr>
              <a:lnSpc>
                <a:spcPct val="150000"/>
              </a:lnSpc>
            </a:pPr>
            <a:r>
              <a:rPr lang="tr-TR" dirty="0"/>
              <a:t>Hastayı anladığımızı ve tedavinin sorumluluğunu alabileceğini belirtmek yararlı olabilir.</a:t>
            </a:r>
          </a:p>
        </p:txBody>
      </p:sp>
    </p:spTree>
    <p:extLst>
      <p:ext uri="{BB962C8B-B14F-4D97-AF65-F5344CB8AC3E}">
        <p14:creationId xmlns:p14="http://schemas.microsoft.com/office/powerpoint/2010/main" val="2711290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Nasıl Yapmalı? </a:t>
            </a:r>
            <a:endParaRPr lang="tr-TR" dirty="0"/>
          </a:p>
        </p:txBody>
      </p:sp>
      <p:sp>
        <p:nvSpPr>
          <p:cNvPr id="8" name="İçerik Yer Tutucusu 2"/>
          <p:cNvSpPr txBox="1">
            <a:spLocks/>
          </p:cNvSpPr>
          <p:nvPr/>
        </p:nvSpPr>
        <p:spPr>
          <a:xfrm>
            <a:off x="838199" y="1825625"/>
            <a:ext cx="11243439"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solidFill>
                  <a:srgbClr val="D5042A"/>
                </a:solidFill>
              </a:rPr>
              <a:t>Sorumluluğunu </a:t>
            </a:r>
            <a:r>
              <a:rPr lang="tr-TR" dirty="0">
                <a:solidFill>
                  <a:srgbClr val="D5042A"/>
                </a:solidFill>
              </a:rPr>
              <a:t>üstlenmesini sağlamak</a:t>
            </a:r>
          </a:p>
          <a:p>
            <a:pPr>
              <a:lnSpc>
                <a:spcPct val="150000"/>
              </a:lnSpc>
            </a:pPr>
            <a:r>
              <a:rPr lang="tr-TR" dirty="0" smtClean="0"/>
              <a:t>Madde </a:t>
            </a:r>
            <a:r>
              <a:rPr lang="tr-TR" dirty="0"/>
              <a:t>kullanımıyla ilgili sorunların ve tedavinin sorumluluğunu kendisine bırakın.</a:t>
            </a:r>
          </a:p>
          <a:p>
            <a:pPr>
              <a:lnSpc>
                <a:spcPct val="150000"/>
              </a:lnSpc>
            </a:pPr>
            <a:r>
              <a:rPr lang="tr-TR" dirty="0" smtClean="0"/>
              <a:t>Kendi </a:t>
            </a:r>
            <a:r>
              <a:rPr lang="tr-TR" dirty="0"/>
              <a:t>sorumluluğunu üstlendiği taktirde, davranışları için bahaneler bulmadığı, kabahati başkaları üstüne atmadığı zaman iyileşmenin olabileceği hastaya öğretilmelidir.</a:t>
            </a:r>
          </a:p>
        </p:txBody>
      </p:sp>
    </p:spTree>
    <p:extLst>
      <p:ext uri="{BB962C8B-B14F-4D97-AF65-F5344CB8AC3E}">
        <p14:creationId xmlns:p14="http://schemas.microsoft.com/office/powerpoint/2010/main" val="4073674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Nasıl Yapmalı? </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solidFill>
                  <a:srgbClr val="D5042A"/>
                </a:solidFill>
              </a:rPr>
              <a:t>Seçenek </a:t>
            </a:r>
            <a:r>
              <a:rPr lang="tr-TR" dirty="0">
                <a:solidFill>
                  <a:srgbClr val="D5042A"/>
                </a:solidFill>
              </a:rPr>
              <a:t>sunmak</a:t>
            </a:r>
          </a:p>
          <a:p>
            <a:pPr>
              <a:lnSpc>
                <a:spcPct val="150000"/>
              </a:lnSpc>
            </a:pPr>
            <a:r>
              <a:rPr lang="tr-TR" dirty="0" smtClean="0"/>
              <a:t>Tedavi </a:t>
            </a:r>
            <a:r>
              <a:rPr lang="tr-TR" dirty="0"/>
              <a:t>motivasyonu, kişinin bir davranışı özgürce seçebildiğini hissettiği ve bunun dıştan gelen bir etki veya zorlama ile olmadığını algıladığı zaman artmaktadır. </a:t>
            </a:r>
          </a:p>
          <a:p>
            <a:pPr>
              <a:lnSpc>
                <a:spcPct val="150000"/>
              </a:lnSpc>
            </a:pPr>
            <a:r>
              <a:rPr lang="tr-TR" dirty="0" smtClean="0"/>
              <a:t>Çeşitli </a:t>
            </a:r>
            <a:r>
              <a:rPr lang="tr-TR" dirty="0"/>
              <a:t>tedavi seçenekleri veya tedavi hedefleri sunulabilir ve bunların arasından kendi seçimini yapması desteklenebilir.</a:t>
            </a:r>
          </a:p>
        </p:txBody>
      </p:sp>
    </p:spTree>
    <p:extLst>
      <p:ext uri="{BB962C8B-B14F-4D97-AF65-F5344CB8AC3E}">
        <p14:creationId xmlns:p14="http://schemas.microsoft.com/office/powerpoint/2010/main" val="390816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Bağımlılığa İlişkin Temel </a:t>
            </a:r>
            <a:r>
              <a:rPr lang="tr-TR" dirty="0" smtClean="0"/>
              <a:t>Bilgiler</a:t>
            </a:r>
            <a:endParaRPr lang="tr-TR" dirty="0"/>
          </a:p>
        </p:txBody>
      </p:sp>
      <p:sp>
        <p:nvSpPr>
          <p:cNvPr id="3" name="İçerik Yer Tutucusu 2"/>
          <p:cNvSpPr>
            <a:spLocks noGrp="1"/>
          </p:cNvSpPr>
          <p:nvPr>
            <p:ph idx="4294967295"/>
          </p:nvPr>
        </p:nvSpPr>
        <p:spPr>
          <a:xfrm>
            <a:off x="838200" y="1825625"/>
            <a:ext cx="10515600" cy="4351338"/>
          </a:xfrm>
        </p:spPr>
        <p:txBody>
          <a:bodyPr>
            <a:normAutofit/>
          </a:bodyPr>
          <a:lstStyle/>
          <a:p>
            <a:r>
              <a:rPr lang="tr-TR" sz="2600" dirty="0"/>
              <a:t>Bağımlılık bir hastalıktır.</a:t>
            </a:r>
          </a:p>
          <a:p>
            <a:endParaRPr lang="tr-TR" sz="2600" dirty="0"/>
          </a:p>
          <a:p>
            <a:r>
              <a:rPr lang="tr-TR" sz="2600" dirty="0"/>
              <a:t>İyileşme ve tekrarlamalarla seyreder, bu nedenle tedavi uzun süreli olmalıdır.</a:t>
            </a:r>
          </a:p>
          <a:p>
            <a:endParaRPr lang="tr-TR" sz="2600" dirty="0"/>
          </a:p>
          <a:p>
            <a:r>
              <a:rPr lang="tr-TR" sz="2600" dirty="0"/>
              <a:t>Kullanılan maddenin bırakılması kadar, davranış değişikliği de önemlidir.</a:t>
            </a:r>
          </a:p>
          <a:p>
            <a:endParaRPr lang="tr-TR" sz="2600" dirty="0"/>
          </a:p>
          <a:p>
            <a:r>
              <a:rPr lang="tr-TR" sz="2600" dirty="0"/>
              <a:t>Bağımlılık aile hastalığıdır, aileye de destek vermek gerekir.</a:t>
            </a:r>
          </a:p>
          <a:p>
            <a:endParaRPr lang="tr-TR" sz="2600" dirty="0"/>
          </a:p>
        </p:txBody>
      </p:sp>
    </p:spTree>
    <p:extLst>
      <p:ext uri="{BB962C8B-B14F-4D97-AF65-F5344CB8AC3E}">
        <p14:creationId xmlns:p14="http://schemas.microsoft.com/office/powerpoint/2010/main" val="1310236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Nasıl Yapmalı? </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tr-TR" dirty="0" smtClean="0">
                <a:solidFill>
                  <a:srgbClr val="D5042A"/>
                </a:solidFill>
              </a:rPr>
              <a:t>Hedef </a:t>
            </a:r>
            <a:r>
              <a:rPr lang="tr-TR" dirty="0">
                <a:solidFill>
                  <a:srgbClr val="D5042A"/>
                </a:solidFill>
              </a:rPr>
              <a:t>Belirleme</a:t>
            </a:r>
          </a:p>
          <a:p>
            <a:pPr>
              <a:lnSpc>
                <a:spcPct val="150000"/>
              </a:lnSpc>
            </a:pPr>
            <a:r>
              <a:rPr lang="tr-TR" dirty="0" smtClean="0"/>
              <a:t>Öğüt </a:t>
            </a:r>
            <a:r>
              <a:rPr lang="tr-TR" dirty="0"/>
              <a:t>vermeden</a:t>
            </a:r>
          </a:p>
          <a:p>
            <a:pPr>
              <a:lnSpc>
                <a:spcPct val="150000"/>
              </a:lnSpc>
            </a:pPr>
            <a:r>
              <a:rPr lang="tr-TR" dirty="0"/>
              <a:t>Hasta adına karar vermeden</a:t>
            </a:r>
          </a:p>
          <a:p>
            <a:pPr>
              <a:lnSpc>
                <a:spcPct val="150000"/>
              </a:lnSpc>
            </a:pPr>
            <a:r>
              <a:rPr lang="tr-TR" dirty="0"/>
              <a:t>Kişinin açık ve net hedefler bulmasını sağlamasına yardımcı olmak </a:t>
            </a:r>
          </a:p>
          <a:p>
            <a:pPr>
              <a:lnSpc>
                <a:spcPct val="150000"/>
              </a:lnSpc>
            </a:pPr>
            <a:r>
              <a:rPr lang="tr-TR" dirty="0"/>
              <a:t>Hedefler gerçekçi ve uygulanabilir olmalıdır.</a:t>
            </a:r>
          </a:p>
          <a:p>
            <a:pPr>
              <a:lnSpc>
                <a:spcPct val="150000"/>
              </a:lnSpc>
            </a:pPr>
            <a:r>
              <a:rPr lang="tr-TR" dirty="0"/>
              <a:t>Eğer kişide açık hedefler olmazsa geribildirim de işe yaramayacaktır. </a:t>
            </a:r>
          </a:p>
        </p:txBody>
      </p:sp>
    </p:spTree>
    <p:extLst>
      <p:ext uri="{BB962C8B-B14F-4D97-AF65-F5344CB8AC3E}">
        <p14:creationId xmlns:p14="http://schemas.microsoft.com/office/powerpoint/2010/main" val="3214554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Görüşmede </a:t>
            </a:r>
            <a:r>
              <a:rPr lang="tr-TR" u="sng" dirty="0" smtClean="0"/>
              <a:t>Yapılmaması</a:t>
            </a:r>
            <a:r>
              <a:rPr lang="tr-TR" dirty="0" smtClean="0"/>
              <a:t> Gerekenler</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smtClean="0"/>
              <a:t>Emretmek</a:t>
            </a:r>
            <a:r>
              <a:rPr lang="tr-TR" dirty="0"/>
              <a:t>, yönetmeye kalkmak</a:t>
            </a:r>
          </a:p>
          <a:p>
            <a:pPr>
              <a:lnSpc>
                <a:spcPct val="150000"/>
              </a:lnSpc>
            </a:pPr>
            <a:r>
              <a:rPr lang="tr-TR" dirty="0"/>
              <a:t>Tehdit etmek ya da uyarmak</a:t>
            </a:r>
          </a:p>
          <a:p>
            <a:pPr>
              <a:lnSpc>
                <a:spcPct val="150000"/>
              </a:lnSpc>
            </a:pPr>
            <a:r>
              <a:rPr lang="tr-TR" dirty="0"/>
              <a:t>Mantıklı izah etmeye kalkmak ve ders çalışmak</a:t>
            </a:r>
          </a:p>
          <a:p>
            <a:pPr>
              <a:lnSpc>
                <a:spcPct val="150000"/>
              </a:lnSpc>
            </a:pPr>
            <a:r>
              <a:rPr lang="tr-TR" dirty="0"/>
              <a:t>Ahlakla açıklamak, öğüt vermek</a:t>
            </a:r>
          </a:p>
          <a:p>
            <a:pPr>
              <a:lnSpc>
                <a:spcPct val="150000"/>
              </a:lnSpc>
            </a:pPr>
            <a:r>
              <a:rPr lang="tr-TR" dirty="0"/>
              <a:t>Yargılamak, eleştirmek ya da suçlamak</a:t>
            </a:r>
          </a:p>
          <a:p>
            <a:pPr>
              <a:lnSpc>
                <a:spcPct val="150000"/>
              </a:lnSpc>
            </a:pPr>
            <a:r>
              <a:rPr lang="tr-TR" dirty="0"/>
              <a:t>Hak vermek, onaylamak ya da </a:t>
            </a:r>
            <a:r>
              <a:rPr lang="tr-TR" dirty="0" smtClean="0"/>
              <a:t>övmek</a:t>
            </a:r>
            <a:endParaRPr lang="tr-TR" dirty="0"/>
          </a:p>
        </p:txBody>
      </p:sp>
    </p:spTree>
    <p:extLst>
      <p:ext uri="{BB962C8B-B14F-4D97-AF65-F5344CB8AC3E}">
        <p14:creationId xmlns:p14="http://schemas.microsoft.com/office/powerpoint/2010/main" val="3817763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Görüşmede </a:t>
            </a:r>
            <a:r>
              <a:rPr lang="tr-TR" u="sng" dirty="0" smtClean="0"/>
              <a:t>Yapılmaması</a:t>
            </a:r>
            <a:r>
              <a:rPr lang="tr-TR" dirty="0" smtClean="0"/>
              <a:t> Gerekenler</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smtClean="0"/>
              <a:t>Utandırmak</a:t>
            </a:r>
            <a:r>
              <a:rPr lang="tr-TR" dirty="0"/>
              <a:t>, saçma bulmak</a:t>
            </a:r>
          </a:p>
          <a:p>
            <a:pPr>
              <a:lnSpc>
                <a:spcPct val="150000"/>
              </a:lnSpc>
            </a:pPr>
            <a:r>
              <a:rPr lang="tr-TR" dirty="0"/>
              <a:t>Yorumlamak, analiz etmek</a:t>
            </a:r>
          </a:p>
          <a:p>
            <a:pPr>
              <a:lnSpc>
                <a:spcPct val="150000"/>
              </a:lnSpc>
            </a:pPr>
            <a:r>
              <a:rPr lang="tr-TR" dirty="0"/>
              <a:t>Rahatlatmak, teselli etmek ya da şefkat göstermek</a:t>
            </a:r>
          </a:p>
          <a:p>
            <a:pPr>
              <a:lnSpc>
                <a:spcPct val="150000"/>
              </a:lnSpc>
            </a:pPr>
            <a:r>
              <a:rPr lang="tr-TR" dirty="0"/>
              <a:t>Sorgulamak, araştırmak</a:t>
            </a:r>
          </a:p>
          <a:p>
            <a:pPr>
              <a:lnSpc>
                <a:spcPct val="150000"/>
              </a:lnSpc>
            </a:pPr>
            <a:r>
              <a:rPr lang="tr-TR" dirty="0"/>
              <a:t>Dikkati başka yöne çevirmek, konuyu değiştirmek ya da uzaklaştırmak</a:t>
            </a:r>
          </a:p>
        </p:txBody>
      </p:sp>
    </p:spTree>
    <p:extLst>
      <p:ext uri="{BB962C8B-B14F-4D97-AF65-F5344CB8AC3E}">
        <p14:creationId xmlns:p14="http://schemas.microsoft.com/office/powerpoint/2010/main" val="4179087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Görüşmede Yapılması Gerekenler</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Eğer madde etkisi altındaysa fazla konuşmayın, ikna etmeye uğraşmayın.</a:t>
            </a:r>
          </a:p>
          <a:p>
            <a:pPr marL="0" indent="0">
              <a:lnSpc>
                <a:spcPct val="150000"/>
              </a:lnSpc>
              <a:buNone/>
            </a:pPr>
            <a:r>
              <a:rPr lang="tr-TR" dirty="0"/>
              <a:t>	</a:t>
            </a:r>
            <a:r>
              <a:rPr lang="tr-TR" i="1" dirty="0" smtClean="0"/>
              <a:t>Madde </a:t>
            </a:r>
            <a:r>
              <a:rPr lang="tr-TR" i="1" dirty="0"/>
              <a:t>etkisi altındaysa konuşmanın pek bir faydası olmaz.</a:t>
            </a:r>
          </a:p>
          <a:p>
            <a:pPr>
              <a:lnSpc>
                <a:spcPct val="150000"/>
              </a:lnSpc>
            </a:pPr>
            <a:endParaRPr lang="tr-TR" dirty="0"/>
          </a:p>
          <a:p>
            <a:pPr>
              <a:lnSpc>
                <a:spcPct val="150000"/>
              </a:lnSpc>
            </a:pPr>
            <a:r>
              <a:rPr lang="tr-TR" dirty="0"/>
              <a:t>Kullandığı madde hakkında bilgilendirin. </a:t>
            </a:r>
          </a:p>
          <a:p>
            <a:pPr marL="0" indent="0">
              <a:lnSpc>
                <a:spcPct val="150000"/>
              </a:lnSpc>
              <a:buNone/>
            </a:pPr>
            <a:r>
              <a:rPr lang="tr-TR" dirty="0"/>
              <a:t>	</a:t>
            </a:r>
            <a:r>
              <a:rPr lang="tr-TR" i="1" dirty="0" smtClean="0"/>
              <a:t>Tarafsız </a:t>
            </a:r>
            <a:r>
              <a:rPr lang="tr-TR" i="1" dirty="0"/>
              <a:t>ve doğru bilgiler verin. </a:t>
            </a:r>
          </a:p>
        </p:txBody>
      </p:sp>
    </p:spTree>
    <p:extLst>
      <p:ext uri="{BB962C8B-B14F-4D97-AF65-F5344CB8AC3E}">
        <p14:creationId xmlns:p14="http://schemas.microsoft.com/office/powerpoint/2010/main" val="3439718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Görüşmede Yapılması Gerekenler</a:t>
            </a:r>
            <a:endParaRPr lang="tr-TR" dirty="0"/>
          </a:p>
        </p:txBody>
      </p:sp>
      <p:sp>
        <p:nvSpPr>
          <p:cNvPr id="8" name="İçerik Yer Tutucusu 2"/>
          <p:cNvSpPr txBox="1">
            <a:spLocks/>
          </p:cNvSpPr>
          <p:nvPr/>
        </p:nvSpPr>
        <p:spPr>
          <a:xfrm>
            <a:off x="838199" y="1825625"/>
            <a:ext cx="10843261"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Nasıl bir yardım istediğini sorun. </a:t>
            </a:r>
          </a:p>
          <a:p>
            <a:pPr>
              <a:lnSpc>
                <a:spcPct val="150000"/>
              </a:lnSpc>
            </a:pPr>
            <a:r>
              <a:rPr lang="tr-TR" dirty="0"/>
              <a:t>Hastanın isteğine göre yol gösterin. </a:t>
            </a:r>
          </a:p>
          <a:p>
            <a:pPr>
              <a:lnSpc>
                <a:spcPct val="150000"/>
              </a:lnSpc>
            </a:pPr>
            <a:r>
              <a:rPr lang="tr-TR" dirty="0"/>
              <a:t>Acele çözüm önerilerinde bulunmayın</a:t>
            </a:r>
            <a:r>
              <a:rPr lang="tr-TR" dirty="0" smtClean="0"/>
              <a:t>.</a:t>
            </a:r>
          </a:p>
          <a:p>
            <a:pPr>
              <a:lnSpc>
                <a:spcPct val="150000"/>
              </a:lnSpc>
            </a:pPr>
            <a:endParaRPr lang="tr-TR" dirty="0"/>
          </a:p>
          <a:p>
            <a:pPr lvl="1" algn="ctr">
              <a:buFont typeface="Arial" charset="0"/>
              <a:buNone/>
            </a:pPr>
            <a:r>
              <a:rPr lang="tr-TR" altLang="tr-TR" sz="3200" dirty="0"/>
              <a:t> “SANA NASIL YARDIM EDEBİLİRİM?”</a:t>
            </a:r>
          </a:p>
          <a:p>
            <a:pPr lvl="1" algn="ctr">
              <a:buFont typeface="Arial" charset="0"/>
              <a:buNone/>
            </a:pPr>
            <a:r>
              <a:rPr lang="tr-TR" altLang="tr-TR" sz="3200" dirty="0"/>
              <a:t>                  </a:t>
            </a:r>
          </a:p>
          <a:p>
            <a:pPr lvl="1" algn="ctr">
              <a:buFont typeface="Arial" charset="0"/>
              <a:buNone/>
            </a:pPr>
            <a:r>
              <a:rPr lang="tr-TR" altLang="tr-TR" sz="3200" dirty="0"/>
              <a:t>  “SENİN İÇİN NE YAPMAMI İSTERSİN?”</a:t>
            </a:r>
            <a:endParaRPr lang="tr-TR" dirty="0"/>
          </a:p>
        </p:txBody>
      </p:sp>
    </p:spTree>
    <p:extLst>
      <p:ext uri="{BB962C8B-B14F-4D97-AF65-F5344CB8AC3E}">
        <p14:creationId xmlns:p14="http://schemas.microsoft.com/office/powerpoint/2010/main" val="3802310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buClr>
                <a:srgbClr val="D5042A"/>
              </a:buClr>
            </a:pPr>
            <a:r>
              <a:rPr lang="tr-TR" dirty="0" smtClean="0"/>
              <a:t>Görüşmede Yapılması Gerekenler</a:t>
            </a:r>
            <a:endParaRPr lang="tr-TR" dirty="0"/>
          </a:p>
        </p:txBody>
      </p:sp>
      <p:sp>
        <p:nvSpPr>
          <p:cNvPr id="8" name="İçerik Yer Tutucusu 2"/>
          <p:cNvSpPr txBox="1">
            <a:spLocks/>
          </p:cNvSpPr>
          <p:nvPr/>
        </p:nvSpPr>
        <p:spPr>
          <a:xfrm>
            <a:off x="838199" y="1322705"/>
            <a:ext cx="11243440" cy="4506595"/>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Font typeface="Wingdings" panose="05000000000000000000" pitchFamily="2" charset="2"/>
              <a:buChar char="v"/>
              <a:defRPr sz="26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Wingdings" panose="05000000000000000000" pitchFamily="2" charset="2"/>
              <a:buChar char="ü"/>
              <a:defRPr sz="26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tr-TR" dirty="0"/>
              <a:t>İkna etmeye çalışmayın.</a:t>
            </a:r>
          </a:p>
          <a:p>
            <a:pPr marL="0" indent="0">
              <a:lnSpc>
                <a:spcPct val="150000"/>
              </a:lnSpc>
              <a:buNone/>
            </a:pPr>
            <a:r>
              <a:rPr lang="tr-TR" i="1" dirty="0"/>
              <a:t>Yaşadığı sorunların ve gördüğü zararların kendi kendine farkına varmasını sağlayın.</a:t>
            </a:r>
          </a:p>
          <a:p>
            <a:pPr>
              <a:lnSpc>
                <a:spcPct val="150000"/>
              </a:lnSpc>
            </a:pPr>
            <a:r>
              <a:rPr lang="tr-TR" dirty="0"/>
              <a:t>Seçenek sunun.</a:t>
            </a:r>
          </a:p>
          <a:p>
            <a:pPr marL="0" indent="0">
              <a:lnSpc>
                <a:spcPct val="150000"/>
              </a:lnSpc>
              <a:buNone/>
            </a:pPr>
            <a:r>
              <a:rPr lang="tr-TR" i="1" dirty="0"/>
              <a:t>Onun adına karar vermeyin, </a:t>
            </a:r>
          </a:p>
          <a:p>
            <a:pPr marL="0" indent="0">
              <a:lnSpc>
                <a:spcPct val="150000"/>
              </a:lnSpc>
              <a:buNone/>
            </a:pPr>
            <a:r>
              <a:rPr lang="tr-TR" i="1" dirty="0"/>
              <a:t>Tedaviye ilişkin çeşitli alternatifler sunun (tedavi seçenekleri, başvurabileceği yerler).</a:t>
            </a:r>
          </a:p>
          <a:p>
            <a:pPr marL="0" indent="0">
              <a:lnSpc>
                <a:spcPct val="150000"/>
              </a:lnSpc>
              <a:buNone/>
            </a:pPr>
            <a:r>
              <a:rPr lang="tr-TR" i="1" dirty="0"/>
              <a:t>“Kullanabilirsin veya bırakabilirsin”, “tedavi için şuraya gidebilirsin veya buraya gidebilirsin” “ama sonuçta karar senin…”</a:t>
            </a:r>
          </a:p>
        </p:txBody>
      </p:sp>
    </p:spTree>
    <p:extLst>
      <p:ext uri="{BB962C8B-B14F-4D97-AF65-F5344CB8AC3E}">
        <p14:creationId xmlns:p14="http://schemas.microsoft.com/office/powerpoint/2010/main" val="1847927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Değişim Basamakları</a:t>
            </a:r>
            <a:endParaRPr lang="tr-TR" dirty="0"/>
          </a:p>
        </p:txBody>
      </p:sp>
      <p:graphicFrame>
        <p:nvGraphicFramePr>
          <p:cNvPr id="4" name="İçerik Yer Tutucusu 3"/>
          <p:cNvGraphicFramePr>
            <a:graphicFrameLocks/>
          </p:cNvGraphicFramePr>
          <p:nvPr>
            <p:extLst>
              <p:ext uri="{D42A27DB-BD31-4B8C-83A1-F6EECF244321}">
                <p14:modId xmlns:p14="http://schemas.microsoft.com/office/powerpoint/2010/main" val="425441260"/>
              </p:ext>
            </p:extLst>
          </p:nvPr>
        </p:nvGraphicFramePr>
        <p:xfrm>
          <a:off x="3275580" y="1385990"/>
          <a:ext cx="10316278" cy="5283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143760" y="1611629"/>
            <a:ext cx="6263640" cy="4832092"/>
          </a:xfrm>
          <a:prstGeom prst="rect">
            <a:avLst/>
          </a:prstGeom>
          <a:noFill/>
        </p:spPr>
        <p:txBody>
          <a:bodyPr wrap="square" rtlCol="0">
            <a:spAutoFit/>
          </a:bodyPr>
          <a:lstStyle/>
          <a:p>
            <a:pPr>
              <a:spcBef>
                <a:spcPct val="0"/>
              </a:spcBef>
            </a:pPr>
            <a:r>
              <a:rPr lang="tr-TR" altLang="tr-TR" sz="2800" dirty="0">
                <a:solidFill>
                  <a:srgbClr val="FF0000"/>
                </a:solidFill>
                <a:latin typeface="+mj-lt"/>
              </a:rPr>
              <a:t>Bağımlı bireye yaklaşım mutlaka bulunduğu aşamaya uygun olmalıdır. </a:t>
            </a:r>
            <a:endParaRPr lang="tr-TR" altLang="tr-TR" sz="2800" dirty="0" smtClean="0">
              <a:solidFill>
                <a:srgbClr val="FF0000"/>
              </a:solidFill>
              <a:latin typeface="+mj-lt"/>
            </a:endParaRPr>
          </a:p>
          <a:p>
            <a:pPr>
              <a:spcBef>
                <a:spcPct val="0"/>
              </a:spcBef>
            </a:pPr>
            <a:endParaRPr lang="tr-TR" altLang="tr-TR" sz="2800" dirty="0">
              <a:solidFill>
                <a:srgbClr val="FF0000"/>
              </a:solidFill>
              <a:latin typeface="+mj-lt"/>
            </a:endParaRPr>
          </a:p>
          <a:p>
            <a:pPr>
              <a:spcBef>
                <a:spcPct val="0"/>
              </a:spcBef>
            </a:pPr>
            <a:endParaRPr lang="tr-TR" altLang="tr-TR" sz="2800" dirty="0" smtClean="0">
              <a:solidFill>
                <a:srgbClr val="FF0000"/>
              </a:solidFill>
              <a:latin typeface="+mj-lt"/>
            </a:endParaRPr>
          </a:p>
          <a:p>
            <a:pPr>
              <a:spcBef>
                <a:spcPct val="0"/>
              </a:spcBef>
            </a:pPr>
            <a:endParaRPr lang="tr-TR" altLang="tr-TR" sz="2800" dirty="0">
              <a:solidFill>
                <a:srgbClr val="FF0000"/>
              </a:solidFill>
              <a:latin typeface="+mj-lt"/>
            </a:endParaRPr>
          </a:p>
          <a:p>
            <a:pPr>
              <a:spcBef>
                <a:spcPct val="0"/>
              </a:spcBef>
            </a:pPr>
            <a:endParaRPr lang="tr-TR" altLang="tr-TR" sz="2800" dirty="0" smtClean="0">
              <a:solidFill>
                <a:srgbClr val="FF0000"/>
              </a:solidFill>
              <a:latin typeface="+mj-lt"/>
            </a:endParaRPr>
          </a:p>
          <a:p>
            <a:pPr>
              <a:spcBef>
                <a:spcPct val="0"/>
              </a:spcBef>
            </a:pPr>
            <a:endParaRPr lang="tr-TR" altLang="tr-TR" sz="2800" dirty="0">
              <a:solidFill>
                <a:srgbClr val="FF0000"/>
              </a:solidFill>
              <a:latin typeface="+mj-lt"/>
            </a:endParaRPr>
          </a:p>
          <a:p>
            <a:pPr>
              <a:spcBef>
                <a:spcPct val="0"/>
              </a:spcBef>
            </a:pPr>
            <a:endParaRPr lang="tr-TR" altLang="tr-TR" sz="2800" dirty="0">
              <a:solidFill>
                <a:srgbClr val="FF0000"/>
              </a:solidFill>
              <a:latin typeface="+mj-lt"/>
            </a:endParaRPr>
          </a:p>
          <a:p>
            <a:pPr>
              <a:spcBef>
                <a:spcPct val="0"/>
              </a:spcBef>
            </a:pPr>
            <a:endParaRPr lang="tr-TR" altLang="tr-TR" sz="2800" dirty="0">
              <a:solidFill>
                <a:srgbClr val="FF0000"/>
              </a:solidFill>
              <a:latin typeface="+mj-lt"/>
            </a:endParaRPr>
          </a:p>
          <a:p>
            <a:pPr>
              <a:spcBef>
                <a:spcPct val="0"/>
              </a:spcBef>
            </a:pPr>
            <a:r>
              <a:rPr lang="tr-TR" altLang="tr-TR" sz="2800" dirty="0">
                <a:solidFill>
                  <a:srgbClr val="FF0000"/>
                </a:solidFill>
                <a:latin typeface="+mj-lt"/>
              </a:rPr>
              <a:t>Değişim aşamasına uygun olmayan müdahale temelsiz inşaat yapmaya benzer</a:t>
            </a:r>
            <a:endParaRPr lang="tr-TR" sz="2800" dirty="0">
              <a:latin typeface="+mj-lt"/>
            </a:endParaRPr>
          </a:p>
        </p:txBody>
      </p:sp>
    </p:spTree>
    <p:extLst>
      <p:ext uri="{BB962C8B-B14F-4D97-AF65-F5344CB8AC3E}">
        <p14:creationId xmlns:p14="http://schemas.microsoft.com/office/powerpoint/2010/main" val="2317407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Farkındalık Öncesi Dönem</a:t>
            </a:r>
            <a:endParaRPr lang="tr-TR" dirty="0"/>
          </a:p>
        </p:txBody>
      </p:sp>
      <p:sp>
        <p:nvSpPr>
          <p:cNvPr id="3" name="İçerik Yer Tutucusu 2"/>
          <p:cNvSpPr>
            <a:spLocks noGrp="1"/>
          </p:cNvSpPr>
          <p:nvPr>
            <p:ph idx="1"/>
          </p:nvPr>
        </p:nvSpPr>
        <p:spPr>
          <a:xfrm>
            <a:off x="209550" y="2028735"/>
            <a:ext cx="11193780" cy="2276475"/>
          </a:xfrm>
        </p:spPr>
        <p:txBody>
          <a:bodyPr>
            <a:noAutofit/>
          </a:bodyPr>
          <a:lstStyle/>
          <a:p>
            <a:pPr>
              <a:lnSpc>
                <a:spcPct val="160000"/>
              </a:lnSpc>
            </a:pPr>
            <a:r>
              <a:rPr lang="tr-TR" dirty="0"/>
              <a:t>Kişi bir sorun olduğunu kabul etmez.</a:t>
            </a:r>
          </a:p>
          <a:p>
            <a:pPr>
              <a:lnSpc>
                <a:spcPct val="160000"/>
              </a:lnSpc>
            </a:pPr>
            <a:r>
              <a:rPr lang="tr-TR" dirty="0"/>
              <a:t>Çevresindekiler bir sorun yaşadığını farkındadır</a:t>
            </a:r>
          </a:p>
          <a:p>
            <a:pPr>
              <a:lnSpc>
                <a:spcPct val="160000"/>
              </a:lnSpc>
            </a:pPr>
            <a:r>
              <a:rPr lang="tr-TR" dirty="0"/>
              <a:t>Zorla tedaviye getirilirler</a:t>
            </a:r>
          </a:p>
          <a:p>
            <a:pPr>
              <a:lnSpc>
                <a:spcPct val="160000"/>
              </a:lnSpc>
            </a:pPr>
            <a:r>
              <a:rPr lang="tr-TR" dirty="0"/>
              <a:t>Görüşmelerde ilk hedef stabil bir ilişki kurmaktır</a:t>
            </a:r>
          </a:p>
          <a:p>
            <a:pPr>
              <a:lnSpc>
                <a:spcPct val="160000"/>
              </a:lnSpc>
            </a:pPr>
            <a:r>
              <a:rPr lang="tr-TR" dirty="0"/>
              <a:t>Hastanın kullanım nedenleri öğrenilmeye çalışılır. </a:t>
            </a:r>
          </a:p>
        </p:txBody>
      </p:sp>
      <p:grpSp>
        <p:nvGrpSpPr>
          <p:cNvPr id="8" name="Grup 7"/>
          <p:cNvGrpSpPr/>
          <p:nvPr/>
        </p:nvGrpSpPr>
        <p:grpSpPr>
          <a:xfrm>
            <a:off x="7683799" y="1233351"/>
            <a:ext cx="4397840" cy="4134849"/>
            <a:chOff x="309023" y="3206056"/>
            <a:chExt cx="4397840" cy="4134849"/>
          </a:xfrm>
        </p:grpSpPr>
        <p:pic>
          <p:nvPicPr>
            <p:cNvPr id="4" name="Picture 2" descr="C:\Users\toshba\Desktop\büyük toşiba\İMAGES\imagesCA1D5IX5.jpg"/>
            <p:cNvPicPr>
              <a:picLocks noChangeAspect="1" noChangeArrowheads="1"/>
            </p:cNvPicPr>
            <p:nvPr/>
          </p:nvPicPr>
          <p:blipFill>
            <a:blip r:embed="rId2">
              <a:extLst>
                <a:ext uri="{28A0092B-C50C-407E-A947-70E740481C1C}">
                  <a14:useLocalDpi xmlns:a14="http://schemas.microsoft.com/office/drawing/2010/main" val="0"/>
                </a:ext>
              </a:extLst>
            </a:blip>
            <a:srcRect l="7863" r="8844"/>
            <a:stretch>
              <a:fillRect/>
            </a:stretch>
          </p:blipFill>
          <p:spPr bwMode="auto">
            <a:xfrm>
              <a:off x="1026178" y="5214925"/>
              <a:ext cx="3680685" cy="212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ulut Belirtme Çizgisi 5"/>
            <p:cNvSpPr/>
            <p:nvPr/>
          </p:nvSpPr>
          <p:spPr>
            <a:xfrm rot="306574">
              <a:off x="309023" y="3206056"/>
              <a:ext cx="3131820" cy="2034540"/>
            </a:xfrm>
            <a:prstGeom prst="cloudCallout">
              <a:avLst>
                <a:gd name="adj1" fmla="val 27280"/>
                <a:gd name="adj2" fmla="val 103624"/>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3200" dirty="0" err="1">
                  <a:solidFill>
                    <a:srgbClr val="FF0000"/>
                  </a:solidFill>
                </a:rPr>
                <a:t>Bir</a:t>
              </a:r>
              <a:r>
                <a:rPr lang="en-US" sz="3200" dirty="0">
                  <a:solidFill>
                    <a:srgbClr val="FF0000"/>
                  </a:solidFill>
                </a:rPr>
                <a:t> </a:t>
              </a:r>
              <a:r>
                <a:rPr lang="en-US" sz="3200" dirty="0" err="1">
                  <a:solidFill>
                    <a:srgbClr val="FF0000"/>
                  </a:solidFill>
                </a:rPr>
                <a:t>sorunum</a:t>
              </a:r>
              <a:r>
                <a:rPr lang="en-US" sz="3200" dirty="0">
                  <a:solidFill>
                    <a:srgbClr val="FF0000"/>
                  </a:solidFill>
                </a:rPr>
                <a:t> yok </a:t>
              </a:r>
              <a:r>
                <a:rPr lang="en-US" sz="3200" dirty="0" err="1">
                  <a:solidFill>
                    <a:srgbClr val="FF0000"/>
                  </a:solidFill>
                </a:rPr>
                <a:t>ki</a:t>
              </a:r>
              <a:endParaRPr lang="en-US" sz="3200" dirty="0">
                <a:solidFill>
                  <a:srgbClr val="FF0000"/>
                </a:solidFill>
              </a:endParaRPr>
            </a:p>
          </p:txBody>
        </p:sp>
      </p:grpSp>
    </p:spTree>
    <p:extLst>
      <p:ext uri="{BB962C8B-B14F-4D97-AF65-F5344CB8AC3E}">
        <p14:creationId xmlns:p14="http://schemas.microsoft.com/office/powerpoint/2010/main" val="3651332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Farkındalık Öncesi Dönem</a:t>
            </a:r>
            <a:endParaRPr lang="tr-TR" dirty="0"/>
          </a:p>
        </p:txBody>
      </p:sp>
      <p:grpSp>
        <p:nvGrpSpPr>
          <p:cNvPr id="8" name="Grup 7"/>
          <p:cNvGrpSpPr/>
          <p:nvPr/>
        </p:nvGrpSpPr>
        <p:grpSpPr>
          <a:xfrm>
            <a:off x="7683799" y="1233351"/>
            <a:ext cx="4397840" cy="4134849"/>
            <a:chOff x="309023" y="3206056"/>
            <a:chExt cx="4397840" cy="4134849"/>
          </a:xfrm>
        </p:grpSpPr>
        <p:pic>
          <p:nvPicPr>
            <p:cNvPr id="4" name="Picture 2" descr="C:\Users\toshba\Desktop\büyük toşiba\İMAGES\imagesCA1D5IX5.jpg"/>
            <p:cNvPicPr>
              <a:picLocks noChangeAspect="1" noChangeArrowheads="1"/>
            </p:cNvPicPr>
            <p:nvPr/>
          </p:nvPicPr>
          <p:blipFill>
            <a:blip r:embed="rId2">
              <a:extLst>
                <a:ext uri="{28A0092B-C50C-407E-A947-70E740481C1C}">
                  <a14:useLocalDpi xmlns:a14="http://schemas.microsoft.com/office/drawing/2010/main" val="0"/>
                </a:ext>
              </a:extLst>
            </a:blip>
            <a:srcRect l="7863" r="8844"/>
            <a:stretch>
              <a:fillRect/>
            </a:stretch>
          </p:blipFill>
          <p:spPr bwMode="auto">
            <a:xfrm>
              <a:off x="1026178" y="5214925"/>
              <a:ext cx="3680685" cy="212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ulut Belirtme Çizgisi 5"/>
            <p:cNvSpPr/>
            <p:nvPr/>
          </p:nvSpPr>
          <p:spPr>
            <a:xfrm rot="306574">
              <a:off x="309023" y="3206056"/>
              <a:ext cx="3131820" cy="2034540"/>
            </a:xfrm>
            <a:prstGeom prst="cloudCallout">
              <a:avLst>
                <a:gd name="adj1" fmla="val 27280"/>
                <a:gd name="adj2" fmla="val 103624"/>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3200" dirty="0" err="1">
                  <a:solidFill>
                    <a:srgbClr val="FF0000"/>
                  </a:solidFill>
                </a:rPr>
                <a:t>Bir</a:t>
              </a:r>
              <a:r>
                <a:rPr lang="en-US" sz="3200" dirty="0">
                  <a:solidFill>
                    <a:srgbClr val="FF0000"/>
                  </a:solidFill>
                </a:rPr>
                <a:t> </a:t>
              </a:r>
              <a:r>
                <a:rPr lang="en-US" sz="3200" dirty="0" err="1">
                  <a:solidFill>
                    <a:srgbClr val="FF0000"/>
                  </a:solidFill>
                </a:rPr>
                <a:t>sorunum</a:t>
              </a:r>
              <a:r>
                <a:rPr lang="en-US" sz="3200" dirty="0">
                  <a:solidFill>
                    <a:srgbClr val="FF0000"/>
                  </a:solidFill>
                </a:rPr>
                <a:t> yok </a:t>
              </a:r>
              <a:r>
                <a:rPr lang="en-US" sz="3200" dirty="0" err="1">
                  <a:solidFill>
                    <a:srgbClr val="FF0000"/>
                  </a:solidFill>
                </a:rPr>
                <a:t>ki</a:t>
              </a:r>
              <a:endParaRPr lang="en-US" sz="3200" dirty="0">
                <a:solidFill>
                  <a:srgbClr val="FF0000"/>
                </a:solidFill>
              </a:endParaRPr>
            </a:p>
          </p:txBody>
        </p:sp>
      </p:grpSp>
      <p:sp>
        <p:nvSpPr>
          <p:cNvPr id="7" name="Dikdörtgen 6"/>
          <p:cNvSpPr/>
          <p:nvPr/>
        </p:nvSpPr>
        <p:spPr>
          <a:xfrm>
            <a:off x="209550" y="2029238"/>
            <a:ext cx="7389872" cy="3549690"/>
          </a:xfrm>
          <a:prstGeom prst="rect">
            <a:avLst/>
          </a:prstGeom>
        </p:spPr>
        <p:txBody>
          <a:bodyPr wrap="square">
            <a:spAutoFit/>
          </a:bodyPr>
          <a:lstStyle/>
          <a:p>
            <a:pPr marL="228600" indent="-228600" algn="just">
              <a:lnSpc>
                <a:spcPct val="160000"/>
              </a:lnSpc>
              <a:spcBef>
                <a:spcPts val="1000"/>
              </a:spcBef>
              <a:buFont typeface="Wingdings" panose="05000000000000000000" pitchFamily="2" charset="2"/>
              <a:buChar char="v"/>
            </a:pPr>
            <a:r>
              <a:rPr lang="tr-TR" sz="2600" dirty="0"/>
              <a:t>Kişi için kullanımın iyi yanları üzerinde konuşulur. </a:t>
            </a:r>
          </a:p>
          <a:p>
            <a:pPr marL="228600" indent="-228600" algn="just">
              <a:lnSpc>
                <a:spcPct val="160000"/>
              </a:lnSpc>
              <a:spcBef>
                <a:spcPts val="1000"/>
              </a:spcBef>
              <a:buFont typeface="Wingdings" panose="05000000000000000000" pitchFamily="2" charset="2"/>
              <a:buChar char="v"/>
            </a:pPr>
            <a:r>
              <a:rPr lang="tr-TR" sz="2600" dirty="0"/>
              <a:t>Hastadan değişmesi yönünde hiçbir talepte bulunulmaz </a:t>
            </a:r>
          </a:p>
          <a:p>
            <a:pPr marL="228600" indent="-228600" algn="just">
              <a:lnSpc>
                <a:spcPct val="160000"/>
              </a:lnSpc>
              <a:spcBef>
                <a:spcPts val="1000"/>
              </a:spcBef>
              <a:buFont typeface="Wingdings" panose="05000000000000000000" pitchFamily="2" charset="2"/>
              <a:buChar char="v"/>
            </a:pPr>
            <a:r>
              <a:rPr lang="tr-TR" sz="2600" dirty="0"/>
              <a:t>Hastayla tartışmak, onun düşüncelerini çürütmek, korkutmak ya da ikna etmeye çalışmak işe yaramaz. </a:t>
            </a:r>
          </a:p>
        </p:txBody>
      </p:sp>
    </p:spTree>
    <p:extLst>
      <p:ext uri="{BB962C8B-B14F-4D97-AF65-F5344CB8AC3E}">
        <p14:creationId xmlns:p14="http://schemas.microsoft.com/office/powerpoint/2010/main" val="2633347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Farkındalık Dönemi</a:t>
            </a:r>
            <a:endParaRPr lang="tr-TR" dirty="0"/>
          </a:p>
        </p:txBody>
      </p:sp>
      <p:sp>
        <p:nvSpPr>
          <p:cNvPr id="3" name="İçerik Yer Tutucusu 2"/>
          <p:cNvSpPr>
            <a:spLocks noGrp="1"/>
          </p:cNvSpPr>
          <p:nvPr>
            <p:ph idx="1"/>
          </p:nvPr>
        </p:nvSpPr>
        <p:spPr>
          <a:xfrm>
            <a:off x="403860" y="1642745"/>
            <a:ext cx="7802880" cy="4351338"/>
          </a:xfrm>
        </p:spPr>
        <p:txBody>
          <a:bodyPr>
            <a:normAutofit/>
          </a:bodyPr>
          <a:lstStyle/>
          <a:p>
            <a:pPr marL="457200" indent="-457200">
              <a:lnSpc>
                <a:spcPct val="150000"/>
              </a:lnSpc>
            </a:pPr>
            <a:r>
              <a:rPr lang="tr-TR" altLang="tr-TR" dirty="0"/>
              <a:t>Kişi </a:t>
            </a:r>
            <a:r>
              <a:rPr lang="tr-TR" altLang="tr-TR" dirty="0" smtClean="0"/>
              <a:t>bir sorun olduğunu kabul etmiştir </a:t>
            </a:r>
            <a:r>
              <a:rPr lang="tr-TR" altLang="tr-TR" dirty="0"/>
              <a:t>ancak bir tarafı da kullanıma devam etmek istemektedir. </a:t>
            </a:r>
            <a:r>
              <a:rPr lang="tr-TR" altLang="tr-TR" u="sng" dirty="0" smtClean="0"/>
              <a:t>İkilemdedir.</a:t>
            </a:r>
          </a:p>
          <a:p>
            <a:pPr marL="457200" indent="-457200">
              <a:lnSpc>
                <a:spcPct val="150000"/>
              </a:lnSpc>
            </a:pPr>
            <a:r>
              <a:rPr lang="tr-TR" altLang="tr-TR" dirty="0"/>
              <a:t>S</a:t>
            </a:r>
            <a:r>
              <a:rPr lang="tr-TR" altLang="tr-TR" dirty="0" smtClean="0"/>
              <a:t>orunu </a:t>
            </a:r>
            <a:r>
              <a:rPr lang="tr-TR" altLang="tr-TR" dirty="0"/>
              <a:t>hakkında konuşmasına izin verildiğinde sorununu kabul etme ve reddetme arasında gider </a:t>
            </a:r>
            <a:r>
              <a:rPr lang="tr-TR" altLang="tr-TR" dirty="0" smtClean="0"/>
              <a:t>gelir </a:t>
            </a:r>
            <a:r>
              <a:rPr lang="tr-TR" altLang="tr-TR" sz="2000" i="1" dirty="0" smtClean="0"/>
              <a:t>(Herhangi </a:t>
            </a:r>
            <a:r>
              <a:rPr lang="tr-TR" altLang="tr-TR" sz="2000" i="1" dirty="0"/>
              <a:t>bir zorlama </a:t>
            </a:r>
            <a:r>
              <a:rPr lang="tr-TR" altLang="tr-TR" sz="2000" i="1" dirty="0" smtClean="0"/>
              <a:t>olmadığında)</a:t>
            </a:r>
            <a:endParaRPr lang="tr-TR" altLang="tr-TR" sz="2000" i="1" dirty="0"/>
          </a:p>
          <a:p>
            <a:pPr marL="457200" indent="-457200">
              <a:lnSpc>
                <a:spcPct val="150000"/>
              </a:lnSpc>
            </a:pPr>
            <a:r>
              <a:rPr lang="tr-TR" altLang="tr-TR" dirty="0" smtClean="0"/>
              <a:t>Motivasyonel görüşme ile karar vermesi desteklenir</a:t>
            </a:r>
            <a:endParaRPr lang="tr-TR" altLang="tr-TR" dirty="0"/>
          </a:p>
          <a:p>
            <a:endParaRPr lang="tr-TR" dirty="0"/>
          </a:p>
        </p:txBody>
      </p:sp>
      <p:grpSp>
        <p:nvGrpSpPr>
          <p:cNvPr id="4" name="Group 9"/>
          <p:cNvGrpSpPr>
            <a:grpSpLocks/>
          </p:cNvGrpSpPr>
          <p:nvPr/>
        </p:nvGrpSpPr>
        <p:grpSpPr bwMode="auto">
          <a:xfrm>
            <a:off x="8552377" y="1347206"/>
            <a:ext cx="3529262" cy="3347027"/>
            <a:chOff x="2484438" y="620713"/>
            <a:chExt cx="4476750" cy="5291137"/>
          </a:xfrm>
        </p:grpSpPr>
        <p:pic>
          <p:nvPicPr>
            <p:cNvPr id="5" name="Picture 2" descr="D:\Users\onurnoyan\Desktop\sunumlar\ambival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620713"/>
              <a:ext cx="447675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11"/>
            <p:cNvSpPr>
              <a:spLocks noChangeArrowheads="1"/>
            </p:cNvSpPr>
            <p:nvPr/>
          </p:nvSpPr>
          <p:spPr bwMode="auto">
            <a:xfrm>
              <a:off x="2556230" y="3861786"/>
              <a:ext cx="1207646" cy="645972"/>
            </a:xfrm>
            <a:prstGeom prst="wedgeEllipseCallout">
              <a:avLst>
                <a:gd name="adj1" fmla="val 74852"/>
                <a:gd name="adj2" fmla="val -16736"/>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300" b="1" dirty="0">
                  <a:solidFill>
                    <a:srgbClr val="000000"/>
                  </a:solidFill>
                  <a:latin typeface="+mn-lt"/>
                  <a:ea typeface="+mn-ea"/>
                </a:rPr>
                <a:t>EVET</a:t>
              </a:r>
            </a:p>
          </p:txBody>
        </p:sp>
        <p:sp>
          <p:nvSpPr>
            <p:cNvPr id="7" name="Oval Callout 12"/>
            <p:cNvSpPr>
              <a:spLocks noChangeArrowheads="1"/>
            </p:cNvSpPr>
            <p:nvPr/>
          </p:nvSpPr>
          <p:spPr bwMode="auto">
            <a:xfrm>
              <a:off x="2556230" y="2708906"/>
              <a:ext cx="1440970" cy="648216"/>
            </a:xfrm>
            <a:prstGeom prst="wedgeEllipseCallout">
              <a:avLst>
                <a:gd name="adj1" fmla="val 76213"/>
                <a:gd name="adj2" fmla="val 199"/>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r>
                <a:rPr lang="en-US" sz="1300" b="1" dirty="0">
                  <a:solidFill>
                    <a:srgbClr val="000000"/>
                  </a:solidFill>
                  <a:latin typeface="+mn-lt"/>
                  <a:ea typeface="+mn-ea"/>
                </a:rPr>
                <a:t>HAYIR</a:t>
              </a:r>
            </a:p>
          </p:txBody>
        </p:sp>
      </p:grpSp>
      <p:sp>
        <p:nvSpPr>
          <p:cNvPr id="8" name="Bulut Belirtme Çizgisi 7"/>
          <p:cNvSpPr/>
          <p:nvPr/>
        </p:nvSpPr>
        <p:spPr>
          <a:xfrm rot="306574">
            <a:off x="7884949" y="5043236"/>
            <a:ext cx="2584042" cy="1474102"/>
          </a:xfrm>
          <a:prstGeom prst="cloudCallout">
            <a:avLst>
              <a:gd name="adj1" fmla="val -1273"/>
              <a:gd name="adj2" fmla="val -97756"/>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tr-TR" sz="3200" dirty="0" smtClean="0">
                <a:solidFill>
                  <a:srgbClr val="FF0000"/>
                </a:solidFill>
              </a:rPr>
              <a:t>Belki</a:t>
            </a:r>
            <a:endParaRPr lang="en-US" sz="3200" dirty="0">
              <a:solidFill>
                <a:srgbClr val="FF0000"/>
              </a:solidFill>
            </a:endParaRPr>
          </a:p>
        </p:txBody>
      </p:sp>
    </p:spTree>
    <p:extLst>
      <p:ext uri="{BB962C8B-B14F-4D97-AF65-F5344CB8AC3E}">
        <p14:creationId xmlns:p14="http://schemas.microsoft.com/office/powerpoint/2010/main" val="161066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1524000" y="2781300"/>
            <a:ext cx="9144000" cy="4419600"/>
          </a:xfrm>
        </p:spPr>
        <p:txBody>
          <a:bodyPr/>
          <a:lstStyle/>
          <a:p>
            <a:pPr>
              <a:buClr>
                <a:srgbClr val="D5042A"/>
              </a:buClr>
            </a:pPr>
            <a:r>
              <a:rPr lang="tr-TR" sz="4800" dirty="0"/>
              <a:t>Bağımlılıkta Tanı ve </a:t>
            </a:r>
            <a:r>
              <a:rPr lang="tr-TR" sz="4800" dirty="0" smtClean="0"/>
              <a:t>Değerlendirme</a:t>
            </a:r>
            <a:endParaRPr lang="tr-TR" dirty="0" smtClean="0"/>
          </a:p>
          <a:p>
            <a:pPr marL="342900" indent="-342900">
              <a:buClr>
                <a:srgbClr val="D5042A"/>
              </a:buClr>
              <a:buFont typeface="Wingdings" panose="05000000000000000000" pitchFamily="2" charset="2"/>
              <a:buChar char="v"/>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24007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Karar Evresi</a:t>
            </a:r>
            <a:endParaRPr lang="tr-TR" dirty="0"/>
          </a:p>
        </p:txBody>
      </p:sp>
      <p:sp>
        <p:nvSpPr>
          <p:cNvPr id="3" name="İçerik Yer Tutucusu 2"/>
          <p:cNvSpPr>
            <a:spLocks noGrp="1"/>
          </p:cNvSpPr>
          <p:nvPr>
            <p:ph idx="1"/>
          </p:nvPr>
        </p:nvSpPr>
        <p:spPr>
          <a:xfrm>
            <a:off x="838200" y="1825625"/>
            <a:ext cx="8442960" cy="4351338"/>
          </a:xfrm>
        </p:spPr>
        <p:txBody>
          <a:bodyPr/>
          <a:lstStyle/>
          <a:p>
            <a:pPr>
              <a:lnSpc>
                <a:spcPct val="150000"/>
              </a:lnSpc>
            </a:pPr>
            <a:r>
              <a:rPr lang="tr-TR" dirty="0"/>
              <a:t>Eylem /önceki evreye dönüş </a:t>
            </a:r>
          </a:p>
          <a:p>
            <a:pPr>
              <a:lnSpc>
                <a:spcPct val="150000"/>
              </a:lnSpc>
            </a:pPr>
            <a:r>
              <a:rPr lang="tr-TR" dirty="0"/>
              <a:t>Hızlı </a:t>
            </a:r>
            <a:r>
              <a:rPr lang="tr-TR" dirty="0" smtClean="0"/>
              <a:t>geçer, etkin müdahale gereklidir</a:t>
            </a:r>
            <a:endParaRPr lang="tr-TR" dirty="0"/>
          </a:p>
          <a:p>
            <a:pPr>
              <a:lnSpc>
                <a:spcPct val="150000"/>
              </a:lnSpc>
            </a:pPr>
            <a:r>
              <a:rPr lang="tr-TR" dirty="0"/>
              <a:t>Somut değişim önerileri, eylem fazına geçmekte etkili olur. </a:t>
            </a:r>
          </a:p>
          <a:p>
            <a:pPr>
              <a:lnSpc>
                <a:spcPct val="150000"/>
              </a:lnSpc>
            </a:pPr>
            <a:r>
              <a:rPr lang="tr-TR" dirty="0"/>
              <a:t>Bu fazdaki en önemli görev, hastanın verdiği kararı uygulaması için yaptığı planın gerçekten efektif ve uygulanabilir olmasını sağlamaktır.</a:t>
            </a:r>
          </a:p>
          <a:p>
            <a:endParaRPr lang="tr-TR" dirty="0"/>
          </a:p>
        </p:txBody>
      </p:sp>
      <p:pic>
        <p:nvPicPr>
          <p:cNvPr id="4" name="Resim 3"/>
          <p:cNvPicPr>
            <a:picLocks noChangeAspect="1"/>
          </p:cNvPicPr>
          <p:nvPr/>
        </p:nvPicPr>
        <p:blipFill rotWithShape="1">
          <a:blip r:embed="rId2"/>
          <a:srcRect l="24368" r="17257"/>
          <a:stretch/>
        </p:blipFill>
        <p:spPr>
          <a:xfrm>
            <a:off x="9281160" y="1646714"/>
            <a:ext cx="2446020" cy="4190206"/>
          </a:xfrm>
          <a:prstGeom prst="rect">
            <a:avLst/>
          </a:prstGeom>
        </p:spPr>
      </p:pic>
      <p:sp>
        <p:nvSpPr>
          <p:cNvPr id="5" name="Dikdörtgen 4"/>
          <p:cNvSpPr/>
          <p:nvPr/>
        </p:nvSpPr>
        <p:spPr>
          <a:xfrm>
            <a:off x="9652142" y="2261354"/>
            <a:ext cx="1704056" cy="369332"/>
          </a:xfrm>
          <a:prstGeom prst="rect">
            <a:avLst/>
          </a:prstGeom>
        </p:spPr>
        <p:txBody>
          <a:bodyPr wrap="none">
            <a:spAutoFit/>
          </a:bodyPr>
          <a:lstStyle/>
          <a:p>
            <a:r>
              <a:rPr lang="en-US" dirty="0">
                <a:solidFill>
                  <a:srgbClr val="FF0000"/>
                </a:solidFill>
              </a:rPr>
              <a:t>Ne </a:t>
            </a:r>
            <a:r>
              <a:rPr lang="en-US" dirty="0" err="1">
                <a:solidFill>
                  <a:srgbClr val="FF0000"/>
                </a:solidFill>
              </a:rPr>
              <a:t>yapabilirim</a:t>
            </a:r>
            <a:r>
              <a:rPr lang="en-US" dirty="0">
                <a:solidFill>
                  <a:srgbClr val="FF0000"/>
                </a:solidFill>
              </a:rPr>
              <a:t> ?</a:t>
            </a:r>
            <a:endParaRPr lang="tr-TR" dirty="0"/>
          </a:p>
        </p:txBody>
      </p:sp>
    </p:spTree>
    <p:extLst>
      <p:ext uri="{BB962C8B-B14F-4D97-AF65-F5344CB8AC3E}">
        <p14:creationId xmlns:p14="http://schemas.microsoft.com/office/powerpoint/2010/main" val="4044554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Eylem Evresi</a:t>
            </a:r>
            <a:endParaRPr lang="tr-TR" dirty="0"/>
          </a:p>
        </p:txBody>
      </p:sp>
      <p:sp>
        <p:nvSpPr>
          <p:cNvPr id="3" name="İçerik Yer Tutucusu 2"/>
          <p:cNvSpPr>
            <a:spLocks noGrp="1"/>
          </p:cNvSpPr>
          <p:nvPr>
            <p:ph idx="1"/>
          </p:nvPr>
        </p:nvSpPr>
        <p:spPr>
          <a:xfrm>
            <a:off x="4023361" y="2557145"/>
            <a:ext cx="8058278" cy="2700655"/>
          </a:xfrm>
        </p:spPr>
        <p:txBody>
          <a:bodyPr/>
          <a:lstStyle/>
          <a:p>
            <a:pPr marL="342900" indent="-342900">
              <a:lnSpc>
                <a:spcPct val="150000"/>
              </a:lnSpc>
            </a:pPr>
            <a:r>
              <a:rPr lang="tr-TR" altLang="tr-TR" sz="2800" dirty="0"/>
              <a:t>Tedavinin düşünüldüğü evredir</a:t>
            </a:r>
          </a:p>
          <a:p>
            <a:pPr marL="342900" indent="-342900">
              <a:lnSpc>
                <a:spcPct val="150000"/>
              </a:lnSpc>
            </a:pPr>
            <a:r>
              <a:rPr lang="tr-TR" altLang="tr-TR" sz="2800" dirty="0"/>
              <a:t>Değişime götürecek eylemler uygulamaya başlanır</a:t>
            </a:r>
          </a:p>
          <a:p>
            <a:pPr marL="342900" indent="-342900">
              <a:lnSpc>
                <a:spcPct val="150000"/>
              </a:lnSpc>
            </a:pPr>
            <a:r>
              <a:rPr lang="tr-TR" altLang="tr-TR" sz="2800" dirty="0"/>
              <a:t>Sorun alanında değişim ortaya konmalıdır</a:t>
            </a:r>
          </a:p>
          <a:p>
            <a:endParaRPr lang="tr-TR" dirty="0"/>
          </a:p>
        </p:txBody>
      </p:sp>
      <p:pic>
        <p:nvPicPr>
          <p:cNvPr id="2050"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19733" t="17731" r="22376" b="11488"/>
          <a:stretch/>
        </p:blipFill>
        <p:spPr bwMode="auto">
          <a:xfrm>
            <a:off x="0" y="3280364"/>
            <a:ext cx="2926080" cy="3577636"/>
          </a:xfrm>
          <a:prstGeom prst="rect">
            <a:avLst/>
          </a:prstGeom>
          <a:noFill/>
          <a:extLst>
            <a:ext uri="{909E8E84-426E-40DD-AFC4-6F175D3DCCD1}">
              <a14:hiddenFill xmlns:a14="http://schemas.microsoft.com/office/drawing/2010/main">
                <a:solidFill>
                  <a:srgbClr val="FFFFFF"/>
                </a:solidFill>
              </a14:hiddenFill>
            </a:ext>
          </a:extLst>
        </p:spPr>
      </p:pic>
      <p:sp>
        <p:nvSpPr>
          <p:cNvPr id="5" name="Bulut Belirtme Çizgisi 4"/>
          <p:cNvSpPr/>
          <p:nvPr/>
        </p:nvSpPr>
        <p:spPr>
          <a:xfrm rot="306574">
            <a:off x="538667" y="1321470"/>
            <a:ext cx="3131820" cy="1823055"/>
          </a:xfrm>
          <a:prstGeom prst="cloudCallout">
            <a:avLst>
              <a:gd name="adj1" fmla="val -21797"/>
              <a:gd name="adj2" fmla="val 78793"/>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tr-TR" sz="3200" dirty="0" smtClean="0">
                <a:solidFill>
                  <a:srgbClr val="FF0000"/>
                </a:solidFill>
              </a:rPr>
              <a:t>Haydi! Tam Zamanı</a:t>
            </a:r>
            <a:endParaRPr lang="en-US" sz="3200" dirty="0">
              <a:solidFill>
                <a:srgbClr val="FF0000"/>
              </a:solidFill>
            </a:endParaRPr>
          </a:p>
        </p:txBody>
      </p:sp>
    </p:spTree>
    <p:extLst>
      <p:ext uri="{BB962C8B-B14F-4D97-AF65-F5344CB8AC3E}">
        <p14:creationId xmlns:p14="http://schemas.microsoft.com/office/powerpoint/2010/main" val="252567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Sürdürüm Evresi</a:t>
            </a:r>
            <a:endParaRPr lang="tr-TR" dirty="0"/>
          </a:p>
        </p:txBody>
      </p:sp>
      <p:sp>
        <p:nvSpPr>
          <p:cNvPr id="3" name="İçerik Yer Tutucusu 2"/>
          <p:cNvSpPr>
            <a:spLocks noGrp="1"/>
          </p:cNvSpPr>
          <p:nvPr>
            <p:ph idx="1"/>
          </p:nvPr>
        </p:nvSpPr>
        <p:spPr>
          <a:xfrm>
            <a:off x="209679" y="2900045"/>
            <a:ext cx="6614160" cy="1534795"/>
          </a:xfrm>
        </p:spPr>
        <p:txBody>
          <a:bodyPr/>
          <a:lstStyle/>
          <a:p>
            <a:pPr>
              <a:lnSpc>
                <a:spcPct val="150000"/>
              </a:lnSpc>
            </a:pPr>
            <a:r>
              <a:rPr lang="tr-TR" dirty="0"/>
              <a:t>Değişimin süreceğinin garantisi yoktur.</a:t>
            </a:r>
          </a:p>
          <a:p>
            <a:pPr>
              <a:lnSpc>
                <a:spcPct val="150000"/>
              </a:lnSpc>
            </a:pPr>
            <a:r>
              <a:rPr lang="tr-TR" dirty="0" err="1"/>
              <a:t>Nüksü</a:t>
            </a:r>
            <a:r>
              <a:rPr lang="tr-TR" dirty="0"/>
              <a:t> önlemek için terapi devam etmeli.</a:t>
            </a:r>
          </a:p>
        </p:txBody>
      </p:sp>
      <p:pic>
        <p:nvPicPr>
          <p:cNvPr id="3074" name="Picture 2" descr="dÃ¼ÅÃ¼nen Ã§Ã¶p adam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b="8309"/>
          <a:stretch/>
        </p:blipFill>
        <p:spPr bwMode="auto">
          <a:xfrm>
            <a:off x="7258179" y="1583349"/>
            <a:ext cx="3729226" cy="3443945"/>
          </a:xfrm>
          <a:prstGeom prst="rect">
            <a:avLst/>
          </a:prstGeom>
          <a:noFill/>
          <a:extLst>
            <a:ext uri="{909E8E84-426E-40DD-AFC4-6F175D3DCCD1}">
              <a14:hiddenFill xmlns:a14="http://schemas.microsoft.com/office/drawing/2010/main">
                <a:solidFill>
                  <a:srgbClr val="FFFFFF"/>
                </a:solidFill>
              </a14:hiddenFill>
            </a:ext>
          </a:extLst>
        </p:spPr>
      </p:pic>
      <p:sp>
        <p:nvSpPr>
          <p:cNvPr id="5" name="Bulut Belirtme Çizgisi 4"/>
          <p:cNvSpPr/>
          <p:nvPr/>
        </p:nvSpPr>
        <p:spPr>
          <a:xfrm rot="306574">
            <a:off x="5257928" y="4570679"/>
            <a:ext cx="3131820" cy="1823055"/>
          </a:xfrm>
          <a:prstGeom prst="cloudCallout">
            <a:avLst>
              <a:gd name="adj1" fmla="val 41658"/>
              <a:gd name="adj2" fmla="val -166377"/>
            </a:avLst>
          </a:prstGeom>
        </p:spPr>
        <p:style>
          <a:lnRef idx="2">
            <a:schemeClr val="dk1"/>
          </a:lnRef>
          <a:fillRef idx="1">
            <a:schemeClr val="lt1"/>
          </a:fillRef>
          <a:effectRef idx="0">
            <a:schemeClr val="dk1"/>
          </a:effectRef>
          <a:fontRef idx="minor">
            <a:schemeClr val="dk1"/>
          </a:fontRef>
        </p:style>
        <p:txBody>
          <a:bodyPr rtlCol="0" anchor="ctr"/>
          <a:lstStyle/>
          <a:p>
            <a:pPr algn="ctr">
              <a:defRPr/>
            </a:pPr>
            <a:r>
              <a:rPr lang="en-US" altLang="tr-TR" sz="3200" dirty="0">
                <a:solidFill>
                  <a:srgbClr val="FF0000"/>
                </a:solidFill>
              </a:rPr>
              <a:t>Her </a:t>
            </a:r>
            <a:r>
              <a:rPr lang="en-US" altLang="tr-TR" sz="3200" dirty="0" err="1">
                <a:solidFill>
                  <a:srgbClr val="FF0000"/>
                </a:solidFill>
              </a:rPr>
              <a:t>şey</a:t>
            </a:r>
            <a:r>
              <a:rPr lang="en-US" altLang="tr-TR" sz="3200" dirty="0">
                <a:solidFill>
                  <a:srgbClr val="FF0000"/>
                </a:solidFill>
              </a:rPr>
              <a:t> </a:t>
            </a:r>
            <a:r>
              <a:rPr lang="en-US" altLang="tr-TR" sz="3200" dirty="0" err="1">
                <a:solidFill>
                  <a:srgbClr val="FF0000"/>
                </a:solidFill>
              </a:rPr>
              <a:t>yolunda</a:t>
            </a:r>
            <a:endParaRPr lang="en-US" altLang="tr-TR" sz="3200" dirty="0">
              <a:solidFill>
                <a:srgbClr val="FF0000"/>
              </a:solidFill>
            </a:endParaRPr>
          </a:p>
        </p:txBody>
      </p:sp>
    </p:spTree>
    <p:extLst>
      <p:ext uri="{BB962C8B-B14F-4D97-AF65-F5344CB8AC3E}">
        <p14:creationId xmlns:p14="http://schemas.microsoft.com/office/powerpoint/2010/main" val="1643507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Motivasyonel Görüşme</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255763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Motivasyonel Görüşme</a:t>
            </a:r>
            <a:endParaRPr lang="tr-TR" dirty="0"/>
          </a:p>
        </p:txBody>
      </p:sp>
      <p:sp>
        <p:nvSpPr>
          <p:cNvPr id="3" name="İçerik Yer Tutucusu 2"/>
          <p:cNvSpPr>
            <a:spLocks noGrp="1"/>
          </p:cNvSpPr>
          <p:nvPr>
            <p:ph idx="1"/>
          </p:nvPr>
        </p:nvSpPr>
        <p:spPr/>
        <p:txBody>
          <a:bodyPr/>
          <a:lstStyle/>
          <a:p>
            <a:pPr marL="0" indent="0">
              <a:buNone/>
            </a:pPr>
            <a:r>
              <a:rPr lang="tr-TR" dirty="0">
                <a:solidFill>
                  <a:srgbClr val="FF0000"/>
                </a:solidFill>
              </a:rPr>
              <a:t>Nedir</a:t>
            </a:r>
            <a:r>
              <a:rPr lang="tr-TR" dirty="0" smtClean="0">
                <a:solidFill>
                  <a:srgbClr val="FF0000"/>
                </a:solidFill>
              </a:rPr>
              <a:t>?</a:t>
            </a:r>
          </a:p>
          <a:p>
            <a:pPr marL="0" indent="0">
              <a:buNone/>
            </a:pPr>
            <a:endParaRPr lang="tr-TR" dirty="0">
              <a:solidFill>
                <a:srgbClr val="FF0000"/>
              </a:solidFill>
            </a:endParaRPr>
          </a:p>
          <a:p>
            <a:pPr>
              <a:lnSpc>
                <a:spcPct val="150000"/>
              </a:lnSpc>
            </a:pPr>
            <a:r>
              <a:rPr lang="tr-TR" dirty="0"/>
              <a:t>Kişilerin sorunlarını anlamalarını </a:t>
            </a:r>
          </a:p>
          <a:p>
            <a:pPr marL="0" indent="0">
              <a:lnSpc>
                <a:spcPct val="150000"/>
              </a:lnSpc>
              <a:buNone/>
            </a:pPr>
            <a:r>
              <a:rPr lang="tr-TR" dirty="0" smtClean="0"/>
              <a:t>				ve </a:t>
            </a:r>
            <a:endParaRPr lang="tr-TR" dirty="0"/>
          </a:p>
          <a:p>
            <a:pPr>
              <a:lnSpc>
                <a:spcPct val="150000"/>
              </a:lnSpc>
            </a:pPr>
            <a:r>
              <a:rPr lang="tr-TR" dirty="0"/>
              <a:t>Değişim amacıyla eyleme geçmelerini sağlamak için yapılan yardımın özel bir yoludur</a:t>
            </a:r>
          </a:p>
          <a:p>
            <a:endParaRPr lang="tr-TR" dirty="0"/>
          </a:p>
        </p:txBody>
      </p:sp>
    </p:spTree>
    <p:extLst>
      <p:ext uri="{BB962C8B-B14F-4D97-AF65-F5344CB8AC3E}">
        <p14:creationId xmlns:p14="http://schemas.microsoft.com/office/powerpoint/2010/main" val="3869244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Motivasyonel Görüşme</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smtClean="0"/>
              <a:t>Değişim için isteksiz ve ikilem yaşayan kişilere uygulanır</a:t>
            </a:r>
          </a:p>
          <a:p>
            <a:pPr>
              <a:lnSpc>
                <a:spcPct val="150000"/>
              </a:lnSpc>
            </a:pPr>
            <a:r>
              <a:rPr lang="tr-TR" dirty="0" smtClean="0"/>
              <a:t>Olumlu yönde değişime yönlendirir </a:t>
            </a:r>
          </a:p>
          <a:p>
            <a:pPr>
              <a:lnSpc>
                <a:spcPct val="150000"/>
              </a:lnSpc>
            </a:pPr>
            <a:r>
              <a:rPr lang="tr-TR" dirty="0" smtClean="0"/>
              <a:t>Tedavinin başlangıcıdır</a:t>
            </a:r>
          </a:p>
          <a:p>
            <a:pPr>
              <a:lnSpc>
                <a:spcPct val="150000"/>
              </a:lnSpc>
            </a:pPr>
            <a:r>
              <a:rPr lang="tr-TR" dirty="0"/>
              <a:t>Kişinin değişim yönünde karar vermesi, bunun için adımlar atması ve bunu sürdürmesidir</a:t>
            </a:r>
          </a:p>
          <a:p>
            <a:pPr>
              <a:lnSpc>
                <a:spcPct val="150000"/>
              </a:lnSpc>
            </a:pPr>
            <a:r>
              <a:rPr lang="tr-TR" dirty="0" smtClean="0"/>
              <a:t>Danışmanın </a:t>
            </a:r>
            <a:r>
              <a:rPr lang="tr-TR" dirty="0"/>
              <a:t>görevi hastanın değişim yönünde eylem yapmasını sağlamaktır </a:t>
            </a:r>
          </a:p>
          <a:p>
            <a:pPr>
              <a:lnSpc>
                <a:spcPct val="150000"/>
              </a:lnSpc>
            </a:pPr>
            <a:endParaRPr lang="tr-TR" dirty="0"/>
          </a:p>
        </p:txBody>
      </p:sp>
    </p:spTree>
    <p:extLst>
      <p:ext uri="{BB962C8B-B14F-4D97-AF65-F5344CB8AC3E}">
        <p14:creationId xmlns:p14="http://schemas.microsoft.com/office/powerpoint/2010/main" val="3080160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Motivasyonel Görüşme</a:t>
            </a:r>
            <a:endParaRPr lang="tr-TR" dirty="0"/>
          </a:p>
        </p:txBody>
      </p:sp>
      <p:sp>
        <p:nvSpPr>
          <p:cNvPr id="3" name="İçerik Yer Tutucusu 2"/>
          <p:cNvSpPr>
            <a:spLocks noGrp="1"/>
          </p:cNvSpPr>
          <p:nvPr>
            <p:ph idx="1"/>
          </p:nvPr>
        </p:nvSpPr>
        <p:spPr>
          <a:xfrm>
            <a:off x="838200" y="1825625"/>
            <a:ext cx="10515600" cy="4552316"/>
          </a:xfrm>
        </p:spPr>
        <p:txBody>
          <a:bodyPr>
            <a:normAutofit fontScale="85000" lnSpcReduction="20000"/>
          </a:bodyPr>
          <a:lstStyle/>
          <a:p>
            <a:pPr marL="0" indent="0" algn="l">
              <a:lnSpc>
                <a:spcPct val="150000"/>
              </a:lnSpc>
              <a:buNone/>
            </a:pPr>
            <a:r>
              <a:rPr lang="tr-TR" sz="3000" dirty="0">
                <a:solidFill>
                  <a:srgbClr val="FF0000"/>
                </a:solidFill>
              </a:rPr>
              <a:t>Motivasyonel Görüşmenin Temel İlkeleri </a:t>
            </a:r>
          </a:p>
          <a:p>
            <a:pPr>
              <a:lnSpc>
                <a:spcPct val="150000"/>
              </a:lnSpc>
            </a:pPr>
            <a:r>
              <a:rPr lang="tr-TR" sz="3000" dirty="0" smtClean="0"/>
              <a:t>Empati göster</a:t>
            </a:r>
            <a:endParaRPr lang="tr-TR" sz="3000" dirty="0"/>
          </a:p>
          <a:p>
            <a:pPr>
              <a:lnSpc>
                <a:spcPct val="150000"/>
              </a:lnSpc>
            </a:pPr>
            <a:r>
              <a:rPr lang="tr-TR" sz="3000" dirty="0" smtClean="0"/>
              <a:t>Çelişkilerini </a:t>
            </a:r>
            <a:r>
              <a:rPr lang="tr-TR" sz="3000" dirty="0"/>
              <a:t>ortaya </a:t>
            </a:r>
            <a:r>
              <a:rPr lang="tr-TR" sz="3000" dirty="0" smtClean="0"/>
              <a:t>çıkar</a:t>
            </a:r>
            <a:endParaRPr lang="tr-TR" sz="3000" dirty="0"/>
          </a:p>
          <a:p>
            <a:pPr>
              <a:lnSpc>
                <a:spcPct val="150000"/>
              </a:lnSpc>
            </a:pPr>
            <a:r>
              <a:rPr lang="tr-TR" sz="3000" dirty="0"/>
              <a:t>Tartışmadan </a:t>
            </a:r>
            <a:r>
              <a:rPr lang="tr-TR" sz="3000" dirty="0" smtClean="0"/>
              <a:t>kaçın</a:t>
            </a:r>
            <a:endParaRPr lang="tr-TR" sz="3000" dirty="0"/>
          </a:p>
          <a:p>
            <a:pPr>
              <a:lnSpc>
                <a:spcPct val="150000"/>
              </a:lnSpc>
            </a:pPr>
            <a:r>
              <a:rPr lang="tr-TR" sz="3000" dirty="0"/>
              <a:t>Dirençle çalışma</a:t>
            </a:r>
          </a:p>
          <a:p>
            <a:pPr>
              <a:lnSpc>
                <a:spcPct val="150000"/>
              </a:lnSpc>
            </a:pPr>
            <a:r>
              <a:rPr lang="tr-TR" sz="3000" dirty="0"/>
              <a:t>Kendine yeterliliği </a:t>
            </a:r>
            <a:r>
              <a:rPr lang="tr-TR" sz="3000" dirty="0" smtClean="0"/>
              <a:t>destekle</a:t>
            </a:r>
            <a:endParaRPr lang="tr-TR" sz="3000" dirty="0"/>
          </a:p>
          <a:p>
            <a:pPr>
              <a:lnSpc>
                <a:spcPct val="150000"/>
              </a:lnSpc>
            </a:pPr>
            <a:r>
              <a:rPr lang="tr-TR" sz="3000" dirty="0"/>
              <a:t>Sorumluluk </a:t>
            </a:r>
            <a:r>
              <a:rPr lang="tr-TR" sz="3000" dirty="0" smtClean="0"/>
              <a:t>ver</a:t>
            </a:r>
            <a:endParaRPr lang="tr-TR" sz="3000" dirty="0"/>
          </a:p>
          <a:p>
            <a:pPr>
              <a:lnSpc>
                <a:spcPct val="150000"/>
              </a:lnSpc>
            </a:pPr>
            <a:endParaRPr lang="tr-TR" dirty="0"/>
          </a:p>
        </p:txBody>
      </p:sp>
    </p:spTree>
    <p:extLst>
      <p:ext uri="{BB962C8B-B14F-4D97-AF65-F5344CB8AC3E}">
        <p14:creationId xmlns:p14="http://schemas.microsoft.com/office/powerpoint/2010/main" val="25413733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marysclearings.com/wp-content/uploads/clockwise-circle-arro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34534" y="2348880"/>
            <a:ext cx="3873634" cy="3672408"/>
          </a:xfrm>
          <a:prstGeom prst="rect">
            <a:avLst/>
          </a:prstGeom>
          <a:noFill/>
        </p:spPr>
      </p:pic>
      <p:sp>
        <p:nvSpPr>
          <p:cNvPr id="3" name="2 Yuvarlatılmış Dikdörtgen"/>
          <p:cNvSpPr/>
          <p:nvPr/>
        </p:nvSpPr>
        <p:spPr>
          <a:xfrm>
            <a:off x="5159896" y="2060848"/>
            <a:ext cx="1368152" cy="792088"/>
          </a:xfrm>
          <a:prstGeom prst="round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Farkındalık </a:t>
            </a:r>
            <a:endParaRPr lang="en-US" b="1" dirty="0"/>
          </a:p>
        </p:txBody>
      </p:sp>
      <p:sp>
        <p:nvSpPr>
          <p:cNvPr id="4" name="3 Köşeleri Yuvarlanmış Dikdörtgen Belirtme Çizgisi"/>
          <p:cNvSpPr/>
          <p:nvPr/>
        </p:nvSpPr>
        <p:spPr>
          <a:xfrm>
            <a:off x="5735960" y="1052736"/>
            <a:ext cx="1872208" cy="792088"/>
          </a:xfrm>
          <a:prstGeom prst="wedgeRoundRectCallout">
            <a:avLst/>
          </a:prstGeom>
          <a:solidFill>
            <a:schemeClr val="accent4">
              <a:lumMod val="20000"/>
              <a:lumOff val="80000"/>
            </a:schemeClr>
          </a:solidFill>
          <a:ln>
            <a:solidFill>
              <a:schemeClr val="accent4"/>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“Benim içmem bir sorun ama bırakmayı düşünmüyorum”</a:t>
            </a:r>
            <a:endParaRPr lang="en-US" sz="1400" dirty="0">
              <a:solidFill>
                <a:schemeClr val="tx1"/>
              </a:solidFill>
            </a:endParaRPr>
          </a:p>
        </p:txBody>
      </p:sp>
      <p:sp>
        <p:nvSpPr>
          <p:cNvPr id="5" name="4 Yuvarlatılmış Dikdörtgen"/>
          <p:cNvSpPr/>
          <p:nvPr/>
        </p:nvSpPr>
        <p:spPr>
          <a:xfrm>
            <a:off x="8112224" y="2060848"/>
            <a:ext cx="1368152" cy="792088"/>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Farkındalık öncesi </a:t>
            </a:r>
            <a:endParaRPr lang="en-US" b="1" dirty="0"/>
          </a:p>
        </p:txBody>
      </p:sp>
      <p:sp>
        <p:nvSpPr>
          <p:cNvPr id="6" name="5 Köşeleri Yuvarlanmış Dikdörtgen Belirtme Çizgisi"/>
          <p:cNvSpPr/>
          <p:nvPr/>
        </p:nvSpPr>
        <p:spPr>
          <a:xfrm>
            <a:off x="7824192" y="1124744"/>
            <a:ext cx="2483768" cy="720080"/>
          </a:xfrm>
          <a:prstGeom prst="wedgeRoundRectCallout">
            <a:avLst/>
          </a:prstGeom>
          <a:solidFill>
            <a:schemeClr val="accent2">
              <a:lumMod val="20000"/>
              <a:lumOff val="80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“Benim içmem bir problem değil. Bırakmak veya azaltmak istemiyorum”</a:t>
            </a:r>
            <a:endParaRPr lang="en-US" sz="1400" dirty="0">
              <a:solidFill>
                <a:schemeClr val="tx1"/>
              </a:solidFill>
            </a:endParaRPr>
          </a:p>
        </p:txBody>
      </p:sp>
      <p:sp>
        <p:nvSpPr>
          <p:cNvPr id="7" name="6 Yuvarlatılmış Dikdörtgen"/>
          <p:cNvSpPr/>
          <p:nvPr/>
        </p:nvSpPr>
        <p:spPr>
          <a:xfrm>
            <a:off x="5663952" y="5445224"/>
            <a:ext cx="1368152" cy="792088"/>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Eylem</a:t>
            </a:r>
            <a:endParaRPr lang="en-US" b="1" dirty="0"/>
          </a:p>
        </p:txBody>
      </p:sp>
      <p:sp>
        <p:nvSpPr>
          <p:cNvPr id="8" name="7 Köşeleri Yuvarlanmış Dikdörtgen Belirtme Çizgisi"/>
          <p:cNvSpPr/>
          <p:nvPr/>
        </p:nvSpPr>
        <p:spPr>
          <a:xfrm>
            <a:off x="7392144" y="5445224"/>
            <a:ext cx="1440160" cy="648072"/>
          </a:xfrm>
          <a:prstGeom prst="wedgeRoundRectCallout">
            <a:avLst>
              <a:gd name="adj1" fmla="val -65037"/>
              <a:gd name="adj2" fmla="val 17850"/>
              <a:gd name="adj3" fmla="val 16667"/>
            </a:avLst>
          </a:prstGeom>
          <a:solidFill>
            <a:schemeClr val="accent3">
              <a:lumMod val="40000"/>
              <a:lumOff val="60000"/>
            </a:schemeClr>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“İçmeyi bıraktım.”</a:t>
            </a:r>
            <a:endParaRPr lang="en-US" sz="1400" dirty="0">
              <a:solidFill>
                <a:schemeClr val="tx1"/>
              </a:solidFill>
            </a:endParaRPr>
          </a:p>
        </p:txBody>
      </p:sp>
      <p:sp>
        <p:nvSpPr>
          <p:cNvPr id="9" name="8 Yuvarlatılmış Dikdörtgen"/>
          <p:cNvSpPr/>
          <p:nvPr/>
        </p:nvSpPr>
        <p:spPr>
          <a:xfrm>
            <a:off x="6960096" y="3861048"/>
            <a:ext cx="1368152" cy="792088"/>
          </a:xfrm>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Hazırlık </a:t>
            </a:r>
            <a:endParaRPr lang="en-US" b="1" dirty="0">
              <a:solidFill>
                <a:schemeClr val="tx1"/>
              </a:solidFill>
            </a:endParaRPr>
          </a:p>
        </p:txBody>
      </p:sp>
      <p:sp>
        <p:nvSpPr>
          <p:cNvPr id="10" name="9 Köşeleri Yuvarlanmış Dikdörtgen Belirtme Çizgisi"/>
          <p:cNvSpPr/>
          <p:nvPr/>
        </p:nvSpPr>
        <p:spPr>
          <a:xfrm>
            <a:off x="8616280" y="3861048"/>
            <a:ext cx="1440160" cy="792088"/>
          </a:xfrm>
          <a:prstGeom prst="wedgeRoundRectCallout">
            <a:avLst>
              <a:gd name="adj1" fmla="val -65841"/>
              <a:gd name="adj2" fmla="val 4861"/>
              <a:gd name="adj3" fmla="val 16667"/>
            </a:avLst>
          </a:prstGeom>
          <a:solidFill>
            <a:schemeClr val="accent6">
              <a:lumMod val="40000"/>
              <a:lumOff val="60000"/>
            </a:schemeClr>
          </a:solid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“İçmeyi bir süre sonra bırakacağım.”</a:t>
            </a:r>
            <a:endParaRPr lang="en-US" sz="1400" dirty="0">
              <a:solidFill>
                <a:schemeClr val="tx1"/>
              </a:solidFill>
            </a:endParaRPr>
          </a:p>
        </p:txBody>
      </p:sp>
      <p:sp>
        <p:nvSpPr>
          <p:cNvPr id="11" name="10 Yuvarlatılmış Dikdörtgen"/>
          <p:cNvSpPr/>
          <p:nvPr/>
        </p:nvSpPr>
        <p:spPr>
          <a:xfrm>
            <a:off x="3287688" y="4581128"/>
            <a:ext cx="1368152" cy="792088"/>
          </a:xfrm>
          <a:prstGeom prst="round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Sürdürme </a:t>
            </a:r>
            <a:endParaRPr lang="en-US" b="1" dirty="0"/>
          </a:p>
        </p:txBody>
      </p:sp>
      <p:sp>
        <p:nvSpPr>
          <p:cNvPr id="12" name="11 Köşeleri Yuvarlanmış Dikdörtgen Belirtme Çizgisi"/>
          <p:cNvSpPr/>
          <p:nvPr/>
        </p:nvSpPr>
        <p:spPr>
          <a:xfrm>
            <a:off x="1631504" y="4653136"/>
            <a:ext cx="1440160" cy="648072"/>
          </a:xfrm>
          <a:prstGeom prst="wedgeRoundRectCallout">
            <a:avLst>
              <a:gd name="adj1" fmla="val 58734"/>
              <a:gd name="adj2" fmla="val -23230"/>
              <a:gd name="adj3" fmla="val 16667"/>
            </a:avLst>
          </a:prstGeom>
          <a:solidFill>
            <a:schemeClr val="accent5">
              <a:lumMod val="20000"/>
              <a:lumOff val="80000"/>
            </a:schemeClr>
          </a:solidFill>
          <a:ln>
            <a:solidFill>
              <a:srgbClr val="014C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“Bir aydır içmiyorum”</a:t>
            </a:r>
            <a:endParaRPr lang="en-US" sz="1400" dirty="0">
              <a:solidFill>
                <a:schemeClr val="tx1"/>
              </a:solidFill>
            </a:endParaRPr>
          </a:p>
        </p:txBody>
      </p:sp>
      <p:sp>
        <p:nvSpPr>
          <p:cNvPr id="13" name="12 Yuvarlatılmış Dikdörtgen"/>
          <p:cNvSpPr/>
          <p:nvPr/>
        </p:nvSpPr>
        <p:spPr>
          <a:xfrm>
            <a:off x="3215680" y="2924944"/>
            <a:ext cx="1368152" cy="792088"/>
          </a:xfrm>
          <a:prstGeom prst="round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Yeniden başlama</a:t>
            </a:r>
            <a:endParaRPr lang="en-US" b="1" dirty="0"/>
          </a:p>
        </p:txBody>
      </p:sp>
      <p:sp>
        <p:nvSpPr>
          <p:cNvPr id="14" name="13 Köşeleri Yuvarlanmış Dikdörtgen Belirtme Çizgisi"/>
          <p:cNvSpPr/>
          <p:nvPr/>
        </p:nvSpPr>
        <p:spPr>
          <a:xfrm>
            <a:off x="2495600" y="1988840"/>
            <a:ext cx="1440160" cy="648072"/>
          </a:xfrm>
          <a:prstGeom prst="wedgeRoundRectCallout">
            <a:avLst>
              <a:gd name="adj1" fmla="val 26586"/>
              <a:gd name="adj2" fmla="val 67858"/>
              <a:gd name="adj3" fmla="val 16667"/>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"Tekrar içmeye başladım"</a:t>
            </a:r>
            <a:endParaRPr lang="en-US" sz="1400" dirty="0">
              <a:solidFill>
                <a:schemeClr val="tx1"/>
              </a:solidFill>
            </a:endParaRPr>
          </a:p>
        </p:txBody>
      </p:sp>
      <p:sp>
        <p:nvSpPr>
          <p:cNvPr id="15" name="14 Metin kutusu"/>
          <p:cNvSpPr txBox="1"/>
          <p:nvPr/>
        </p:nvSpPr>
        <p:spPr>
          <a:xfrm>
            <a:off x="4799858" y="2886036"/>
            <a:ext cx="2376263" cy="830997"/>
          </a:xfrm>
          <a:prstGeom prst="rect">
            <a:avLst/>
          </a:prstGeom>
          <a:noFill/>
        </p:spPr>
        <p:txBody>
          <a:bodyPr wrap="square" rtlCol="0">
            <a:spAutoFit/>
          </a:bodyPr>
          <a:lstStyle/>
          <a:p>
            <a:pPr algn="ctr"/>
            <a:r>
              <a:rPr lang="tr-TR" sz="1200" dirty="0">
                <a:latin typeface="+mj-lt"/>
              </a:rPr>
              <a:t>Maddenin kendisini olumsuz yönde etkilediğinin farkındadır. Ancak henüz madde kullanımını bırakmayı düşünmemektedir</a:t>
            </a:r>
            <a:endParaRPr lang="en-US" sz="1200" dirty="0">
              <a:latin typeface="+mj-lt"/>
            </a:endParaRPr>
          </a:p>
        </p:txBody>
      </p:sp>
      <p:sp>
        <p:nvSpPr>
          <p:cNvPr id="16" name="15 Metin kutusu"/>
          <p:cNvSpPr txBox="1"/>
          <p:nvPr/>
        </p:nvSpPr>
        <p:spPr>
          <a:xfrm>
            <a:off x="7680176" y="2924945"/>
            <a:ext cx="2304256" cy="646331"/>
          </a:xfrm>
          <a:prstGeom prst="rect">
            <a:avLst/>
          </a:prstGeom>
          <a:solidFill>
            <a:schemeClr val="bg1"/>
          </a:solidFill>
        </p:spPr>
        <p:txBody>
          <a:bodyPr wrap="square" rtlCol="0">
            <a:spAutoFit/>
          </a:bodyPr>
          <a:lstStyle/>
          <a:p>
            <a:pPr algn="ctr"/>
            <a:r>
              <a:rPr lang="tr-TR" sz="1200" dirty="0">
                <a:latin typeface="+mj-lt"/>
              </a:rPr>
              <a:t>Kişi bu evrede madde kullanımının getirdiği olumsuz etkilerin farkında değildir.</a:t>
            </a:r>
            <a:endParaRPr lang="en-US" sz="1200" dirty="0">
              <a:latin typeface="+mj-lt"/>
            </a:endParaRPr>
          </a:p>
        </p:txBody>
      </p:sp>
      <p:sp>
        <p:nvSpPr>
          <p:cNvPr id="17" name="16 Metin kutusu"/>
          <p:cNvSpPr txBox="1"/>
          <p:nvPr/>
        </p:nvSpPr>
        <p:spPr>
          <a:xfrm>
            <a:off x="6240016" y="4725145"/>
            <a:ext cx="2952328" cy="646331"/>
          </a:xfrm>
          <a:prstGeom prst="rect">
            <a:avLst/>
          </a:prstGeom>
          <a:solidFill>
            <a:schemeClr val="bg1"/>
          </a:solidFill>
        </p:spPr>
        <p:txBody>
          <a:bodyPr wrap="square" rtlCol="0">
            <a:spAutoFit/>
          </a:bodyPr>
          <a:lstStyle/>
          <a:p>
            <a:pPr algn="ctr"/>
            <a:r>
              <a:rPr lang="tr-TR" sz="1200" dirty="0">
                <a:latin typeface="+mj-lt"/>
              </a:rPr>
              <a:t>Maddeyi bırakmayı istemektedir. Ancak bırakmak için henüz bir eyleme geçmemiştir.</a:t>
            </a:r>
            <a:endParaRPr lang="en-US" sz="1200" dirty="0">
              <a:latin typeface="+mj-lt"/>
            </a:endParaRPr>
          </a:p>
        </p:txBody>
      </p:sp>
      <p:sp>
        <p:nvSpPr>
          <p:cNvPr id="18" name="17 Metin kutusu"/>
          <p:cNvSpPr txBox="1"/>
          <p:nvPr/>
        </p:nvSpPr>
        <p:spPr>
          <a:xfrm>
            <a:off x="4871864" y="6351712"/>
            <a:ext cx="3168352" cy="646331"/>
          </a:xfrm>
          <a:prstGeom prst="rect">
            <a:avLst/>
          </a:prstGeom>
          <a:solidFill>
            <a:schemeClr val="bg1"/>
          </a:solidFill>
        </p:spPr>
        <p:txBody>
          <a:bodyPr wrap="square" rtlCol="0">
            <a:spAutoFit/>
          </a:bodyPr>
          <a:lstStyle/>
          <a:p>
            <a:pPr algn="ctr"/>
            <a:r>
              <a:rPr lang="tr-TR" sz="1200" dirty="0">
                <a:latin typeface="+mj-lt"/>
              </a:rPr>
              <a:t>Kişi bu evrede kullandığı maddeyi bırakmıştır. Ancak bu evrede tekrar başlama riski vardır.</a:t>
            </a:r>
            <a:endParaRPr lang="en-US" sz="1200" dirty="0">
              <a:latin typeface="+mj-lt"/>
            </a:endParaRPr>
          </a:p>
        </p:txBody>
      </p:sp>
      <p:sp>
        <p:nvSpPr>
          <p:cNvPr id="19" name="18 Metin kutusu"/>
          <p:cNvSpPr txBox="1"/>
          <p:nvPr/>
        </p:nvSpPr>
        <p:spPr>
          <a:xfrm>
            <a:off x="2639617" y="3831432"/>
            <a:ext cx="2376263" cy="461665"/>
          </a:xfrm>
          <a:prstGeom prst="rect">
            <a:avLst/>
          </a:prstGeom>
          <a:solidFill>
            <a:schemeClr val="bg1"/>
          </a:solidFill>
        </p:spPr>
        <p:txBody>
          <a:bodyPr wrap="square" rtlCol="0">
            <a:spAutoFit/>
          </a:bodyPr>
          <a:lstStyle/>
          <a:p>
            <a:pPr algn="ctr"/>
            <a:r>
              <a:rPr lang="tr-TR" sz="1200" dirty="0">
                <a:latin typeface="+mj-lt"/>
              </a:rPr>
              <a:t>Tekrar madde kullanmaya başlamıştır</a:t>
            </a:r>
            <a:endParaRPr lang="en-US" sz="1200" dirty="0">
              <a:latin typeface="+mj-lt"/>
            </a:endParaRPr>
          </a:p>
        </p:txBody>
      </p:sp>
      <p:sp>
        <p:nvSpPr>
          <p:cNvPr id="20" name="19 Metin kutusu"/>
          <p:cNvSpPr txBox="1"/>
          <p:nvPr/>
        </p:nvSpPr>
        <p:spPr>
          <a:xfrm>
            <a:off x="2783633" y="5445225"/>
            <a:ext cx="2376263" cy="646331"/>
          </a:xfrm>
          <a:prstGeom prst="rect">
            <a:avLst/>
          </a:prstGeom>
          <a:solidFill>
            <a:schemeClr val="bg1"/>
          </a:solidFill>
        </p:spPr>
        <p:txBody>
          <a:bodyPr wrap="square" rtlCol="0">
            <a:spAutoFit/>
          </a:bodyPr>
          <a:lstStyle/>
          <a:p>
            <a:pPr algn="ctr"/>
            <a:r>
              <a:rPr lang="tr-TR" sz="1200" dirty="0">
                <a:latin typeface="+mj-lt"/>
              </a:rPr>
              <a:t>Kişi maddeyi bir önceki evrede bırakmış, bu evrede ise temizliğini sürdürmektedir. </a:t>
            </a:r>
            <a:endParaRPr lang="en-US" sz="1200" dirty="0">
              <a:latin typeface="+mj-lt"/>
            </a:endParaRPr>
          </a:p>
        </p:txBody>
      </p:sp>
      <p:sp>
        <p:nvSpPr>
          <p:cNvPr id="21" name="Metin kutusu 20"/>
          <p:cNvSpPr txBox="1"/>
          <p:nvPr/>
        </p:nvSpPr>
        <p:spPr>
          <a:xfrm>
            <a:off x="300408" y="2483893"/>
            <a:ext cx="2303204" cy="1815882"/>
          </a:xfrm>
          <a:prstGeom prst="rect">
            <a:avLst/>
          </a:prstGeom>
          <a:noFill/>
        </p:spPr>
        <p:txBody>
          <a:bodyPr wrap="square" rtlCol="0">
            <a:spAutoFit/>
          </a:bodyPr>
          <a:lstStyle/>
          <a:p>
            <a:r>
              <a:rPr lang="tr-TR" sz="2800" dirty="0" smtClean="0">
                <a:solidFill>
                  <a:srgbClr val="FF0000"/>
                </a:solidFill>
              </a:rPr>
              <a:t>Değişim Döngüsündeki Yerini Belirleyin</a:t>
            </a:r>
            <a:endParaRPr lang="tr-TR" sz="2800" dirty="0">
              <a:solidFill>
                <a:srgbClr val="FF0000"/>
              </a:solidFill>
            </a:endParaRPr>
          </a:p>
        </p:txBody>
      </p:sp>
      <p:sp>
        <p:nvSpPr>
          <p:cNvPr id="24"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17782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8" presetClass="emph" presetSubtype="0" repeatCount="indefinite" fill="hold" nodeType="withEffect">
                                  <p:stCondLst>
                                    <p:cond delay="0"/>
                                  </p:stCondLst>
                                  <p:childTnLst>
                                    <p:animRot by="21600000">
                                      <p:cBhvr>
                                        <p:cTn id="68"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3332" y="2786236"/>
            <a:ext cx="4206240" cy="1143000"/>
          </a:xfrm>
        </p:spPr>
        <p:txBody>
          <a:bodyPr>
            <a:noAutofit/>
          </a:bodyPr>
          <a:lstStyle/>
          <a:p>
            <a:pPr algn="l"/>
            <a:r>
              <a:rPr lang="tr-TR" sz="3200" dirty="0" smtClean="0">
                <a:solidFill>
                  <a:srgbClr val="FF0000"/>
                </a:solidFill>
                <a:latin typeface="+mn-lt"/>
                <a:ea typeface="+mn-ea"/>
                <a:cs typeface="+mn-cs"/>
              </a:rPr>
              <a:t>Alkol-madde Etkileri Hakkında Bilgilendirin</a:t>
            </a:r>
            <a:endParaRPr lang="en-US" sz="3200" dirty="0">
              <a:solidFill>
                <a:srgbClr val="FF0000"/>
              </a:solidFill>
              <a:latin typeface="+mn-lt"/>
              <a:ea typeface="+mn-ea"/>
              <a:cs typeface="+mn-cs"/>
            </a:endParaRPr>
          </a:p>
        </p:txBody>
      </p:sp>
      <p:pic>
        <p:nvPicPr>
          <p:cNvPr id="26" name="Picture 2" descr="http://veryicon.com/icon/png/System/Comic%20Tiger/Forward.png"/>
          <p:cNvPicPr>
            <a:picLocks noChangeAspect="1" noChangeArrowheads="1"/>
          </p:cNvPicPr>
          <p:nvPr/>
        </p:nvPicPr>
        <p:blipFill>
          <a:blip r:embed="rId3" cstate="print"/>
          <a:srcRect/>
          <a:stretch>
            <a:fillRect/>
          </a:stretch>
        </p:blipFill>
        <p:spPr bwMode="auto">
          <a:xfrm>
            <a:off x="8614028" y="1864192"/>
            <a:ext cx="504056" cy="504056"/>
          </a:xfrm>
          <a:prstGeom prst="rect">
            <a:avLst/>
          </a:prstGeom>
          <a:noFill/>
        </p:spPr>
      </p:pic>
      <p:sp>
        <p:nvSpPr>
          <p:cNvPr id="15" name="14 Yuvarlatılmış Dikdörtgen"/>
          <p:cNvSpPr/>
          <p:nvPr/>
        </p:nvSpPr>
        <p:spPr>
          <a:xfrm>
            <a:off x="6021740" y="1540220"/>
            <a:ext cx="2304256" cy="11520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rgbClr val="000000"/>
                </a:solidFill>
                <a:latin typeface="+mj-lt"/>
                <a:ea typeface="Times New Roman" pitchFamily="18" charset="0"/>
                <a:cs typeface="Times New Roman" pitchFamily="18" charset="0"/>
              </a:rPr>
              <a:t>Bilgilendirmek için izin isteyin…</a:t>
            </a:r>
            <a:endParaRPr lang="en-US" sz="900" b="1" dirty="0">
              <a:solidFill>
                <a:schemeClr val="tx1"/>
              </a:solidFill>
              <a:latin typeface="+mj-lt"/>
              <a:cs typeface="Arial" pitchFamily="34" charset="0"/>
            </a:endParaRPr>
          </a:p>
        </p:txBody>
      </p:sp>
      <p:sp>
        <p:nvSpPr>
          <p:cNvPr id="20" name="19 Yuvarlatılmış Dikdörtgen"/>
          <p:cNvSpPr/>
          <p:nvPr/>
        </p:nvSpPr>
        <p:spPr>
          <a:xfrm>
            <a:off x="9406116" y="1540156"/>
            <a:ext cx="2160240" cy="1152128"/>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r>
              <a:rPr lang="tr-TR" sz="1600" i="1" dirty="0">
                <a:solidFill>
                  <a:srgbClr val="000000"/>
                </a:solidFill>
                <a:latin typeface="+mj-lt"/>
                <a:ea typeface="Times New Roman" pitchFamily="18" charset="0"/>
                <a:cs typeface="Times New Roman" pitchFamily="18" charset="0"/>
              </a:rPr>
              <a:t>Alkol veya madde hakkında biraz bilgi vermemi ister misin?</a:t>
            </a:r>
          </a:p>
        </p:txBody>
      </p:sp>
      <p:pic>
        <p:nvPicPr>
          <p:cNvPr id="33" name="Picture 2" descr="http://veryicon.com/icon/png/System/Comic%20Tiger/Forward.png"/>
          <p:cNvPicPr>
            <a:picLocks noChangeAspect="1" noChangeArrowheads="1"/>
          </p:cNvPicPr>
          <p:nvPr/>
        </p:nvPicPr>
        <p:blipFill>
          <a:blip r:embed="rId3" cstate="print"/>
          <a:srcRect/>
          <a:stretch>
            <a:fillRect/>
          </a:stretch>
        </p:blipFill>
        <p:spPr bwMode="auto">
          <a:xfrm rot="8130138">
            <a:off x="6126119" y="2832730"/>
            <a:ext cx="504056" cy="504056"/>
          </a:xfrm>
          <a:prstGeom prst="rect">
            <a:avLst/>
          </a:prstGeom>
          <a:noFill/>
        </p:spPr>
      </p:pic>
      <p:sp>
        <p:nvSpPr>
          <p:cNvPr id="12" name="11 Yuvarlatılmış Dikdörtgen"/>
          <p:cNvSpPr/>
          <p:nvPr/>
        </p:nvSpPr>
        <p:spPr>
          <a:xfrm>
            <a:off x="4509572" y="3520440"/>
            <a:ext cx="2304256" cy="2952328"/>
          </a:xfrm>
          <a:prstGeom prst="roundRect">
            <a:avLst>
              <a:gd name="adj" fmla="val 61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srgbClr val="000000"/>
                </a:solidFill>
                <a:latin typeface="+mj-lt"/>
                <a:ea typeface="Times New Roman" pitchFamily="18" charset="0"/>
                <a:cs typeface="Times New Roman" pitchFamily="18" charset="0"/>
              </a:rPr>
              <a:t>Alkol kullanımının risk düzeyleri hakkında bilgilendirin</a:t>
            </a:r>
          </a:p>
          <a:p>
            <a:pPr lvl="0" algn="ctr"/>
            <a:endParaRPr lang="tr-TR" dirty="0">
              <a:solidFill>
                <a:srgbClr val="000000"/>
              </a:solidFill>
              <a:latin typeface="+mj-lt"/>
              <a:ea typeface="Times New Roman" pitchFamily="18" charset="0"/>
              <a:cs typeface="Times New Roman" pitchFamily="18" charset="0"/>
            </a:endParaRPr>
          </a:p>
          <a:p>
            <a:pPr lvl="0" algn="ctr"/>
            <a:r>
              <a:rPr lang="tr-TR" dirty="0">
                <a:solidFill>
                  <a:srgbClr val="000000"/>
                </a:solidFill>
                <a:latin typeface="+mj-lt"/>
                <a:ea typeface="Times New Roman" pitchFamily="18" charset="0"/>
                <a:cs typeface="Times New Roman" pitchFamily="18" charset="0"/>
              </a:rPr>
              <a:t>Alkolün fiziksel ve ruhsal etkileri hakkında bilgilendirin</a:t>
            </a:r>
            <a:endParaRPr lang="en-US" dirty="0">
              <a:solidFill>
                <a:srgbClr val="000000"/>
              </a:solidFill>
              <a:latin typeface="+mj-lt"/>
              <a:ea typeface="Times New Roman" pitchFamily="18" charset="0"/>
              <a:cs typeface="Times New Roman" pitchFamily="18" charset="0"/>
            </a:endParaRPr>
          </a:p>
        </p:txBody>
      </p:sp>
      <p:sp>
        <p:nvSpPr>
          <p:cNvPr id="13" name="12 Yuvarlatılmış Dikdörtgen"/>
          <p:cNvSpPr/>
          <p:nvPr/>
        </p:nvSpPr>
        <p:spPr>
          <a:xfrm>
            <a:off x="7677924" y="3520440"/>
            <a:ext cx="2304256" cy="2952328"/>
          </a:xfrm>
          <a:prstGeom prst="roundRect">
            <a:avLst>
              <a:gd name="adj" fmla="val 61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srgbClr val="000000"/>
                </a:solidFill>
                <a:latin typeface="+mj-lt"/>
                <a:ea typeface="Times New Roman" pitchFamily="18" charset="0"/>
                <a:cs typeface="Times New Roman" pitchFamily="18" charset="0"/>
              </a:rPr>
              <a:t>Maddelerin fiziksel ve ruhsal etkileri hakkında bilgilendirin</a:t>
            </a:r>
          </a:p>
          <a:p>
            <a:pPr lvl="0" algn="ctr"/>
            <a:endParaRPr lang="tr-TR" dirty="0">
              <a:solidFill>
                <a:srgbClr val="000000"/>
              </a:solidFill>
              <a:latin typeface="+mj-lt"/>
              <a:ea typeface="Times New Roman" pitchFamily="18" charset="0"/>
              <a:cs typeface="Times New Roman" pitchFamily="18" charset="0"/>
            </a:endParaRPr>
          </a:p>
          <a:p>
            <a:pPr lvl="0" algn="ctr"/>
            <a:r>
              <a:rPr lang="tr-TR" i="1" dirty="0">
                <a:solidFill>
                  <a:srgbClr val="000000"/>
                </a:solidFill>
                <a:latin typeface="+mj-lt"/>
                <a:ea typeface="Times New Roman" pitchFamily="18" charset="0"/>
                <a:cs typeface="Times New Roman" pitchFamily="18" charset="0"/>
              </a:rPr>
              <a:t>Maddelerin Etkileri Hakkında Bilgilendirme Kartlarını  kullanabilirsiniz</a:t>
            </a:r>
            <a:endParaRPr lang="en-US" i="1" dirty="0">
              <a:solidFill>
                <a:srgbClr val="000000"/>
              </a:solidFill>
              <a:latin typeface="+mj-lt"/>
              <a:ea typeface="Times New Roman" pitchFamily="18" charset="0"/>
              <a:cs typeface="Times New Roman" pitchFamily="18" charset="0"/>
            </a:endParaRPr>
          </a:p>
        </p:txBody>
      </p:sp>
      <p:pic>
        <p:nvPicPr>
          <p:cNvPr id="14" name="Picture 2" descr="http://veryicon.com/icon/png/System/Comic%20Tiger/Forward.png"/>
          <p:cNvPicPr>
            <a:picLocks noChangeAspect="1" noChangeArrowheads="1"/>
          </p:cNvPicPr>
          <p:nvPr/>
        </p:nvPicPr>
        <p:blipFill>
          <a:blip r:embed="rId3" cstate="print"/>
          <a:srcRect/>
          <a:stretch>
            <a:fillRect/>
          </a:stretch>
        </p:blipFill>
        <p:spPr bwMode="auto">
          <a:xfrm rot="13469862" flipH="1">
            <a:off x="7861576" y="2832732"/>
            <a:ext cx="504056" cy="504056"/>
          </a:xfrm>
          <a:prstGeom prst="rect">
            <a:avLst/>
          </a:prstGeom>
          <a:noFill/>
        </p:spPr>
      </p:pic>
      <p:sp>
        <p:nvSpPr>
          <p:cNvPr id="17" name="16 Metin kutusu"/>
          <p:cNvSpPr txBox="1"/>
          <p:nvPr/>
        </p:nvSpPr>
        <p:spPr>
          <a:xfrm>
            <a:off x="8112224" y="5301209"/>
            <a:ext cx="2555776" cy="307777"/>
          </a:xfrm>
          <a:prstGeom prst="rect">
            <a:avLst/>
          </a:prstGeom>
          <a:noFill/>
        </p:spPr>
        <p:txBody>
          <a:bodyPr wrap="square" rtlCol="0">
            <a:spAutoFit/>
          </a:bodyPr>
          <a:lstStyle/>
          <a:p>
            <a:pPr algn="ctr"/>
            <a:endParaRPr lang="tr-TR" sz="1400" dirty="0">
              <a:solidFill>
                <a:srgbClr val="014CFF"/>
              </a:solidFill>
            </a:endParaRPr>
          </a:p>
        </p:txBody>
      </p:sp>
      <p:sp>
        <p:nvSpPr>
          <p:cNvPr id="18" name="Unvan 1"/>
          <p:cNvSpPr txBox="1">
            <a:spLocks/>
          </p:cNvSpPr>
          <p:nvPr/>
        </p:nvSpPr>
        <p:spPr>
          <a:xfrm>
            <a:off x="1566039" y="355860"/>
            <a:ext cx="10515600" cy="720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mtClean="0"/>
              <a:t>Motivasyonel Görüşme</a:t>
            </a:r>
            <a:endParaRPr lang="tr-TR" dirty="0"/>
          </a:p>
        </p:txBody>
      </p:sp>
    </p:spTree>
    <p:extLst>
      <p:ext uri="{BB962C8B-B14F-4D97-AF65-F5344CB8AC3E}">
        <p14:creationId xmlns:p14="http://schemas.microsoft.com/office/powerpoint/2010/main" val="2667366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6662" y="1388742"/>
            <a:ext cx="9098280" cy="1143000"/>
          </a:xfrm>
        </p:spPr>
        <p:txBody>
          <a:bodyPr>
            <a:noAutofit/>
          </a:bodyPr>
          <a:lstStyle/>
          <a:p>
            <a:pPr algn="l"/>
            <a:r>
              <a:rPr lang="tr-TR" sz="3200" dirty="0" smtClean="0">
                <a:solidFill>
                  <a:srgbClr val="FF0000"/>
                </a:solidFill>
                <a:latin typeface="+mn-lt"/>
                <a:ea typeface="+mn-ea"/>
                <a:cs typeface="+mn-cs"/>
              </a:rPr>
              <a:t>Kesme Ve/Veya Azaltma İçin Etkin Tavsiyede Bulunun</a:t>
            </a:r>
            <a:endParaRPr lang="en-US" sz="3200" dirty="0">
              <a:solidFill>
                <a:srgbClr val="FF0000"/>
              </a:solidFill>
              <a:latin typeface="+mn-lt"/>
              <a:ea typeface="+mn-ea"/>
              <a:cs typeface="+mn-cs"/>
            </a:endParaRPr>
          </a:p>
        </p:txBody>
      </p:sp>
      <p:grpSp>
        <p:nvGrpSpPr>
          <p:cNvPr id="3" name="Grup 2"/>
          <p:cNvGrpSpPr/>
          <p:nvPr/>
        </p:nvGrpSpPr>
        <p:grpSpPr>
          <a:xfrm>
            <a:off x="1911974" y="2844514"/>
            <a:ext cx="8712968" cy="3744416"/>
            <a:chOff x="3189412" y="2055181"/>
            <a:chExt cx="8712968" cy="3744416"/>
          </a:xfrm>
        </p:grpSpPr>
        <p:pic>
          <p:nvPicPr>
            <p:cNvPr id="26" name="Picture 2" descr="http://veryicon.com/icon/png/System/Comic%20Tiger/Forward.png"/>
            <p:cNvPicPr>
              <a:picLocks noChangeAspect="1" noChangeArrowheads="1"/>
            </p:cNvPicPr>
            <p:nvPr/>
          </p:nvPicPr>
          <p:blipFill>
            <a:blip r:embed="rId3" cstate="print"/>
            <a:srcRect/>
            <a:stretch>
              <a:fillRect/>
            </a:stretch>
          </p:blipFill>
          <p:spPr bwMode="auto">
            <a:xfrm>
              <a:off x="6213748" y="2181195"/>
              <a:ext cx="504056" cy="504056"/>
            </a:xfrm>
            <a:prstGeom prst="rect">
              <a:avLst/>
            </a:prstGeom>
            <a:noFill/>
          </p:spPr>
        </p:pic>
        <p:sp>
          <p:nvSpPr>
            <p:cNvPr id="15" name="14 Yuvarlatılmış Dikdörtgen"/>
            <p:cNvSpPr/>
            <p:nvPr/>
          </p:nvSpPr>
          <p:spPr>
            <a:xfrm>
              <a:off x="3189412" y="2055181"/>
              <a:ext cx="2736304" cy="756084"/>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rgbClr val="000000"/>
                  </a:solidFill>
                  <a:latin typeface="+mj-lt"/>
                  <a:ea typeface="Times New Roman" pitchFamily="18" charset="0"/>
                  <a:cs typeface="Times New Roman" pitchFamily="18" charset="0"/>
                </a:rPr>
                <a:t>Önce izin isteyin</a:t>
              </a:r>
              <a:endParaRPr lang="en-US" sz="900" b="1" dirty="0">
                <a:solidFill>
                  <a:schemeClr val="tx1"/>
                </a:solidFill>
                <a:latin typeface="+mj-lt"/>
                <a:cs typeface="Arial" pitchFamily="34" charset="0"/>
              </a:endParaRPr>
            </a:p>
          </p:txBody>
        </p:sp>
        <p:sp>
          <p:nvSpPr>
            <p:cNvPr id="20" name="19 Yuvarlatılmış Dikdörtgen"/>
            <p:cNvSpPr/>
            <p:nvPr/>
          </p:nvSpPr>
          <p:spPr>
            <a:xfrm>
              <a:off x="7005836" y="2100186"/>
              <a:ext cx="4896544" cy="666074"/>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r>
                <a:rPr lang="tr-TR" sz="1600" i="1" dirty="0">
                  <a:solidFill>
                    <a:schemeClr val="tx1"/>
                  </a:solidFill>
                </a:rPr>
                <a:t>Alkol –madde kullanımın konusunda bir tavsiyede bulunmamı ister misin?</a:t>
              </a:r>
              <a:endParaRPr lang="en-US" sz="800" i="1" dirty="0">
                <a:solidFill>
                  <a:schemeClr val="tx1"/>
                </a:solidFill>
                <a:latin typeface="+mj-lt"/>
                <a:cs typeface="Arial" pitchFamily="34" charset="0"/>
              </a:endParaRPr>
            </a:p>
          </p:txBody>
        </p:sp>
        <p:sp>
          <p:nvSpPr>
            <p:cNvPr id="22" name="21 Yuvarlatılmış Dikdörtgen"/>
            <p:cNvSpPr/>
            <p:nvPr/>
          </p:nvSpPr>
          <p:spPr>
            <a:xfrm>
              <a:off x="3189412" y="3548527"/>
              <a:ext cx="2736304" cy="756084"/>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tr-TR" b="1" dirty="0">
                  <a:solidFill>
                    <a:srgbClr val="000000"/>
                  </a:solidFill>
                  <a:latin typeface="+mj-lt"/>
                  <a:ea typeface="Times New Roman" pitchFamily="18" charset="0"/>
                  <a:cs typeface="Times New Roman" pitchFamily="18" charset="0"/>
                </a:rPr>
                <a:t>Gerekli tavsiyeyi verin</a:t>
              </a:r>
              <a:endParaRPr lang="en-US" b="1" dirty="0">
                <a:solidFill>
                  <a:srgbClr val="000000"/>
                </a:solidFill>
                <a:latin typeface="+mj-lt"/>
                <a:ea typeface="Times New Roman" pitchFamily="18" charset="0"/>
                <a:cs typeface="Times New Roman" pitchFamily="18" charset="0"/>
              </a:endParaRPr>
            </a:p>
          </p:txBody>
        </p:sp>
        <p:sp>
          <p:nvSpPr>
            <p:cNvPr id="28" name="27 Yuvarlatılmış Dikdörtgen"/>
            <p:cNvSpPr/>
            <p:nvPr/>
          </p:nvSpPr>
          <p:spPr>
            <a:xfrm>
              <a:off x="3189412" y="5043513"/>
              <a:ext cx="2736304" cy="756084"/>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r>
                <a:rPr lang="tr-TR" b="1" dirty="0">
                  <a:solidFill>
                    <a:srgbClr val="000000"/>
                  </a:solidFill>
                  <a:latin typeface="+mj-lt"/>
                  <a:ea typeface="Times New Roman" pitchFamily="18" charset="0"/>
                  <a:cs typeface="Times New Roman" pitchFamily="18" charset="0"/>
                </a:rPr>
                <a:t>Sorumluluğu ona verin</a:t>
              </a:r>
              <a:endParaRPr lang="en-US" sz="900" b="1" dirty="0">
                <a:solidFill>
                  <a:schemeClr val="tx1"/>
                </a:solidFill>
                <a:latin typeface="+mj-lt"/>
                <a:cs typeface="Arial" pitchFamily="34" charset="0"/>
              </a:endParaRPr>
            </a:p>
          </p:txBody>
        </p:sp>
        <p:sp>
          <p:nvSpPr>
            <p:cNvPr id="21" name="20 Yuvarlatılmış Dikdörtgen"/>
            <p:cNvSpPr/>
            <p:nvPr/>
          </p:nvSpPr>
          <p:spPr>
            <a:xfrm>
              <a:off x="7005836" y="3169668"/>
              <a:ext cx="4896544" cy="1513805"/>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i="1" dirty="0">
                  <a:solidFill>
                    <a:schemeClr val="tx1"/>
                  </a:solidFill>
                </a:rPr>
                <a:t>Alkol-madde kullanımının ciddi sorunlara yol açabileceği araştırmalarda gösterilmiştir. Bunlar arasında bedensel sorunlar olduğu gibi ruhsal hastalıklar da sayılabilir. Bu nedenle alkol-madde kullanımını kesmenin kişi için gerekli olduğu bilinmektedir.</a:t>
              </a:r>
              <a:endParaRPr lang="en-US" sz="1600" i="1" dirty="0">
                <a:solidFill>
                  <a:schemeClr val="tx1"/>
                </a:solidFill>
              </a:endParaRPr>
            </a:p>
          </p:txBody>
        </p:sp>
        <p:sp>
          <p:nvSpPr>
            <p:cNvPr id="25" name="24 Yuvarlatılmış Dikdörtgen"/>
            <p:cNvSpPr/>
            <p:nvPr/>
          </p:nvSpPr>
          <p:spPr>
            <a:xfrm>
              <a:off x="7005836" y="5088518"/>
              <a:ext cx="4896544" cy="666074"/>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r>
                <a:rPr lang="tr-TR" sz="1600" i="1" dirty="0">
                  <a:solidFill>
                    <a:schemeClr val="tx1"/>
                  </a:solidFill>
                </a:rPr>
                <a:t>Tabi ki bu senin hayatın ve buna sen karar vereceksin?</a:t>
              </a:r>
              <a:endParaRPr lang="tr-TR" sz="2800" i="1" dirty="0">
                <a:solidFill>
                  <a:schemeClr val="tx1"/>
                </a:solidFill>
                <a:cs typeface="Arial" pitchFamily="34" charset="0"/>
              </a:endParaRPr>
            </a:p>
          </p:txBody>
        </p:sp>
        <p:pic>
          <p:nvPicPr>
            <p:cNvPr id="32" name="Picture 2" descr="http://veryicon.com/icon/png/System/Comic%20Tiger/Forward.png"/>
            <p:cNvPicPr>
              <a:picLocks noChangeAspect="1" noChangeArrowheads="1"/>
            </p:cNvPicPr>
            <p:nvPr/>
          </p:nvPicPr>
          <p:blipFill>
            <a:blip r:embed="rId3" cstate="print"/>
            <a:srcRect/>
            <a:stretch>
              <a:fillRect/>
            </a:stretch>
          </p:blipFill>
          <p:spPr bwMode="auto">
            <a:xfrm>
              <a:off x="6213748" y="3674541"/>
              <a:ext cx="504056" cy="504056"/>
            </a:xfrm>
            <a:prstGeom prst="rect">
              <a:avLst/>
            </a:prstGeom>
            <a:noFill/>
          </p:spPr>
        </p:pic>
        <p:pic>
          <p:nvPicPr>
            <p:cNvPr id="33" name="Picture 2" descr="http://veryicon.com/icon/png/System/Comic%20Tiger/Forward.png"/>
            <p:cNvPicPr>
              <a:picLocks noChangeAspect="1" noChangeArrowheads="1"/>
            </p:cNvPicPr>
            <p:nvPr/>
          </p:nvPicPr>
          <p:blipFill>
            <a:blip r:embed="rId3" cstate="print"/>
            <a:srcRect/>
            <a:stretch>
              <a:fillRect/>
            </a:stretch>
          </p:blipFill>
          <p:spPr bwMode="auto">
            <a:xfrm>
              <a:off x="6213748" y="5169527"/>
              <a:ext cx="504056" cy="504056"/>
            </a:xfrm>
            <a:prstGeom prst="rect">
              <a:avLst/>
            </a:prstGeom>
            <a:noFill/>
          </p:spPr>
        </p:pic>
      </p:grpSp>
      <p:sp>
        <p:nvSpPr>
          <p:cNvPr id="13" name="Unvan 1"/>
          <p:cNvSpPr txBox="1">
            <a:spLocks/>
          </p:cNvSpPr>
          <p:nvPr/>
        </p:nvSpPr>
        <p:spPr>
          <a:xfrm>
            <a:off x="1566039" y="355860"/>
            <a:ext cx="10515600" cy="720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mtClean="0"/>
              <a:t>Motivasyonel Görüşme</a:t>
            </a:r>
            <a:endParaRPr lang="tr-TR" dirty="0"/>
          </a:p>
        </p:txBody>
      </p:sp>
    </p:spTree>
    <p:extLst>
      <p:ext uri="{BB962C8B-B14F-4D97-AF65-F5344CB8AC3E}">
        <p14:creationId xmlns:p14="http://schemas.microsoft.com/office/powerpoint/2010/main" val="3063500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Genel Değerlendirme</a:t>
            </a:r>
            <a:endParaRPr lang="tr-TR" dirty="0"/>
          </a:p>
        </p:txBody>
      </p:sp>
      <p:sp>
        <p:nvSpPr>
          <p:cNvPr id="3" name="İçerik Yer Tutucusu 2"/>
          <p:cNvSpPr>
            <a:spLocks noGrp="1"/>
          </p:cNvSpPr>
          <p:nvPr>
            <p:ph idx="4294967295"/>
          </p:nvPr>
        </p:nvSpPr>
        <p:spPr>
          <a:xfrm>
            <a:off x="838200" y="1825625"/>
            <a:ext cx="10515600" cy="4351338"/>
          </a:xfrm>
        </p:spPr>
        <p:txBody>
          <a:bodyPr>
            <a:normAutofit/>
          </a:bodyPr>
          <a:lstStyle/>
          <a:p>
            <a:pPr marL="0" indent="0" defTabSz="928688">
              <a:buNone/>
            </a:pPr>
            <a:r>
              <a:rPr lang="tr-TR" sz="2600" dirty="0" smtClean="0"/>
              <a:t>Madde kullanımına ilişkin sorgulama yapıldıktan sonra genel değerlendirmede şu sorular irdelenir;</a:t>
            </a:r>
          </a:p>
          <a:p>
            <a:pPr marL="0" indent="0" defTabSz="928688">
              <a:buNone/>
            </a:pPr>
            <a:endParaRPr lang="tr-TR" sz="2600" dirty="0" smtClean="0"/>
          </a:p>
          <a:p>
            <a:pPr marL="457200" indent="-457200" defTabSz="928688">
              <a:buFont typeface="+mj-lt"/>
              <a:buAutoNum type="arabicPeriod"/>
            </a:pPr>
            <a:r>
              <a:rPr lang="tr-TR" sz="2600" dirty="0" smtClean="0"/>
              <a:t>Entoksikasyon belirtileri </a:t>
            </a:r>
            <a:r>
              <a:rPr lang="tr-TR" sz="2600" dirty="0"/>
              <a:t>var mı?</a:t>
            </a:r>
          </a:p>
          <a:p>
            <a:pPr marL="457200" indent="-457200" defTabSz="928688">
              <a:buFont typeface="+mj-lt"/>
              <a:buAutoNum type="arabicPeriod"/>
            </a:pPr>
            <a:r>
              <a:rPr lang="tr-TR" sz="2600" dirty="0"/>
              <a:t>Yoksunluk belirtileri var mı?</a:t>
            </a:r>
          </a:p>
          <a:p>
            <a:pPr marL="457200" indent="-457200" defTabSz="928688">
              <a:buFont typeface="+mj-lt"/>
              <a:buAutoNum type="arabicPeriod"/>
            </a:pPr>
            <a:r>
              <a:rPr lang="tr-TR" sz="2600" dirty="0"/>
              <a:t>Ruhsal sorunları var mı?</a:t>
            </a:r>
          </a:p>
          <a:p>
            <a:pPr marL="457200" indent="-457200" defTabSz="928688">
              <a:buFont typeface="+mj-lt"/>
              <a:buAutoNum type="arabicPeriod"/>
            </a:pPr>
            <a:r>
              <a:rPr lang="tr-TR" sz="2600" dirty="0"/>
              <a:t>Alkol-madde kullanımına bağlı fiziksel sorunları var mı?</a:t>
            </a:r>
          </a:p>
          <a:p>
            <a:pPr marL="457200" indent="-457200" defTabSz="928688">
              <a:buFont typeface="+mj-lt"/>
              <a:buAutoNum type="arabicPeriod"/>
            </a:pPr>
            <a:r>
              <a:rPr lang="tr-TR" sz="2600" dirty="0"/>
              <a:t>Alkol-madde kullanım düzeyi nedir?</a:t>
            </a:r>
          </a:p>
          <a:p>
            <a:pPr marL="457200" indent="-457200" defTabSz="928688">
              <a:buFont typeface="+mj-lt"/>
              <a:buAutoNum type="arabicPeriod"/>
            </a:pPr>
            <a:r>
              <a:rPr lang="tr-TR" sz="2600" dirty="0"/>
              <a:t>Ailenin ihtiyaçları neler</a:t>
            </a:r>
            <a:r>
              <a:rPr lang="tr-TR" sz="2600" dirty="0" smtClean="0"/>
              <a:t>?</a:t>
            </a:r>
            <a:endParaRPr lang="tr-TR" sz="2600" dirty="0"/>
          </a:p>
        </p:txBody>
      </p:sp>
    </p:spTree>
    <p:extLst>
      <p:ext uri="{BB962C8B-B14F-4D97-AF65-F5344CB8AC3E}">
        <p14:creationId xmlns:p14="http://schemas.microsoft.com/office/powerpoint/2010/main" val="14324273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1080" y="2694305"/>
            <a:ext cx="10515600" cy="1900555"/>
          </a:xfrm>
        </p:spPr>
        <p:txBody>
          <a:bodyPr/>
          <a:lstStyle/>
          <a:p>
            <a:r>
              <a:rPr lang="tr-TR" dirty="0"/>
              <a:t>Alkol-madde kullanıcılarında bırakma isteği ve motivasyonu vardır. Ama bulup çıkarmak ve sürdürmek </a:t>
            </a:r>
            <a:r>
              <a:rPr lang="tr-TR" dirty="0" smtClean="0"/>
              <a:t>gerekir.</a:t>
            </a:r>
          </a:p>
          <a:p>
            <a:pPr marL="0" indent="0">
              <a:buNone/>
            </a:pPr>
            <a:endParaRPr lang="tr-TR" dirty="0" smtClean="0"/>
          </a:p>
          <a:p>
            <a:r>
              <a:rPr lang="tr-TR" dirty="0"/>
              <a:t>Eğer değişim isteği düşük veya yoksa, motivasyon artırıcı görüşme yapın</a:t>
            </a:r>
          </a:p>
          <a:p>
            <a:endParaRPr lang="tr-TR" dirty="0"/>
          </a:p>
        </p:txBody>
      </p:sp>
      <p:sp>
        <p:nvSpPr>
          <p:cNvPr id="5"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4051600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0704" y="3284984"/>
            <a:ext cx="3332595" cy="833954"/>
          </a:xfrm>
        </p:spPr>
        <p:txBody>
          <a:bodyPr>
            <a:noAutofit/>
          </a:bodyPr>
          <a:lstStyle/>
          <a:p>
            <a:r>
              <a:rPr lang="tr-TR" sz="3200" dirty="0" smtClean="0">
                <a:solidFill>
                  <a:srgbClr val="FF0000"/>
                </a:solidFill>
                <a:latin typeface="+mn-lt"/>
                <a:ea typeface="+mn-ea"/>
                <a:cs typeface="+mn-cs"/>
              </a:rPr>
              <a:t>Motivasyon Artırıcı Görüşme Yapın</a:t>
            </a:r>
            <a:endParaRPr lang="en-US" sz="3200" dirty="0">
              <a:solidFill>
                <a:srgbClr val="FF0000"/>
              </a:solidFill>
              <a:latin typeface="+mn-lt"/>
              <a:ea typeface="+mn-ea"/>
              <a:cs typeface="+mn-cs"/>
            </a:endParaRPr>
          </a:p>
        </p:txBody>
      </p:sp>
      <p:sp>
        <p:nvSpPr>
          <p:cNvPr id="6" name="5 Yuvarlatılmış Dikdörtgen"/>
          <p:cNvSpPr/>
          <p:nvPr/>
        </p:nvSpPr>
        <p:spPr>
          <a:xfrm>
            <a:off x="4151784" y="1268760"/>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Madde kullanımının İYİ ve o kadar İYİ OLMAYAN yanlarını sorun</a:t>
            </a:r>
            <a:endParaRPr lang="en-US" sz="2400" b="1" dirty="0">
              <a:solidFill>
                <a:schemeClr val="bg1"/>
              </a:solidFill>
            </a:endParaRPr>
          </a:p>
        </p:txBody>
      </p:sp>
      <p:sp>
        <p:nvSpPr>
          <p:cNvPr id="25" name="24 Yuvarlatılmış Dikdörtgen"/>
          <p:cNvSpPr/>
          <p:nvPr/>
        </p:nvSpPr>
        <p:spPr>
          <a:xfrm>
            <a:off x="4151784" y="2564904"/>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Değişimin önemi ve kendine yeterliliği sorgulayın</a:t>
            </a:r>
          </a:p>
          <a:p>
            <a:pPr algn="ctr"/>
            <a:r>
              <a:rPr lang="tr-TR" sz="2000" dirty="0">
                <a:solidFill>
                  <a:schemeClr val="bg1"/>
                </a:solidFill>
              </a:rPr>
              <a:t>Önemlilik ve Güven Ölçeği</a:t>
            </a:r>
            <a:endParaRPr lang="en-US" sz="2000" dirty="0">
              <a:solidFill>
                <a:schemeClr val="bg1"/>
              </a:solidFill>
            </a:endParaRPr>
          </a:p>
        </p:txBody>
      </p:sp>
      <p:sp>
        <p:nvSpPr>
          <p:cNvPr id="27" name="26 Yuvarlatılmış Dikdörtgen"/>
          <p:cNvSpPr/>
          <p:nvPr/>
        </p:nvSpPr>
        <p:spPr>
          <a:xfrm>
            <a:off x="4151784" y="3933056"/>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Geleceği tartışın</a:t>
            </a:r>
            <a:endParaRPr lang="en-US" sz="2400" b="1" dirty="0">
              <a:solidFill>
                <a:schemeClr val="bg1"/>
              </a:solidFill>
            </a:endParaRPr>
          </a:p>
        </p:txBody>
      </p:sp>
      <p:sp>
        <p:nvSpPr>
          <p:cNvPr id="29" name="28 Yuvarlatılmış Dikdörtgen"/>
          <p:cNvSpPr/>
          <p:nvPr/>
        </p:nvSpPr>
        <p:spPr>
          <a:xfrm>
            <a:off x="4151784" y="5301208"/>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Özetleyin </a:t>
            </a:r>
            <a:endParaRPr lang="en-US" sz="2400" b="1" dirty="0">
              <a:solidFill>
                <a:schemeClr val="bg1"/>
              </a:solidFill>
            </a:endParaRPr>
          </a:p>
        </p:txBody>
      </p:sp>
      <p:sp>
        <p:nvSpPr>
          <p:cNvPr id="11" name="10 Oval"/>
          <p:cNvSpPr/>
          <p:nvPr/>
        </p:nvSpPr>
        <p:spPr>
          <a:xfrm>
            <a:off x="3935760" y="155679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1</a:t>
            </a:r>
            <a:endParaRPr lang="en-US" b="1" dirty="0">
              <a:solidFill>
                <a:schemeClr val="tx1"/>
              </a:solidFill>
            </a:endParaRPr>
          </a:p>
        </p:txBody>
      </p:sp>
      <p:sp>
        <p:nvSpPr>
          <p:cNvPr id="15" name="14 Oval"/>
          <p:cNvSpPr/>
          <p:nvPr/>
        </p:nvSpPr>
        <p:spPr>
          <a:xfrm>
            <a:off x="3935760" y="285293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2</a:t>
            </a:r>
            <a:endParaRPr lang="en-US" b="1" dirty="0">
              <a:solidFill>
                <a:schemeClr val="tx1"/>
              </a:solidFill>
            </a:endParaRPr>
          </a:p>
        </p:txBody>
      </p:sp>
      <p:sp>
        <p:nvSpPr>
          <p:cNvPr id="16" name="15 Oval"/>
          <p:cNvSpPr/>
          <p:nvPr/>
        </p:nvSpPr>
        <p:spPr>
          <a:xfrm>
            <a:off x="3935760" y="4221088"/>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3</a:t>
            </a:r>
            <a:endParaRPr lang="en-US" b="1" dirty="0">
              <a:solidFill>
                <a:schemeClr val="tx1"/>
              </a:solidFill>
            </a:endParaRPr>
          </a:p>
        </p:txBody>
      </p:sp>
      <p:sp>
        <p:nvSpPr>
          <p:cNvPr id="17" name="16 Oval"/>
          <p:cNvSpPr/>
          <p:nvPr/>
        </p:nvSpPr>
        <p:spPr>
          <a:xfrm>
            <a:off x="3935760" y="5589240"/>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4</a:t>
            </a:r>
            <a:endParaRPr lang="en-US" b="1" dirty="0">
              <a:solidFill>
                <a:schemeClr val="tx1"/>
              </a:solidFill>
            </a:endParaRPr>
          </a:p>
        </p:txBody>
      </p:sp>
      <p:sp>
        <p:nvSpPr>
          <p:cNvPr id="13" name="Unvan 1"/>
          <p:cNvSpPr txBox="1">
            <a:spLocks/>
          </p:cNvSpPr>
          <p:nvPr/>
        </p:nvSpPr>
        <p:spPr>
          <a:xfrm>
            <a:off x="1566039" y="355860"/>
            <a:ext cx="10515600" cy="720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mtClean="0"/>
              <a:t>Motivasyonel Görüşme</a:t>
            </a:r>
            <a:endParaRPr lang="tr-TR" dirty="0"/>
          </a:p>
        </p:txBody>
      </p:sp>
    </p:spTree>
    <p:extLst>
      <p:ext uri="{BB962C8B-B14F-4D97-AF65-F5344CB8AC3E}">
        <p14:creationId xmlns:p14="http://schemas.microsoft.com/office/powerpoint/2010/main" val="21703233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uvarlatılmış Dikdörtgen"/>
          <p:cNvSpPr/>
          <p:nvPr/>
        </p:nvSpPr>
        <p:spPr>
          <a:xfrm>
            <a:off x="3935760" y="1268760"/>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Madde kullanımının İYİ ve o kadar İYİ OLMAYAN yanlarını sorun</a:t>
            </a:r>
            <a:endParaRPr lang="en-US" sz="2400" b="1" dirty="0">
              <a:solidFill>
                <a:schemeClr val="bg1"/>
              </a:solidFill>
            </a:endParaRPr>
          </a:p>
        </p:txBody>
      </p:sp>
      <p:sp>
        <p:nvSpPr>
          <p:cNvPr id="11" name="10 Oval"/>
          <p:cNvSpPr/>
          <p:nvPr/>
        </p:nvSpPr>
        <p:spPr>
          <a:xfrm>
            <a:off x="3719736" y="155679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1</a:t>
            </a:r>
            <a:endParaRPr lang="en-US" b="1" dirty="0">
              <a:solidFill>
                <a:schemeClr val="tx1"/>
              </a:solidFill>
            </a:endParaRPr>
          </a:p>
        </p:txBody>
      </p:sp>
      <p:pic>
        <p:nvPicPr>
          <p:cNvPr id="13" name="Picture 2" descr="http://veryicon.com/icon/png/System/Comic%20Tiger/Forward.png"/>
          <p:cNvPicPr>
            <a:picLocks noChangeAspect="1" noChangeArrowheads="1"/>
          </p:cNvPicPr>
          <p:nvPr/>
        </p:nvPicPr>
        <p:blipFill>
          <a:blip r:embed="rId2" cstate="print"/>
          <a:srcRect/>
          <a:stretch>
            <a:fillRect/>
          </a:stretch>
        </p:blipFill>
        <p:spPr bwMode="auto">
          <a:xfrm>
            <a:off x="5807968" y="3284984"/>
            <a:ext cx="504056" cy="504056"/>
          </a:xfrm>
          <a:prstGeom prst="rect">
            <a:avLst/>
          </a:prstGeom>
          <a:noFill/>
        </p:spPr>
      </p:pic>
      <p:sp>
        <p:nvSpPr>
          <p:cNvPr id="18" name="17 Yuvarlatılmış Dikdörtgen"/>
          <p:cNvSpPr/>
          <p:nvPr/>
        </p:nvSpPr>
        <p:spPr>
          <a:xfrm>
            <a:off x="2063552" y="2996952"/>
            <a:ext cx="3384376" cy="1152128"/>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i="1" dirty="0">
                <a:solidFill>
                  <a:schemeClr val="tx1"/>
                </a:solidFill>
              </a:rPr>
              <a:t>Esrar içmenin iyi yanları neler?</a:t>
            </a:r>
          </a:p>
        </p:txBody>
      </p:sp>
      <p:sp>
        <p:nvSpPr>
          <p:cNvPr id="19" name="18 Yuvarlatılmış Dikdörtgen"/>
          <p:cNvSpPr/>
          <p:nvPr/>
        </p:nvSpPr>
        <p:spPr>
          <a:xfrm>
            <a:off x="6672064" y="2996952"/>
            <a:ext cx="3384376" cy="1152128"/>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i="1" dirty="0">
                <a:solidFill>
                  <a:schemeClr val="tx1"/>
                </a:solidFill>
              </a:rPr>
              <a:t>Esrar içmenin o kadar iyi olmayan yanları neler?</a:t>
            </a:r>
          </a:p>
        </p:txBody>
      </p:sp>
      <p:sp>
        <p:nvSpPr>
          <p:cNvPr id="8"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31489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veryicon.com/icon/png/System/Comic%20Tiger/Forward.png"/>
          <p:cNvPicPr>
            <a:picLocks noChangeAspect="1" noChangeArrowheads="1"/>
          </p:cNvPicPr>
          <p:nvPr/>
        </p:nvPicPr>
        <p:blipFill>
          <a:blip r:embed="rId2" cstate="print"/>
          <a:srcRect/>
          <a:stretch>
            <a:fillRect/>
          </a:stretch>
        </p:blipFill>
        <p:spPr bwMode="auto">
          <a:xfrm>
            <a:off x="5807968" y="2996952"/>
            <a:ext cx="504056" cy="504056"/>
          </a:xfrm>
          <a:prstGeom prst="rect">
            <a:avLst/>
          </a:prstGeom>
          <a:noFill/>
        </p:spPr>
      </p:pic>
      <p:sp>
        <p:nvSpPr>
          <p:cNvPr id="18" name="17 Yuvarlatılmış Dikdörtgen"/>
          <p:cNvSpPr/>
          <p:nvPr/>
        </p:nvSpPr>
        <p:spPr>
          <a:xfrm>
            <a:off x="2063552" y="4221088"/>
            <a:ext cx="3384376" cy="1728192"/>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i="1" dirty="0">
                <a:solidFill>
                  <a:schemeClr val="tx1"/>
                </a:solidFill>
              </a:rPr>
              <a:t>Esrarı bırakmak senin için ne kadar önemli? 0 ile 10 arasında bir puan verir misin?</a:t>
            </a:r>
          </a:p>
          <a:p>
            <a:pPr lvl="0" algn="ctr"/>
            <a:r>
              <a:rPr lang="tr-TR" i="1" dirty="0">
                <a:solidFill>
                  <a:schemeClr val="tx1"/>
                </a:solidFill>
              </a:rPr>
              <a:t>7 puan verdin. Niye 6 değil de 7?</a:t>
            </a:r>
          </a:p>
        </p:txBody>
      </p:sp>
      <p:sp>
        <p:nvSpPr>
          <p:cNvPr id="19" name="18 Yuvarlatılmış Dikdörtgen"/>
          <p:cNvSpPr/>
          <p:nvPr/>
        </p:nvSpPr>
        <p:spPr>
          <a:xfrm>
            <a:off x="6672064" y="4221088"/>
            <a:ext cx="3384376" cy="1728192"/>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i="1" dirty="0">
                <a:solidFill>
                  <a:schemeClr val="tx1"/>
                </a:solidFill>
              </a:rPr>
              <a:t>Esrarı bırakmak konusunda kendine ne kadar güveniyorsun? 0 ile 10 arasında bir puan verir misin?</a:t>
            </a:r>
          </a:p>
          <a:p>
            <a:pPr lvl="0" algn="ctr"/>
            <a:r>
              <a:rPr lang="tr-TR" i="1" dirty="0">
                <a:solidFill>
                  <a:schemeClr val="tx1"/>
                </a:solidFill>
                <a:cs typeface="Arial" pitchFamily="34" charset="0"/>
              </a:rPr>
              <a:t>5 puan verdin. Peki ne olsa 6 veya 7 olur? </a:t>
            </a:r>
          </a:p>
        </p:txBody>
      </p:sp>
      <p:sp>
        <p:nvSpPr>
          <p:cNvPr id="8" name="7 Yuvarlatılmış Dikdörtgen"/>
          <p:cNvSpPr/>
          <p:nvPr/>
        </p:nvSpPr>
        <p:spPr>
          <a:xfrm>
            <a:off x="2459596" y="2708920"/>
            <a:ext cx="2592288" cy="1008112"/>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chemeClr val="tx1"/>
                </a:solidFill>
              </a:rPr>
              <a:t>Önce önemliliği sorun</a:t>
            </a:r>
          </a:p>
        </p:txBody>
      </p:sp>
      <p:sp>
        <p:nvSpPr>
          <p:cNvPr id="9" name="8 Yuvarlatılmış Dikdörtgen"/>
          <p:cNvSpPr/>
          <p:nvPr/>
        </p:nvSpPr>
        <p:spPr>
          <a:xfrm>
            <a:off x="7068108" y="2708920"/>
            <a:ext cx="2592288" cy="1008112"/>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chemeClr val="tx1"/>
                </a:solidFill>
              </a:rPr>
              <a:t>Sonra değişim konusunda kendine olan yeterliliği araştırın</a:t>
            </a:r>
          </a:p>
        </p:txBody>
      </p:sp>
      <p:sp>
        <p:nvSpPr>
          <p:cNvPr id="10" name="9 Yuvarlatılmış Dikdörtgen"/>
          <p:cNvSpPr/>
          <p:nvPr/>
        </p:nvSpPr>
        <p:spPr>
          <a:xfrm>
            <a:off x="3719736" y="1268760"/>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Değişimin önemi ve kendine yeterliliği sorgulayın</a:t>
            </a:r>
          </a:p>
          <a:p>
            <a:pPr algn="ctr"/>
            <a:r>
              <a:rPr lang="tr-TR" dirty="0">
                <a:solidFill>
                  <a:schemeClr val="bg1"/>
                </a:solidFill>
              </a:rPr>
              <a:t>Önemlilik ve Güven Ölçeği</a:t>
            </a:r>
            <a:endParaRPr lang="en-US" dirty="0">
              <a:solidFill>
                <a:schemeClr val="bg1"/>
              </a:solidFill>
            </a:endParaRPr>
          </a:p>
        </p:txBody>
      </p:sp>
      <p:sp>
        <p:nvSpPr>
          <p:cNvPr id="12" name="11 Oval"/>
          <p:cNvSpPr/>
          <p:nvPr/>
        </p:nvSpPr>
        <p:spPr>
          <a:xfrm>
            <a:off x="3503712" y="155679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2</a:t>
            </a:r>
            <a:endParaRPr lang="en-US" b="1" dirty="0">
              <a:solidFill>
                <a:schemeClr val="tx1"/>
              </a:solidFill>
            </a:endParaRPr>
          </a:p>
        </p:txBody>
      </p:sp>
      <p:cxnSp>
        <p:nvCxnSpPr>
          <p:cNvPr id="15" name="14 Düz Bağlayıcı"/>
          <p:cNvCxnSpPr>
            <a:stCxn id="8" idx="2"/>
            <a:endCxn id="18" idx="0"/>
          </p:cNvCxnSpPr>
          <p:nvPr/>
        </p:nvCxnSpPr>
        <p:spPr>
          <a:xfrm>
            <a:off x="3755740" y="3717032"/>
            <a:ext cx="0" cy="50405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15 Düz Bağlayıcı"/>
          <p:cNvCxnSpPr>
            <a:stCxn id="9" idx="2"/>
            <a:endCxn id="19" idx="0"/>
          </p:cNvCxnSpPr>
          <p:nvPr/>
        </p:nvCxnSpPr>
        <p:spPr>
          <a:xfrm>
            <a:off x="8364252" y="3717032"/>
            <a:ext cx="0" cy="50405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4143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9520" y="3054251"/>
            <a:ext cx="2575714" cy="1325563"/>
          </a:xfrm>
        </p:spPr>
        <p:txBody>
          <a:bodyPr>
            <a:normAutofit/>
          </a:bodyPr>
          <a:lstStyle/>
          <a:p>
            <a:r>
              <a:rPr lang="tr-TR" sz="3200" dirty="0" smtClean="0"/>
              <a:t>Hedefler Koyun</a:t>
            </a:r>
            <a:endParaRPr lang="en-US" sz="3200" dirty="0"/>
          </a:p>
        </p:txBody>
      </p:sp>
      <p:pic>
        <p:nvPicPr>
          <p:cNvPr id="97282" name="Picture 2" descr="https://mypad.northampton.ac.uk/richardrosebangalore/files/2015/02/target-1cnddjk.jpg"/>
          <p:cNvPicPr>
            <a:picLocks noChangeAspect="1" noChangeArrowheads="1"/>
          </p:cNvPicPr>
          <p:nvPr/>
        </p:nvPicPr>
        <p:blipFill>
          <a:blip r:embed="rId2" cstate="print"/>
          <a:srcRect/>
          <a:stretch>
            <a:fillRect/>
          </a:stretch>
        </p:blipFill>
        <p:spPr bwMode="auto">
          <a:xfrm>
            <a:off x="3071665" y="2420888"/>
            <a:ext cx="3681740" cy="3096344"/>
          </a:xfrm>
          <a:prstGeom prst="rect">
            <a:avLst/>
          </a:prstGeom>
          <a:noFill/>
        </p:spPr>
      </p:pic>
      <p:sp>
        <p:nvSpPr>
          <p:cNvPr id="4" name="3 Yuvarlatılmış Dikdörtgen"/>
          <p:cNvSpPr/>
          <p:nvPr/>
        </p:nvSpPr>
        <p:spPr>
          <a:xfrm>
            <a:off x="1919536" y="1367480"/>
            <a:ext cx="2736304" cy="756084"/>
          </a:xfrm>
          <a:prstGeom prst="roundRect">
            <a:avLst/>
          </a:prstGeom>
          <a:noFill/>
          <a:ln w="38100">
            <a:solidFill>
              <a:srgbClr val="014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tr-TR" b="1" dirty="0">
                <a:solidFill>
                  <a:schemeClr val="tx1"/>
                </a:solidFill>
              </a:rPr>
              <a:t>Tam olarak hedef nedir?</a:t>
            </a:r>
            <a:endParaRPr lang="en-US" b="1" dirty="0">
              <a:solidFill>
                <a:schemeClr val="tx1"/>
              </a:solidFill>
              <a:latin typeface="+mj-lt"/>
              <a:ea typeface="Times New Roman" pitchFamily="18" charset="0"/>
              <a:cs typeface="Times New Roman" pitchFamily="18" charset="0"/>
            </a:endParaRPr>
          </a:p>
        </p:txBody>
      </p:sp>
      <p:sp>
        <p:nvSpPr>
          <p:cNvPr id="5" name="4 Yuvarlatılmış Dikdörtgen"/>
          <p:cNvSpPr/>
          <p:nvPr/>
        </p:nvSpPr>
        <p:spPr>
          <a:xfrm>
            <a:off x="5447928" y="1340768"/>
            <a:ext cx="2736304" cy="756084"/>
          </a:xfrm>
          <a:prstGeom prst="roundRect">
            <a:avLst/>
          </a:prstGeom>
          <a:noFill/>
          <a:ln w="38100">
            <a:solidFill>
              <a:srgbClr val="014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tr-TR" b="1" dirty="0">
                <a:solidFill>
                  <a:schemeClr val="tx1"/>
                </a:solidFill>
              </a:rPr>
              <a:t>Bunu yapmaya ne zaman başlayacak?</a:t>
            </a:r>
            <a:endParaRPr lang="en-US" b="1" dirty="0">
              <a:solidFill>
                <a:schemeClr val="tx1"/>
              </a:solidFill>
              <a:latin typeface="+mj-lt"/>
              <a:ea typeface="Times New Roman" pitchFamily="18" charset="0"/>
              <a:cs typeface="Times New Roman" pitchFamily="18" charset="0"/>
            </a:endParaRPr>
          </a:p>
        </p:txBody>
      </p:sp>
      <p:sp>
        <p:nvSpPr>
          <p:cNvPr id="6" name="5 Yuvarlatılmış Dikdörtgen"/>
          <p:cNvSpPr/>
          <p:nvPr/>
        </p:nvSpPr>
        <p:spPr>
          <a:xfrm>
            <a:off x="7536160" y="2888940"/>
            <a:ext cx="2736304" cy="756084"/>
          </a:xfrm>
          <a:prstGeom prst="roundRect">
            <a:avLst/>
          </a:prstGeom>
          <a:noFill/>
          <a:ln w="38100">
            <a:solidFill>
              <a:srgbClr val="014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tr-TR" b="1" dirty="0">
                <a:solidFill>
                  <a:schemeClr val="tx1"/>
                </a:solidFill>
              </a:rPr>
              <a:t>Hedefini gerçekleştirmek için neler yapacak?</a:t>
            </a:r>
            <a:endParaRPr lang="en-US" b="1" dirty="0">
              <a:solidFill>
                <a:schemeClr val="tx1"/>
              </a:solidFill>
              <a:latin typeface="+mj-lt"/>
              <a:ea typeface="Times New Roman" pitchFamily="18" charset="0"/>
              <a:cs typeface="Times New Roman" pitchFamily="18" charset="0"/>
            </a:endParaRPr>
          </a:p>
        </p:txBody>
      </p:sp>
      <p:sp>
        <p:nvSpPr>
          <p:cNvPr id="7" name="6 Yuvarlatılmış Dikdörtgen"/>
          <p:cNvSpPr/>
          <p:nvPr/>
        </p:nvSpPr>
        <p:spPr>
          <a:xfrm>
            <a:off x="6960096" y="4726885"/>
            <a:ext cx="2736304" cy="900100"/>
          </a:xfrm>
          <a:prstGeom prst="roundRect">
            <a:avLst/>
          </a:prstGeom>
          <a:noFill/>
          <a:ln w="38100">
            <a:solidFill>
              <a:srgbClr val="014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tr-TR" b="1" dirty="0">
                <a:solidFill>
                  <a:schemeClr val="tx1"/>
                </a:solidFill>
              </a:rPr>
              <a:t>Daha önce kullandığı ve başarılı olduğu yöntemler neler?</a:t>
            </a:r>
            <a:endParaRPr lang="en-US" b="1" dirty="0">
              <a:solidFill>
                <a:schemeClr val="tx1"/>
              </a:solidFill>
              <a:latin typeface="+mj-lt"/>
              <a:ea typeface="Times New Roman" pitchFamily="18" charset="0"/>
              <a:cs typeface="Times New Roman" pitchFamily="18" charset="0"/>
            </a:endParaRPr>
          </a:p>
        </p:txBody>
      </p:sp>
      <p:sp>
        <p:nvSpPr>
          <p:cNvPr id="8" name="7 Oval"/>
          <p:cNvSpPr/>
          <p:nvPr/>
        </p:nvSpPr>
        <p:spPr>
          <a:xfrm>
            <a:off x="1775520" y="1151456"/>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1</a:t>
            </a:r>
            <a:endParaRPr lang="en-US" b="1" dirty="0">
              <a:solidFill>
                <a:schemeClr val="tx1"/>
              </a:solidFill>
            </a:endParaRPr>
          </a:p>
        </p:txBody>
      </p:sp>
      <p:sp>
        <p:nvSpPr>
          <p:cNvPr id="9" name="8 Oval"/>
          <p:cNvSpPr/>
          <p:nvPr/>
        </p:nvSpPr>
        <p:spPr>
          <a:xfrm>
            <a:off x="5231904" y="112474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2</a:t>
            </a:r>
            <a:endParaRPr lang="en-US" b="1" dirty="0">
              <a:solidFill>
                <a:schemeClr val="tx1"/>
              </a:solidFill>
            </a:endParaRPr>
          </a:p>
        </p:txBody>
      </p:sp>
      <p:sp>
        <p:nvSpPr>
          <p:cNvPr id="10" name="9 Oval"/>
          <p:cNvSpPr/>
          <p:nvPr/>
        </p:nvSpPr>
        <p:spPr>
          <a:xfrm>
            <a:off x="7320136" y="2744924"/>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3</a:t>
            </a:r>
            <a:endParaRPr lang="en-US" b="1" dirty="0">
              <a:solidFill>
                <a:schemeClr val="tx1"/>
              </a:solidFill>
            </a:endParaRPr>
          </a:p>
        </p:txBody>
      </p:sp>
      <p:sp>
        <p:nvSpPr>
          <p:cNvPr id="11" name="10 Oval"/>
          <p:cNvSpPr/>
          <p:nvPr/>
        </p:nvSpPr>
        <p:spPr>
          <a:xfrm>
            <a:off x="6744072" y="4510861"/>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4</a:t>
            </a:r>
            <a:endParaRPr lang="en-US" b="1" dirty="0">
              <a:solidFill>
                <a:schemeClr val="tx1"/>
              </a:solidFill>
            </a:endParaRPr>
          </a:p>
        </p:txBody>
      </p:sp>
      <p:sp>
        <p:nvSpPr>
          <p:cNvPr id="12" name="11 Metin kutusu"/>
          <p:cNvSpPr txBox="1"/>
          <p:nvPr/>
        </p:nvSpPr>
        <p:spPr>
          <a:xfrm>
            <a:off x="1991545" y="2267580"/>
            <a:ext cx="3198311" cy="369332"/>
          </a:xfrm>
          <a:prstGeom prst="rect">
            <a:avLst/>
          </a:prstGeom>
          <a:noFill/>
        </p:spPr>
        <p:txBody>
          <a:bodyPr wrap="none" rtlCol="0">
            <a:spAutoFit/>
          </a:bodyPr>
          <a:lstStyle/>
          <a:p>
            <a:r>
              <a:rPr lang="tr-TR" b="1" dirty="0">
                <a:solidFill>
                  <a:srgbClr val="014CFF"/>
                </a:solidFill>
                <a:latin typeface="+mj-lt"/>
              </a:rPr>
              <a:t>“Bir ay esrar içmeyeceğim”</a:t>
            </a:r>
            <a:endParaRPr lang="en-US" b="1" dirty="0">
              <a:solidFill>
                <a:srgbClr val="014CFF"/>
              </a:solidFill>
              <a:latin typeface="+mj-lt"/>
            </a:endParaRPr>
          </a:p>
        </p:txBody>
      </p:sp>
      <p:sp>
        <p:nvSpPr>
          <p:cNvPr id="13" name="12 Metin kutusu"/>
          <p:cNvSpPr txBox="1"/>
          <p:nvPr/>
        </p:nvSpPr>
        <p:spPr>
          <a:xfrm>
            <a:off x="5519937" y="2204864"/>
            <a:ext cx="3223959" cy="369332"/>
          </a:xfrm>
          <a:prstGeom prst="rect">
            <a:avLst/>
          </a:prstGeom>
          <a:noFill/>
        </p:spPr>
        <p:txBody>
          <a:bodyPr wrap="none" rtlCol="0">
            <a:spAutoFit/>
          </a:bodyPr>
          <a:lstStyle/>
          <a:p>
            <a:r>
              <a:rPr lang="tr-TR" b="1" dirty="0">
                <a:solidFill>
                  <a:srgbClr val="014CFF"/>
                </a:solidFill>
                <a:latin typeface="+mj-lt"/>
              </a:rPr>
              <a:t>“Gelecek hafta Pazartesi…”</a:t>
            </a:r>
            <a:endParaRPr lang="en-US" b="1" dirty="0">
              <a:solidFill>
                <a:srgbClr val="014CFF"/>
              </a:solidFill>
              <a:latin typeface="+mj-lt"/>
            </a:endParaRPr>
          </a:p>
        </p:txBody>
      </p:sp>
      <p:sp>
        <p:nvSpPr>
          <p:cNvPr id="14" name="13 Metin kutusu"/>
          <p:cNvSpPr txBox="1"/>
          <p:nvPr/>
        </p:nvSpPr>
        <p:spPr>
          <a:xfrm>
            <a:off x="7608168" y="3717033"/>
            <a:ext cx="2736304" cy="646331"/>
          </a:xfrm>
          <a:prstGeom prst="rect">
            <a:avLst/>
          </a:prstGeom>
          <a:noFill/>
        </p:spPr>
        <p:txBody>
          <a:bodyPr wrap="square" rtlCol="0">
            <a:spAutoFit/>
          </a:bodyPr>
          <a:lstStyle/>
          <a:p>
            <a:pPr algn="ctr"/>
            <a:r>
              <a:rPr lang="tr-TR" b="1" dirty="0">
                <a:solidFill>
                  <a:srgbClr val="014CFF"/>
                </a:solidFill>
                <a:latin typeface="+mj-lt"/>
              </a:rPr>
              <a:t>“Esrar içenlerle görüşmeyeceğim”</a:t>
            </a:r>
            <a:endParaRPr lang="en-US" b="1" dirty="0">
              <a:solidFill>
                <a:srgbClr val="014CFF"/>
              </a:solidFill>
              <a:latin typeface="+mj-lt"/>
            </a:endParaRPr>
          </a:p>
        </p:txBody>
      </p:sp>
      <p:sp>
        <p:nvSpPr>
          <p:cNvPr id="15" name="14 Metin kutusu"/>
          <p:cNvSpPr txBox="1"/>
          <p:nvPr/>
        </p:nvSpPr>
        <p:spPr>
          <a:xfrm>
            <a:off x="6960096" y="5807006"/>
            <a:ext cx="2736304" cy="646331"/>
          </a:xfrm>
          <a:prstGeom prst="rect">
            <a:avLst/>
          </a:prstGeom>
          <a:noFill/>
        </p:spPr>
        <p:txBody>
          <a:bodyPr wrap="square" rtlCol="0">
            <a:spAutoFit/>
          </a:bodyPr>
          <a:lstStyle/>
          <a:p>
            <a:pPr algn="ctr"/>
            <a:r>
              <a:rPr lang="tr-TR" b="1" dirty="0">
                <a:solidFill>
                  <a:srgbClr val="014CFF"/>
                </a:solidFill>
                <a:latin typeface="+mj-lt"/>
              </a:rPr>
              <a:t>“Arkadaşlarımla görüşmemiştim…”</a:t>
            </a:r>
            <a:endParaRPr lang="en-US" b="1" dirty="0">
              <a:solidFill>
                <a:srgbClr val="014CFF"/>
              </a:solidFill>
              <a:latin typeface="+mj-lt"/>
            </a:endParaRPr>
          </a:p>
        </p:txBody>
      </p:sp>
      <p:sp>
        <p:nvSpPr>
          <p:cNvPr id="20" name="Unvan 1"/>
          <p:cNvSpPr txBox="1">
            <a:spLocks/>
          </p:cNvSpPr>
          <p:nvPr/>
        </p:nvSpPr>
        <p:spPr>
          <a:xfrm>
            <a:off x="1566039" y="355860"/>
            <a:ext cx="10515600" cy="72011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D5042A"/>
                </a:solidFill>
                <a:latin typeface="Arial" panose="020B0604020202020204" pitchFamily="34" charset="0"/>
                <a:ea typeface="+mj-ea"/>
                <a:cs typeface="Arial" panose="020B0604020202020204" pitchFamily="34" charset="0"/>
              </a:defRPr>
            </a:lvl1pPr>
          </a:lstStyle>
          <a:p>
            <a:r>
              <a:rPr lang="tr-TR" smtClean="0"/>
              <a:t>Motivasyonel Görüşme</a:t>
            </a:r>
            <a:endParaRPr lang="tr-TR" dirty="0"/>
          </a:p>
        </p:txBody>
      </p:sp>
    </p:spTree>
    <p:extLst>
      <p:ext uri="{BB962C8B-B14F-4D97-AF65-F5344CB8AC3E}">
        <p14:creationId xmlns:p14="http://schemas.microsoft.com/office/powerpoint/2010/main" val="2916232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Yuvarlatılmış Dikdörtgen"/>
          <p:cNvSpPr/>
          <p:nvPr/>
        </p:nvSpPr>
        <p:spPr>
          <a:xfrm>
            <a:off x="4511824" y="4437112"/>
            <a:ext cx="3384376" cy="1728192"/>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i="1" dirty="0">
                <a:solidFill>
                  <a:schemeClr val="tx1"/>
                </a:solidFill>
              </a:rPr>
              <a:t>Bu şekilde devam edersen, gelecekte neler olacağını düşünüyorsun?</a:t>
            </a:r>
          </a:p>
          <a:p>
            <a:pPr lvl="0" algn="ctr"/>
            <a:r>
              <a:rPr lang="tr-TR" i="1" dirty="0">
                <a:solidFill>
                  <a:schemeClr val="tx1"/>
                </a:solidFill>
              </a:rPr>
              <a:t>Eğer değişirsen, gelecekte neler farklı olacak?</a:t>
            </a:r>
          </a:p>
        </p:txBody>
      </p:sp>
      <p:sp>
        <p:nvSpPr>
          <p:cNvPr id="8" name="7 Yuvarlatılmış Dikdörtgen"/>
          <p:cNvSpPr/>
          <p:nvPr/>
        </p:nvSpPr>
        <p:spPr>
          <a:xfrm>
            <a:off x="4907868" y="2780928"/>
            <a:ext cx="2592288" cy="1152128"/>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chemeClr val="tx1"/>
                </a:solidFill>
              </a:rPr>
              <a:t>Aşağıdaki soruları sorarak, geleceği düşünmelerini sağlayın</a:t>
            </a:r>
          </a:p>
        </p:txBody>
      </p:sp>
      <p:cxnSp>
        <p:nvCxnSpPr>
          <p:cNvPr id="15" name="14 Düz Bağlayıcı"/>
          <p:cNvCxnSpPr>
            <a:stCxn id="8" idx="2"/>
            <a:endCxn id="18" idx="0"/>
          </p:cNvCxnSpPr>
          <p:nvPr/>
        </p:nvCxnSpPr>
        <p:spPr>
          <a:xfrm>
            <a:off x="6204012" y="3933056"/>
            <a:ext cx="0" cy="50405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19 Yuvarlatılmış Dikdörtgen"/>
          <p:cNvSpPr/>
          <p:nvPr/>
        </p:nvSpPr>
        <p:spPr>
          <a:xfrm>
            <a:off x="3863752" y="1268760"/>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Geleceği tartışın</a:t>
            </a:r>
            <a:endParaRPr lang="en-US" sz="2400" b="1" dirty="0">
              <a:solidFill>
                <a:schemeClr val="bg1"/>
              </a:solidFill>
            </a:endParaRPr>
          </a:p>
        </p:txBody>
      </p:sp>
      <p:sp>
        <p:nvSpPr>
          <p:cNvPr id="21" name="20 Oval"/>
          <p:cNvSpPr/>
          <p:nvPr/>
        </p:nvSpPr>
        <p:spPr>
          <a:xfrm>
            <a:off x="3647728" y="155679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3</a:t>
            </a:r>
            <a:endParaRPr lang="en-US" b="1" dirty="0">
              <a:solidFill>
                <a:schemeClr val="tx1"/>
              </a:solidFill>
            </a:endParaRPr>
          </a:p>
        </p:txBody>
      </p:sp>
      <p:sp>
        <p:nvSpPr>
          <p:cNvPr id="9"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5208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Yuvarlatılmış Dikdörtgen"/>
          <p:cNvSpPr/>
          <p:nvPr/>
        </p:nvSpPr>
        <p:spPr>
          <a:xfrm>
            <a:off x="3647728" y="4365104"/>
            <a:ext cx="5400600" cy="1512168"/>
          </a:xfrm>
          <a:prstGeom prst="round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i="1" dirty="0">
                <a:solidFill>
                  <a:schemeClr val="tx1"/>
                </a:solidFill>
                <a:ea typeface="Times New Roman" pitchFamily="18" charset="0"/>
                <a:cs typeface="Times New Roman" pitchFamily="18" charset="0"/>
              </a:rPr>
              <a:t>Doğru anladıysam; esrarı çok sevdiğinizi, size artık zarar vermeye başladığını, hayat boyu bu şekilde devam etmek istemediğinizi ve azaltabileceğinize inandığınızı söylediniz.</a:t>
            </a:r>
          </a:p>
        </p:txBody>
      </p:sp>
      <p:sp>
        <p:nvSpPr>
          <p:cNvPr id="8" name="7 Yuvarlatılmış Dikdörtgen"/>
          <p:cNvSpPr/>
          <p:nvPr/>
        </p:nvSpPr>
        <p:spPr>
          <a:xfrm>
            <a:off x="3700202" y="2708920"/>
            <a:ext cx="5295652" cy="1152128"/>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chemeClr val="tx1"/>
                </a:solidFill>
              </a:rPr>
              <a:t>Konuştuklarınızdan elde ettiğiniz önemli bulguları özetleyin. Önce olumsuz bir noktayı söyleyin, daha sonra vurgulamak istediğiniz şeyleri söyleyin</a:t>
            </a:r>
          </a:p>
        </p:txBody>
      </p:sp>
      <p:cxnSp>
        <p:nvCxnSpPr>
          <p:cNvPr id="15" name="14 Düz Bağlayıcı"/>
          <p:cNvCxnSpPr>
            <a:stCxn id="8" idx="2"/>
            <a:endCxn id="18" idx="0"/>
          </p:cNvCxnSpPr>
          <p:nvPr/>
        </p:nvCxnSpPr>
        <p:spPr>
          <a:xfrm>
            <a:off x="6348028" y="3861048"/>
            <a:ext cx="0" cy="50405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15 Yuvarlatılmış Dikdörtgen"/>
          <p:cNvSpPr/>
          <p:nvPr/>
        </p:nvSpPr>
        <p:spPr>
          <a:xfrm>
            <a:off x="3863752" y="1268760"/>
            <a:ext cx="4968552" cy="1008112"/>
          </a:xfrm>
          <a:prstGeom prst="roundRect">
            <a:avLst/>
          </a:prstGeom>
          <a:solidFill>
            <a:srgbClr val="014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rPr>
              <a:t>Özetleyin </a:t>
            </a:r>
            <a:endParaRPr lang="en-US" sz="2000" b="1" dirty="0">
              <a:solidFill>
                <a:schemeClr val="bg1"/>
              </a:solidFill>
            </a:endParaRPr>
          </a:p>
        </p:txBody>
      </p:sp>
      <p:sp>
        <p:nvSpPr>
          <p:cNvPr id="17" name="16 Oval"/>
          <p:cNvSpPr/>
          <p:nvPr/>
        </p:nvSpPr>
        <p:spPr>
          <a:xfrm>
            <a:off x="3647728" y="1556792"/>
            <a:ext cx="432048" cy="43204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4</a:t>
            </a:r>
            <a:endParaRPr lang="en-US" b="1" dirty="0">
              <a:solidFill>
                <a:schemeClr val="tx1"/>
              </a:solidFill>
            </a:endParaRPr>
          </a:p>
        </p:txBody>
      </p:sp>
      <p:sp>
        <p:nvSpPr>
          <p:cNvPr id="9"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2816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5380" y="1467645"/>
            <a:ext cx="10431780" cy="5001419"/>
          </a:xfrm>
        </p:spPr>
        <p:txBody>
          <a:bodyPr>
            <a:normAutofit lnSpcReduction="10000"/>
          </a:bodyPr>
          <a:lstStyle/>
          <a:p>
            <a:r>
              <a:rPr lang="tr-TR" dirty="0"/>
              <a:t>Değişimi seçme ve gerçekleştirmeden sorumlu olan danışandır</a:t>
            </a:r>
          </a:p>
          <a:p>
            <a:endParaRPr lang="tr-TR" dirty="0"/>
          </a:p>
          <a:p>
            <a:r>
              <a:rPr lang="tr-TR" dirty="0"/>
              <a:t>Mesaj “Seni değiştireceğim” değil, “Eğer istersen sana değişmek için yardımcı </a:t>
            </a:r>
            <a:r>
              <a:rPr lang="tr-TR" dirty="0" err="1"/>
              <a:t>olabilirim”dir</a:t>
            </a:r>
            <a:endParaRPr lang="tr-TR" dirty="0"/>
          </a:p>
          <a:p>
            <a:endParaRPr lang="tr-TR" dirty="0"/>
          </a:p>
          <a:p>
            <a:r>
              <a:rPr lang="tr-TR" dirty="0"/>
              <a:t>Kendi geçmiş başarıları ile de </a:t>
            </a:r>
            <a:r>
              <a:rPr lang="tr-TR" dirty="0" smtClean="0"/>
              <a:t>cesaretlendirilebilir</a:t>
            </a:r>
          </a:p>
          <a:p>
            <a:endParaRPr lang="tr-TR" dirty="0" smtClean="0"/>
          </a:p>
          <a:p>
            <a:r>
              <a:rPr lang="tr-TR" dirty="0" err="1" smtClean="0"/>
              <a:t>MG’de</a:t>
            </a:r>
            <a:r>
              <a:rPr lang="tr-TR" dirty="0" smtClean="0"/>
              <a:t> </a:t>
            </a:r>
            <a:r>
              <a:rPr lang="tr-TR" dirty="0"/>
              <a:t>temel amaç danışana değişim için kendi nedenlerini ortaya koyma fırsatı </a:t>
            </a:r>
            <a:r>
              <a:rPr lang="tr-TR" dirty="0" smtClean="0"/>
              <a:t>sunmak</a:t>
            </a:r>
          </a:p>
          <a:p>
            <a:endParaRPr lang="tr-TR" dirty="0"/>
          </a:p>
          <a:p>
            <a:r>
              <a:rPr lang="tr-TR" dirty="0"/>
              <a:t>Böylece değişim yönündeki niyetini güçlendirmek</a:t>
            </a:r>
          </a:p>
          <a:p>
            <a:endParaRPr lang="tr-TR" dirty="0" smtClean="0"/>
          </a:p>
          <a:p>
            <a:endParaRPr lang="tr-TR" dirty="0" smtClean="0"/>
          </a:p>
          <a:p>
            <a:endParaRPr lang="tr-TR" dirty="0"/>
          </a:p>
          <a:p>
            <a:endParaRPr lang="tr-TR" dirty="0"/>
          </a:p>
        </p:txBody>
      </p:sp>
      <p:sp>
        <p:nvSpPr>
          <p:cNvPr id="5" name="Unvan 1"/>
          <p:cNvSpPr>
            <a:spLocks noGrp="1"/>
          </p:cNvSpPr>
          <p:nvPr>
            <p:ph type="title"/>
          </p:nvPr>
        </p:nvSpPr>
        <p:spPr>
          <a:xfrm>
            <a:off x="1566039" y="355860"/>
            <a:ext cx="10515600" cy="720110"/>
          </a:xfrm>
        </p:spPr>
        <p:txBody>
          <a:bodyPr>
            <a:normAutofit/>
          </a:bodyPr>
          <a:lstStyle/>
          <a:p>
            <a:r>
              <a:rPr lang="tr-TR" dirty="0" smtClean="0"/>
              <a:t>Motivasyonel Görüşme</a:t>
            </a:r>
            <a:endParaRPr lang="tr-TR" dirty="0"/>
          </a:p>
        </p:txBody>
      </p:sp>
    </p:spTree>
    <p:extLst>
      <p:ext uri="{BB962C8B-B14F-4D97-AF65-F5344CB8AC3E}">
        <p14:creationId xmlns:p14="http://schemas.microsoft.com/office/powerpoint/2010/main" val="34293289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idx="1"/>
          </p:nvPr>
        </p:nvSpPr>
        <p:spPr>
          <a:xfrm>
            <a:off x="0" y="2781300"/>
            <a:ext cx="12192000" cy="4419600"/>
          </a:xfrm>
        </p:spPr>
        <p:txBody>
          <a:bodyPr/>
          <a:lstStyle/>
          <a:p>
            <a:pPr>
              <a:buClr>
                <a:srgbClr val="D5042A"/>
              </a:buClr>
            </a:pPr>
            <a:r>
              <a:rPr lang="tr-TR" sz="4800" dirty="0" smtClean="0"/>
              <a:t>Madde Kullanım Bozukluğunda </a:t>
            </a:r>
          </a:p>
          <a:p>
            <a:pPr>
              <a:buClr>
                <a:srgbClr val="D5042A"/>
              </a:buClr>
            </a:pPr>
            <a:r>
              <a:rPr lang="tr-TR" sz="4800" dirty="0" smtClean="0"/>
              <a:t>Tıbbi Yaklaşım</a:t>
            </a:r>
          </a:p>
          <a:p>
            <a:pPr>
              <a:buClr>
                <a:srgbClr val="D5042A"/>
              </a:buClr>
            </a:pPr>
            <a:endParaRPr lang="tr-TR" dirty="0" smtClean="0"/>
          </a:p>
          <a:p>
            <a:pPr marL="342900" indent="-342900">
              <a:buClr>
                <a:srgbClr val="D5042A"/>
              </a:buClr>
              <a:buFont typeface="Wingdings" panose="05000000000000000000" pitchFamily="2" charset="2"/>
              <a:buChar char="v"/>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401" y="234014"/>
            <a:ext cx="2078023" cy="1652410"/>
          </a:xfrm>
          <a:prstGeom prst="rect">
            <a:avLst/>
          </a:prstGeom>
        </p:spPr>
      </p:pic>
    </p:spTree>
    <p:extLst>
      <p:ext uri="{BB962C8B-B14F-4D97-AF65-F5344CB8AC3E}">
        <p14:creationId xmlns:p14="http://schemas.microsoft.com/office/powerpoint/2010/main" val="29993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Tıbbi Müdahalede Önemli Alanlar</a:t>
            </a:r>
            <a:endParaRPr lang="tr-TR" dirty="0"/>
          </a:p>
        </p:txBody>
      </p:sp>
      <p:sp>
        <p:nvSpPr>
          <p:cNvPr id="3" name="İçerik Yer Tutucusu 2"/>
          <p:cNvSpPr>
            <a:spLocks noGrp="1"/>
          </p:cNvSpPr>
          <p:nvPr>
            <p:ph idx="1"/>
          </p:nvPr>
        </p:nvSpPr>
        <p:spPr/>
        <p:txBody>
          <a:bodyPr/>
          <a:lstStyle/>
          <a:p>
            <a:pPr>
              <a:lnSpc>
                <a:spcPct val="150000"/>
              </a:lnSpc>
            </a:pPr>
            <a:r>
              <a:rPr lang="tr-TR" dirty="0"/>
              <a:t>Madde </a:t>
            </a:r>
            <a:r>
              <a:rPr lang="tr-TR" dirty="0" err="1"/>
              <a:t>Entoksikasyonu</a:t>
            </a:r>
            <a:r>
              <a:rPr lang="tr-TR" dirty="0"/>
              <a:t> ve Aşırı Doz Yaklaşım ve Tedavisi</a:t>
            </a:r>
          </a:p>
          <a:p>
            <a:pPr>
              <a:lnSpc>
                <a:spcPct val="150000"/>
              </a:lnSpc>
            </a:pPr>
            <a:r>
              <a:rPr lang="tr-TR" dirty="0"/>
              <a:t>Madde Yoksunluk Sendromları</a:t>
            </a:r>
          </a:p>
          <a:p>
            <a:pPr>
              <a:lnSpc>
                <a:spcPct val="150000"/>
              </a:lnSpc>
            </a:pPr>
            <a:r>
              <a:rPr lang="tr-TR" dirty="0"/>
              <a:t>Madde Kullanım Bozukluğu Tedavisi</a:t>
            </a:r>
          </a:p>
          <a:p>
            <a:pPr>
              <a:lnSpc>
                <a:spcPct val="150000"/>
              </a:lnSpc>
            </a:pPr>
            <a:r>
              <a:rPr lang="tr-TR" dirty="0"/>
              <a:t>Davranış ve Ruhsal Durum Bozukluğu olan  Madde Kullanıcısı ve Tedavisi</a:t>
            </a:r>
          </a:p>
          <a:p>
            <a:pPr>
              <a:lnSpc>
                <a:spcPct val="150000"/>
              </a:lnSpc>
            </a:pPr>
            <a:r>
              <a:rPr lang="tr-TR" dirty="0"/>
              <a:t>Travma ve Madde Kullanımı</a:t>
            </a:r>
          </a:p>
          <a:p>
            <a:pPr>
              <a:lnSpc>
                <a:spcPct val="150000"/>
              </a:lnSpc>
            </a:pPr>
            <a:r>
              <a:rPr lang="tr-TR" dirty="0"/>
              <a:t>Tıbbi Hastalıklar ve Madde Kullanımı</a:t>
            </a:r>
          </a:p>
          <a:p>
            <a:endParaRPr lang="tr-TR" dirty="0"/>
          </a:p>
        </p:txBody>
      </p:sp>
    </p:spTree>
    <p:extLst>
      <p:ext uri="{BB962C8B-B14F-4D97-AF65-F5344CB8AC3E}">
        <p14:creationId xmlns:p14="http://schemas.microsoft.com/office/powerpoint/2010/main" val="322695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1. Entoksikasyon Belirtileri Var Mı?</a:t>
            </a:r>
            <a:endParaRPr lang="tr-TR" dirty="0"/>
          </a:p>
        </p:txBody>
      </p:sp>
      <p:sp>
        <p:nvSpPr>
          <p:cNvPr id="3" name="İçerik Yer Tutucusu 2"/>
          <p:cNvSpPr>
            <a:spLocks noGrp="1"/>
          </p:cNvSpPr>
          <p:nvPr>
            <p:ph idx="4294967295"/>
          </p:nvPr>
        </p:nvSpPr>
        <p:spPr>
          <a:xfrm>
            <a:off x="838200" y="1825625"/>
            <a:ext cx="10515600" cy="4351338"/>
          </a:xfrm>
        </p:spPr>
        <p:txBody>
          <a:bodyPr>
            <a:normAutofit/>
          </a:bodyPr>
          <a:lstStyle/>
          <a:p>
            <a:r>
              <a:rPr lang="tr-TR" dirty="0"/>
              <a:t>Alkol-madde etkisi altında olup olmadığı </a:t>
            </a:r>
            <a:r>
              <a:rPr lang="tr-TR" dirty="0" smtClean="0"/>
              <a:t>değerlendirilmelidir.</a:t>
            </a:r>
            <a:endParaRPr lang="tr-TR" dirty="0"/>
          </a:p>
          <a:p>
            <a:pPr marL="0" indent="0">
              <a:buNone/>
            </a:pPr>
            <a:r>
              <a:rPr lang="tr-TR" dirty="0" smtClean="0"/>
              <a:t>	</a:t>
            </a:r>
            <a:r>
              <a:rPr lang="tr-TR" i="1" dirty="0" smtClean="0"/>
              <a:t>Belirtiler </a:t>
            </a:r>
            <a:r>
              <a:rPr lang="tr-TR" i="1" dirty="0"/>
              <a:t>için </a:t>
            </a:r>
            <a:r>
              <a:rPr lang="tr-TR" i="1" dirty="0" smtClean="0"/>
              <a:t>«Bağımlılıkla Mücadele </a:t>
            </a:r>
            <a:r>
              <a:rPr lang="tr-TR" i="1" dirty="0" err="1" smtClean="0"/>
              <a:t>Rehberi»ne</a:t>
            </a:r>
            <a:r>
              <a:rPr lang="tr-TR" i="1" dirty="0" smtClean="0"/>
              <a:t> bakınız</a:t>
            </a:r>
            <a:endParaRPr lang="tr-TR" i="1" dirty="0"/>
          </a:p>
          <a:p>
            <a:endParaRPr lang="tr-TR" dirty="0" smtClean="0"/>
          </a:p>
          <a:p>
            <a:r>
              <a:rPr lang="tr-TR" dirty="0" smtClean="0"/>
              <a:t>Kişi alkol-madde </a:t>
            </a:r>
            <a:r>
              <a:rPr lang="tr-TR" dirty="0"/>
              <a:t>etkisi altında </a:t>
            </a:r>
            <a:r>
              <a:rPr lang="tr-TR" dirty="0" smtClean="0"/>
              <a:t>ise görüşme yapılmamalıdır çünkü görüşme etkili olmayacaktır.</a:t>
            </a:r>
          </a:p>
          <a:p>
            <a:pPr marL="0" indent="0">
              <a:buNone/>
            </a:pPr>
            <a:r>
              <a:rPr lang="tr-TR" dirty="0" smtClean="0"/>
              <a:t>  </a:t>
            </a:r>
            <a:endParaRPr lang="tr-TR" dirty="0"/>
          </a:p>
          <a:p>
            <a:r>
              <a:rPr lang="tr-TR" dirty="0" smtClean="0"/>
              <a:t>Bu </a:t>
            </a:r>
            <a:r>
              <a:rPr lang="tr-TR" dirty="0"/>
              <a:t>nedenle öncelikle </a:t>
            </a:r>
            <a:r>
              <a:rPr lang="tr-TR" dirty="0" err="1"/>
              <a:t>entoksikasyon</a:t>
            </a:r>
            <a:r>
              <a:rPr lang="tr-TR" dirty="0"/>
              <a:t> belirtilerinin tedavisi gerekir</a:t>
            </a:r>
            <a:r>
              <a:rPr lang="tr-TR" dirty="0" smtClean="0"/>
              <a:t>.</a:t>
            </a:r>
          </a:p>
          <a:p>
            <a:pPr marL="0" indent="0">
              <a:buNone/>
            </a:pPr>
            <a:endParaRPr lang="tr-TR" dirty="0"/>
          </a:p>
          <a:p>
            <a:r>
              <a:rPr lang="tr-TR" dirty="0" smtClean="0"/>
              <a:t>Görüşme için alkol-madde </a:t>
            </a:r>
            <a:r>
              <a:rPr lang="tr-TR" dirty="0"/>
              <a:t>etkisi geçinceye kadar beklenmelidir. </a:t>
            </a:r>
            <a:endParaRPr lang="tr-TR" dirty="0" smtClean="0"/>
          </a:p>
          <a:p>
            <a:endParaRPr lang="tr-TR" dirty="0"/>
          </a:p>
          <a:p>
            <a:endParaRPr lang="tr-TR" dirty="0"/>
          </a:p>
        </p:txBody>
      </p:sp>
    </p:spTree>
    <p:extLst>
      <p:ext uri="{BB962C8B-B14F-4D97-AF65-F5344CB8AC3E}">
        <p14:creationId xmlns:p14="http://schemas.microsoft.com/office/powerpoint/2010/main" val="4919200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Entoksikasyon Belirtilerine Göre</a:t>
            </a:r>
            <a:endParaRPr lang="tr-TR" dirty="0"/>
          </a:p>
        </p:txBody>
      </p:sp>
      <p:sp>
        <p:nvSpPr>
          <p:cNvPr id="3" name="İçerik Yer Tutucusu 2"/>
          <p:cNvSpPr>
            <a:spLocks noGrp="1"/>
          </p:cNvSpPr>
          <p:nvPr>
            <p:ph idx="1"/>
          </p:nvPr>
        </p:nvSpPr>
        <p:spPr/>
        <p:txBody>
          <a:bodyPr/>
          <a:lstStyle/>
          <a:p>
            <a:pPr>
              <a:lnSpc>
                <a:spcPct val="150000"/>
              </a:lnSpc>
            </a:pPr>
            <a:r>
              <a:rPr lang="tr-TR" dirty="0" smtClean="0"/>
              <a:t>Madde, </a:t>
            </a:r>
          </a:p>
          <a:p>
            <a:pPr>
              <a:lnSpc>
                <a:spcPct val="150000"/>
              </a:lnSpc>
            </a:pPr>
            <a:r>
              <a:rPr lang="tr-TR" dirty="0" smtClean="0"/>
              <a:t>Alkol, </a:t>
            </a:r>
          </a:p>
          <a:p>
            <a:pPr>
              <a:lnSpc>
                <a:spcPct val="150000"/>
              </a:lnSpc>
            </a:pPr>
            <a:r>
              <a:rPr lang="tr-TR" dirty="0" smtClean="0"/>
              <a:t>Opioid, </a:t>
            </a:r>
          </a:p>
          <a:p>
            <a:pPr>
              <a:lnSpc>
                <a:spcPct val="150000"/>
              </a:lnSpc>
            </a:pPr>
            <a:r>
              <a:rPr lang="tr-TR" dirty="0" smtClean="0"/>
              <a:t>Sentetik </a:t>
            </a:r>
            <a:r>
              <a:rPr lang="tr-TR" dirty="0" err="1" smtClean="0"/>
              <a:t>Kannabinoid</a:t>
            </a:r>
            <a:r>
              <a:rPr lang="tr-TR" dirty="0" smtClean="0"/>
              <a:t> </a:t>
            </a:r>
          </a:p>
          <a:p>
            <a:pPr marL="0" indent="0">
              <a:lnSpc>
                <a:spcPct val="150000"/>
              </a:lnSpc>
              <a:buNone/>
            </a:pPr>
            <a:r>
              <a:rPr lang="tr-TR" dirty="0" smtClean="0"/>
              <a:t>Entoksikasyon Belirtilerine Göre  Tedavileri verilmiştir. </a:t>
            </a:r>
            <a:endParaRPr lang="tr-TR" dirty="0"/>
          </a:p>
        </p:txBody>
      </p:sp>
    </p:spTree>
    <p:extLst>
      <p:ext uri="{BB962C8B-B14F-4D97-AF65-F5344CB8AC3E}">
        <p14:creationId xmlns:p14="http://schemas.microsoft.com/office/powerpoint/2010/main" val="3410004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Madde Entoksikasyon Bulguları</a:t>
            </a:r>
            <a:endParaRPr lang="tr-TR" dirty="0"/>
          </a:p>
        </p:txBody>
      </p:sp>
      <p:sp>
        <p:nvSpPr>
          <p:cNvPr id="3" name="İçerik Yer Tutucusu 2"/>
          <p:cNvSpPr>
            <a:spLocks noGrp="1"/>
          </p:cNvSpPr>
          <p:nvPr>
            <p:ph idx="1"/>
          </p:nvPr>
        </p:nvSpPr>
        <p:spPr/>
        <p:txBody>
          <a:bodyPr>
            <a:normAutofit lnSpcReduction="10000"/>
          </a:bodyPr>
          <a:lstStyle/>
          <a:p>
            <a:pPr>
              <a:lnSpc>
                <a:spcPct val="150000"/>
              </a:lnSpc>
            </a:pPr>
            <a:r>
              <a:rPr lang="tr-TR" dirty="0"/>
              <a:t>Geçerliliği ve güvenirliği orta-yüksek</a:t>
            </a:r>
          </a:p>
          <a:p>
            <a:pPr marL="0" indent="0">
              <a:lnSpc>
                <a:spcPct val="150000"/>
              </a:lnSpc>
              <a:buNone/>
            </a:pPr>
            <a:r>
              <a:rPr lang="tr-TR" dirty="0" smtClean="0"/>
              <a:t>       - </a:t>
            </a:r>
            <a:r>
              <a:rPr lang="tr-TR" dirty="0"/>
              <a:t>Her madde için farklılık gösterir</a:t>
            </a:r>
          </a:p>
          <a:p>
            <a:pPr lvl="1">
              <a:lnSpc>
                <a:spcPct val="150000"/>
              </a:lnSpc>
            </a:pPr>
            <a:r>
              <a:rPr lang="tr-TR" dirty="0"/>
              <a:t>Her maddenin </a:t>
            </a:r>
            <a:r>
              <a:rPr lang="tr-TR" dirty="0" err="1"/>
              <a:t>entoksikasyon</a:t>
            </a:r>
            <a:r>
              <a:rPr lang="tr-TR" dirty="0"/>
              <a:t> belirtisi vardır (Alkol, </a:t>
            </a:r>
            <a:r>
              <a:rPr lang="tr-TR" dirty="0" err="1"/>
              <a:t>benzodiazepinler</a:t>
            </a:r>
            <a:r>
              <a:rPr lang="tr-TR" dirty="0"/>
              <a:t>, </a:t>
            </a:r>
            <a:r>
              <a:rPr lang="tr-TR" dirty="0" err="1"/>
              <a:t>opioidler</a:t>
            </a:r>
            <a:r>
              <a:rPr lang="tr-TR" dirty="0"/>
              <a:t>, uyarıcılar, </a:t>
            </a:r>
            <a:r>
              <a:rPr lang="tr-TR" dirty="0" err="1"/>
              <a:t>marijuana</a:t>
            </a:r>
            <a:r>
              <a:rPr lang="tr-TR" dirty="0"/>
              <a:t>,  kokain vb.)</a:t>
            </a:r>
          </a:p>
          <a:p>
            <a:pPr lvl="1">
              <a:lnSpc>
                <a:spcPct val="150000"/>
              </a:lnSpc>
            </a:pPr>
            <a:r>
              <a:rPr lang="tr-TR" dirty="0"/>
              <a:t>Farklı </a:t>
            </a:r>
            <a:r>
              <a:rPr lang="tr-TR" dirty="0" err="1"/>
              <a:t>entoksikasyon</a:t>
            </a:r>
            <a:r>
              <a:rPr lang="tr-TR" dirty="0"/>
              <a:t> bulguları vardır.</a:t>
            </a:r>
          </a:p>
          <a:p>
            <a:pPr lvl="1">
              <a:lnSpc>
                <a:spcPct val="150000"/>
              </a:lnSpc>
            </a:pPr>
            <a:r>
              <a:rPr lang="tr-TR" dirty="0"/>
              <a:t>Klinik değerlendirme ile bir çok maddenin </a:t>
            </a:r>
            <a:r>
              <a:rPr lang="tr-TR" dirty="0" err="1"/>
              <a:t>entoksikasyonun</a:t>
            </a:r>
            <a:r>
              <a:rPr lang="tr-TR" dirty="0"/>
              <a:t> belirlenmesi düşük geçerlilik ve güvenirliktedir</a:t>
            </a:r>
            <a:r>
              <a:rPr lang="tr-TR" dirty="0" smtClean="0"/>
              <a:t>.</a:t>
            </a:r>
            <a:endParaRPr lang="tr-TR" dirty="0"/>
          </a:p>
        </p:txBody>
      </p:sp>
    </p:spTree>
    <p:extLst>
      <p:ext uri="{BB962C8B-B14F-4D97-AF65-F5344CB8AC3E}">
        <p14:creationId xmlns:p14="http://schemas.microsoft.com/office/powerpoint/2010/main" val="20135966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Madde Entoksikasyon Bulguları</a:t>
            </a:r>
            <a:endParaRPr lang="tr-TR" dirty="0"/>
          </a:p>
        </p:txBody>
      </p:sp>
      <p:sp>
        <p:nvSpPr>
          <p:cNvPr id="3" name="İçerik Yer Tutucusu 2"/>
          <p:cNvSpPr>
            <a:spLocks noGrp="1"/>
          </p:cNvSpPr>
          <p:nvPr>
            <p:ph idx="1"/>
          </p:nvPr>
        </p:nvSpPr>
        <p:spPr/>
        <p:txBody>
          <a:bodyPr>
            <a:normAutofit/>
          </a:bodyPr>
          <a:lstStyle/>
          <a:p>
            <a:pPr>
              <a:lnSpc>
                <a:spcPct val="150000"/>
              </a:lnSpc>
            </a:pPr>
            <a:r>
              <a:rPr lang="tr-TR" dirty="0"/>
              <a:t>Madde kullanım miktarı </a:t>
            </a:r>
            <a:r>
              <a:rPr lang="tr-TR" dirty="0" err="1"/>
              <a:t>entoksikasyon</a:t>
            </a:r>
            <a:r>
              <a:rPr lang="tr-TR" dirty="0"/>
              <a:t> şiddetini belirler</a:t>
            </a:r>
          </a:p>
          <a:p>
            <a:pPr>
              <a:lnSpc>
                <a:spcPct val="150000"/>
              </a:lnSpc>
            </a:pPr>
            <a:r>
              <a:rPr lang="tr-TR" dirty="0"/>
              <a:t>Çoğul madde </a:t>
            </a:r>
            <a:r>
              <a:rPr lang="tr-TR" dirty="0" err="1"/>
              <a:t>entoksikasyonu</a:t>
            </a:r>
            <a:r>
              <a:rPr lang="tr-TR" dirty="0"/>
              <a:t> sık görülmektedir.</a:t>
            </a:r>
          </a:p>
          <a:p>
            <a:pPr>
              <a:lnSpc>
                <a:spcPct val="150000"/>
              </a:lnSpc>
            </a:pPr>
            <a:r>
              <a:rPr lang="tr-TR" dirty="0"/>
              <a:t>Kişinin tolerans düzeyi </a:t>
            </a:r>
            <a:r>
              <a:rPr lang="tr-TR" dirty="0" err="1"/>
              <a:t>entoksikasyon</a:t>
            </a:r>
            <a:r>
              <a:rPr lang="tr-TR" dirty="0"/>
              <a:t> şiddetini/bulgularını değiştirir.</a:t>
            </a:r>
          </a:p>
          <a:p>
            <a:pPr marL="0" indent="0">
              <a:lnSpc>
                <a:spcPct val="150000"/>
              </a:lnSpc>
              <a:buNone/>
            </a:pPr>
            <a:endParaRPr lang="tr-TR" i="1" dirty="0" smtClean="0"/>
          </a:p>
          <a:p>
            <a:pPr marL="0" indent="0">
              <a:lnSpc>
                <a:spcPct val="150000"/>
              </a:lnSpc>
              <a:buNone/>
            </a:pPr>
            <a:r>
              <a:rPr lang="tr-TR" i="1" dirty="0" smtClean="0"/>
              <a:t>Madde </a:t>
            </a:r>
            <a:r>
              <a:rPr lang="tr-TR" i="1" dirty="0"/>
              <a:t>Entoksikasyon bulguları için rehbere bakınız.</a:t>
            </a:r>
          </a:p>
        </p:txBody>
      </p:sp>
    </p:spTree>
    <p:extLst>
      <p:ext uri="{BB962C8B-B14F-4D97-AF65-F5344CB8AC3E}">
        <p14:creationId xmlns:p14="http://schemas.microsoft.com/office/powerpoint/2010/main" val="22783436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495932"/>
            <a:ext cx="11196955" cy="4806444"/>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Doğrudan hastadan bilgi alınmaya çalışılır. Bu sırada bilinci  değerlendirilir. </a:t>
            </a:r>
          </a:p>
          <a:p>
            <a:pPr marL="228600" lvl="1" indent="-228600" algn="just">
              <a:lnSpc>
                <a:spcPct val="150000"/>
              </a:lnSpc>
              <a:spcBef>
                <a:spcPts val="1000"/>
              </a:spcBef>
              <a:buFont typeface="Wingdings" panose="05000000000000000000" pitchFamily="2" charset="2"/>
              <a:buChar char="v"/>
            </a:pPr>
            <a:r>
              <a:rPr lang="tr-TR" sz="2600" dirty="0" err="1"/>
              <a:t>Mental</a:t>
            </a:r>
            <a:r>
              <a:rPr lang="tr-TR" sz="2600" dirty="0"/>
              <a:t> durum muayenesi, </a:t>
            </a:r>
            <a:r>
              <a:rPr lang="tr-TR" sz="2600" dirty="0" err="1"/>
              <a:t>dizartrik</a:t>
            </a:r>
            <a:r>
              <a:rPr lang="tr-TR" sz="2600" dirty="0"/>
              <a:t> konuşma, alkol kokusu, davranışlarındaki kontrolsüzlük </a:t>
            </a:r>
            <a:r>
              <a:rPr lang="tr-TR" sz="2600" dirty="0" err="1"/>
              <a:t>klinisyeni</a:t>
            </a:r>
            <a:r>
              <a:rPr lang="tr-TR" sz="2600" dirty="0"/>
              <a:t> alkol </a:t>
            </a:r>
            <a:r>
              <a:rPr lang="tr-TR" sz="2600" dirty="0" err="1"/>
              <a:t>entoksikasyonuna</a:t>
            </a:r>
            <a:r>
              <a:rPr lang="tr-TR" sz="2600" dirty="0"/>
              <a:t> yakınlaştırır.</a:t>
            </a:r>
          </a:p>
          <a:p>
            <a:pPr marL="228600" lvl="1" indent="-228600" algn="just">
              <a:lnSpc>
                <a:spcPct val="150000"/>
              </a:lnSpc>
              <a:spcBef>
                <a:spcPts val="1000"/>
              </a:spcBef>
              <a:buFont typeface="Wingdings" panose="05000000000000000000" pitchFamily="2" charset="2"/>
              <a:buChar char="v"/>
            </a:pPr>
            <a:r>
              <a:rPr lang="tr-TR" sz="2600" dirty="0"/>
              <a:t>Bilinci kapalı olguda eşlik eden fiziksel sorunlar dışlanmalıdır.</a:t>
            </a:r>
          </a:p>
          <a:p>
            <a:pPr marL="228600" lvl="1" indent="-228600" algn="just">
              <a:lnSpc>
                <a:spcPct val="150000"/>
              </a:lnSpc>
              <a:spcBef>
                <a:spcPts val="1000"/>
              </a:spcBef>
              <a:buFont typeface="Wingdings" panose="05000000000000000000" pitchFamily="2" charset="2"/>
              <a:buChar char="v"/>
              <a:defRPr/>
            </a:pPr>
            <a:r>
              <a:rPr lang="tr-TR" sz="2600" dirty="0"/>
              <a:t>Aktif kömür veya </a:t>
            </a:r>
            <a:r>
              <a:rPr lang="tr-TR" sz="2600" dirty="0" err="1"/>
              <a:t>gastrik</a:t>
            </a:r>
            <a:r>
              <a:rPr lang="tr-TR" sz="2600" dirty="0"/>
              <a:t> lavaj uygulaması etkin değildir.</a:t>
            </a:r>
          </a:p>
          <a:p>
            <a:pPr marL="228600" lvl="1" indent="-228600" algn="just">
              <a:lnSpc>
                <a:spcPct val="150000"/>
              </a:lnSpc>
              <a:spcBef>
                <a:spcPts val="1000"/>
              </a:spcBef>
              <a:buFont typeface="Wingdings" panose="05000000000000000000" pitchFamily="2" charset="2"/>
              <a:buChar char="v"/>
              <a:defRPr/>
            </a:pPr>
            <a:r>
              <a:rPr lang="tr-TR" sz="2600" dirty="0"/>
              <a:t>Damar ve solunum yolu açılmalı; hastanın kusma  ve </a:t>
            </a:r>
            <a:r>
              <a:rPr lang="tr-TR" sz="2600" dirty="0" err="1"/>
              <a:t>aspirasyon</a:t>
            </a:r>
            <a:r>
              <a:rPr lang="tr-TR" sz="2600" dirty="0"/>
              <a:t> riskine karşı önlem alınmalıdır.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Alkol </a:t>
            </a:r>
            <a:r>
              <a:rPr lang="tr-TR" dirty="0" err="1" smtClean="0"/>
              <a:t>Entoksikasyonu</a:t>
            </a:r>
            <a:r>
              <a:rPr lang="tr-TR" dirty="0" smtClean="0"/>
              <a:t> Tedavi</a:t>
            </a:r>
            <a:endParaRPr lang="tr-TR" dirty="0"/>
          </a:p>
        </p:txBody>
      </p:sp>
    </p:spTree>
    <p:extLst>
      <p:ext uri="{BB962C8B-B14F-4D97-AF65-F5344CB8AC3E}">
        <p14:creationId xmlns:p14="http://schemas.microsoft.com/office/powerpoint/2010/main" val="4657960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858200" y="1339195"/>
            <a:ext cx="11303319" cy="5534849"/>
          </a:xfrm>
          <a:prstGeom prst="rect">
            <a:avLst/>
          </a:prstGeom>
          <a:noFill/>
        </p:spPr>
        <p:txBody>
          <a:bodyPr wrap="square" rtlCol="0">
            <a:spAutoFit/>
          </a:bodyPr>
          <a:lstStyle/>
          <a:p>
            <a:pPr marL="0" lvl="1" algn="just" fontAlgn="auto">
              <a:lnSpc>
                <a:spcPct val="150000"/>
              </a:lnSpc>
              <a:spcBef>
                <a:spcPts val="1000"/>
              </a:spcBef>
              <a:spcAft>
                <a:spcPts val="0"/>
              </a:spcAft>
              <a:defRPr/>
            </a:pPr>
            <a:r>
              <a:rPr lang="tr-TR" sz="2600" u="sng" dirty="0">
                <a:solidFill>
                  <a:srgbClr val="D10429"/>
                </a:solidFill>
              </a:rPr>
              <a:t>Başlangıç </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Solunum yolunun açılması ve yeterli solunum desteğinin sağlanması</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err="1"/>
              <a:t>Naloxon</a:t>
            </a:r>
            <a:r>
              <a:rPr lang="tr-TR" sz="2600" dirty="0"/>
              <a:t> </a:t>
            </a:r>
            <a:r>
              <a:rPr lang="tr-TR" sz="2600" dirty="0" err="1"/>
              <a:t>hidroklorid</a:t>
            </a:r>
            <a:r>
              <a:rPr lang="tr-TR" sz="2600" dirty="0"/>
              <a:t> 0.4-0.8mg başlayıp ihtiyaç halinde yineleme</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Solunum sorununun devam ettiği olgularda mekanik solunumsal destek sağlanması</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Damar yolunun açılması</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err="1"/>
              <a:t>Komorbid</a:t>
            </a:r>
            <a:r>
              <a:rPr lang="tr-TR" sz="2600" dirty="0"/>
              <a:t> durumların değerlendirilmesi (uzamış </a:t>
            </a:r>
            <a:r>
              <a:rPr lang="tr-TR" sz="2600" dirty="0" err="1"/>
              <a:t>hipoksi</a:t>
            </a:r>
            <a:r>
              <a:rPr lang="tr-TR" sz="2600" dirty="0"/>
              <a:t> ile ortaya çıkabile</a:t>
            </a:r>
            <a:r>
              <a:rPr lang="en-US" sz="2600" dirty="0"/>
              <a:t>c</a:t>
            </a:r>
            <a:r>
              <a:rPr lang="tr-TR" sz="2600" dirty="0"/>
              <a:t>ek  </a:t>
            </a:r>
            <a:r>
              <a:rPr lang="tr-TR" sz="2600" dirty="0" err="1"/>
              <a:t>rabdomiyoliz</a:t>
            </a:r>
            <a:r>
              <a:rPr lang="tr-TR" sz="2600" dirty="0"/>
              <a:t> ve </a:t>
            </a:r>
            <a:r>
              <a:rPr lang="tr-TR" sz="2600" dirty="0" err="1"/>
              <a:t>miyokard</a:t>
            </a:r>
            <a:r>
              <a:rPr lang="tr-TR" sz="2600" dirty="0"/>
              <a:t> </a:t>
            </a:r>
            <a:r>
              <a:rPr lang="tr-TR" sz="2600" dirty="0" err="1"/>
              <a:t>enfarktı</a:t>
            </a:r>
            <a:r>
              <a:rPr lang="tr-TR" sz="2600" dirty="0"/>
              <a:t>.) </a:t>
            </a:r>
          </a:p>
        </p:txBody>
      </p:sp>
      <p:sp>
        <p:nvSpPr>
          <p:cNvPr id="9" name="8 Dikdörtgen"/>
          <p:cNvSpPr/>
          <p:nvPr/>
        </p:nvSpPr>
        <p:spPr>
          <a:xfrm>
            <a:off x="1235958" y="228545"/>
            <a:ext cx="9611211" cy="523220"/>
          </a:xfrm>
          <a:prstGeom prst="rect">
            <a:avLst/>
          </a:prstGeom>
        </p:spPr>
        <p:txBody>
          <a:bodyPr wrap="square">
            <a:spAutoFit/>
          </a:bodyPr>
          <a:lstStyle/>
          <a:p>
            <a:pPr algn="ctr"/>
            <a:endParaRPr lang="tr-TR" sz="2800" dirty="0"/>
          </a:p>
        </p:txBody>
      </p:sp>
      <p:sp>
        <p:nvSpPr>
          <p:cNvPr id="18" name="Unvan 1"/>
          <p:cNvSpPr>
            <a:spLocks noGrp="1"/>
          </p:cNvSpPr>
          <p:nvPr>
            <p:ph type="title"/>
          </p:nvPr>
        </p:nvSpPr>
        <p:spPr>
          <a:xfrm>
            <a:off x="1566039" y="355860"/>
            <a:ext cx="10515600" cy="720110"/>
          </a:xfrm>
        </p:spPr>
        <p:txBody>
          <a:bodyPr>
            <a:normAutofit/>
          </a:bodyPr>
          <a:lstStyle/>
          <a:p>
            <a:r>
              <a:rPr lang="tr-TR" dirty="0" smtClean="0"/>
              <a:t>Opioid </a:t>
            </a:r>
            <a:r>
              <a:rPr lang="tr-TR" dirty="0" err="1" smtClean="0"/>
              <a:t>Entoksikasyonu</a:t>
            </a:r>
            <a:r>
              <a:rPr lang="tr-TR" dirty="0" smtClean="0"/>
              <a:t> Tedavi</a:t>
            </a:r>
            <a:endParaRPr lang="tr-TR" dirty="0"/>
          </a:p>
        </p:txBody>
      </p:sp>
    </p:spTree>
    <p:extLst>
      <p:ext uri="{BB962C8B-B14F-4D97-AF65-F5344CB8AC3E}">
        <p14:creationId xmlns:p14="http://schemas.microsoft.com/office/powerpoint/2010/main" val="28978682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Opioid </a:t>
            </a:r>
            <a:r>
              <a:rPr lang="tr-TR" dirty="0" err="1" smtClean="0"/>
              <a:t>Entoksikasyonu</a:t>
            </a:r>
            <a:r>
              <a:rPr lang="tr-TR" dirty="0" smtClean="0"/>
              <a:t> Tedavi</a:t>
            </a:r>
            <a:endParaRPr lang="tr-TR" dirty="0"/>
          </a:p>
        </p:txBody>
      </p:sp>
      <p:sp>
        <p:nvSpPr>
          <p:cNvPr id="3" name="İçerik Yer Tutucusu 2"/>
          <p:cNvSpPr>
            <a:spLocks noGrp="1"/>
          </p:cNvSpPr>
          <p:nvPr>
            <p:ph idx="1"/>
          </p:nvPr>
        </p:nvSpPr>
        <p:spPr>
          <a:xfrm>
            <a:off x="274320" y="1391284"/>
            <a:ext cx="5760720" cy="5260975"/>
          </a:xfrm>
        </p:spPr>
        <p:txBody>
          <a:bodyPr>
            <a:noAutofit/>
          </a:bodyPr>
          <a:lstStyle/>
          <a:p>
            <a:pPr marL="0" indent="0">
              <a:lnSpc>
                <a:spcPct val="150000"/>
              </a:lnSpc>
              <a:buNone/>
            </a:pPr>
            <a:r>
              <a:rPr lang="tr-TR" dirty="0" err="1">
                <a:solidFill>
                  <a:srgbClr val="D10429"/>
                </a:solidFill>
              </a:rPr>
              <a:t>Naloxon</a:t>
            </a:r>
            <a:r>
              <a:rPr lang="tr-TR" dirty="0">
                <a:solidFill>
                  <a:srgbClr val="D10429"/>
                </a:solidFill>
              </a:rPr>
              <a:t> tedavisine yanıt veren hastalara</a:t>
            </a:r>
          </a:p>
          <a:p>
            <a:pPr>
              <a:lnSpc>
                <a:spcPct val="150000"/>
              </a:lnSpc>
            </a:pPr>
            <a:r>
              <a:rPr lang="tr-TR" dirty="0"/>
              <a:t>Başka komplikasyon saptanmamış ise tedavi sonrası 2-3 saat gözlem </a:t>
            </a:r>
          </a:p>
          <a:p>
            <a:pPr>
              <a:lnSpc>
                <a:spcPct val="150000"/>
              </a:lnSpc>
            </a:pPr>
            <a:r>
              <a:rPr lang="tr-TR" dirty="0" err="1"/>
              <a:t>Sedasyon</a:t>
            </a:r>
            <a:r>
              <a:rPr lang="tr-TR" dirty="0"/>
              <a:t> gelişecek olursa </a:t>
            </a:r>
            <a:r>
              <a:rPr lang="tr-TR" dirty="0" smtClean="0"/>
              <a:t>yeniden </a:t>
            </a:r>
            <a:r>
              <a:rPr lang="tr-TR" dirty="0" err="1" smtClean="0"/>
              <a:t>Naloxon</a:t>
            </a:r>
            <a:r>
              <a:rPr lang="tr-TR" dirty="0" smtClean="0"/>
              <a:t> </a:t>
            </a:r>
            <a:r>
              <a:rPr lang="tr-TR" dirty="0"/>
              <a:t>tedavisinin başlanması</a:t>
            </a:r>
          </a:p>
          <a:p>
            <a:pPr>
              <a:lnSpc>
                <a:spcPct val="150000"/>
              </a:lnSpc>
            </a:pPr>
            <a:r>
              <a:rPr lang="tr-TR" dirty="0" err="1"/>
              <a:t>Pulmoner</a:t>
            </a:r>
            <a:r>
              <a:rPr lang="tr-TR" dirty="0"/>
              <a:t> semptomları bulunan hastalara </a:t>
            </a:r>
            <a:r>
              <a:rPr lang="tr-TR" dirty="0" smtClean="0"/>
              <a:t>AC </a:t>
            </a:r>
            <a:r>
              <a:rPr lang="tr-TR" dirty="0" err="1"/>
              <a:t>grafisi</a:t>
            </a:r>
            <a:endParaRPr lang="tr-TR" dirty="0"/>
          </a:p>
          <a:p>
            <a:pPr>
              <a:lnSpc>
                <a:spcPct val="150000"/>
              </a:lnSpc>
            </a:pPr>
            <a:r>
              <a:rPr lang="tr-TR" dirty="0"/>
              <a:t>Madde bağımlılığı kliniğine </a:t>
            </a:r>
            <a:r>
              <a:rPr lang="tr-TR" dirty="0" smtClean="0"/>
              <a:t>sevk</a:t>
            </a:r>
            <a:endParaRPr lang="tr-TR" dirty="0"/>
          </a:p>
        </p:txBody>
      </p:sp>
      <p:sp>
        <p:nvSpPr>
          <p:cNvPr id="4" name="Dikdörtgen 3"/>
          <p:cNvSpPr/>
          <p:nvPr/>
        </p:nvSpPr>
        <p:spPr>
          <a:xfrm>
            <a:off x="6351399" y="1391284"/>
            <a:ext cx="5730240" cy="4015971"/>
          </a:xfrm>
          <a:prstGeom prst="rect">
            <a:avLst/>
          </a:prstGeom>
        </p:spPr>
        <p:txBody>
          <a:bodyPr wrap="square">
            <a:spAutoFit/>
          </a:bodyPr>
          <a:lstStyle/>
          <a:p>
            <a:pPr marL="640080" lvl="1" indent="-246888" fontAlgn="auto">
              <a:lnSpc>
                <a:spcPct val="150000"/>
              </a:lnSpc>
              <a:spcAft>
                <a:spcPts val="0"/>
              </a:spcAft>
              <a:buFont typeface="Wingdings 2"/>
              <a:buNone/>
              <a:defRPr/>
            </a:pPr>
            <a:r>
              <a:rPr lang="tr-TR" sz="2600" dirty="0" err="1">
                <a:solidFill>
                  <a:srgbClr val="D10429"/>
                </a:solidFill>
              </a:rPr>
              <a:t>Naloxona</a:t>
            </a:r>
            <a:r>
              <a:rPr lang="tr-TR" sz="2600" dirty="0">
                <a:solidFill>
                  <a:srgbClr val="D10429"/>
                </a:solidFill>
              </a:rPr>
              <a:t> yanıt vermeyen olgular</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Ek olarak 2mg </a:t>
            </a:r>
            <a:r>
              <a:rPr lang="tr-TR" sz="2600" dirty="0" err="1"/>
              <a:t>Naloxon</a:t>
            </a:r>
            <a:r>
              <a:rPr lang="tr-TR" sz="2600" dirty="0"/>
              <a:t> deneme dozu</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Birden fazla madde kullanımı olasılığı yada tanı hatası</a:t>
            </a:r>
          </a:p>
          <a:p>
            <a:pPr marL="228600" lvl="1" indent="-228600" algn="just" fontAlgn="auto">
              <a:lnSpc>
                <a:spcPct val="150000"/>
              </a:lnSpc>
              <a:spcBef>
                <a:spcPts val="1000"/>
              </a:spcBef>
              <a:spcAft>
                <a:spcPts val="0"/>
              </a:spcAft>
              <a:buFont typeface="Wingdings" panose="05000000000000000000" pitchFamily="2" charset="2"/>
              <a:buChar char="v"/>
              <a:defRPr/>
            </a:pPr>
            <a:r>
              <a:rPr lang="tr-TR" sz="2600" dirty="0"/>
              <a:t>Eğer çoklu madde </a:t>
            </a:r>
            <a:r>
              <a:rPr lang="tr-TR" sz="2600" dirty="0" err="1"/>
              <a:t>kull</a:t>
            </a:r>
            <a:r>
              <a:rPr lang="en-US" sz="2600" dirty="0"/>
              <a:t>a</a:t>
            </a:r>
            <a:r>
              <a:rPr lang="tr-TR" sz="2600" dirty="0" err="1"/>
              <a:t>nımı</a:t>
            </a:r>
            <a:r>
              <a:rPr lang="tr-TR" sz="2600" dirty="0"/>
              <a:t> olduğuna karar verilir ise bağımlılık kliniğine se</a:t>
            </a:r>
            <a:r>
              <a:rPr lang="en-US" sz="2600" dirty="0"/>
              <a:t>v</a:t>
            </a:r>
            <a:r>
              <a:rPr lang="tr-TR" sz="2600" dirty="0"/>
              <a:t>k</a:t>
            </a:r>
          </a:p>
        </p:txBody>
      </p:sp>
    </p:spTree>
    <p:extLst>
      <p:ext uri="{BB962C8B-B14F-4D97-AF65-F5344CB8AC3E}">
        <p14:creationId xmlns:p14="http://schemas.microsoft.com/office/powerpoint/2010/main" val="2895757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495932"/>
            <a:ext cx="11196955" cy="4078039"/>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Solunum ve dolaşım desteklenmelidir.</a:t>
            </a:r>
          </a:p>
          <a:p>
            <a:pPr marL="228600" lvl="1" indent="-228600" algn="just">
              <a:lnSpc>
                <a:spcPct val="150000"/>
              </a:lnSpc>
              <a:spcBef>
                <a:spcPts val="1000"/>
              </a:spcBef>
              <a:buFont typeface="Wingdings" panose="05000000000000000000" pitchFamily="2" charset="2"/>
              <a:buChar char="v"/>
            </a:pPr>
            <a:r>
              <a:rPr lang="tr-TR" sz="2600" dirty="0"/>
              <a:t>Varsa yüksek ateş kontrol altına alınmalıdır (soğuk su, buz, soğutucu battaniye).</a:t>
            </a:r>
          </a:p>
          <a:p>
            <a:pPr marL="228600" lvl="1" indent="-228600" algn="just">
              <a:lnSpc>
                <a:spcPct val="150000"/>
              </a:lnSpc>
              <a:spcBef>
                <a:spcPts val="1000"/>
              </a:spcBef>
              <a:buFont typeface="Wingdings" panose="05000000000000000000" pitchFamily="2" charset="2"/>
              <a:buChar char="v"/>
            </a:pPr>
            <a:r>
              <a:rPr lang="tr-TR" sz="2600" dirty="0"/>
              <a:t>Varsa epileptik nöbetler </a:t>
            </a:r>
            <a:r>
              <a:rPr lang="tr-TR" sz="2600" dirty="0" err="1"/>
              <a:t>i.v</a:t>
            </a:r>
            <a:r>
              <a:rPr lang="tr-TR" sz="2600" dirty="0"/>
              <a:t>. </a:t>
            </a:r>
            <a:r>
              <a:rPr lang="tr-TR" sz="2600" dirty="0" err="1"/>
              <a:t>diazepam</a:t>
            </a:r>
            <a:r>
              <a:rPr lang="tr-TR" sz="2600" dirty="0"/>
              <a:t> 5-20 mg tedavisiyle kontrol altına alınmalıdır.</a:t>
            </a:r>
          </a:p>
          <a:p>
            <a:pPr marL="228600" lvl="1" indent="-228600" algn="just">
              <a:lnSpc>
                <a:spcPct val="150000"/>
              </a:lnSpc>
              <a:spcBef>
                <a:spcPts val="1000"/>
              </a:spcBef>
              <a:buFont typeface="Wingdings" panose="05000000000000000000" pitchFamily="2" charset="2"/>
              <a:buChar char="v"/>
            </a:pPr>
            <a:r>
              <a:rPr lang="tr-TR" sz="2600" dirty="0"/>
              <a:t>Madde atılımını hızlandırmak için idrar asidik hale getirilmelidir (her üç saatte bir 500 mg amonyum klorür </a:t>
            </a:r>
            <a:r>
              <a:rPr lang="tr-TR" sz="2600" dirty="0" err="1"/>
              <a:t>p.o</a:t>
            </a:r>
            <a:r>
              <a:rPr lang="tr-TR" sz="2600" dirty="0" smtClean="0"/>
              <a:t>.).</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Kokain </a:t>
            </a:r>
            <a:r>
              <a:rPr lang="tr-TR" dirty="0" err="1" smtClean="0"/>
              <a:t>Entoksikasyonu</a:t>
            </a:r>
            <a:r>
              <a:rPr lang="tr-TR" dirty="0" smtClean="0"/>
              <a:t> Tedavisi</a:t>
            </a:r>
            <a:endParaRPr lang="tr-TR" dirty="0"/>
          </a:p>
        </p:txBody>
      </p:sp>
    </p:spTree>
    <p:extLst>
      <p:ext uri="{BB962C8B-B14F-4D97-AF65-F5344CB8AC3E}">
        <p14:creationId xmlns:p14="http://schemas.microsoft.com/office/powerpoint/2010/main" val="2315944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2501772"/>
            <a:ext cx="11196955" cy="2149306"/>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Ajitasyon </a:t>
            </a:r>
            <a:r>
              <a:rPr lang="tr-TR" sz="2600" dirty="0"/>
              <a:t>mevcut ise </a:t>
            </a:r>
            <a:r>
              <a:rPr lang="tr-TR" sz="2600" dirty="0" err="1"/>
              <a:t>haloperidol</a:t>
            </a:r>
            <a:r>
              <a:rPr lang="tr-TR" sz="2600" dirty="0"/>
              <a:t> 5-10 mg/gün </a:t>
            </a:r>
            <a:r>
              <a:rPr lang="tr-TR" sz="2600" dirty="0" err="1"/>
              <a:t>p.o</a:t>
            </a:r>
            <a:r>
              <a:rPr lang="tr-TR" sz="2600" dirty="0"/>
              <a:t>. veya </a:t>
            </a:r>
            <a:r>
              <a:rPr lang="tr-TR" sz="2600" dirty="0" err="1"/>
              <a:t>i.m</a:t>
            </a:r>
            <a:r>
              <a:rPr lang="tr-TR" sz="2600" dirty="0"/>
              <a:t>. uygulanabilir.</a:t>
            </a:r>
          </a:p>
          <a:p>
            <a:pPr marL="228600" lvl="1" indent="-228600" algn="just">
              <a:lnSpc>
                <a:spcPct val="150000"/>
              </a:lnSpc>
              <a:spcBef>
                <a:spcPts val="1000"/>
              </a:spcBef>
              <a:buFont typeface="Wingdings" panose="05000000000000000000" pitchFamily="2" charset="2"/>
              <a:buChar char="v"/>
            </a:pPr>
            <a:r>
              <a:rPr lang="tr-TR" sz="2600" dirty="0"/>
              <a:t>Varsa hipertansiyon beta-</a:t>
            </a:r>
            <a:r>
              <a:rPr lang="tr-TR" sz="2600" dirty="0" err="1"/>
              <a:t>blokörlerle</a:t>
            </a:r>
            <a:r>
              <a:rPr lang="tr-TR" sz="2600" dirty="0"/>
              <a:t> kontrol altına alınmalıdır.</a:t>
            </a:r>
          </a:p>
          <a:p>
            <a:pPr marL="228600" lvl="1" indent="-228600" algn="just">
              <a:lnSpc>
                <a:spcPct val="150000"/>
              </a:lnSpc>
              <a:spcBef>
                <a:spcPts val="1000"/>
              </a:spcBef>
              <a:buFont typeface="Wingdings" panose="05000000000000000000" pitchFamily="2" charset="2"/>
              <a:buChar char="v"/>
            </a:pPr>
            <a:r>
              <a:rPr lang="tr-TR" sz="2600" dirty="0"/>
              <a:t>Gerekirse hemodiyaliz uygulanabilir.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Kokain </a:t>
            </a:r>
            <a:r>
              <a:rPr lang="tr-TR" dirty="0" err="1" smtClean="0"/>
              <a:t>Entoksikasyonu</a:t>
            </a:r>
            <a:r>
              <a:rPr lang="tr-TR" dirty="0" smtClean="0"/>
              <a:t> Tedavisi</a:t>
            </a:r>
            <a:endParaRPr lang="tr-TR" dirty="0"/>
          </a:p>
        </p:txBody>
      </p:sp>
    </p:spTree>
    <p:extLst>
      <p:ext uri="{BB962C8B-B14F-4D97-AF65-F5344CB8AC3E}">
        <p14:creationId xmlns:p14="http://schemas.microsoft.com/office/powerpoint/2010/main" val="29354270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528618" cy="322139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Bilişsel bozukluklar, davranış, </a:t>
            </a:r>
            <a:r>
              <a:rPr lang="tr-TR" sz="2600" dirty="0" err="1"/>
              <a:t>duygudurum</a:t>
            </a:r>
            <a:r>
              <a:rPr lang="tr-TR" sz="2600" dirty="0"/>
              <a:t> ve duyusal ve algısal değişiklikler sıkça görülür. Kalp-damar, solunum, sindirim, </a:t>
            </a:r>
            <a:r>
              <a:rPr lang="tr-TR" sz="2600" dirty="0" err="1"/>
              <a:t>nöromuskuler</a:t>
            </a:r>
            <a:r>
              <a:rPr lang="tr-TR" sz="2600" dirty="0"/>
              <a:t> sistem bulguları açısından değerlendirilmelidir. Ayrıntılı </a:t>
            </a:r>
            <a:r>
              <a:rPr lang="tr-TR" sz="2600" dirty="0" err="1"/>
              <a:t>entoksikasyon</a:t>
            </a:r>
            <a:r>
              <a:rPr lang="tr-TR" sz="2600" dirty="0"/>
              <a:t> bulguları için rehbere bakınız.</a:t>
            </a:r>
          </a:p>
          <a:p>
            <a:pPr marL="228600" lvl="1" indent="-228600" algn="just">
              <a:lnSpc>
                <a:spcPct val="150000"/>
              </a:lnSpc>
              <a:spcBef>
                <a:spcPts val="1000"/>
              </a:spcBef>
              <a:buFont typeface="Wingdings" panose="05000000000000000000" pitchFamily="2" charset="2"/>
              <a:buChar char="v"/>
            </a:pPr>
            <a:r>
              <a:rPr lang="tr-TR" sz="2600" dirty="0"/>
              <a:t>Özgül bir tedavisi yoktur, semptoma yönelik ilaç tedavisi, tercih ediliyor.</a:t>
            </a:r>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Sentetik </a:t>
            </a:r>
            <a:r>
              <a:rPr lang="tr-TR" dirty="0" err="1" smtClean="0"/>
              <a:t>Kannabinoid</a:t>
            </a:r>
            <a:r>
              <a:rPr lang="tr-TR" dirty="0" smtClean="0"/>
              <a:t> </a:t>
            </a:r>
            <a:r>
              <a:rPr lang="tr-TR" dirty="0" err="1" smtClean="0"/>
              <a:t>Entoksikasyonu</a:t>
            </a:r>
            <a:r>
              <a:rPr lang="tr-TR" dirty="0" smtClean="0"/>
              <a:t> Tedavisi</a:t>
            </a:r>
            <a:endParaRPr lang="tr-TR" dirty="0"/>
          </a:p>
        </p:txBody>
      </p:sp>
    </p:spTree>
    <p:extLst>
      <p:ext uri="{BB962C8B-B14F-4D97-AF65-F5344CB8AC3E}">
        <p14:creationId xmlns:p14="http://schemas.microsoft.com/office/powerpoint/2010/main" val="39491215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528618" cy="4872616"/>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err="1"/>
              <a:t>Vital</a:t>
            </a:r>
            <a:r>
              <a:rPr lang="tr-TR" sz="2600" dirty="0"/>
              <a:t> bulgular </a:t>
            </a:r>
            <a:r>
              <a:rPr lang="tr-TR" sz="2600" dirty="0" err="1"/>
              <a:t>monitorize</a:t>
            </a:r>
            <a:r>
              <a:rPr lang="tr-TR" sz="2600" dirty="0"/>
              <a:t> edilmelidir.</a:t>
            </a:r>
          </a:p>
          <a:p>
            <a:pPr marL="228600" lvl="1" indent="-228600" algn="just">
              <a:lnSpc>
                <a:spcPct val="150000"/>
              </a:lnSpc>
              <a:spcBef>
                <a:spcPts val="1000"/>
              </a:spcBef>
              <a:buFont typeface="Wingdings" panose="05000000000000000000" pitchFamily="2" charset="2"/>
              <a:buChar char="v"/>
            </a:pPr>
            <a:r>
              <a:rPr lang="tr-TR" sz="2600" dirty="0" err="1"/>
              <a:t>Dehidratasyona</a:t>
            </a:r>
            <a:r>
              <a:rPr lang="tr-TR" sz="2600" dirty="0"/>
              <a:t> karşı </a:t>
            </a:r>
            <a:r>
              <a:rPr lang="tr-TR" sz="2600" dirty="0" err="1"/>
              <a:t>i.v</a:t>
            </a:r>
            <a:r>
              <a:rPr lang="tr-TR" sz="2600" dirty="0"/>
              <a:t>. sıvı </a:t>
            </a:r>
            <a:r>
              <a:rPr lang="tr-TR" sz="2600" dirty="0" err="1"/>
              <a:t>replasmanı</a:t>
            </a:r>
            <a:r>
              <a:rPr lang="tr-TR" sz="2600" dirty="0"/>
              <a:t> yapılmalıdır.</a:t>
            </a:r>
          </a:p>
          <a:p>
            <a:pPr marL="228600" lvl="1" indent="-228600" algn="just">
              <a:lnSpc>
                <a:spcPct val="150000"/>
              </a:lnSpc>
              <a:spcBef>
                <a:spcPts val="1000"/>
              </a:spcBef>
              <a:buFont typeface="Wingdings" panose="05000000000000000000" pitchFamily="2" charset="2"/>
              <a:buChar char="v"/>
            </a:pPr>
            <a:r>
              <a:rPr lang="tr-TR" sz="2600" dirty="0"/>
              <a:t>Mevcut ise </a:t>
            </a:r>
            <a:r>
              <a:rPr lang="tr-TR" sz="2600" dirty="0" err="1"/>
              <a:t>hipokalemi</a:t>
            </a:r>
            <a:r>
              <a:rPr lang="tr-TR" sz="2600" dirty="0"/>
              <a:t> tedavi edilmelidir.</a:t>
            </a:r>
          </a:p>
          <a:p>
            <a:pPr marL="228600" lvl="1" indent="-228600" algn="just">
              <a:lnSpc>
                <a:spcPct val="150000"/>
              </a:lnSpc>
              <a:spcBef>
                <a:spcPts val="1000"/>
              </a:spcBef>
              <a:buFont typeface="Wingdings" panose="05000000000000000000" pitchFamily="2" charset="2"/>
              <a:buChar char="v"/>
            </a:pPr>
            <a:r>
              <a:rPr lang="tr-TR" sz="2600" dirty="0"/>
              <a:t>Ajitasyon ve </a:t>
            </a:r>
            <a:r>
              <a:rPr lang="tr-TR" sz="2600" dirty="0" err="1"/>
              <a:t>agresyon</a:t>
            </a:r>
            <a:r>
              <a:rPr lang="tr-TR" sz="2600" dirty="0"/>
              <a:t> için </a:t>
            </a:r>
            <a:r>
              <a:rPr lang="tr-TR" sz="2600" dirty="0" err="1"/>
              <a:t>benzodiyazepinler</a:t>
            </a:r>
            <a:r>
              <a:rPr lang="tr-TR" sz="2600" dirty="0"/>
              <a:t> kullanılabilir.</a:t>
            </a:r>
          </a:p>
          <a:p>
            <a:pPr marL="228600" lvl="1" indent="-228600" algn="just">
              <a:lnSpc>
                <a:spcPct val="150000"/>
              </a:lnSpc>
              <a:spcBef>
                <a:spcPts val="1000"/>
              </a:spcBef>
              <a:buFont typeface="Wingdings" panose="05000000000000000000" pitchFamily="2" charset="2"/>
              <a:buChar char="v"/>
            </a:pPr>
            <a:r>
              <a:rPr lang="tr-TR" sz="2600" dirty="0" err="1"/>
              <a:t>Psikotik</a:t>
            </a:r>
            <a:r>
              <a:rPr lang="tr-TR" sz="2600" dirty="0"/>
              <a:t> semptomların varlığında </a:t>
            </a:r>
            <a:r>
              <a:rPr lang="tr-TR" sz="2600" dirty="0" err="1"/>
              <a:t>antipsikotikler</a:t>
            </a:r>
            <a:r>
              <a:rPr lang="tr-TR" sz="2600" dirty="0"/>
              <a:t> kullanılabilir.</a:t>
            </a:r>
          </a:p>
          <a:p>
            <a:pPr marL="228600" lvl="1" indent="-228600" algn="just">
              <a:lnSpc>
                <a:spcPct val="150000"/>
              </a:lnSpc>
              <a:spcBef>
                <a:spcPts val="1000"/>
              </a:spcBef>
              <a:buFont typeface="Wingdings" panose="05000000000000000000" pitchFamily="2" charset="2"/>
              <a:buChar char="v"/>
            </a:pPr>
            <a:r>
              <a:rPr lang="tr-TR" sz="2600" dirty="0"/>
              <a:t>Epileptik nöbetler için </a:t>
            </a:r>
            <a:r>
              <a:rPr lang="tr-TR" sz="2600" dirty="0" err="1"/>
              <a:t>i.v</a:t>
            </a:r>
            <a:r>
              <a:rPr lang="tr-TR" sz="2600" dirty="0"/>
              <a:t>. </a:t>
            </a:r>
            <a:r>
              <a:rPr lang="tr-TR" sz="2600" dirty="0" err="1"/>
              <a:t>benzodiyazepin</a:t>
            </a:r>
            <a:r>
              <a:rPr lang="tr-TR" sz="2600" dirty="0"/>
              <a:t>, </a:t>
            </a:r>
            <a:r>
              <a:rPr lang="tr-TR" sz="2600" dirty="0" err="1"/>
              <a:t>distonik</a:t>
            </a:r>
            <a:r>
              <a:rPr lang="tr-TR" sz="2600" dirty="0"/>
              <a:t> reaksiyonlar ve kas </a:t>
            </a:r>
            <a:r>
              <a:rPr lang="tr-TR" sz="2600" dirty="0" err="1"/>
              <a:t>rijiditesi</a:t>
            </a:r>
            <a:r>
              <a:rPr lang="tr-TR" sz="2600" dirty="0"/>
              <a:t> için </a:t>
            </a:r>
            <a:r>
              <a:rPr lang="tr-TR" sz="2600" dirty="0" err="1"/>
              <a:t>difenhidramin</a:t>
            </a:r>
            <a:r>
              <a:rPr lang="tr-TR" sz="2600" dirty="0"/>
              <a:t> uygundur.</a:t>
            </a:r>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Sentetik </a:t>
            </a:r>
            <a:r>
              <a:rPr lang="tr-TR" dirty="0" err="1" smtClean="0"/>
              <a:t>Kannabinoid</a:t>
            </a:r>
            <a:r>
              <a:rPr lang="tr-TR" dirty="0" smtClean="0"/>
              <a:t> </a:t>
            </a:r>
            <a:r>
              <a:rPr lang="tr-TR" dirty="0" err="1" smtClean="0"/>
              <a:t>Entoksikasyonu</a:t>
            </a:r>
            <a:r>
              <a:rPr lang="tr-TR" dirty="0" smtClean="0"/>
              <a:t> Tedavisi</a:t>
            </a:r>
            <a:endParaRPr lang="tr-TR" dirty="0"/>
          </a:p>
        </p:txBody>
      </p:sp>
    </p:spTree>
    <p:extLst>
      <p:ext uri="{BB962C8B-B14F-4D97-AF65-F5344CB8AC3E}">
        <p14:creationId xmlns:p14="http://schemas.microsoft.com/office/powerpoint/2010/main" val="1764246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2. Yoksunluk </a:t>
            </a:r>
            <a:r>
              <a:rPr lang="tr-TR" dirty="0"/>
              <a:t>belirtileri var mı</a:t>
            </a:r>
            <a:r>
              <a:rPr lang="tr-TR" dirty="0" smtClean="0"/>
              <a:t>?</a:t>
            </a:r>
            <a:endParaRPr lang="tr-TR" dirty="0"/>
          </a:p>
        </p:txBody>
      </p:sp>
      <p:sp>
        <p:nvSpPr>
          <p:cNvPr id="3" name="İçerik Yer Tutucusu 2"/>
          <p:cNvSpPr>
            <a:spLocks noGrp="1"/>
          </p:cNvSpPr>
          <p:nvPr>
            <p:ph idx="4294967295"/>
          </p:nvPr>
        </p:nvSpPr>
        <p:spPr>
          <a:xfrm>
            <a:off x="838200" y="1825625"/>
            <a:ext cx="10515600" cy="4351338"/>
          </a:xfrm>
        </p:spPr>
        <p:txBody>
          <a:bodyPr>
            <a:normAutofit/>
          </a:bodyPr>
          <a:lstStyle/>
          <a:p>
            <a:r>
              <a:rPr lang="tr-TR" dirty="0"/>
              <a:t>Yoksunluk belirtilerinin olup olmadığı değerlendirilmelidir.</a:t>
            </a:r>
          </a:p>
          <a:p>
            <a:pPr marL="0" indent="0">
              <a:buNone/>
            </a:pPr>
            <a:r>
              <a:rPr lang="tr-TR" i="1" dirty="0" smtClean="0"/>
              <a:t>	Belirtiler </a:t>
            </a:r>
            <a:r>
              <a:rPr lang="tr-TR" i="1" dirty="0"/>
              <a:t>için «Bağımlılıkla Mücadele </a:t>
            </a:r>
            <a:r>
              <a:rPr lang="tr-TR" i="1" dirty="0" err="1"/>
              <a:t>Rehberi»ne</a:t>
            </a:r>
            <a:r>
              <a:rPr lang="tr-TR" i="1" dirty="0"/>
              <a:t> bakınız </a:t>
            </a:r>
            <a:endParaRPr lang="tr-TR" i="1" dirty="0" smtClean="0"/>
          </a:p>
          <a:p>
            <a:pPr marL="0" indent="0">
              <a:buNone/>
            </a:pPr>
            <a:endParaRPr lang="tr-TR" i="1" dirty="0" smtClean="0"/>
          </a:p>
          <a:p>
            <a:r>
              <a:rPr lang="tr-TR" dirty="0" smtClean="0"/>
              <a:t>Yoksunluk </a:t>
            </a:r>
            <a:r>
              <a:rPr lang="tr-TR" dirty="0"/>
              <a:t>belirtileri şiddetliyse, </a:t>
            </a:r>
            <a:r>
              <a:rPr lang="tr-TR" dirty="0" smtClean="0"/>
              <a:t>görüşme yapılmamalıdır.  </a:t>
            </a:r>
          </a:p>
          <a:p>
            <a:pPr marL="0" indent="0">
              <a:buNone/>
            </a:pPr>
            <a:endParaRPr lang="tr-TR" dirty="0"/>
          </a:p>
          <a:p>
            <a:r>
              <a:rPr lang="tr-TR" dirty="0" smtClean="0"/>
              <a:t>Bu </a:t>
            </a:r>
            <a:r>
              <a:rPr lang="tr-TR" dirty="0"/>
              <a:t>nedenle öncelikle yoksunluk belirtilerinin tedavisi gerekir</a:t>
            </a:r>
            <a:r>
              <a:rPr lang="tr-TR" dirty="0" smtClean="0"/>
              <a:t>.</a:t>
            </a:r>
          </a:p>
          <a:p>
            <a:pPr marL="0" indent="0">
              <a:buNone/>
            </a:pPr>
            <a:endParaRPr lang="tr-TR" dirty="0"/>
          </a:p>
          <a:p>
            <a:r>
              <a:rPr lang="tr-TR" dirty="0" smtClean="0"/>
              <a:t>Yoksunluk </a:t>
            </a:r>
            <a:r>
              <a:rPr lang="tr-TR" dirty="0"/>
              <a:t>belirtileri, görüşmeyi engellemeyecek düzeye gelinceye kadar beklenmelidir. </a:t>
            </a:r>
          </a:p>
          <a:p>
            <a:endParaRPr lang="tr-TR" dirty="0"/>
          </a:p>
        </p:txBody>
      </p:sp>
    </p:spTree>
    <p:extLst>
      <p:ext uri="{BB962C8B-B14F-4D97-AF65-F5344CB8AC3E}">
        <p14:creationId xmlns:p14="http://schemas.microsoft.com/office/powerpoint/2010/main" val="2572127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Yoksunluk Bulgularına Göre</a:t>
            </a:r>
            <a:endParaRPr lang="tr-TR" dirty="0"/>
          </a:p>
        </p:txBody>
      </p:sp>
      <p:sp>
        <p:nvSpPr>
          <p:cNvPr id="3" name="İçerik Yer Tutucusu 2"/>
          <p:cNvSpPr>
            <a:spLocks noGrp="1"/>
          </p:cNvSpPr>
          <p:nvPr>
            <p:ph idx="1"/>
          </p:nvPr>
        </p:nvSpPr>
        <p:spPr/>
        <p:txBody>
          <a:bodyPr/>
          <a:lstStyle/>
          <a:p>
            <a:pPr>
              <a:lnSpc>
                <a:spcPct val="150000"/>
              </a:lnSpc>
            </a:pPr>
            <a:r>
              <a:rPr lang="tr-TR" dirty="0" smtClean="0"/>
              <a:t> Bulgular her madde</a:t>
            </a:r>
            <a:r>
              <a:rPr lang="tr-TR" dirty="0"/>
              <a:t> </a:t>
            </a:r>
            <a:r>
              <a:rPr lang="tr-TR" dirty="0" smtClean="0"/>
              <a:t>için farklılık gösterir </a:t>
            </a:r>
          </a:p>
          <a:p>
            <a:pPr>
              <a:lnSpc>
                <a:spcPct val="150000"/>
              </a:lnSpc>
            </a:pPr>
            <a:r>
              <a:rPr lang="tr-TR" dirty="0"/>
              <a:t>Bir çok maddenin yoksunluk belirtisi vardır (Alkol, </a:t>
            </a:r>
            <a:r>
              <a:rPr lang="tr-TR" dirty="0" err="1"/>
              <a:t>benzodiazepinler</a:t>
            </a:r>
            <a:r>
              <a:rPr lang="tr-TR" dirty="0"/>
              <a:t>, </a:t>
            </a:r>
            <a:r>
              <a:rPr lang="tr-TR" dirty="0" err="1"/>
              <a:t>opioidler</a:t>
            </a:r>
            <a:r>
              <a:rPr lang="tr-TR" dirty="0"/>
              <a:t>, uyarıcılar, </a:t>
            </a:r>
            <a:r>
              <a:rPr lang="tr-TR" dirty="0" err="1"/>
              <a:t>marijuana</a:t>
            </a:r>
            <a:r>
              <a:rPr lang="tr-TR" dirty="0"/>
              <a:t>,  kokain vb.)</a:t>
            </a:r>
          </a:p>
          <a:p>
            <a:pPr>
              <a:lnSpc>
                <a:spcPct val="150000"/>
              </a:lnSpc>
            </a:pPr>
            <a:r>
              <a:rPr lang="tr-TR" dirty="0"/>
              <a:t>Her maddenin yoksunluğunun belirlenmesi aynı geçerlilik ve güvenirlikte değildir.</a:t>
            </a:r>
          </a:p>
          <a:p>
            <a:pPr>
              <a:lnSpc>
                <a:spcPct val="150000"/>
              </a:lnSpc>
            </a:pPr>
            <a:endParaRPr lang="tr-TR" dirty="0" smtClean="0"/>
          </a:p>
        </p:txBody>
      </p:sp>
    </p:spTree>
    <p:extLst>
      <p:ext uri="{BB962C8B-B14F-4D97-AF65-F5344CB8AC3E}">
        <p14:creationId xmlns:p14="http://schemas.microsoft.com/office/powerpoint/2010/main" val="3383090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Yoksunluk Bulgularına Göre</a:t>
            </a:r>
            <a:endParaRPr lang="tr-TR" dirty="0"/>
          </a:p>
        </p:txBody>
      </p:sp>
      <p:sp>
        <p:nvSpPr>
          <p:cNvPr id="3" name="İçerik Yer Tutucusu 2"/>
          <p:cNvSpPr>
            <a:spLocks noGrp="1"/>
          </p:cNvSpPr>
          <p:nvPr>
            <p:ph idx="1"/>
          </p:nvPr>
        </p:nvSpPr>
        <p:spPr>
          <a:xfrm>
            <a:off x="838200" y="2282825"/>
            <a:ext cx="10515600" cy="2517775"/>
          </a:xfrm>
        </p:spPr>
        <p:txBody>
          <a:bodyPr/>
          <a:lstStyle/>
          <a:p>
            <a:pPr>
              <a:lnSpc>
                <a:spcPct val="150000"/>
              </a:lnSpc>
            </a:pPr>
            <a:r>
              <a:rPr lang="tr-TR" dirty="0"/>
              <a:t>Madde kullanım miktarı yoksunluk bulgularının şiddetini belirler.</a:t>
            </a:r>
          </a:p>
          <a:p>
            <a:pPr>
              <a:lnSpc>
                <a:spcPct val="150000"/>
              </a:lnSpc>
            </a:pPr>
            <a:r>
              <a:rPr lang="tr-TR" dirty="0"/>
              <a:t>Çoğul madde yoksunluğu olabilir.</a:t>
            </a:r>
          </a:p>
          <a:p>
            <a:pPr>
              <a:lnSpc>
                <a:spcPct val="150000"/>
              </a:lnSpc>
            </a:pPr>
            <a:r>
              <a:rPr lang="tr-TR" dirty="0"/>
              <a:t>Kişinin tolerans düzeyi yoksunluğun şiddetini belirler</a:t>
            </a:r>
            <a:r>
              <a:rPr lang="tr-TR" dirty="0" smtClean="0"/>
              <a:t>.</a:t>
            </a:r>
            <a:endParaRPr lang="tr-TR" dirty="0"/>
          </a:p>
        </p:txBody>
      </p:sp>
    </p:spTree>
    <p:extLst>
      <p:ext uri="{BB962C8B-B14F-4D97-AF65-F5344CB8AC3E}">
        <p14:creationId xmlns:p14="http://schemas.microsoft.com/office/powerpoint/2010/main" val="38764234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2021712"/>
            <a:ext cx="10528618" cy="3711272"/>
          </a:xfrm>
          <a:prstGeom prst="rect">
            <a:avLst/>
          </a:prstGeom>
        </p:spPr>
        <p:txBody>
          <a:bodyPr wrap="square">
            <a:spAutoFit/>
          </a:bodyPr>
          <a:lstStyle/>
          <a:p>
            <a:pPr lvl="1" indent="-457200">
              <a:lnSpc>
                <a:spcPct val="150000"/>
              </a:lnSpc>
              <a:spcBef>
                <a:spcPct val="20000"/>
              </a:spcBef>
              <a:spcAft>
                <a:spcPts val="0"/>
              </a:spcAft>
              <a:buFont typeface="Wingdings" panose="05000000000000000000" pitchFamily="2" charset="2"/>
              <a:buChar char="v"/>
              <a:defRPr/>
            </a:pPr>
            <a:r>
              <a:rPr lang="tr-TR" sz="2600" dirty="0"/>
              <a:t>Yoksunluk bulgularının yatıştırılmasında en çok tercih edilen ilaç grubu </a:t>
            </a:r>
            <a:r>
              <a:rPr lang="tr-TR" sz="2600" dirty="0" err="1"/>
              <a:t>benzodiyazepinlerdir</a:t>
            </a:r>
            <a:r>
              <a:rPr lang="tr-TR" sz="2600" dirty="0"/>
              <a:t>.  </a:t>
            </a:r>
            <a:r>
              <a:rPr lang="tr-TR" sz="2600" dirty="0" err="1"/>
              <a:t>Sedasyon</a:t>
            </a:r>
            <a:r>
              <a:rPr lang="tr-TR" sz="2600" dirty="0"/>
              <a:t> oluşturacak ve yoksunluk bulgularını kontrol altına alacak dozda kullanılırlar. </a:t>
            </a:r>
          </a:p>
          <a:p>
            <a:pPr lvl="1" indent="-457200">
              <a:lnSpc>
                <a:spcPct val="150000"/>
              </a:lnSpc>
              <a:spcBef>
                <a:spcPct val="20000"/>
              </a:spcBef>
              <a:spcAft>
                <a:spcPts val="0"/>
              </a:spcAft>
              <a:buFont typeface="Wingdings" panose="05000000000000000000" pitchFamily="2" charset="2"/>
              <a:buChar char="v"/>
              <a:defRPr/>
            </a:pPr>
            <a:r>
              <a:rPr lang="tr-TR" sz="2600" dirty="0" err="1"/>
              <a:t>Diazepam</a:t>
            </a:r>
            <a:r>
              <a:rPr lang="tr-TR" sz="2600" dirty="0"/>
              <a:t> gibi uzun etkili </a:t>
            </a:r>
            <a:r>
              <a:rPr lang="tr-TR" sz="2600" dirty="0" err="1"/>
              <a:t>benzodiyazepinler</a:t>
            </a:r>
            <a:r>
              <a:rPr lang="tr-TR" sz="2600" dirty="0"/>
              <a:t> tercih edilir.  Başlangıç dozu hastanın kullandığı alkol miktarına göre belirlenir. 20-80 mg dozda kullanılır</a:t>
            </a:r>
            <a:r>
              <a:rPr lang="tr-TR" sz="2600" dirty="0" smtClean="0"/>
              <a:t>.</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Alkol Yoksunluğu Tedavisi</a:t>
            </a:r>
            <a:endParaRPr lang="tr-TR" dirty="0"/>
          </a:p>
        </p:txBody>
      </p:sp>
    </p:spTree>
    <p:extLst>
      <p:ext uri="{BB962C8B-B14F-4D97-AF65-F5344CB8AC3E}">
        <p14:creationId xmlns:p14="http://schemas.microsoft.com/office/powerpoint/2010/main" val="16711769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2570352"/>
            <a:ext cx="10528618" cy="1910779"/>
          </a:xfrm>
          <a:prstGeom prst="rect">
            <a:avLst/>
          </a:prstGeom>
        </p:spPr>
        <p:txBody>
          <a:bodyPr wrap="square">
            <a:spAutoFit/>
          </a:bodyPr>
          <a:lstStyle/>
          <a:p>
            <a:pPr lvl="1" indent="-457200">
              <a:lnSpc>
                <a:spcPct val="150000"/>
              </a:lnSpc>
              <a:spcBef>
                <a:spcPct val="20000"/>
              </a:spcBef>
              <a:spcAft>
                <a:spcPts val="0"/>
              </a:spcAft>
              <a:buFont typeface="Wingdings" panose="05000000000000000000" pitchFamily="2" charset="2"/>
              <a:buChar char="v"/>
              <a:defRPr/>
            </a:pPr>
            <a:r>
              <a:rPr lang="tr-TR" sz="2600" dirty="0" err="1" smtClean="0"/>
              <a:t>Lorazepam</a:t>
            </a:r>
            <a:r>
              <a:rPr lang="tr-TR" sz="2600" dirty="0"/>
              <a:t>, </a:t>
            </a:r>
            <a:r>
              <a:rPr lang="tr-TR" sz="2600" dirty="0" err="1"/>
              <a:t>alprozolam</a:t>
            </a:r>
            <a:r>
              <a:rPr lang="tr-TR" sz="2600" dirty="0"/>
              <a:t>, </a:t>
            </a:r>
            <a:r>
              <a:rPr lang="tr-TR" sz="2600" dirty="0" err="1"/>
              <a:t>midazolam</a:t>
            </a:r>
            <a:r>
              <a:rPr lang="tr-TR" sz="2600" dirty="0"/>
              <a:t> gibi kısa etki süreli </a:t>
            </a:r>
            <a:r>
              <a:rPr lang="tr-TR" sz="2600" dirty="0" err="1"/>
              <a:t>benzodiyazepinler</a:t>
            </a:r>
            <a:r>
              <a:rPr lang="tr-TR" sz="2600" dirty="0"/>
              <a:t> yaşlılarda ve eşlik eden medikal durumlarda tercih edilir.</a:t>
            </a:r>
          </a:p>
          <a:p>
            <a:pPr lvl="1" indent="-457200">
              <a:lnSpc>
                <a:spcPct val="150000"/>
              </a:lnSpc>
              <a:spcBef>
                <a:spcPct val="20000"/>
              </a:spcBef>
              <a:spcAft>
                <a:spcPts val="0"/>
              </a:spcAft>
              <a:buFont typeface="Wingdings" panose="05000000000000000000" pitchFamily="2" charset="2"/>
              <a:buChar char="v"/>
              <a:defRPr/>
            </a:pPr>
            <a:r>
              <a:rPr lang="tr-TR" sz="2600" dirty="0" err="1"/>
              <a:t>Dehidratasyon</a:t>
            </a:r>
            <a:r>
              <a:rPr lang="tr-TR" sz="2600" dirty="0"/>
              <a:t> acil olarak düzeltilmelidir. B vitamin tedavisi verilmelidir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Alkol Yoksunluğu Tedavisi</a:t>
            </a:r>
            <a:endParaRPr lang="tr-TR" dirty="0"/>
          </a:p>
        </p:txBody>
      </p:sp>
    </p:spTree>
    <p:extLst>
      <p:ext uri="{BB962C8B-B14F-4D97-AF65-F5344CB8AC3E}">
        <p14:creationId xmlns:p14="http://schemas.microsoft.com/office/powerpoint/2010/main" val="35959611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528618" cy="4533549"/>
          </a:xfrm>
          <a:prstGeom prst="rect">
            <a:avLst/>
          </a:prstGeom>
        </p:spPr>
        <p:txBody>
          <a:bodyPr wrap="square">
            <a:spAutoFit/>
          </a:bodyPr>
          <a:lstStyle/>
          <a:p>
            <a:pPr marL="0" lvl="1">
              <a:lnSpc>
                <a:spcPct val="150000"/>
              </a:lnSpc>
              <a:spcBef>
                <a:spcPct val="20000"/>
              </a:spcBef>
              <a:spcAft>
                <a:spcPts val="0"/>
              </a:spcAft>
              <a:defRPr/>
            </a:pPr>
            <a:r>
              <a:rPr lang="tr-TR" sz="2600" u="sng" dirty="0" err="1">
                <a:solidFill>
                  <a:srgbClr val="D10429"/>
                </a:solidFill>
              </a:rPr>
              <a:t>Deliryum</a:t>
            </a:r>
            <a:endParaRPr lang="tr-TR" sz="2600" u="sng" dirty="0">
              <a:solidFill>
                <a:srgbClr val="D10429"/>
              </a:solidFill>
            </a:endParaRPr>
          </a:p>
          <a:p>
            <a:pPr lvl="2" indent="-457200">
              <a:lnSpc>
                <a:spcPct val="150000"/>
              </a:lnSpc>
              <a:spcBef>
                <a:spcPct val="20000"/>
              </a:spcBef>
              <a:buFont typeface="Wingdings" panose="05000000000000000000" pitchFamily="2" charset="2"/>
              <a:buChar char="v"/>
              <a:defRPr/>
            </a:pPr>
            <a:r>
              <a:rPr lang="tr-TR" sz="2600" dirty="0" smtClean="0"/>
              <a:t>Bilinç </a:t>
            </a:r>
            <a:r>
              <a:rPr lang="tr-TR" sz="2600" dirty="0"/>
              <a:t>dalgalanması olan her olguda bu tabloyu tetikleyebilecek diğer </a:t>
            </a:r>
            <a:r>
              <a:rPr lang="tr-TR" sz="2600" dirty="0" err="1"/>
              <a:t>deliryum</a:t>
            </a:r>
            <a:r>
              <a:rPr lang="tr-TR" sz="2600" dirty="0"/>
              <a:t> nedenleri araştırılmalıdır.</a:t>
            </a:r>
          </a:p>
          <a:p>
            <a:pPr lvl="2" indent="-457200">
              <a:lnSpc>
                <a:spcPct val="150000"/>
              </a:lnSpc>
              <a:spcBef>
                <a:spcPct val="20000"/>
              </a:spcBef>
              <a:buFont typeface="Wingdings" panose="05000000000000000000" pitchFamily="2" charset="2"/>
              <a:buChar char="v"/>
              <a:defRPr/>
            </a:pPr>
            <a:r>
              <a:rPr lang="tr-TR" sz="2600" dirty="0" err="1"/>
              <a:t>Hipoksi</a:t>
            </a:r>
            <a:r>
              <a:rPr lang="tr-TR" sz="2600" dirty="0"/>
              <a:t>, Enfeksiyon, Elektrolit dengesizlikleri, Endokrin bozukluklar, travma vb.</a:t>
            </a:r>
          </a:p>
          <a:p>
            <a:pPr lvl="2" indent="-457200">
              <a:lnSpc>
                <a:spcPct val="150000"/>
              </a:lnSpc>
              <a:spcBef>
                <a:spcPct val="20000"/>
              </a:spcBef>
              <a:buFont typeface="Wingdings" panose="05000000000000000000" pitchFamily="2" charset="2"/>
              <a:buChar char="v"/>
              <a:defRPr/>
            </a:pPr>
            <a:r>
              <a:rPr lang="tr-TR" sz="2600" dirty="0" smtClean="0"/>
              <a:t>Genel </a:t>
            </a:r>
            <a:r>
              <a:rPr lang="tr-TR" sz="2600" dirty="0" err="1"/>
              <a:t>deliryum</a:t>
            </a:r>
            <a:r>
              <a:rPr lang="tr-TR" sz="2600" dirty="0"/>
              <a:t> hastasına yaklaşım prensipleri (Bkz. Rehber) ile alkol yoksunluğu tedavi edilmelidir.</a:t>
            </a:r>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Alkol Yoksunluğuna Eşlik Eden Bozukluklar Ve Tedavisi</a:t>
            </a:r>
            <a:endParaRPr lang="tr-TR" dirty="0"/>
          </a:p>
        </p:txBody>
      </p:sp>
    </p:spTree>
    <p:extLst>
      <p:ext uri="{BB962C8B-B14F-4D97-AF65-F5344CB8AC3E}">
        <p14:creationId xmlns:p14="http://schemas.microsoft.com/office/powerpoint/2010/main" val="40463749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528618" cy="2653034"/>
          </a:xfrm>
          <a:prstGeom prst="rect">
            <a:avLst/>
          </a:prstGeom>
        </p:spPr>
        <p:txBody>
          <a:bodyPr wrap="square">
            <a:spAutoFit/>
          </a:bodyPr>
          <a:lstStyle/>
          <a:p>
            <a:pPr marL="0" lvl="1">
              <a:lnSpc>
                <a:spcPct val="150000"/>
              </a:lnSpc>
              <a:spcBef>
                <a:spcPct val="20000"/>
              </a:spcBef>
              <a:spcAft>
                <a:spcPts val="0"/>
              </a:spcAft>
              <a:defRPr/>
            </a:pPr>
            <a:r>
              <a:rPr lang="tr-TR" sz="2600" u="sng" dirty="0">
                <a:solidFill>
                  <a:srgbClr val="D10429"/>
                </a:solidFill>
              </a:rPr>
              <a:t>Epileptik Nöbet</a:t>
            </a:r>
          </a:p>
          <a:p>
            <a:pPr lvl="2" indent="-457200">
              <a:lnSpc>
                <a:spcPct val="150000"/>
              </a:lnSpc>
              <a:spcBef>
                <a:spcPct val="20000"/>
              </a:spcBef>
              <a:buFont typeface="Wingdings" panose="05000000000000000000" pitchFamily="2" charset="2"/>
              <a:buChar char="v"/>
              <a:defRPr/>
            </a:pPr>
            <a:r>
              <a:rPr lang="tr-TR" sz="2600" dirty="0"/>
              <a:t>Başka organik nedenler araştırılmalıdır.</a:t>
            </a:r>
          </a:p>
          <a:p>
            <a:pPr lvl="2" indent="-457200">
              <a:lnSpc>
                <a:spcPct val="150000"/>
              </a:lnSpc>
              <a:spcBef>
                <a:spcPct val="20000"/>
              </a:spcBef>
              <a:buFont typeface="Wingdings" panose="05000000000000000000" pitchFamily="2" charset="2"/>
              <a:buChar char="v"/>
              <a:defRPr/>
            </a:pPr>
            <a:r>
              <a:rPr lang="tr-TR" sz="2600" dirty="0" smtClean="0"/>
              <a:t>Damar </a:t>
            </a:r>
            <a:r>
              <a:rPr lang="tr-TR" sz="2600" dirty="0"/>
              <a:t>yolu açılıp, PE </a:t>
            </a:r>
            <a:r>
              <a:rPr lang="tr-TR" sz="2600" dirty="0" err="1"/>
              <a:t>diazepam</a:t>
            </a:r>
            <a:r>
              <a:rPr lang="tr-TR" sz="2600" dirty="0"/>
              <a:t> 10 mg verilmelidir. Nöbetler kesilmiyor ise 2 saat içinde 30 </a:t>
            </a:r>
            <a:r>
              <a:rPr lang="tr-TR" sz="2600" dirty="0" err="1"/>
              <a:t>mg.a</a:t>
            </a:r>
            <a:r>
              <a:rPr lang="tr-TR" sz="2600" dirty="0"/>
              <a:t> kadar </a:t>
            </a:r>
            <a:r>
              <a:rPr lang="tr-TR" sz="2600" dirty="0" smtClean="0"/>
              <a:t>çıkılabilir.</a:t>
            </a:r>
            <a:endParaRPr lang="tr-TR" sz="2600" dirty="0"/>
          </a:p>
        </p:txBody>
      </p:sp>
      <p:sp>
        <p:nvSpPr>
          <p:cNvPr id="13" name="Unvan 1"/>
          <p:cNvSpPr>
            <a:spLocks noGrp="1"/>
          </p:cNvSpPr>
          <p:nvPr>
            <p:ph type="title"/>
          </p:nvPr>
        </p:nvSpPr>
        <p:spPr>
          <a:xfrm>
            <a:off x="1619249" y="358745"/>
            <a:ext cx="10515600" cy="720110"/>
          </a:xfrm>
        </p:spPr>
        <p:txBody>
          <a:bodyPr>
            <a:normAutofit fontScale="90000"/>
          </a:bodyPr>
          <a:lstStyle/>
          <a:p>
            <a:r>
              <a:rPr lang="tr-TR" dirty="0" smtClean="0"/>
              <a:t>Alkol Yoksunluğuna Eşlik Eden Bozukluklar Ve Tedavisi</a:t>
            </a:r>
            <a:endParaRPr lang="tr-TR" dirty="0"/>
          </a:p>
        </p:txBody>
      </p:sp>
    </p:spTree>
    <p:extLst>
      <p:ext uri="{BB962C8B-B14F-4D97-AF65-F5344CB8AC3E}">
        <p14:creationId xmlns:p14="http://schemas.microsoft.com/office/powerpoint/2010/main" val="87003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528618" cy="4872616"/>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err="1"/>
              <a:t>Sedatif-Hipnotik</a:t>
            </a:r>
            <a:r>
              <a:rPr lang="tr-TR" sz="2600" dirty="0"/>
              <a:t> yoksunluğu sırasında epileptik nöbetlerin ortaya çıkma olasılığı nedeniyle dikkatli olunmalıdır. </a:t>
            </a:r>
          </a:p>
          <a:p>
            <a:pPr marL="228600" lvl="1" indent="-228600" algn="just">
              <a:lnSpc>
                <a:spcPct val="150000"/>
              </a:lnSpc>
              <a:spcBef>
                <a:spcPts val="1000"/>
              </a:spcBef>
              <a:buFont typeface="Wingdings" panose="05000000000000000000" pitchFamily="2" charset="2"/>
              <a:buChar char="v"/>
            </a:pPr>
            <a:r>
              <a:rPr lang="tr-TR" sz="2600" dirty="0"/>
              <a:t>Kan biyokimyası, </a:t>
            </a:r>
            <a:r>
              <a:rPr lang="tr-TR" sz="2600" dirty="0" err="1"/>
              <a:t>hemogram</a:t>
            </a:r>
            <a:r>
              <a:rPr lang="tr-TR" sz="2600" dirty="0"/>
              <a:t> ve başta magnezyum olmak üzere elektrolitler incelenir.</a:t>
            </a:r>
          </a:p>
          <a:p>
            <a:pPr marL="228600" lvl="1" indent="-228600" algn="just">
              <a:lnSpc>
                <a:spcPct val="150000"/>
              </a:lnSpc>
              <a:spcBef>
                <a:spcPts val="1000"/>
              </a:spcBef>
              <a:buFont typeface="Wingdings" panose="05000000000000000000" pitchFamily="2" charset="2"/>
              <a:buChar char="v"/>
            </a:pPr>
            <a:r>
              <a:rPr lang="tr-TR" sz="2600" dirty="0"/>
              <a:t>Komplikasyon çıkmadan ilaçları kesmek için iki yol tercih edilebilir: </a:t>
            </a:r>
          </a:p>
          <a:p>
            <a:pPr lvl="2" indent="-457200" algn="just">
              <a:lnSpc>
                <a:spcPct val="150000"/>
              </a:lnSpc>
              <a:spcBef>
                <a:spcPts val="1000"/>
              </a:spcBef>
              <a:buFont typeface="Wingdings" panose="05000000000000000000" pitchFamily="2" charset="2"/>
              <a:buChar char="Ø"/>
            </a:pPr>
            <a:r>
              <a:rPr lang="tr-TR" sz="2600" dirty="0" smtClean="0"/>
              <a:t>Halen </a:t>
            </a:r>
            <a:r>
              <a:rPr lang="tr-TR" sz="2600" dirty="0"/>
              <a:t>kullanılmakta olan ilacı azaltarak kesmek. </a:t>
            </a:r>
          </a:p>
          <a:p>
            <a:pPr lvl="2" indent="-457200" algn="just">
              <a:lnSpc>
                <a:spcPct val="150000"/>
              </a:lnSpc>
              <a:spcBef>
                <a:spcPts val="1000"/>
              </a:spcBef>
              <a:buFont typeface="Wingdings" panose="05000000000000000000" pitchFamily="2" charset="2"/>
              <a:buChar char="Ø"/>
            </a:pPr>
            <a:r>
              <a:rPr lang="tr-TR" sz="2600" dirty="0" smtClean="0"/>
              <a:t>Uzun </a:t>
            </a:r>
            <a:r>
              <a:rPr lang="tr-TR" sz="2600" dirty="0"/>
              <a:t>etki süreli bir </a:t>
            </a:r>
            <a:r>
              <a:rPr lang="tr-TR" sz="2600" dirty="0" err="1"/>
              <a:t>benzodiyazepine</a:t>
            </a:r>
            <a:r>
              <a:rPr lang="tr-TR" sz="2600" dirty="0"/>
              <a:t> geçerek azaltıp kesmek.</a:t>
            </a:r>
          </a:p>
        </p:txBody>
      </p:sp>
      <p:sp>
        <p:nvSpPr>
          <p:cNvPr id="13" name="Unvan 1"/>
          <p:cNvSpPr>
            <a:spLocks noGrp="1"/>
          </p:cNvSpPr>
          <p:nvPr>
            <p:ph type="title"/>
          </p:nvPr>
        </p:nvSpPr>
        <p:spPr>
          <a:xfrm>
            <a:off x="1619249" y="358745"/>
            <a:ext cx="10515600" cy="720110"/>
          </a:xfrm>
        </p:spPr>
        <p:txBody>
          <a:bodyPr>
            <a:normAutofit/>
          </a:bodyPr>
          <a:lstStyle/>
          <a:p>
            <a:r>
              <a:rPr lang="tr-TR" dirty="0" err="1" smtClean="0"/>
              <a:t>Sedatif-hipnotik</a:t>
            </a:r>
            <a:r>
              <a:rPr lang="tr-TR" dirty="0" smtClean="0"/>
              <a:t> Yoksunluğu Tedavisi</a:t>
            </a:r>
            <a:endParaRPr lang="tr-TR" dirty="0"/>
          </a:p>
        </p:txBody>
      </p:sp>
    </p:spTree>
    <p:extLst>
      <p:ext uri="{BB962C8B-B14F-4D97-AF65-F5344CB8AC3E}">
        <p14:creationId xmlns:p14="http://schemas.microsoft.com/office/powerpoint/2010/main" val="34388404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655952"/>
            <a:ext cx="10949939" cy="5150128"/>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Tedavide olası epileptik nöbetleri önlemek üzere </a:t>
            </a:r>
            <a:r>
              <a:rPr lang="tr-TR" sz="2600" dirty="0" err="1"/>
              <a:t>antiepileptik</a:t>
            </a:r>
            <a:r>
              <a:rPr lang="tr-TR" sz="2600" dirty="0"/>
              <a:t> tedavi başlanabilir.</a:t>
            </a:r>
          </a:p>
          <a:p>
            <a:pPr marL="228600" lvl="1" indent="-228600" algn="just">
              <a:lnSpc>
                <a:spcPct val="150000"/>
              </a:lnSpc>
              <a:spcBef>
                <a:spcPts val="1000"/>
              </a:spcBef>
              <a:buFont typeface="Wingdings" panose="05000000000000000000" pitchFamily="2" charset="2"/>
              <a:buChar char="v"/>
            </a:pPr>
            <a:r>
              <a:rPr lang="tr-TR" sz="2600" dirty="0"/>
              <a:t>Ajitasyon ve </a:t>
            </a:r>
            <a:r>
              <a:rPr lang="tr-TR" sz="2600" dirty="0" err="1"/>
              <a:t>hallüsinasyonların</a:t>
            </a:r>
            <a:r>
              <a:rPr lang="tr-TR" sz="2600" dirty="0"/>
              <a:t> varlığında </a:t>
            </a:r>
            <a:r>
              <a:rPr lang="tr-TR" sz="2600" dirty="0" err="1"/>
              <a:t>haloperidol</a:t>
            </a:r>
            <a:r>
              <a:rPr lang="tr-TR" sz="2600" dirty="0"/>
              <a:t> (2.5- 10 mg/G,  PO/IM) veya </a:t>
            </a:r>
            <a:r>
              <a:rPr lang="tr-TR" sz="2600" dirty="0" err="1"/>
              <a:t>olanzapin</a:t>
            </a:r>
            <a:r>
              <a:rPr lang="tr-TR" sz="2600" dirty="0"/>
              <a:t> (30 mg/G, PO/</a:t>
            </a:r>
            <a:r>
              <a:rPr lang="tr-TR" sz="2600" dirty="0" err="1"/>
              <a:t>buccal</a:t>
            </a:r>
            <a:r>
              <a:rPr lang="tr-TR" sz="2600" dirty="0"/>
              <a:t> ) veya </a:t>
            </a:r>
            <a:r>
              <a:rPr lang="tr-TR" sz="2600" dirty="0" err="1"/>
              <a:t>risperidon</a:t>
            </a:r>
            <a:r>
              <a:rPr lang="tr-TR" sz="2600" dirty="0"/>
              <a:t> (2-10 mg/G, PO/IM) uygulanabilir.</a:t>
            </a:r>
          </a:p>
          <a:p>
            <a:pPr marL="228600" lvl="1" indent="-228600" algn="just">
              <a:lnSpc>
                <a:spcPct val="150000"/>
              </a:lnSpc>
              <a:spcBef>
                <a:spcPts val="1000"/>
              </a:spcBef>
              <a:buFont typeface="Wingdings" panose="05000000000000000000" pitchFamily="2" charset="2"/>
              <a:buChar char="v"/>
            </a:pPr>
            <a:r>
              <a:rPr lang="tr-TR" sz="2600" dirty="0" err="1"/>
              <a:t>Detoksifikasyon</a:t>
            </a:r>
            <a:r>
              <a:rPr lang="tr-TR" sz="2600" dirty="0"/>
              <a:t> sonrası, </a:t>
            </a:r>
            <a:r>
              <a:rPr lang="tr-TR" sz="2600" dirty="0" err="1"/>
              <a:t>sedatif-hipnotik</a:t>
            </a:r>
            <a:r>
              <a:rPr lang="tr-TR" sz="2600" dirty="0"/>
              <a:t> kullanılmasına neden olan herhangi bir ruhsal hastalık olup olmadığı değerlendirilir. Gerekiyor ise ruhsal hastalığa yönelik tedavi başlanır.</a:t>
            </a:r>
          </a:p>
        </p:txBody>
      </p:sp>
      <p:sp>
        <p:nvSpPr>
          <p:cNvPr id="13" name="Unvan 1"/>
          <p:cNvSpPr>
            <a:spLocks noGrp="1"/>
          </p:cNvSpPr>
          <p:nvPr>
            <p:ph type="title"/>
          </p:nvPr>
        </p:nvSpPr>
        <p:spPr>
          <a:xfrm>
            <a:off x="1619249" y="358745"/>
            <a:ext cx="10515600" cy="720110"/>
          </a:xfrm>
        </p:spPr>
        <p:txBody>
          <a:bodyPr>
            <a:normAutofit/>
          </a:bodyPr>
          <a:lstStyle/>
          <a:p>
            <a:r>
              <a:rPr lang="tr-TR" dirty="0" err="1" smtClean="0"/>
              <a:t>Sedatif-hipnotik</a:t>
            </a:r>
            <a:r>
              <a:rPr lang="tr-TR" dirty="0" smtClean="0"/>
              <a:t> Yoksunluğu Tedavisi</a:t>
            </a:r>
            <a:endParaRPr lang="tr-TR" dirty="0"/>
          </a:p>
        </p:txBody>
      </p:sp>
    </p:spTree>
    <p:extLst>
      <p:ext uri="{BB962C8B-B14F-4D97-AF65-F5344CB8AC3E}">
        <p14:creationId xmlns:p14="http://schemas.microsoft.com/office/powerpoint/2010/main" val="22624067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22139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Yoksunluk bulguları son eroin kullanımından yaklaşık olarak 8-12 saat  içinde başlar 36-72 saatte pik yapar ve 7-14 günde düzelir. </a:t>
            </a:r>
          </a:p>
          <a:p>
            <a:pPr marL="228600" lvl="1" indent="-228600" algn="just">
              <a:lnSpc>
                <a:spcPct val="150000"/>
              </a:lnSpc>
              <a:spcBef>
                <a:spcPts val="1000"/>
              </a:spcBef>
              <a:buFont typeface="Wingdings" panose="05000000000000000000" pitchFamily="2" charset="2"/>
              <a:buChar char="v"/>
            </a:pPr>
            <a:r>
              <a:rPr lang="tr-TR" sz="2600" dirty="0"/>
              <a:t>Yoksunluk semptomları grip bulgularına benzer: Esneme, halsizlik, depresyon, kas spazmları, bulantı, kusma, </a:t>
            </a:r>
            <a:r>
              <a:rPr lang="tr-TR" sz="2600" dirty="0" err="1"/>
              <a:t>diyare</a:t>
            </a:r>
            <a:r>
              <a:rPr lang="tr-TR" sz="2600" dirty="0"/>
              <a:t>, </a:t>
            </a:r>
            <a:r>
              <a:rPr lang="tr-TR" sz="2600" dirty="0" err="1"/>
              <a:t>piloereksiyon</a:t>
            </a:r>
            <a:r>
              <a:rPr lang="tr-TR" sz="2600" dirty="0"/>
              <a:t> (kaz derisi </a:t>
            </a:r>
            <a:r>
              <a:rPr lang="tr-TR" sz="2600" dirty="0" smtClean="0"/>
              <a:t>görünüm)</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Opioid Yoksunluğu Tedavisi</a:t>
            </a:r>
            <a:endParaRPr lang="tr-TR" dirty="0"/>
          </a:p>
        </p:txBody>
      </p:sp>
    </p:spTree>
    <p:extLst>
      <p:ext uri="{BB962C8B-B14F-4D97-AF65-F5344CB8AC3E}">
        <p14:creationId xmlns:p14="http://schemas.microsoft.com/office/powerpoint/2010/main" val="6031648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35965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Çoğul madde kullanımı olan, psikiyatrik </a:t>
            </a:r>
            <a:r>
              <a:rPr lang="tr-TR" sz="2600" dirty="0" err="1"/>
              <a:t>komorbiditesi</a:t>
            </a:r>
            <a:r>
              <a:rPr lang="tr-TR" sz="2600" dirty="0"/>
              <a:t> bulunan, sosyal destekten yoksun hastaların yatırılarak tedavi edilmeleri gerekir. Bu gözle bakıldığında </a:t>
            </a:r>
            <a:r>
              <a:rPr lang="tr-TR" sz="2600" dirty="0" err="1"/>
              <a:t>Metadon</a:t>
            </a:r>
            <a:r>
              <a:rPr lang="tr-TR" sz="2600" dirty="0"/>
              <a:t> gibi pür </a:t>
            </a:r>
            <a:r>
              <a:rPr lang="tr-TR" sz="2600" dirty="0" err="1"/>
              <a:t>agonist</a:t>
            </a:r>
            <a:r>
              <a:rPr lang="tr-TR" sz="2600" dirty="0"/>
              <a:t> </a:t>
            </a:r>
            <a:r>
              <a:rPr lang="tr-TR" sz="2600" dirty="0" err="1"/>
              <a:t>replasman</a:t>
            </a:r>
            <a:r>
              <a:rPr lang="tr-TR" sz="2600" dirty="0"/>
              <a:t> tedavisinin hastane ortamında bu konuda lisansı olan profesyonellerce başlatılması gerekir.</a:t>
            </a:r>
          </a:p>
          <a:p>
            <a:pPr marL="228600" lvl="1" indent="-228600" algn="just">
              <a:lnSpc>
                <a:spcPct val="150000"/>
              </a:lnSpc>
              <a:spcBef>
                <a:spcPts val="1000"/>
              </a:spcBef>
              <a:buFont typeface="Wingdings" panose="05000000000000000000" pitchFamily="2" charset="2"/>
              <a:buChar char="v"/>
            </a:pPr>
            <a:r>
              <a:rPr lang="tr-TR" sz="2600" dirty="0"/>
              <a:t>Tüm olgularda tedaviyi zorlaştırabilecek medikal  </a:t>
            </a:r>
            <a:r>
              <a:rPr lang="tr-TR" sz="2600" dirty="0" err="1"/>
              <a:t>komorbidite</a:t>
            </a:r>
            <a:r>
              <a:rPr lang="tr-TR" sz="2600" dirty="0"/>
              <a:t>  dışlanmalıdır.  Bu grubun HIV , Hepatit  ve </a:t>
            </a:r>
            <a:r>
              <a:rPr lang="tr-TR" sz="2600" dirty="0" err="1"/>
              <a:t>bakteriel</a:t>
            </a:r>
            <a:r>
              <a:rPr lang="tr-TR" sz="2600" dirty="0"/>
              <a:t> enfeksiyonlar açısından artmış risk altında olduğu göz önünde bulundurulmalıdır.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Opioid Yoksunluğu Tedavisi</a:t>
            </a:r>
            <a:endParaRPr lang="tr-TR" dirty="0"/>
          </a:p>
        </p:txBody>
      </p:sp>
    </p:spTree>
    <p:extLst>
      <p:ext uri="{BB962C8B-B14F-4D97-AF65-F5344CB8AC3E}">
        <p14:creationId xmlns:p14="http://schemas.microsoft.com/office/powerpoint/2010/main" val="2595486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Yoksunluk </a:t>
            </a:r>
            <a:r>
              <a:rPr lang="tr-TR" dirty="0"/>
              <a:t>belirtileri var mı?</a:t>
            </a:r>
          </a:p>
        </p:txBody>
      </p:sp>
      <p:sp>
        <p:nvSpPr>
          <p:cNvPr id="3" name="İçerik Yer Tutucusu 2"/>
          <p:cNvSpPr>
            <a:spLocks noGrp="1"/>
          </p:cNvSpPr>
          <p:nvPr>
            <p:ph idx="4294967295"/>
          </p:nvPr>
        </p:nvSpPr>
        <p:spPr>
          <a:xfrm>
            <a:off x="838200" y="1825625"/>
            <a:ext cx="10515600" cy="4506595"/>
          </a:xfrm>
        </p:spPr>
        <p:txBody>
          <a:bodyPr>
            <a:normAutofit/>
          </a:bodyPr>
          <a:lstStyle/>
          <a:p>
            <a:pPr marL="0" indent="0">
              <a:lnSpc>
                <a:spcPct val="150000"/>
              </a:lnSpc>
              <a:buNone/>
            </a:pPr>
            <a:r>
              <a:rPr lang="tr-TR" dirty="0"/>
              <a:t>Eşlik Eden Fiziksel Sorunlar Var Mı?</a:t>
            </a:r>
          </a:p>
          <a:p>
            <a:pPr marL="457200" indent="-457200">
              <a:lnSpc>
                <a:spcPct val="150000"/>
              </a:lnSpc>
            </a:pPr>
            <a:endParaRPr lang="tr-TR" dirty="0" smtClean="0"/>
          </a:p>
          <a:p>
            <a:pPr marL="457200" indent="-457200">
              <a:lnSpc>
                <a:spcPct val="150000"/>
              </a:lnSpc>
            </a:pPr>
            <a:r>
              <a:rPr lang="tr-TR" dirty="0" smtClean="0"/>
              <a:t>Alkol-Madde </a:t>
            </a:r>
            <a:r>
              <a:rPr lang="tr-TR" dirty="0"/>
              <a:t>kullanımına bağlı sık görülen medikal komplikasyonlara ilişkin belirtiler  taranmalı ve gerekli tedavi girişimlerine başlanmalıdır</a:t>
            </a:r>
            <a:r>
              <a:rPr lang="tr-TR" dirty="0" smtClean="0"/>
              <a:t>.</a:t>
            </a:r>
          </a:p>
          <a:p>
            <a:pPr marL="457200" indent="-457200">
              <a:lnSpc>
                <a:spcPct val="150000"/>
              </a:lnSpc>
            </a:pPr>
            <a:endParaRPr lang="tr-TR" dirty="0"/>
          </a:p>
          <a:p>
            <a:pPr marL="457200" indent="-457200">
              <a:lnSpc>
                <a:spcPct val="150000"/>
              </a:lnSpc>
            </a:pPr>
            <a:r>
              <a:rPr lang="tr-TR" dirty="0"/>
              <a:t>Alkol-maddeye özel gerekli tanısal testler yapılmalıdır.</a:t>
            </a:r>
            <a:endParaRPr lang="en-US" dirty="0"/>
          </a:p>
          <a:p>
            <a:endParaRPr lang="tr-TR" dirty="0"/>
          </a:p>
        </p:txBody>
      </p:sp>
    </p:spTree>
    <p:extLst>
      <p:ext uri="{BB962C8B-B14F-4D97-AF65-F5344CB8AC3E}">
        <p14:creationId xmlns:p14="http://schemas.microsoft.com/office/powerpoint/2010/main" val="1339812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22139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Belirtiler 2-4 günde pik yapar, genellikle bir hafta içinde iyileşir. Bu süreçte özellikle depresyon, </a:t>
            </a:r>
            <a:r>
              <a:rPr lang="tr-TR" sz="2600" dirty="0" err="1"/>
              <a:t>özkıyım</a:t>
            </a:r>
            <a:r>
              <a:rPr lang="tr-TR" sz="2600" dirty="0"/>
              <a:t> düşünce ve girişimleri açısından dikkatli olunmalıdır. </a:t>
            </a:r>
          </a:p>
          <a:p>
            <a:pPr marL="228600" lvl="1" indent="-228600" algn="just">
              <a:lnSpc>
                <a:spcPct val="150000"/>
              </a:lnSpc>
              <a:spcBef>
                <a:spcPts val="1000"/>
              </a:spcBef>
              <a:buFont typeface="Wingdings" panose="05000000000000000000" pitchFamily="2" charset="2"/>
              <a:buChar char="v"/>
            </a:pPr>
            <a:r>
              <a:rPr lang="tr-TR" sz="2600" dirty="0"/>
              <a:t>Özgün bir tedavi yoktur. Depresif belirtiler, uykunun düzene girmesiyle genellikle düzelmeye başlar. Normale dönüş birkaç haftayı bulabilir</a:t>
            </a:r>
            <a:r>
              <a:rPr lang="tr-TR" sz="2600" dirty="0" smtClean="0"/>
              <a:t>.</a:t>
            </a:r>
            <a:endParaRPr lang="tr-TR" sz="2600" dirty="0"/>
          </a:p>
        </p:txBody>
      </p:sp>
      <p:sp>
        <p:nvSpPr>
          <p:cNvPr id="13" name="Unvan 1"/>
          <p:cNvSpPr>
            <a:spLocks noGrp="1"/>
          </p:cNvSpPr>
          <p:nvPr>
            <p:ph type="title"/>
          </p:nvPr>
        </p:nvSpPr>
        <p:spPr>
          <a:xfrm>
            <a:off x="1619249" y="358745"/>
            <a:ext cx="10515600" cy="720110"/>
          </a:xfrm>
        </p:spPr>
        <p:txBody>
          <a:bodyPr>
            <a:normAutofit/>
          </a:bodyPr>
          <a:lstStyle/>
          <a:p>
            <a:r>
              <a:rPr lang="tr-TR" dirty="0" smtClean="0"/>
              <a:t>Uyarıcı Madde Yoksunluğu</a:t>
            </a:r>
            <a:endParaRPr lang="tr-TR" dirty="0"/>
          </a:p>
        </p:txBody>
      </p:sp>
    </p:spTree>
    <p:extLst>
      <p:ext uri="{BB962C8B-B14F-4D97-AF65-F5344CB8AC3E}">
        <p14:creationId xmlns:p14="http://schemas.microsoft.com/office/powerpoint/2010/main" val="1442696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2430922"/>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Depresif </a:t>
            </a:r>
            <a:r>
              <a:rPr lang="tr-TR" sz="2600" dirty="0"/>
              <a:t>belirtiler için </a:t>
            </a:r>
            <a:r>
              <a:rPr lang="tr-TR" sz="2600" dirty="0" err="1"/>
              <a:t>SSRI’lar</a:t>
            </a:r>
            <a:r>
              <a:rPr lang="tr-TR" sz="2600" dirty="0"/>
              <a:t>, eşlik eden kaygı, uyku sorunu ve öfke sorunları için </a:t>
            </a:r>
            <a:r>
              <a:rPr lang="tr-TR" sz="2600" dirty="0" err="1"/>
              <a:t>antipsikotikler</a:t>
            </a:r>
            <a:r>
              <a:rPr lang="tr-TR" sz="2600" dirty="0"/>
              <a:t> (</a:t>
            </a:r>
            <a:r>
              <a:rPr lang="tr-TR" sz="2600" dirty="0" err="1"/>
              <a:t>risperidon</a:t>
            </a:r>
            <a:r>
              <a:rPr lang="tr-TR" sz="2600" dirty="0"/>
              <a:t> 1-4 mg/gün, </a:t>
            </a:r>
            <a:r>
              <a:rPr lang="tr-TR" sz="2600" dirty="0" err="1"/>
              <a:t>ketiapin</a:t>
            </a:r>
            <a:r>
              <a:rPr lang="tr-TR" sz="2600" dirty="0"/>
              <a:t> 25-400 mg/gün). Alkol kullanımı tabloya eşlik ediyor ve tetikleyici olabiliyor ise </a:t>
            </a:r>
            <a:r>
              <a:rPr lang="tr-TR" sz="2600" dirty="0" err="1"/>
              <a:t>Disulfiram</a:t>
            </a:r>
            <a:r>
              <a:rPr lang="tr-TR" sz="2600" dirty="0"/>
              <a:t> 250-500 mg gün kullanım önerilir.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Uyarıcı Madde Yoksunluğu</a:t>
            </a:r>
            <a:endParaRPr lang="tr-TR" dirty="0"/>
          </a:p>
        </p:txBody>
      </p:sp>
    </p:spTree>
    <p:extLst>
      <p:ext uri="{BB962C8B-B14F-4D97-AF65-F5344CB8AC3E}">
        <p14:creationId xmlns:p14="http://schemas.microsoft.com/office/powerpoint/2010/main" val="24957511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934684"/>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err="1"/>
              <a:t>Naltrekson</a:t>
            </a:r>
            <a:r>
              <a:rPr lang="tr-TR" sz="2600" dirty="0"/>
              <a:t> (Mü ve </a:t>
            </a:r>
            <a:r>
              <a:rPr lang="tr-TR" sz="2600" dirty="0" err="1"/>
              <a:t>Kappa</a:t>
            </a:r>
            <a:r>
              <a:rPr lang="tr-TR" sz="2600" dirty="0"/>
              <a:t> opioid antagonisti)</a:t>
            </a:r>
          </a:p>
          <a:p>
            <a:pPr marL="0" lvl="1" algn="just">
              <a:lnSpc>
                <a:spcPct val="150000"/>
              </a:lnSpc>
              <a:spcBef>
                <a:spcPts val="1000"/>
              </a:spcBef>
            </a:pPr>
            <a:r>
              <a:rPr lang="tr-TR" sz="2400" i="1" dirty="0" smtClean="0"/>
              <a:t>	Alkole </a:t>
            </a:r>
            <a:r>
              <a:rPr lang="tr-TR" sz="2400" i="1" dirty="0"/>
              <a:t>bağlı </a:t>
            </a:r>
            <a:r>
              <a:rPr lang="tr-TR" sz="2400" i="1" dirty="0" err="1"/>
              <a:t>öforiyi</a:t>
            </a:r>
            <a:r>
              <a:rPr lang="tr-TR" sz="2400" i="1" dirty="0"/>
              <a:t>, aşermeyi ve alkol içilen gün sayısını azaltır, tam </a:t>
            </a:r>
            <a:r>
              <a:rPr lang="tr-TR" sz="2400" i="1" dirty="0" err="1"/>
              <a:t>remisyon</a:t>
            </a:r>
            <a:r>
              <a:rPr lang="tr-TR" sz="2400" i="1" dirty="0"/>
              <a:t> ardından kayma riskini %50 düşürür. 25-50 mg/gün</a:t>
            </a:r>
          </a:p>
          <a:p>
            <a:pPr marL="228600" lvl="1" indent="-228600" algn="just">
              <a:lnSpc>
                <a:spcPct val="150000"/>
              </a:lnSpc>
              <a:spcBef>
                <a:spcPts val="1000"/>
              </a:spcBef>
              <a:buFont typeface="Wingdings" panose="05000000000000000000" pitchFamily="2" charset="2"/>
              <a:buChar char="v"/>
            </a:pPr>
            <a:r>
              <a:rPr lang="tr-TR" sz="2600" dirty="0" err="1"/>
              <a:t>Acamprosate</a:t>
            </a:r>
            <a:r>
              <a:rPr lang="tr-TR" sz="2600" dirty="0"/>
              <a:t> (</a:t>
            </a:r>
            <a:r>
              <a:rPr lang="tr-TR" sz="2600" dirty="0" err="1"/>
              <a:t>Glutamat</a:t>
            </a:r>
            <a:r>
              <a:rPr lang="tr-TR" sz="2600" dirty="0"/>
              <a:t> inhibitörü, GABA modülatör)</a:t>
            </a:r>
          </a:p>
          <a:p>
            <a:pPr marL="0" lvl="1" algn="just">
              <a:lnSpc>
                <a:spcPct val="150000"/>
              </a:lnSpc>
              <a:spcBef>
                <a:spcPts val="1000"/>
              </a:spcBef>
            </a:pPr>
            <a:r>
              <a:rPr lang="tr-TR" sz="2400" i="1" dirty="0" smtClean="0"/>
              <a:t>	</a:t>
            </a:r>
            <a:r>
              <a:rPr lang="tr-TR" sz="2400" i="1" dirty="0" err="1" smtClean="0"/>
              <a:t>Disforiyi</a:t>
            </a:r>
            <a:r>
              <a:rPr lang="tr-TR" sz="2400" i="1" dirty="0" smtClean="0"/>
              <a:t> </a:t>
            </a:r>
            <a:r>
              <a:rPr lang="tr-TR" sz="2400" i="1" dirty="0"/>
              <a:t>azaltarak alkol tüketimini azaltır. 1000-2000 mg/gün</a:t>
            </a:r>
          </a:p>
          <a:p>
            <a:pPr marL="228600" lvl="1" indent="-228600" algn="just">
              <a:lnSpc>
                <a:spcPct val="150000"/>
              </a:lnSpc>
              <a:spcBef>
                <a:spcPts val="1000"/>
              </a:spcBef>
              <a:buFont typeface="Wingdings" panose="05000000000000000000" pitchFamily="2" charset="2"/>
              <a:buChar char="v"/>
            </a:pPr>
            <a:r>
              <a:rPr lang="tr-TR" sz="2600" dirty="0" err="1"/>
              <a:t>Disulfiram</a:t>
            </a:r>
            <a:r>
              <a:rPr lang="tr-TR" sz="2600" dirty="0"/>
              <a:t> Aldehit </a:t>
            </a:r>
            <a:r>
              <a:rPr lang="tr-TR" sz="2600" dirty="0" err="1"/>
              <a:t>dehydrogenase</a:t>
            </a:r>
            <a:r>
              <a:rPr lang="tr-TR" sz="2600" dirty="0"/>
              <a:t> enzim </a:t>
            </a:r>
            <a:r>
              <a:rPr lang="tr-TR" sz="2600" dirty="0" err="1" smtClean="0"/>
              <a:t>inhibisyonu</a:t>
            </a:r>
            <a:endParaRPr lang="tr-TR" sz="2600" dirty="0" smtClean="0"/>
          </a:p>
          <a:p>
            <a:pPr marL="0" lvl="1" algn="just">
              <a:lnSpc>
                <a:spcPct val="150000"/>
              </a:lnSpc>
              <a:spcBef>
                <a:spcPts val="1000"/>
              </a:spcBef>
            </a:pPr>
            <a:r>
              <a:rPr lang="tr-TR" sz="2400" i="1" dirty="0" smtClean="0"/>
              <a:t>	</a:t>
            </a:r>
            <a:r>
              <a:rPr lang="tr-TR" sz="2400" i="1" dirty="0" err="1" smtClean="0"/>
              <a:t>Aversiyon</a:t>
            </a:r>
            <a:r>
              <a:rPr lang="tr-TR" sz="2400" i="1" dirty="0" smtClean="0"/>
              <a:t> temelli yaklaşım. 125-500 mg/gün</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Alkol Kullanım Bozukluğu Tedavisi</a:t>
            </a:r>
            <a:endParaRPr lang="tr-TR" dirty="0"/>
          </a:p>
        </p:txBody>
      </p:sp>
    </p:spTree>
    <p:extLst>
      <p:ext uri="{BB962C8B-B14F-4D97-AF65-F5344CB8AC3E}">
        <p14:creationId xmlns:p14="http://schemas.microsoft.com/office/powerpoint/2010/main" val="26832149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903633"/>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err="1" smtClean="0"/>
              <a:t>Nalmafen</a:t>
            </a:r>
            <a:r>
              <a:rPr lang="tr-TR" sz="2600" dirty="0" smtClean="0"/>
              <a:t> Mü ve Delta reseptör opioid antagonisti, K reseptör </a:t>
            </a:r>
            <a:r>
              <a:rPr lang="tr-TR" sz="2600" dirty="0" err="1" smtClean="0"/>
              <a:t>parsiyal</a:t>
            </a:r>
            <a:r>
              <a:rPr lang="tr-TR" sz="2600" dirty="0" smtClean="0"/>
              <a:t> </a:t>
            </a:r>
            <a:r>
              <a:rPr lang="tr-TR" sz="2600" dirty="0" err="1" smtClean="0"/>
              <a:t>agonisti</a:t>
            </a:r>
            <a:endParaRPr lang="tr-TR" sz="2600" dirty="0" smtClean="0"/>
          </a:p>
          <a:p>
            <a:pPr marL="0" lvl="1" algn="just">
              <a:lnSpc>
                <a:spcPct val="150000"/>
              </a:lnSpc>
              <a:spcBef>
                <a:spcPts val="1000"/>
              </a:spcBef>
            </a:pPr>
            <a:r>
              <a:rPr lang="tr-TR" sz="2400" i="1" dirty="0" smtClean="0"/>
              <a:t>	İçme </a:t>
            </a:r>
            <a:r>
              <a:rPr lang="tr-TR" sz="2400" i="1" dirty="0"/>
              <a:t>riski olan günde, başlamadan 1-2 saat önce alınır. 18 mg/gün </a:t>
            </a:r>
          </a:p>
          <a:p>
            <a:pPr marL="228600" lvl="1" indent="-228600" algn="just">
              <a:lnSpc>
                <a:spcPct val="150000"/>
              </a:lnSpc>
              <a:spcBef>
                <a:spcPts val="1000"/>
              </a:spcBef>
              <a:buFont typeface="Wingdings" panose="05000000000000000000" pitchFamily="2" charset="2"/>
              <a:buChar char="v"/>
            </a:pPr>
            <a:r>
              <a:rPr lang="tr-TR" sz="2600" dirty="0" err="1" smtClean="0"/>
              <a:t>Gabapentin</a:t>
            </a:r>
            <a:r>
              <a:rPr lang="tr-TR" sz="2600" dirty="0" smtClean="0"/>
              <a:t> </a:t>
            </a:r>
            <a:r>
              <a:rPr lang="tr-TR" sz="2600" dirty="0"/>
              <a:t>1200 mg/gün, </a:t>
            </a:r>
            <a:r>
              <a:rPr lang="tr-TR" sz="2600" dirty="0" err="1"/>
              <a:t>Pregabalin</a:t>
            </a:r>
            <a:r>
              <a:rPr lang="tr-TR" sz="2600" dirty="0"/>
              <a:t> 150-450 mg/gün, </a:t>
            </a:r>
            <a:r>
              <a:rPr lang="tr-TR" sz="2600" dirty="0" err="1"/>
              <a:t>Oxcarbazapine</a:t>
            </a:r>
            <a:r>
              <a:rPr lang="tr-TR" sz="2600" dirty="0"/>
              <a:t> 1500-1800 mg/gün  SSRI, </a:t>
            </a:r>
            <a:r>
              <a:rPr lang="tr-TR" sz="2600" dirty="0" err="1"/>
              <a:t>Valproik</a:t>
            </a:r>
            <a:r>
              <a:rPr lang="tr-TR" sz="2600" dirty="0"/>
              <a:t> </a:t>
            </a:r>
            <a:r>
              <a:rPr lang="tr-TR" sz="2600" dirty="0" err="1"/>
              <a:t>Asid</a:t>
            </a:r>
            <a:r>
              <a:rPr lang="tr-TR" sz="2600" dirty="0"/>
              <a:t>., </a:t>
            </a:r>
            <a:r>
              <a:rPr lang="tr-TR" sz="2600" dirty="0" err="1"/>
              <a:t>Karbamazepin</a:t>
            </a:r>
            <a:r>
              <a:rPr lang="tr-TR" sz="2600" dirty="0"/>
              <a:t> gibi tedaviler alkol isteğini azaltmak için kullanılabilir.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Alkol Kullanım Bozukluğu Tedavisi</a:t>
            </a:r>
            <a:endParaRPr lang="tr-TR" dirty="0"/>
          </a:p>
        </p:txBody>
      </p:sp>
    </p:spTree>
    <p:extLst>
      <p:ext uri="{BB962C8B-B14F-4D97-AF65-F5344CB8AC3E}">
        <p14:creationId xmlns:p14="http://schemas.microsoft.com/office/powerpoint/2010/main" val="27741010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349635"/>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b="1" dirty="0" err="1"/>
              <a:t>Buprenorfin</a:t>
            </a:r>
            <a:r>
              <a:rPr lang="tr-TR" sz="2600" b="1" dirty="0"/>
              <a:t> (+Nalokson): </a:t>
            </a:r>
            <a:r>
              <a:rPr lang="tr-TR" sz="2600" dirty="0" err="1"/>
              <a:t>Parsiyel</a:t>
            </a:r>
            <a:r>
              <a:rPr lang="tr-TR" sz="2600" dirty="0"/>
              <a:t> mü (1 ve 2) </a:t>
            </a:r>
            <a:r>
              <a:rPr lang="tr-TR" sz="2600" dirty="0" err="1"/>
              <a:t>agonistidir</a:t>
            </a:r>
            <a:r>
              <a:rPr lang="tr-TR" sz="2600" dirty="0"/>
              <a:t>. Güçlü </a:t>
            </a:r>
            <a:r>
              <a:rPr lang="tr-TR" sz="2600" dirty="0" err="1"/>
              <a:t>kappa</a:t>
            </a:r>
            <a:r>
              <a:rPr lang="tr-TR" sz="2600" dirty="0"/>
              <a:t> antagonisti. </a:t>
            </a:r>
          </a:p>
          <a:p>
            <a:pPr marL="0" lvl="1" algn="just">
              <a:lnSpc>
                <a:spcPct val="150000"/>
              </a:lnSpc>
              <a:spcBef>
                <a:spcPts val="1000"/>
              </a:spcBef>
            </a:pPr>
            <a:r>
              <a:rPr lang="tr-TR" sz="2600" dirty="0" smtClean="0"/>
              <a:t>	Tedavi </a:t>
            </a:r>
            <a:r>
              <a:rPr lang="tr-TR" sz="2600" dirty="0"/>
              <a:t>öncesi opioid kesilmelidir. </a:t>
            </a:r>
            <a:endParaRPr lang="tr-TR" sz="2600" dirty="0" smtClean="0"/>
          </a:p>
          <a:p>
            <a:pPr marL="0" lvl="1" algn="just">
              <a:lnSpc>
                <a:spcPct val="150000"/>
              </a:lnSpc>
              <a:spcBef>
                <a:spcPts val="1000"/>
              </a:spcBef>
            </a:pPr>
            <a:r>
              <a:rPr lang="tr-TR" sz="2600" dirty="0"/>
              <a:t>	</a:t>
            </a:r>
            <a:r>
              <a:rPr lang="tr-TR" sz="2600" dirty="0" smtClean="0"/>
              <a:t>Opioid </a:t>
            </a:r>
            <a:r>
              <a:rPr lang="tr-TR" sz="2600" dirty="0"/>
              <a:t>için aşermede azalma, Daha uzun süre ve yüksek oranda ayıklık, </a:t>
            </a:r>
            <a:r>
              <a:rPr lang="tr-TR" sz="2600" dirty="0" smtClean="0"/>
              <a:t>ve Psikososyal </a:t>
            </a:r>
            <a:r>
              <a:rPr lang="tr-TR" sz="2600" dirty="0"/>
              <a:t>işlevlerde düzelme sağlanıyor. </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Opioid Kullanım Bozukluğu Tedavisi</a:t>
            </a:r>
            <a:endParaRPr lang="tr-TR" dirty="0"/>
          </a:p>
        </p:txBody>
      </p:sp>
    </p:spTree>
    <p:extLst>
      <p:ext uri="{BB962C8B-B14F-4D97-AF65-F5344CB8AC3E}">
        <p14:creationId xmlns:p14="http://schemas.microsoft.com/office/powerpoint/2010/main" val="3605067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4806444"/>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Tolerans </a:t>
            </a:r>
            <a:r>
              <a:rPr lang="tr-TR" sz="2600" dirty="0"/>
              <a:t>kaybı + </a:t>
            </a:r>
            <a:r>
              <a:rPr lang="tr-TR" sz="2600" dirty="0" err="1"/>
              <a:t>opioidden</a:t>
            </a:r>
            <a:r>
              <a:rPr lang="tr-TR" sz="2600" dirty="0"/>
              <a:t> alınan hazzın azalması;</a:t>
            </a:r>
          </a:p>
          <a:p>
            <a:pPr marL="457200" lvl="2" algn="just">
              <a:lnSpc>
                <a:spcPct val="150000"/>
              </a:lnSpc>
              <a:spcBef>
                <a:spcPts val="1000"/>
              </a:spcBef>
            </a:pPr>
            <a:r>
              <a:rPr lang="tr-TR" sz="2600" dirty="0" smtClean="0"/>
              <a:t>24 </a:t>
            </a:r>
            <a:r>
              <a:rPr lang="tr-TR" sz="2600" dirty="0"/>
              <a:t>saat aşermeyi engelliyor. Etkisinin uzun olması mü reseptörlerinden yavaş ayrılmasıyla açıklanıyor. </a:t>
            </a:r>
          </a:p>
          <a:p>
            <a:pPr marL="457200" lvl="2" algn="just">
              <a:lnSpc>
                <a:spcPct val="150000"/>
              </a:lnSpc>
              <a:spcBef>
                <a:spcPts val="1000"/>
              </a:spcBef>
            </a:pPr>
            <a:r>
              <a:rPr lang="tr-TR" sz="2600" dirty="0" smtClean="0"/>
              <a:t>Son </a:t>
            </a:r>
            <a:r>
              <a:rPr lang="tr-TR" sz="2600" dirty="0"/>
              <a:t>opioid dozundan en az 4 saat (yoksunluk belirtileri başladıktan) sonra başlanır. </a:t>
            </a:r>
            <a:r>
              <a:rPr lang="tr-TR" sz="2600" dirty="0" err="1"/>
              <a:t>Sublingual</a:t>
            </a:r>
            <a:r>
              <a:rPr lang="tr-TR" sz="2600" dirty="0"/>
              <a:t> 2-24 </a:t>
            </a:r>
            <a:r>
              <a:rPr lang="tr-TR" sz="2600" dirty="0" smtClean="0"/>
              <a:t>mg</a:t>
            </a:r>
          </a:p>
          <a:p>
            <a:pPr marL="457200" lvl="2" algn="just">
              <a:lnSpc>
                <a:spcPct val="150000"/>
              </a:lnSpc>
              <a:spcBef>
                <a:spcPts val="1000"/>
              </a:spcBef>
            </a:pPr>
            <a:r>
              <a:rPr lang="tr-TR" sz="2600" dirty="0" smtClean="0"/>
              <a:t>AMATEM’lerde </a:t>
            </a:r>
            <a:r>
              <a:rPr lang="tr-TR" sz="2600" dirty="0"/>
              <a:t>yazılabilir.</a:t>
            </a:r>
          </a:p>
          <a:p>
            <a:pPr marL="457200" lvl="2" algn="just">
              <a:lnSpc>
                <a:spcPct val="150000"/>
              </a:lnSpc>
              <a:spcBef>
                <a:spcPts val="1000"/>
              </a:spcBef>
            </a:pPr>
            <a:r>
              <a:rPr lang="tr-TR" sz="2600" dirty="0" smtClean="0"/>
              <a:t>Opioid </a:t>
            </a:r>
            <a:r>
              <a:rPr lang="tr-TR" sz="2600" dirty="0"/>
              <a:t>üzerine alınmasında yoksunluğu şiddetlendirebilir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Opioid Kullanım Bozukluğu Tedavisi</a:t>
            </a:r>
            <a:endParaRPr lang="tr-TR" dirty="0"/>
          </a:p>
        </p:txBody>
      </p:sp>
    </p:spTree>
    <p:extLst>
      <p:ext uri="{BB962C8B-B14F-4D97-AF65-F5344CB8AC3E}">
        <p14:creationId xmlns:p14="http://schemas.microsoft.com/office/powerpoint/2010/main" val="10870845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1289028" cy="5150128"/>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a:t>Arındırma dönemi belirtileri geriledikten sonra </a:t>
            </a:r>
            <a:r>
              <a:rPr lang="tr-TR" sz="2600" dirty="0" err="1"/>
              <a:t>nüksleri</a:t>
            </a:r>
            <a:r>
              <a:rPr lang="tr-TR" sz="2600" dirty="0"/>
              <a:t> önlemeye yönelik bilişsel davranışçı terapiler, 12 basamaklı destek programları, </a:t>
            </a:r>
            <a:r>
              <a:rPr lang="tr-TR" sz="2600" dirty="0" err="1"/>
              <a:t>psikodinamik</a:t>
            </a:r>
            <a:r>
              <a:rPr lang="tr-TR" sz="2600" dirty="0"/>
              <a:t> yaklaşımlar ve ilaç tedavileri uygulanabilir. </a:t>
            </a:r>
          </a:p>
          <a:p>
            <a:pPr marL="228600" lvl="1" indent="-228600" algn="just">
              <a:lnSpc>
                <a:spcPct val="150000"/>
              </a:lnSpc>
              <a:spcBef>
                <a:spcPts val="1000"/>
              </a:spcBef>
              <a:buFont typeface="Wingdings" panose="05000000000000000000" pitchFamily="2" charset="2"/>
              <a:buChar char="v"/>
            </a:pPr>
            <a:r>
              <a:rPr lang="tr-TR" sz="2600" dirty="0"/>
              <a:t>Pek çok farmakolojik ajan denenmiştir ancak etkinliklerine dair kanıtlar yetersizdir. Kanıt düzeyi en yüksek ilaçlar </a:t>
            </a:r>
            <a:r>
              <a:rPr lang="tr-TR" sz="2600" dirty="0" err="1"/>
              <a:t>dekstroamfetaminler</a:t>
            </a:r>
            <a:r>
              <a:rPr lang="tr-TR" sz="2600" dirty="0"/>
              <a:t>, </a:t>
            </a:r>
            <a:r>
              <a:rPr lang="tr-TR" sz="2600" dirty="0" err="1"/>
              <a:t>modafinil</a:t>
            </a:r>
            <a:r>
              <a:rPr lang="tr-TR" sz="2600" dirty="0"/>
              <a:t>, bazı </a:t>
            </a:r>
            <a:r>
              <a:rPr lang="tr-TR" sz="2600" dirty="0" err="1"/>
              <a:t>antipsikotik</a:t>
            </a:r>
            <a:r>
              <a:rPr lang="tr-TR" sz="2600" dirty="0"/>
              <a:t>, </a:t>
            </a:r>
            <a:r>
              <a:rPr lang="tr-TR" sz="2600" dirty="0" err="1"/>
              <a:t>antikonvülzan</a:t>
            </a:r>
            <a:r>
              <a:rPr lang="tr-TR" sz="2600" dirty="0"/>
              <a:t> ve </a:t>
            </a:r>
            <a:r>
              <a:rPr lang="tr-TR" sz="2600" dirty="0" err="1"/>
              <a:t>antidepresanlardır</a:t>
            </a:r>
            <a:r>
              <a:rPr lang="tr-TR" sz="2600" dirty="0"/>
              <a:t>.</a:t>
            </a:r>
          </a:p>
          <a:p>
            <a:pPr marL="228600" lvl="1" indent="-228600" algn="just">
              <a:lnSpc>
                <a:spcPct val="150000"/>
              </a:lnSpc>
              <a:spcBef>
                <a:spcPts val="1000"/>
              </a:spcBef>
              <a:buFont typeface="Wingdings" panose="05000000000000000000" pitchFamily="2" charset="2"/>
              <a:buChar char="v"/>
            </a:pPr>
            <a:r>
              <a:rPr lang="tr-TR" sz="2600" dirty="0"/>
              <a:t>Kokain aşılarının ise kullananların yaklaşık yarısında madde kullanımını azalttığı ve sosyal işlevselliklerinde belirgin artışa neden olduğu gösterilmiştir.</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Uyarıcı Madde Kullanım Bozukluğu Tedavisi</a:t>
            </a:r>
            <a:endParaRPr lang="tr-TR" dirty="0"/>
          </a:p>
        </p:txBody>
      </p:sp>
    </p:spTree>
    <p:extLst>
      <p:ext uri="{BB962C8B-B14F-4D97-AF65-F5344CB8AC3E}">
        <p14:creationId xmlns:p14="http://schemas.microsoft.com/office/powerpoint/2010/main" val="32817102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0" y="1655953"/>
            <a:ext cx="11346179" cy="4206280"/>
          </a:xfrm>
          <a:prstGeom prst="rect">
            <a:avLst/>
          </a:prstGeom>
        </p:spPr>
        <p:txBody>
          <a:bodyPr wrap="square" numCol="2">
            <a:spAutoFit/>
          </a:bodyPr>
          <a:lstStyle/>
          <a:p>
            <a:pPr marL="228600" lvl="1" indent="-228600" algn="just">
              <a:lnSpc>
                <a:spcPct val="150000"/>
              </a:lnSpc>
              <a:spcBef>
                <a:spcPts val="1000"/>
              </a:spcBef>
              <a:buFont typeface="Wingdings" panose="05000000000000000000" pitchFamily="2" charset="2"/>
              <a:buChar char="v"/>
            </a:pPr>
            <a:r>
              <a:rPr lang="tr-TR" sz="2600" dirty="0"/>
              <a:t>Güvenli olabileceğiniz bir yerde olun</a:t>
            </a:r>
          </a:p>
          <a:p>
            <a:pPr marL="228600" lvl="1" indent="-228600" algn="just">
              <a:lnSpc>
                <a:spcPct val="150000"/>
              </a:lnSpc>
              <a:spcBef>
                <a:spcPts val="1000"/>
              </a:spcBef>
              <a:buFont typeface="Wingdings" panose="05000000000000000000" pitchFamily="2" charset="2"/>
              <a:buChar char="v"/>
            </a:pPr>
            <a:r>
              <a:rPr lang="tr-TR" sz="2600" dirty="0"/>
              <a:t>Çıkış noktasına yakın durun</a:t>
            </a:r>
          </a:p>
          <a:p>
            <a:pPr marL="228600" lvl="1" indent="-228600" algn="just">
              <a:lnSpc>
                <a:spcPct val="150000"/>
              </a:lnSpc>
              <a:spcBef>
                <a:spcPts val="1000"/>
              </a:spcBef>
              <a:buFont typeface="Wingdings" panose="05000000000000000000" pitchFamily="2" charset="2"/>
              <a:buChar char="v"/>
            </a:pPr>
            <a:r>
              <a:rPr lang="tr-TR" sz="2600" dirty="0"/>
              <a:t>Tehdit etmeyin</a:t>
            </a:r>
          </a:p>
          <a:p>
            <a:pPr marL="228600" lvl="1" indent="-228600" algn="just">
              <a:lnSpc>
                <a:spcPct val="150000"/>
              </a:lnSpc>
              <a:spcBef>
                <a:spcPts val="1000"/>
              </a:spcBef>
              <a:buFont typeface="Wingdings" panose="05000000000000000000" pitchFamily="2" charset="2"/>
              <a:buChar char="v"/>
            </a:pPr>
            <a:r>
              <a:rPr lang="tr-TR" sz="2600" dirty="0"/>
              <a:t>İlgili, dikkatli ve </a:t>
            </a:r>
            <a:r>
              <a:rPr lang="tr-TR" sz="2600" dirty="0" err="1"/>
              <a:t>empatik</a:t>
            </a:r>
            <a:r>
              <a:rPr lang="tr-TR" sz="2600" dirty="0"/>
              <a:t> olarak dinleyin</a:t>
            </a:r>
          </a:p>
          <a:p>
            <a:pPr marL="228600" lvl="1" indent="-228600" algn="just">
              <a:lnSpc>
                <a:spcPct val="150000"/>
              </a:lnSpc>
              <a:spcBef>
                <a:spcPts val="1000"/>
              </a:spcBef>
              <a:buFont typeface="Wingdings" panose="05000000000000000000" pitchFamily="2" charset="2"/>
              <a:buChar char="v"/>
            </a:pPr>
            <a:r>
              <a:rPr lang="tr-TR" sz="2600" dirty="0"/>
              <a:t>Ona normalden daha fazla bir hareket alanı verin.</a:t>
            </a:r>
          </a:p>
          <a:p>
            <a:pPr marL="228600" lvl="1" indent="-228600" algn="just">
              <a:lnSpc>
                <a:spcPct val="150000"/>
              </a:lnSpc>
              <a:spcBef>
                <a:spcPts val="1000"/>
              </a:spcBef>
              <a:buFont typeface="Wingdings" panose="05000000000000000000" pitchFamily="2" charset="2"/>
              <a:buChar char="v"/>
            </a:pPr>
            <a:r>
              <a:rPr lang="tr-TR" sz="2600" dirty="0"/>
              <a:t>Açık, kısa ve kesin açıklamalar yapın</a:t>
            </a:r>
          </a:p>
          <a:p>
            <a:pPr marL="228600" lvl="1" indent="-228600" algn="just">
              <a:lnSpc>
                <a:spcPct val="150000"/>
              </a:lnSpc>
              <a:spcBef>
                <a:spcPts val="1000"/>
              </a:spcBef>
              <a:buFont typeface="Wingdings" panose="05000000000000000000" pitchFamily="2" charset="2"/>
              <a:buChar char="v"/>
            </a:pPr>
            <a:r>
              <a:rPr lang="tr-TR" sz="2600" dirty="0"/>
              <a:t>Seçenekleri açıklayın</a:t>
            </a:r>
          </a:p>
          <a:p>
            <a:pPr marL="228600" lvl="1" indent="-228600" algn="just">
              <a:lnSpc>
                <a:spcPct val="150000"/>
              </a:lnSpc>
              <a:spcBef>
                <a:spcPts val="1000"/>
              </a:spcBef>
              <a:buFont typeface="Wingdings" panose="05000000000000000000" pitchFamily="2" charset="2"/>
              <a:buChar char="v"/>
            </a:pPr>
            <a:r>
              <a:rPr lang="tr-TR" sz="2600" dirty="0"/>
              <a:t>İyi ilişki içinde olduğu aile üyeleri veya personelin odada olmasını sağlayın</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Öfkeli/Saldırgan Madde Kullanıcısı Önlemleri</a:t>
            </a:r>
            <a:endParaRPr lang="tr-TR" dirty="0"/>
          </a:p>
        </p:txBody>
      </p:sp>
    </p:spTree>
    <p:extLst>
      <p:ext uri="{BB962C8B-B14F-4D97-AF65-F5344CB8AC3E}">
        <p14:creationId xmlns:p14="http://schemas.microsoft.com/office/powerpoint/2010/main" val="5864922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Saldırgan Olguda İlaç Tedavisi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173123290"/>
              </p:ext>
            </p:extLst>
          </p:nvPr>
        </p:nvGraphicFramePr>
        <p:xfrm>
          <a:off x="536016" y="1249680"/>
          <a:ext cx="11236885" cy="5303520"/>
        </p:xfrm>
        <a:graphic>
          <a:graphicData uri="http://schemas.openxmlformats.org/drawingml/2006/table">
            <a:tbl>
              <a:tblPr firstRow="1" bandRow="1">
                <a:tableStyleId>{912C8C85-51F0-491E-9774-3900AFEF0FD7}</a:tableStyleId>
              </a:tblPr>
              <a:tblGrid>
                <a:gridCol w="1612824">
                  <a:extLst>
                    <a:ext uri="{9D8B030D-6E8A-4147-A177-3AD203B41FA5}">
                      <a16:colId xmlns:a16="http://schemas.microsoft.com/office/drawing/2014/main" val="20000"/>
                    </a:ext>
                  </a:extLst>
                </a:gridCol>
                <a:gridCol w="2881930">
                  <a:extLst>
                    <a:ext uri="{9D8B030D-6E8A-4147-A177-3AD203B41FA5}">
                      <a16:colId xmlns:a16="http://schemas.microsoft.com/office/drawing/2014/main" val="20001"/>
                    </a:ext>
                  </a:extLst>
                </a:gridCol>
                <a:gridCol w="2098789">
                  <a:extLst>
                    <a:ext uri="{9D8B030D-6E8A-4147-A177-3AD203B41FA5}">
                      <a16:colId xmlns:a16="http://schemas.microsoft.com/office/drawing/2014/main" val="20002"/>
                    </a:ext>
                  </a:extLst>
                </a:gridCol>
                <a:gridCol w="2135936">
                  <a:extLst>
                    <a:ext uri="{9D8B030D-6E8A-4147-A177-3AD203B41FA5}">
                      <a16:colId xmlns:a16="http://schemas.microsoft.com/office/drawing/2014/main" val="20003"/>
                    </a:ext>
                  </a:extLst>
                </a:gridCol>
                <a:gridCol w="2507406">
                  <a:extLst>
                    <a:ext uri="{9D8B030D-6E8A-4147-A177-3AD203B41FA5}">
                      <a16:colId xmlns:a16="http://schemas.microsoft.com/office/drawing/2014/main" val="20004"/>
                    </a:ext>
                  </a:extLst>
                </a:gridCol>
              </a:tblGrid>
              <a:tr h="370840">
                <a:tc>
                  <a:txBody>
                    <a:bodyPr/>
                    <a:lstStyle/>
                    <a:p>
                      <a:r>
                        <a:rPr lang="tr-TR" sz="2000" dirty="0" smtClean="0"/>
                        <a:t>İlaç</a:t>
                      </a:r>
                      <a:endParaRPr lang="tr-TR" sz="2000" dirty="0">
                        <a:latin typeface="+mj-lt"/>
                      </a:endParaRPr>
                    </a:p>
                  </a:txBody>
                  <a:tcPr/>
                </a:tc>
                <a:tc>
                  <a:txBody>
                    <a:bodyPr/>
                    <a:lstStyle/>
                    <a:p>
                      <a:r>
                        <a:rPr lang="tr-TR" sz="2000" dirty="0" smtClean="0"/>
                        <a:t>Uygulam</a:t>
                      </a:r>
                      <a:r>
                        <a:rPr lang="tr-TR" sz="2000" baseline="0" dirty="0" smtClean="0"/>
                        <a:t>a Yolu</a:t>
                      </a:r>
                      <a:endParaRPr lang="tr-TR" sz="2000" dirty="0">
                        <a:latin typeface="+mj-lt"/>
                      </a:endParaRPr>
                    </a:p>
                  </a:txBody>
                  <a:tcPr/>
                </a:tc>
                <a:tc>
                  <a:txBody>
                    <a:bodyPr/>
                    <a:lstStyle/>
                    <a:p>
                      <a:r>
                        <a:rPr lang="tr-TR" sz="2000" dirty="0" smtClean="0"/>
                        <a:t>Doz</a:t>
                      </a:r>
                      <a:endParaRPr lang="tr-TR" sz="2000" dirty="0">
                        <a:latin typeface="+mj-lt"/>
                      </a:endParaRPr>
                    </a:p>
                  </a:txBody>
                  <a:tcPr/>
                </a:tc>
                <a:tc>
                  <a:txBody>
                    <a:bodyPr/>
                    <a:lstStyle/>
                    <a:p>
                      <a:r>
                        <a:rPr lang="tr-TR" sz="2000" dirty="0" smtClean="0"/>
                        <a:t>Etki  baş. Süresi</a:t>
                      </a:r>
                      <a:endParaRPr lang="tr-TR" sz="2000" dirty="0">
                        <a:latin typeface="+mj-lt"/>
                      </a:endParaRPr>
                    </a:p>
                  </a:txBody>
                  <a:tcPr/>
                </a:tc>
                <a:tc>
                  <a:txBody>
                    <a:bodyPr/>
                    <a:lstStyle/>
                    <a:p>
                      <a:r>
                        <a:rPr lang="tr-TR" sz="2000" dirty="0" err="1" smtClean="0"/>
                        <a:t>Kontrendikasyon</a:t>
                      </a:r>
                      <a:endParaRPr lang="tr-TR" sz="2000" dirty="0">
                        <a:latin typeface="+mj-lt"/>
                      </a:endParaRPr>
                    </a:p>
                  </a:txBody>
                  <a:tcPr/>
                </a:tc>
                <a:extLst>
                  <a:ext uri="{0D108BD9-81ED-4DB2-BD59-A6C34878D82A}">
                    <a16:rowId xmlns:a16="http://schemas.microsoft.com/office/drawing/2014/main" val="10000"/>
                  </a:ext>
                </a:extLst>
              </a:tr>
              <a:tr h="370840">
                <a:tc>
                  <a:txBody>
                    <a:bodyPr/>
                    <a:lstStyle/>
                    <a:p>
                      <a:r>
                        <a:rPr lang="tr-TR" sz="2000" dirty="0" err="1" smtClean="0"/>
                        <a:t>Aripiprazol</a:t>
                      </a:r>
                      <a:endParaRPr lang="tr-TR" sz="2000" dirty="0">
                        <a:latin typeface="+mj-lt"/>
                      </a:endParaRPr>
                    </a:p>
                  </a:txBody>
                  <a:tcPr/>
                </a:tc>
                <a:tc>
                  <a:txBody>
                    <a:bodyPr/>
                    <a:lstStyle/>
                    <a:p>
                      <a:r>
                        <a:rPr lang="tr-TR" sz="2000" dirty="0" smtClean="0"/>
                        <a:t>Oral</a:t>
                      </a:r>
                      <a:r>
                        <a:rPr lang="tr-TR" sz="2000" baseline="0" dirty="0" smtClean="0"/>
                        <a:t> solüsyon </a:t>
                      </a:r>
                    </a:p>
                    <a:p>
                      <a:r>
                        <a:rPr lang="tr-TR" sz="2000" baseline="0" dirty="0" smtClean="0"/>
                        <a:t>1 mg/ml</a:t>
                      </a:r>
                      <a:endParaRPr lang="tr-TR" sz="2000" dirty="0">
                        <a:latin typeface="+mj-lt"/>
                      </a:endParaRPr>
                    </a:p>
                  </a:txBody>
                  <a:tcPr/>
                </a:tc>
                <a:tc>
                  <a:txBody>
                    <a:bodyPr/>
                    <a:lstStyle/>
                    <a:p>
                      <a:r>
                        <a:rPr lang="tr-TR" sz="2000" dirty="0" err="1" smtClean="0"/>
                        <a:t>Maks</a:t>
                      </a:r>
                      <a:r>
                        <a:rPr lang="tr-TR" sz="2000" dirty="0" smtClean="0"/>
                        <a:t>.</a:t>
                      </a:r>
                      <a:r>
                        <a:rPr lang="tr-TR" sz="2000" baseline="0" dirty="0" smtClean="0"/>
                        <a:t> 30 mg/gün</a:t>
                      </a:r>
                      <a:endParaRPr lang="tr-TR" sz="2000" dirty="0">
                        <a:latin typeface="+mj-lt"/>
                      </a:endParaRPr>
                    </a:p>
                  </a:txBody>
                  <a:tcPr/>
                </a:tc>
                <a:tc>
                  <a:txBody>
                    <a:bodyPr/>
                    <a:lstStyle/>
                    <a:p>
                      <a:r>
                        <a:rPr lang="tr-TR" sz="2000" dirty="0" smtClean="0"/>
                        <a:t>30-60 </a:t>
                      </a:r>
                      <a:r>
                        <a:rPr lang="tr-TR" sz="2000" dirty="0" err="1" smtClean="0"/>
                        <a:t>dk</a:t>
                      </a:r>
                      <a:r>
                        <a:rPr lang="tr-TR" sz="2000" dirty="0" smtClean="0"/>
                        <a:t>.</a:t>
                      </a:r>
                      <a:endParaRPr lang="tr-TR" sz="2000" dirty="0">
                        <a:latin typeface="+mj-lt"/>
                      </a:endParaRPr>
                    </a:p>
                  </a:txBody>
                  <a:tcPr/>
                </a:tc>
                <a:tc>
                  <a:txBody>
                    <a:bodyPr/>
                    <a:lstStyle/>
                    <a:p>
                      <a:r>
                        <a:rPr lang="tr-TR" sz="2000" dirty="0" smtClean="0"/>
                        <a:t>Nöbet Öyküsü</a:t>
                      </a:r>
                      <a:endParaRPr lang="tr-TR" sz="2000" dirty="0">
                        <a:latin typeface="+mj-lt"/>
                      </a:endParaRPr>
                    </a:p>
                  </a:txBody>
                  <a:tcPr/>
                </a:tc>
                <a:extLst>
                  <a:ext uri="{0D108BD9-81ED-4DB2-BD59-A6C34878D82A}">
                    <a16:rowId xmlns:a16="http://schemas.microsoft.com/office/drawing/2014/main" val="10001"/>
                  </a:ext>
                </a:extLst>
              </a:tr>
              <a:tr h="370840">
                <a:tc>
                  <a:txBody>
                    <a:bodyPr/>
                    <a:lstStyle/>
                    <a:p>
                      <a:r>
                        <a:rPr lang="tr-TR" sz="2000" dirty="0" err="1" smtClean="0"/>
                        <a:t>Haloperidol</a:t>
                      </a:r>
                      <a:endParaRPr lang="tr-TR" sz="2000" dirty="0">
                        <a:latin typeface="+mj-lt"/>
                      </a:endParaRPr>
                    </a:p>
                  </a:txBody>
                  <a:tcPr/>
                </a:tc>
                <a:tc>
                  <a:txBody>
                    <a:bodyPr/>
                    <a:lstStyle/>
                    <a:p>
                      <a:r>
                        <a:rPr lang="tr-TR" sz="2000" dirty="0" err="1" smtClean="0"/>
                        <a:t>Amp</a:t>
                      </a:r>
                      <a:r>
                        <a:rPr lang="tr-TR" sz="2000" dirty="0" smtClean="0"/>
                        <a:t>.</a:t>
                      </a:r>
                      <a:r>
                        <a:rPr lang="tr-TR" sz="2000" baseline="0" dirty="0" smtClean="0"/>
                        <a:t> IM, IV</a:t>
                      </a:r>
                    </a:p>
                    <a:p>
                      <a:r>
                        <a:rPr lang="tr-TR" sz="2000" baseline="0" dirty="0" smtClean="0"/>
                        <a:t>5 mg /ml</a:t>
                      </a:r>
                    </a:p>
                    <a:p>
                      <a:r>
                        <a:rPr lang="tr-TR" sz="2000" baseline="0" dirty="0" smtClean="0"/>
                        <a:t>Oral </a:t>
                      </a:r>
                      <a:r>
                        <a:rPr lang="tr-TR" sz="2000" baseline="0" dirty="0" err="1" smtClean="0"/>
                        <a:t>solusyon</a:t>
                      </a:r>
                      <a:endParaRPr lang="tr-TR" sz="2000" baseline="0" dirty="0" smtClean="0"/>
                    </a:p>
                    <a:p>
                      <a:r>
                        <a:rPr lang="tr-TR" sz="2000" baseline="0" dirty="0" smtClean="0"/>
                        <a:t>2 mg/ml</a:t>
                      </a:r>
                      <a:endParaRPr lang="tr-TR" sz="2000" dirty="0">
                        <a:latin typeface="+mj-lt"/>
                      </a:endParaRPr>
                    </a:p>
                  </a:txBody>
                  <a:tcPr/>
                </a:tc>
                <a:tc>
                  <a:txBody>
                    <a:bodyPr/>
                    <a:lstStyle/>
                    <a:p>
                      <a:r>
                        <a:rPr lang="tr-TR" sz="2000" dirty="0" smtClean="0"/>
                        <a:t>Her 30-60 </a:t>
                      </a:r>
                      <a:r>
                        <a:rPr lang="tr-TR" sz="2000" dirty="0" err="1" smtClean="0"/>
                        <a:t>dk</a:t>
                      </a:r>
                      <a:r>
                        <a:rPr lang="tr-TR" sz="2000" dirty="0" smtClean="0"/>
                        <a:t>.da 2-5 mg.</a:t>
                      </a:r>
                    </a:p>
                    <a:p>
                      <a:r>
                        <a:rPr lang="tr-TR" sz="2000" dirty="0" smtClean="0"/>
                        <a:t>(</a:t>
                      </a:r>
                      <a:r>
                        <a:rPr lang="tr-TR" sz="2000" dirty="0" err="1" smtClean="0"/>
                        <a:t>Sedasyon</a:t>
                      </a:r>
                      <a:r>
                        <a:rPr lang="tr-TR" sz="2000" dirty="0" smtClean="0"/>
                        <a:t> olana</a:t>
                      </a:r>
                      <a:r>
                        <a:rPr lang="tr-TR" sz="2000" baseline="0" dirty="0" smtClean="0"/>
                        <a:t> kadar)</a:t>
                      </a:r>
                      <a:endParaRPr lang="tr-TR" sz="2000" dirty="0">
                        <a:latin typeface="+mj-lt"/>
                      </a:endParaRPr>
                    </a:p>
                  </a:txBody>
                  <a:tcPr/>
                </a:tc>
                <a:tc>
                  <a:txBody>
                    <a:bodyPr/>
                    <a:lstStyle/>
                    <a:p>
                      <a:r>
                        <a:rPr lang="tr-TR" sz="2000" dirty="0" smtClean="0"/>
                        <a:t>IM : 10 </a:t>
                      </a:r>
                      <a:r>
                        <a:rPr lang="tr-TR" sz="2000" dirty="0" err="1" smtClean="0"/>
                        <a:t>dk</a:t>
                      </a:r>
                      <a:r>
                        <a:rPr lang="tr-TR" sz="2000" dirty="0" smtClean="0"/>
                        <a:t>.</a:t>
                      </a:r>
                    </a:p>
                    <a:p>
                      <a:r>
                        <a:rPr lang="tr-TR" sz="2000" dirty="0" smtClean="0"/>
                        <a:t>IV: 5-30 </a:t>
                      </a:r>
                      <a:r>
                        <a:rPr lang="tr-TR" sz="2000" dirty="0" err="1" smtClean="0"/>
                        <a:t>dk</a:t>
                      </a:r>
                      <a:r>
                        <a:rPr lang="tr-TR" sz="2000" dirty="0" smtClean="0"/>
                        <a:t>.</a:t>
                      </a:r>
                    </a:p>
                    <a:p>
                      <a:r>
                        <a:rPr lang="tr-TR" sz="2000" dirty="0" smtClean="0"/>
                        <a:t>PO : 45-60 </a:t>
                      </a:r>
                      <a:r>
                        <a:rPr lang="tr-TR" sz="2000" dirty="0" err="1" smtClean="0"/>
                        <a:t>dk</a:t>
                      </a:r>
                      <a:r>
                        <a:rPr lang="tr-TR" sz="2000" dirty="0" smtClean="0"/>
                        <a:t>.</a:t>
                      </a:r>
                    </a:p>
                    <a:p>
                      <a:endParaRPr lang="tr-TR" sz="2000" dirty="0">
                        <a:latin typeface="+mj-lt"/>
                      </a:endParaRPr>
                    </a:p>
                  </a:txBody>
                  <a:tcPr/>
                </a:tc>
                <a:tc>
                  <a:txBody>
                    <a:bodyPr/>
                    <a:lstStyle/>
                    <a:p>
                      <a:r>
                        <a:rPr lang="tr-TR" sz="2000" dirty="0" smtClean="0"/>
                        <a:t>Parkinson </a:t>
                      </a:r>
                    </a:p>
                    <a:p>
                      <a:r>
                        <a:rPr lang="tr-TR" sz="2000" dirty="0" smtClean="0"/>
                        <a:t>Ciddi</a:t>
                      </a:r>
                      <a:r>
                        <a:rPr lang="tr-TR" sz="2000" baseline="0" dirty="0" smtClean="0"/>
                        <a:t> </a:t>
                      </a:r>
                      <a:r>
                        <a:rPr lang="tr-TR" sz="2000" baseline="0" dirty="0" err="1" smtClean="0"/>
                        <a:t>Kardiovasküler</a:t>
                      </a:r>
                      <a:r>
                        <a:rPr lang="tr-TR" sz="2000" baseline="0" dirty="0" smtClean="0"/>
                        <a:t> hastalık</a:t>
                      </a:r>
                      <a:endParaRPr lang="tr-TR" sz="2000" dirty="0">
                        <a:latin typeface="+mj-lt"/>
                      </a:endParaRPr>
                    </a:p>
                  </a:txBody>
                  <a:tcPr/>
                </a:tc>
                <a:extLst>
                  <a:ext uri="{0D108BD9-81ED-4DB2-BD59-A6C34878D82A}">
                    <a16:rowId xmlns:a16="http://schemas.microsoft.com/office/drawing/2014/main" val="10002"/>
                  </a:ext>
                </a:extLst>
              </a:tr>
              <a:tr h="370840">
                <a:tc>
                  <a:txBody>
                    <a:bodyPr/>
                    <a:lstStyle/>
                    <a:p>
                      <a:r>
                        <a:rPr lang="tr-TR" sz="2000" dirty="0" err="1" smtClean="0"/>
                        <a:t>Lorazepam</a:t>
                      </a:r>
                      <a:endParaRPr lang="tr-TR" sz="2000" dirty="0">
                        <a:latin typeface="+mj-lt"/>
                      </a:endParaRPr>
                    </a:p>
                  </a:txBody>
                  <a:tcPr/>
                </a:tc>
                <a:tc>
                  <a:txBody>
                    <a:bodyPr/>
                    <a:lstStyle/>
                    <a:p>
                      <a:r>
                        <a:rPr lang="tr-TR" sz="2000" dirty="0" smtClean="0"/>
                        <a:t>Tablet</a:t>
                      </a:r>
                      <a:r>
                        <a:rPr lang="tr-TR" sz="2000" baseline="0" dirty="0" smtClean="0"/>
                        <a:t> (1/2,5 mg)</a:t>
                      </a:r>
                      <a:endParaRPr lang="tr-TR" sz="2000" dirty="0">
                        <a:latin typeface="+mj-lt"/>
                      </a:endParaRPr>
                    </a:p>
                  </a:txBody>
                  <a:tcPr/>
                </a:tc>
                <a:tc>
                  <a:txBody>
                    <a:bodyPr/>
                    <a:lstStyle/>
                    <a:p>
                      <a:r>
                        <a:rPr lang="tr-TR" sz="2000" dirty="0" smtClean="0"/>
                        <a:t>2-10</a:t>
                      </a:r>
                      <a:r>
                        <a:rPr lang="tr-TR" sz="2000" baseline="0" dirty="0" smtClean="0"/>
                        <a:t> mg/gün</a:t>
                      </a:r>
                    </a:p>
                    <a:p>
                      <a:r>
                        <a:rPr lang="tr-TR" sz="2000" baseline="0" dirty="0" smtClean="0"/>
                        <a:t>Bölünmüş doz</a:t>
                      </a:r>
                      <a:endParaRPr lang="tr-TR" sz="2000" dirty="0">
                        <a:latin typeface="+mj-lt"/>
                      </a:endParaRPr>
                    </a:p>
                  </a:txBody>
                  <a:tcPr/>
                </a:tc>
                <a:tc>
                  <a:txBody>
                    <a:bodyPr/>
                    <a:lstStyle/>
                    <a:p>
                      <a:r>
                        <a:rPr lang="tr-TR" sz="2000" dirty="0" smtClean="0"/>
                        <a:t>5-30 </a:t>
                      </a:r>
                      <a:r>
                        <a:rPr lang="tr-TR" sz="2000" dirty="0" err="1" smtClean="0"/>
                        <a:t>dk</a:t>
                      </a:r>
                      <a:r>
                        <a:rPr lang="tr-TR" sz="2000" dirty="0" smtClean="0"/>
                        <a:t>.</a:t>
                      </a:r>
                      <a:endParaRPr lang="tr-TR" sz="2000" dirty="0">
                        <a:latin typeface="+mj-lt"/>
                      </a:endParaRPr>
                    </a:p>
                  </a:txBody>
                  <a:tcPr/>
                </a:tc>
                <a:tc>
                  <a:txBody>
                    <a:bodyPr/>
                    <a:lstStyle/>
                    <a:p>
                      <a:r>
                        <a:rPr lang="tr-TR" sz="2000" dirty="0" smtClean="0"/>
                        <a:t>Dar</a:t>
                      </a:r>
                      <a:r>
                        <a:rPr lang="tr-TR" sz="2000" baseline="0" dirty="0" smtClean="0"/>
                        <a:t> açılı glokom Solunum </a:t>
                      </a:r>
                      <a:r>
                        <a:rPr lang="tr-TR" sz="2000" baseline="0" dirty="0" err="1" smtClean="0"/>
                        <a:t>yetm</a:t>
                      </a:r>
                      <a:r>
                        <a:rPr lang="tr-TR" sz="2000" baseline="0" dirty="0" smtClean="0"/>
                        <a:t>.</a:t>
                      </a:r>
                      <a:endParaRPr lang="tr-TR" sz="2000" dirty="0">
                        <a:latin typeface="+mj-lt"/>
                      </a:endParaRPr>
                    </a:p>
                  </a:txBody>
                  <a:tcPr/>
                </a:tc>
                <a:extLst>
                  <a:ext uri="{0D108BD9-81ED-4DB2-BD59-A6C34878D82A}">
                    <a16:rowId xmlns:a16="http://schemas.microsoft.com/office/drawing/2014/main" val="10003"/>
                  </a:ext>
                </a:extLst>
              </a:tr>
              <a:tr h="370840">
                <a:tc>
                  <a:txBody>
                    <a:bodyPr/>
                    <a:lstStyle/>
                    <a:p>
                      <a:r>
                        <a:rPr lang="tr-TR" sz="2000" dirty="0" err="1" smtClean="0"/>
                        <a:t>Olanzapin</a:t>
                      </a:r>
                      <a:endParaRPr lang="tr-TR" sz="2000" dirty="0">
                        <a:latin typeface="+mj-lt"/>
                      </a:endParaRPr>
                    </a:p>
                  </a:txBody>
                  <a:tcPr/>
                </a:tc>
                <a:tc>
                  <a:txBody>
                    <a:bodyPr/>
                    <a:lstStyle/>
                    <a:p>
                      <a:r>
                        <a:rPr lang="tr-TR" sz="2000" dirty="0" smtClean="0"/>
                        <a:t>Tablet </a:t>
                      </a:r>
                    </a:p>
                    <a:p>
                      <a:r>
                        <a:rPr lang="tr-TR" sz="2000" dirty="0" err="1" smtClean="0"/>
                        <a:t>Flakon</a:t>
                      </a:r>
                      <a:endParaRPr lang="tr-TR" sz="2000" dirty="0">
                        <a:latin typeface="+mj-lt"/>
                      </a:endParaRPr>
                    </a:p>
                  </a:txBody>
                  <a:tcPr/>
                </a:tc>
                <a:tc>
                  <a:txBody>
                    <a:bodyPr/>
                    <a:lstStyle/>
                    <a:p>
                      <a:r>
                        <a:rPr lang="tr-TR" sz="2000" dirty="0" smtClean="0"/>
                        <a:t>20</a:t>
                      </a:r>
                      <a:r>
                        <a:rPr lang="tr-TR" sz="2000" baseline="0" dirty="0" smtClean="0"/>
                        <a:t> mg/gün</a:t>
                      </a:r>
                    </a:p>
                    <a:p>
                      <a:r>
                        <a:rPr lang="tr-TR" sz="2000" baseline="0" dirty="0" smtClean="0"/>
                        <a:t>Bölünmüş doz</a:t>
                      </a:r>
                      <a:endParaRPr lang="tr-TR" sz="2000" dirty="0">
                        <a:latin typeface="+mj-lt"/>
                      </a:endParaRPr>
                    </a:p>
                  </a:txBody>
                  <a:tcPr/>
                </a:tc>
                <a:tc>
                  <a:txBody>
                    <a:bodyPr/>
                    <a:lstStyle/>
                    <a:p>
                      <a:r>
                        <a:rPr lang="tr-TR" sz="2000" dirty="0" smtClean="0"/>
                        <a:t>IM:</a:t>
                      </a:r>
                      <a:r>
                        <a:rPr lang="tr-TR" sz="2000" baseline="0" dirty="0" smtClean="0"/>
                        <a:t> 15-30 </a:t>
                      </a:r>
                      <a:r>
                        <a:rPr lang="tr-TR" sz="2000" baseline="0" dirty="0" err="1" smtClean="0"/>
                        <a:t>dk</a:t>
                      </a:r>
                      <a:r>
                        <a:rPr lang="tr-TR" sz="2000" baseline="0" dirty="0" smtClean="0"/>
                        <a:t>.</a:t>
                      </a:r>
                    </a:p>
                    <a:p>
                      <a:r>
                        <a:rPr lang="tr-TR" sz="2000" baseline="0" dirty="0" smtClean="0"/>
                        <a:t>PO: 45-60 </a:t>
                      </a:r>
                      <a:r>
                        <a:rPr lang="tr-TR" sz="2000" baseline="0" dirty="0" err="1" smtClean="0"/>
                        <a:t>dk</a:t>
                      </a:r>
                      <a:r>
                        <a:rPr lang="tr-TR" sz="2000" baseline="0" dirty="0" smtClean="0"/>
                        <a:t>.</a:t>
                      </a:r>
                      <a:endParaRPr lang="tr-TR" sz="2000" dirty="0">
                        <a:latin typeface="+mj-lt"/>
                      </a:endParaRPr>
                    </a:p>
                  </a:txBody>
                  <a:tcPr/>
                </a:tc>
                <a:tc>
                  <a:txBody>
                    <a:bodyPr/>
                    <a:lstStyle/>
                    <a:p>
                      <a:r>
                        <a:rPr lang="tr-TR" sz="2000" dirty="0" smtClean="0"/>
                        <a:t>Stabil olmayan medikal durumlar</a:t>
                      </a:r>
                      <a:endParaRPr lang="tr-TR" sz="2000" dirty="0">
                        <a:latin typeface="+mj-lt"/>
                      </a:endParaRPr>
                    </a:p>
                  </a:txBody>
                  <a:tcPr/>
                </a:tc>
                <a:extLst>
                  <a:ext uri="{0D108BD9-81ED-4DB2-BD59-A6C34878D82A}">
                    <a16:rowId xmlns:a16="http://schemas.microsoft.com/office/drawing/2014/main" val="10004"/>
                  </a:ext>
                </a:extLst>
              </a:tr>
              <a:tr h="370840">
                <a:tc>
                  <a:txBody>
                    <a:bodyPr/>
                    <a:lstStyle/>
                    <a:p>
                      <a:r>
                        <a:rPr lang="tr-TR" sz="2000" dirty="0" err="1" smtClean="0"/>
                        <a:t>Risperidon</a:t>
                      </a:r>
                      <a:endParaRPr lang="tr-TR" sz="2000" dirty="0">
                        <a:latin typeface="+mj-lt"/>
                      </a:endParaRPr>
                    </a:p>
                  </a:txBody>
                  <a:tcPr/>
                </a:tc>
                <a:tc>
                  <a:txBody>
                    <a:bodyPr/>
                    <a:lstStyle/>
                    <a:p>
                      <a:r>
                        <a:rPr lang="tr-TR" sz="2000" dirty="0" smtClean="0"/>
                        <a:t>Oral Solüsyon 1mg./ml</a:t>
                      </a:r>
                      <a:endParaRPr lang="tr-TR" sz="2000" dirty="0">
                        <a:latin typeface="+mj-lt"/>
                      </a:endParaRPr>
                    </a:p>
                  </a:txBody>
                  <a:tcPr/>
                </a:tc>
                <a:tc>
                  <a:txBody>
                    <a:bodyPr/>
                    <a:lstStyle/>
                    <a:p>
                      <a:r>
                        <a:rPr lang="tr-TR" sz="2000" dirty="0" smtClean="0"/>
                        <a:t>1-3 mg/gün</a:t>
                      </a:r>
                      <a:endParaRPr lang="tr-TR" sz="2000" dirty="0">
                        <a:latin typeface="+mj-lt"/>
                      </a:endParaRPr>
                    </a:p>
                  </a:txBody>
                  <a:tcPr/>
                </a:tc>
                <a:tc>
                  <a:txBody>
                    <a:bodyPr/>
                    <a:lstStyle/>
                    <a:p>
                      <a:r>
                        <a:rPr lang="tr-TR" sz="2000" dirty="0" smtClean="0"/>
                        <a:t>PO: 60 </a:t>
                      </a:r>
                      <a:r>
                        <a:rPr lang="tr-TR" sz="2000" dirty="0" err="1" smtClean="0"/>
                        <a:t>dk</a:t>
                      </a:r>
                      <a:r>
                        <a:rPr lang="tr-TR" sz="2000" dirty="0" smtClean="0"/>
                        <a:t>.</a:t>
                      </a:r>
                      <a:endParaRPr lang="tr-TR" sz="2000" dirty="0">
                        <a:latin typeface="+mj-lt"/>
                      </a:endParaRPr>
                    </a:p>
                  </a:txBody>
                  <a:tcPr/>
                </a:tc>
                <a:tc>
                  <a:txBody>
                    <a:bodyPr/>
                    <a:lstStyle/>
                    <a:p>
                      <a:r>
                        <a:rPr lang="tr-TR" sz="2000" dirty="0" smtClean="0"/>
                        <a:t>Parkinson</a:t>
                      </a:r>
                      <a:endParaRPr lang="tr-TR" sz="2000" dirty="0">
                        <a:latin typeface="+mj-lt"/>
                      </a:endParaRPr>
                    </a:p>
                  </a:txBody>
                  <a:tcPr/>
                </a:tc>
                <a:extLst>
                  <a:ext uri="{0D108BD9-81ED-4DB2-BD59-A6C34878D82A}">
                    <a16:rowId xmlns:a16="http://schemas.microsoft.com/office/drawing/2014/main" val="10005"/>
                  </a:ext>
                </a:extLst>
              </a:tr>
              <a:tr h="370840">
                <a:tc>
                  <a:txBody>
                    <a:bodyPr/>
                    <a:lstStyle/>
                    <a:p>
                      <a:r>
                        <a:rPr lang="tr-TR" sz="2000" dirty="0" err="1" smtClean="0"/>
                        <a:t>Ziprasidon</a:t>
                      </a:r>
                      <a:endParaRPr lang="tr-TR" sz="2000" dirty="0">
                        <a:latin typeface="+mj-lt"/>
                      </a:endParaRPr>
                    </a:p>
                  </a:txBody>
                  <a:tcPr/>
                </a:tc>
                <a:tc>
                  <a:txBody>
                    <a:bodyPr/>
                    <a:lstStyle/>
                    <a:p>
                      <a:r>
                        <a:rPr lang="tr-TR" sz="2000" dirty="0" smtClean="0"/>
                        <a:t>IM 20 mg./ml</a:t>
                      </a:r>
                      <a:endParaRPr lang="tr-TR" sz="2000" dirty="0">
                        <a:latin typeface="+mj-lt"/>
                      </a:endParaRPr>
                    </a:p>
                  </a:txBody>
                  <a:tcPr/>
                </a:tc>
                <a:tc>
                  <a:txBody>
                    <a:bodyPr/>
                    <a:lstStyle/>
                    <a:p>
                      <a:r>
                        <a:rPr lang="tr-TR" sz="2000" dirty="0" smtClean="0"/>
                        <a:t>10-40 mg/gün</a:t>
                      </a:r>
                      <a:endParaRPr lang="tr-TR" sz="2000" dirty="0">
                        <a:latin typeface="+mj-lt"/>
                      </a:endParaRPr>
                    </a:p>
                  </a:txBody>
                  <a:tcPr/>
                </a:tc>
                <a:tc>
                  <a:txBody>
                    <a:bodyPr/>
                    <a:lstStyle/>
                    <a:p>
                      <a:r>
                        <a:rPr lang="tr-TR" sz="2000" dirty="0" smtClean="0"/>
                        <a:t>IM: 15-30 </a:t>
                      </a:r>
                      <a:r>
                        <a:rPr lang="tr-TR" sz="2000" dirty="0" err="1" smtClean="0"/>
                        <a:t>dk</a:t>
                      </a:r>
                      <a:r>
                        <a:rPr lang="tr-TR" sz="2000" dirty="0" smtClean="0"/>
                        <a:t>.</a:t>
                      </a:r>
                      <a:endParaRPr lang="tr-TR" sz="2000" dirty="0">
                        <a:latin typeface="+mj-lt"/>
                      </a:endParaRPr>
                    </a:p>
                  </a:txBody>
                  <a:tcPr/>
                </a:tc>
                <a:tc>
                  <a:txBody>
                    <a:bodyPr/>
                    <a:lstStyle/>
                    <a:p>
                      <a:r>
                        <a:rPr lang="tr-TR" sz="2000" dirty="0" smtClean="0"/>
                        <a:t>MI, Kalp </a:t>
                      </a:r>
                      <a:r>
                        <a:rPr lang="tr-TR" sz="2000" dirty="0" err="1" smtClean="0"/>
                        <a:t>yetm</a:t>
                      </a:r>
                      <a:r>
                        <a:rPr lang="tr-TR" sz="2000" dirty="0" smtClean="0"/>
                        <a:t>.</a:t>
                      </a:r>
                      <a:endParaRPr lang="tr-TR" sz="2000" dirty="0">
                        <a:latin typeface="+mj-lt"/>
                      </a:endParaRPr>
                    </a:p>
                  </a:txBody>
                  <a:tcPr/>
                </a:tc>
                <a:extLst>
                  <a:ext uri="{0D108BD9-81ED-4DB2-BD59-A6C34878D82A}">
                    <a16:rowId xmlns:a16="http://schemas.microsoft.com/office/drawing/2014/main" val="10006"/>
                  </a:ext>
                </a:extLst>
              </a:tr>
              <a:tr h="370840">
                <a:tc>
                  <a:txBody>
                    <a:bodyPr/>
                    <a:lstStyle/>
                    <a:p>
                      <a:r>
                        <a:rPr lang="tr-TR" sz="2000" dirty="0" err="1" smtClean="0"/>
                        <a:t>Klorpromazin</a:t>
                      </a:r>
                      <a:endParaRPr lang="tr-TR" sz="2000" dirty="0">
                        <a:latin typeface="+mj-lt"/>
                      </a:endParaRPr>
                    </a:p>
                  </a:txBody>
                  <a:tcPr/>
                </a:tc>
                <a:tc>
                  <a:txBody>
                    <a:bodyPr/>
                    <a:lstStyle/>
                    <a:p>
                      <a:r>
                        <a:rPr lang="tr-TR" sz="2000" dirty="0" smtClean="0"/>
                        <a:t>25 mg/5 ml IM, IV</a:t>
                      </a:r>
                      <a:endParaRPr lang="tr-TR" sz="2000" dirty="0">
                        <a:latin typeface="+mj-lt"/>
                      </a:endParaRPr>
                    </a:p>
                  </a:txBody>
                  <a:tcPr/>
                </a:tc>
                <a:tc>
                  <a:txBody>
                    <a:bodyPr/>
                    <a:lstStyle/>
                    <a:p>
                      <a:r>
                        <a:rPr lang="tr-TR" sz="2000" dirty="0" smtClean="0"/>
                        <a:t>100-200</a:t>
                      </a:r>
                      <a:r>
                        <a:rPr lang="tr-TR" sz="2000" baseline="0" dirty="0" smtClean="0"/>
                        <a:t> mg/</a:t>
                      </a:r>
                      <a:r>
                        <a:rPr lang="tr-TR" sz="2000" baseline="0" dirty="0" err="1" smtClean="0"/>
                        <a:t>gn</a:t>
                      </a:r>
                      <a:endParaRPr lang="tr-TR" sz="2000" baseline="0" dirty="0" smtClean="0"/>
                    </a:p>
                    <a:p>
                      <a:r>
                        <a:rPr lang="tr-TR" sz="2000" baseline="0" dirty="0" smtClean="0"/>
                        <a:t>3-4 bölü. doz</a:t>
                      </a:r>
                      <a:endParaRPr lang="tr-TR" sz="2000" dirty="0">
                        <a:latin typeface="+mj-lt"/>
                      </a:endParaRPr>
                    </a:p>
                  </a:txBody>
                  <a:tcPr/>
                </a:tc>
                <a:tc>
                  <a:txBody>
                    <a:bodyPr/>
                    <a:lstStyle/>
                    <a:p>
                      <a:r>
                        <a:rPr lang="tr-TR" sz="2000" dirty="0" smtClean="0"/>
                        <a:t>IV: 5-15 </a:t>
                      </a:r>
                      <a:r>
                        <a:rPr lang="tr-TR" sz="2000" dirty="0" err="1" smtClean="0"/>
                        <a:t>dk</a:t>
                      </a:r>
                      <a:r>
                        <a:rPr lang="tr-TR" sz="2000" dirty="0" smtClean="0"/>
                        <a:t>.</a:t>
                      </a:r>
                    </a:p>
                    <a:p>
                      <a:r>
                        <a:rPr lang="tr-TR" sz="2000" dirty="0" smtClean="0"/>
                        <a:t>IM 15-30 </a:t>
                      </a:r>
                      <a:r>
                        <a:rPr lang="tr-TR" sz="2000" dirty="0" err="1" smtClean="0"/>
                        <a:t>dk</a:t>
                      </a:r>
                      <a:r>
                        <a:rPr lang="tr-TR" sz="2000" dirty="0" smtClean="0"/>
                        <a:t>.</a:t>
                      </a:r>
                      <a:endParaRPr lang="tr-TR" sz="20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t>Nöbet Öyküsü</a:t>
                      </a:r>
                    </a:p>
                    <a:p>
                      <a:r>
                        <a:rPr lang="tr-TR" sz="2000" dirty="0" smtClean="0"/>
                        <a:t>KVS </a:t>
                      </a:r>
                      <a:r>
                        <a:rPr lang="tr-TR" sz="2000" dirty="0" err="1" smtClean="0"/>
                        <a:t>hst</a:t>
                      </a:r>
                      <a:endParaRPr lang="tr-TR" sz="2000" dirty="0">
                        <a:latin typeface="+mj-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6827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aşlık 1"/>
          <p:cNvSpPr txBox="1">
            <a:spLocks/>
          </p:cNvSpPr>
          <p:nvPr/>
        </p:nvSpPr>
        <p:spPr>
          <a:xfrm>
            <a:off x="1058160" y="414982"/>
            <a:ext cx="9789009" cy="350838"/>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endParaRPr lang="tr-TR" sz="2800" dirty="0">
              <a:latin typeface="+mn-lt"/>
            </a:endParaRPr>
          </a:p>
        </p:txBody>
      </p:sp>
      <p:sp>
        <p:nvSpPr>
          <p:cNvPr id="11" name="10 Metin kutusu"/>
          <p:cNvSpPr txBox="1"/>
          <p:nvPr/>
        </p:nvSpPr>
        <p:spPr>
          <a:xfrm>
            <a:off x="1290396" y="1614791"/>
            <a:ext cx="10084042" cy="584775"/>
          </a:xfrm>
          <a:prstGeom prst="rect">
            <a:avLst/>
          </a:prstGeom>
          <a:noFill/>
        </p:spPr>
        <p:txBody>
          <a:bodyPr wrap="square" rtlCol="0">
            <a:spAutoFit/>
          </a:bodyPr>
          <a:lstStyle/>
          <a:p>
            <a:pPr>
              <a:buFont typeface="Arial" pitchFamily="34" charset="0"/>
              <a:buChar char="•"/>
            </a:pPr>
            <a:endParaRPr lang="tr-TR" sz="3200" dirty="0" smtClean="0">
              <a:ea typeface="Times New Roman" pitchFamily="18" charset="0"/>
              <a:cs typeface="Times New Roman" pitchFamily="18" charset="0"/>
            </a:endParaRPr>
          </a:p>
        </p:txBody>
      </p:sp>
      <p:sp>
        <p:nvSpPr>
          <p:cNvPr id="12" name="11 Metin kutusu"/>
          <p:cNvSpPr txBox="1"/>
          <p:nvPr/>
        </p:nvSpPr>
        <p:spPr>
          <a:xfrm>
            <a:off x="3112851" y="2782111"/>
            <a:ext cx="7237379" cy="369332"/>
          </a:xfrm>
          <a:prstGeom prst="rect">
            <a:avLst/>
          </a:prstGeom>
          <a:noFill/>
        </p:spPr>
        <p:txBody>
          <a:bodyPr wrap="square" rtlCol="0">
            <a:spAutoFit/>
          </a:bodyPr>
          <a:lstStyle/>
          <a:p>
            <a:endParaRPr lang="tr-TR" dirty="0"/>
          </a:p>
        </p:txBody>
      </p:sp>
      <p:sp>
        <p:nvSpPr>
          <p:cNvPr id="4" name="Dikdörtgen 3"/>
          <p:cNvSpPr/>
          <p:nvPr/>
        </p:nvSpPr>
        <p:spPr>
          <a:xfrm>
            <a:off x="845821" y="1655952"/>
            <a:ext cx="10698480" cy="3821559"/>
          </a:xfrm>
          <a:prstGeom prst="rect">
            <a:avLst/>
          </a:prstGeom>
        </p:spPr>
        <p:txBody>
          <a:bodyPr wrap="square">
            <a:spAutoFit/>
          </a:bodyPr>
          <a:lstStyle/>
          <a:p>
            <a:pPr marL="228600" lvl="1" indent="-228600" algn="just">
              <a:lnSpc>
                <a:spcPct val="150000"/>
              </a:lnSpc>
              <a:spcBef>
                <a:spcPts val="1000"/>
              </a:spcBef>
              <a:buFont typeface="Wingdings" panose="05000000000000000000" pitchFamily="2" charset="2"/>
              <a:buChar char="v"/>
            </a:pPr>
            <a:r>
              <a:rPr lang="tr-TR" sz="2600" dirty="0" smtClean="0"/>
              <a:t>Üçüncüsü </a:t>
            </a:r>
            <a:r>
              <a:rPr lang="tr-TR" sz="2600" dirty="0"/>
              <a:t>madde kullanımı bir çok ruhsal bozukluk ile birliktedir ve ruhsal bozukluğa yol açabilir. Bu durum da kendine ve başka bir kişiye zarar oluşturabilecek durumları oluşturur. </a:t>
            </a:r>
          </a:p>
          <a:p>
            <a:pPr marL="228600" lvl="1" indent="-228600" algn="just">
              <a:lnSpc>
                <a:spcPct val="150000"/>
              </a:lnSpc>
              <a:spcBef>
                <a:spcPts val="1000"/>
              </a:spcBef>
              <a:buFont typeface="Wingdings" panose="05000000000000000000" pitchFamily="2" charset="2"/>
              <a:buChar char="v"/>
            </a:pPr>
            <a:r>
              <a:rPr lang="tr-TR" sz="2600" dirty="0"/>
              <a:t>Son olarak da bir büyük travma kişide travma sonrası stres bozukluğuna yol açabilir ve bu durumda madde kullanımı ve daha sonra tekrar travmaya yatkınlık gibi bir kısır döngüye yol açabilir. </a:t>
            </a:r>
          </a:p>
        </p:txBody>
      </p:sp>
      <p:sp>
        <p:nvSpPr>
          <p:cNvPr id="13" name="Unvan 1"/>
          <p:cNvSpPr>
            <a:spLocks noGrp="1"/>
          </p:cNvSpPr>
          <p:nvPr>
            <p:ph type="title"/>
          </p:nvPr>
        </p:nvSpPr>
        <p:spPr>
          <a:xfrm>
            <a:off x="1619249" y="358745"/>
            <a:ext cx="10515600" cy="720110"/>
          </a:xfrm>
        </p:spPr>
        <p:txBody>
          <a:bodyPr>
            <a:normAutofit/>
          </a:bodyPr>
          <a:lstStyle/>
          <a:p>
            <a:r>
              <a:rPr lang="tr-TR" dirty="0" smtClean="0"/>
              <a:t>Travma Ve Madde Kullanımı</a:t>
            </a:r>
            <a:endParaRPr lang="tr-TR" dirty="0"/>
          </a:p>
        </p:txBody>
      </p:sp>
    </p:spTree>
    <p:extLst>
      <p:ext uri="{BB962C8B-B14F-4D97-AF65-F5344CB8AC3E}">
        <p14:creationId xmlns:p14="http://schemas.microsoft.com/office/powerpoint/2010/main" val="17506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3003</TotalTime>
  <Words>7025</Words>
  <Application>Microsoft Office PowerPoint</Application>
  <PresentationFormat>Geniş ekran</PresentationFormat>
  <Paragraphs>1073</Paragraphs>
  <Slides>164</Slides>
  <Notes>47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164</vt:i4>
      </vt:variant>
    </vt:vector>
  </HeadingPairs>
  <TitlesOfParts>
    <vt:vector size="172" baseType="lpstr">
      <vt:lpstr>Arial</vt:lpstr>
      <vt:lpstr>Book Antiqua</vt:lpstr>
      <vt:lpstr>Calibri</vt:lpstr>
      <vt:lpstr>Calibri Light</vt:lpstr>
      <vt:lpstr>Times New Roman</vt:lpstr>
      <vt:lpstr>Wingdings</vt:lpstr>
      <vt:lpstr>Wingdings 2</vt:lpstr>
      <vt:lpstr>Office Teması</vt:lpstr>
      <vt:lpstr>PowerPoint Sunusu</vt:lpstr>
      <vt:lpstr>PowerPoint Sunusu</vt:lpstr>
      <vt:lpstr>PowerPoint Sunusu</vt:lpstr>
      <vt:lpstr>Bağımlılığa İlişkin Temel Bilgiler</vt:lpstr>
      <vt:lpstr>PowerPoint Sunusu</vt:lpstr>
      <vt:lpstr>Genel Değerlendirme</vt:lpstr>
      <vt:lpstr>1. Entoksikasyon Belirtileri Var Mı?</vt:lpstr>
      <vt:lpstr>2. Yoksunluk belirtileri var mı?</vt:lpstr>
      <vt:lpstr>2. Yoksunluk belirtileri var mı?</vt:lpstr>
      <vt:lpstr>2. Yoksunluk belirtileri var mı?</vt:lpstr>
      <vt:lpstr>3. Ruhsal Sorunları Var Mı?</vt:lpstr>
      <vt:lpstr>3. Ruhsal Sorunları Var Mı?</vt:lpstr>
      <vt:lpstr>4. Alkol-madde kullanımına bağlı fiziksel sorunları var mı?</vt:lpstr>
      <vt:lpstr>5. Alkol-madde kullanım düzeyi nedir?</vt:lpstr>
      <vt:lpstr>5. Alkol-madde kullanım düzeyi nedir?</vt:lpstr>
      <vt:lpstr>5. Alkol kullanım düzeyi nedir?</vt:lpstr>
      <vt:lpstr>5. Alkol kullanım düzeyi nedir?</vt:lpstr>
      <vt:lpstr>5. Madde kullanım düzeyi nedir?</vt:lpstr>
      <vt:lpstr>5. Madde kullanım düzeyi nedir?</vt:lpstr>
      <vt:lpstr>5. Madde kullanım düzeyi nedir?</vt:lpstr>
      <vt:lpstr>5. Madde kullanım düzeyi nedir?</vt:lpstr>
      <vt:lpstr>Bağımlılık Tanı Ölçütleri (Dsm-5’e Göre)</vt:lpstr>
      <vt:lpstr>6. Ailenin İhtiyaçları Neler? </vt:lpstr>
      <vt:lpstr>PowerPoint Sunusu</vt:lpstr>
      <vt:lpstr>Bireysel Müdahalede Temel Yaklaşım</vt:lpstr>
      <vt:lpstr>Bireysel Müdahalede Temel Yaklaşım</vt:lpstr>
      <vt:lpstr>Bireysel Müdahalede Temel Yaklaşım</vt:lpstr>
      <vt:lpstr>Bireysel Müdahalede Temel Yaklaşım</vt:lpstr>
      <vt:lpstr>Genel Görüşme İlkeleri</vt:lpstr>
      <vt:lpstr>Genel Görüşme İlkeleri</vt:lpstr>
      <vt:lpstr>Madde Kullanan Hastaya Temel Yaklaşım</vt:lpstr>
      <vt:lpstr>Madde Kullanan Hastaya Temel Yaklaşım</vt:lpstr>
      <vt:lpstr>Madde Kullanan Hastaya Temel Yaklaşım</vt:lpstr>
      <vt:lpstr>Madde Kullanan Hastaya Temel Yaklaşım</vt:lpstr>
      <vt:lpstr>Ne Yapmalı? </vt:lpstr>
      <vt:lpstr>Nasıl Yapmalı? </vt:lpstr>
      <vt:lpstr>Nasıl Yapmalı? </vt:lpstr>
      <vt:lpstr>Nasıl Yapmalı? </vt:lpstr>
      <vt:lpstr>Nasıl Yapmalı? </vt:lpstr>
      <vt:lpstr>Nasıl Yapmalı? </vt:lpstr>
      <vt:lpstr>Görüşmede Yapılmaması Gerekenler</vt:lpstr>
      <vt:lpstr>Görüşmede Yapılmaması Gerekenler</vt:lpstr>
      <vt:lpstr>Görüşmede Yapılması Gerekenler</vt:lpstr>
      <vt:lpstr>Görüşmede Yapılması Gerekenler</vt:lpstr>
      <vt:lpstr>Görüşmede Yapılması Gerekenler</vt:lpstr>
      <vt:lpstr>Değişim Basamakları</vt:lpstr>
      <vt:lpstr>Farkındalık Öncesi Dönem</vt:lpstr>
      <vt:lpstr>Farkındalık Öncesi Dönem</vt:lpstr>
      <vt:lpstr>Farkındalık Dönemi</vt:lpstr>
      <vt:lpstr>Karar Evresi</vt:lpstr>
      <vt:lpstr>Eylem Evresi</vt:lpstr>
      <vt:lpstr>Sürdürüm Evresi</vt:lpstr>
      <vt:lpstr>PowerPoint Sunusu</vt:lpstr>
      <vt:lpstr>Motivasyonel Görüşme</vt:lpstr>
      <vt:lpstr>Motivasyonel Görüşme</vt:lpstr>
      <vt:lpstr>Motivasyonel Görüşme</vt:lpstr>
      <vt:lpstr>Motivasyonel Görüşme</vt:lpstr>
      <vt:lpstr>Alkol-madde Etkileri Hakkında Bilgilendirin</vt:lpstr>
      <vt:lpstr>Kesme Ve/Veya Azaltma İçin Etkin Tavsiyede Bulunun</vt:lpstr>
      <vt:lpstr>Motivasyonel Görüşme</vt:lpstr>
      <vt:lpstr>Motivasyon Artırıcı Görüşme Yapın</vt:lpstr>
      <vt:lpstr>Motivasyonel Görüşme</vt:lpstr>
      <vt:lpstr>Motivasyonel Görüşme</vt:lpstr>
      <vt:lpstr>Hedefler Koyun</vt:lpstr>
      <vt:lpstr>Motivasyonel Görüşme</vt:lpstr>
      <vt:lpstr>Motivasyonel Görüşme</vt:lpstr>
      <vt:lpstr>Motivasyonel Görüşme</vt:lpstr>
      <vt:lpstr>PowerPoint Sunusu</vt:lpstr>
      <vt:lpstr>Tıbbi Müdahalede Önemli Alanlar</vt:lpstr>
      <vt:lpstr>Entoksikasyon Belirtilerine Göre</vt:lpstr>
      <vt:lpstr>Madde Entoksikasyon Bulguları</vt:lpstr>
      <vt:lpstr>Madde Entoksikasyon Bulguları</vt:lpstr>
      <vt:lpstr>Alkol Entoksikasyonu Tedavi</vt:lpstr>
      <vt:lpstr>Opioid Entoksikasyonu Tedavi</vt:lpstr>
      <vt:lpstr>Opioid Entoksikasyonu Tedavi</vt:lpstr>
      <vt:lpstr>Kokain Entoksikasyonu Tedavisi</vt:lpstr>
      <vt:lpstr>Kokain Entoksikasyonu Tedavisi</vt:lpstr>
      <vt:lpstr>Sentetik Kannabinoid Entoksikasyonu Tedavisi</vt:lpstr>
      <vt:lpstr>Sentetik Kannabinoid Entoksikasyonu Tedavisi</vt:lpstr>
      <vt:lpstr>Yoksunluk Bulgularına Göre</vt:lpstr>
      <vt:lpstr>Yoksunluk Bulgularına Göre</vt:lpstr>
      <vt:lpstr>Alkol Yoksunluğu Tedavisi</vt:lpstr>
      <vt:lpstr>Alkol Yoksunluğu Tedavisi</vt:lpstr>
      <vt:lpstr>Alkol Yoksunluğuna Eşlik Eden Bozukluklar Ve Tedavisi</vt:lpstr>
      <vt:lpstr>Alkol Yoksunluğuna Eşlik Eden Bozukluklar Ve Tedavisi</vt:lpstr>
      <vt:lpstr>Sedatif-hipnotik Yoksunluğu Tedavisi</vt:lpstr>
      <vt:lpstr>Sedatif-hipnotik Yoksunluğu Tedavisi</vt:lpstr>
      <vt:lpstr>Opioid Yoksunluğu Tedavisi</vt:lpstr>
      <vt:lpstr>Opioid Yoksunluğu Tedavisi</vt:lpstr>
      <vt:lpstr>Uyarıcı Madde Yoksunluğu</vt:lpstr>
      <vt:lpstr>Uyarıcı Madde Yoksunluğu</vt:lpstr>
      <vt:lpstr>Alkol Kullanım Bozukluğu Tedavisi</vt:lpstr>
      <vt:lpstr>Alkol Kullanım Bozukluğu Tedavisi</vt:lpstr>
      <vt:lpstr>Opioid Kullanım Bozukluğu Tedavisi</vt:lpstr>
      <vt:lpstr>Opioid Kullanım Bozukluğu Tedavisi</vt:lpstr>
      <vt:lpstr>Uyarıcı Madde Kullanım Bozukluğu Tedavisi</vt:lpstr>
      <vt:lpstr>Öfkeli/Saldırgan Madde Kullanıcısı Önlemleri</vt:lpstr>
      <vt:lpstr>Saldırgan Olguda İlaç Tedavisi</vt:lpstr>
      <vt:lpstr>Travma Ve Madde Kullanımı</vt:lpstr>
      <vt:lpstr>Travma Ve Madde Kullanımı</vt:lpstr>
      <vt:lpstr>Tıbbi Hastalıklar Ve Madde Kullanımı</vt:lpstr>
      <vt:lpstr>PowerPoint Sunusu</vt:lpstr>
      <vt:lpstr>Aile</vt:lpstr>
      <vt:lpstr>Aile</vt:lpstr>
      <vt:lpstr>Ergenlik</vt:lpstr>
      <vt:lpstr>Ergenlik</vt:lpstr>
      <vt:lpstr>Ergenlik Döneminin Gelişimsel Özellikleri</vt:lpstr>
      <vt:lpstr>Ergenlik Döneminin Gelişimsel Özellikleri</vt:lpstr>
      <vt:lpstr>Ergenler Neden Risk Altında</vt:lpstr>
      <vt:lpstr>Ergenler Neden Risk Altında</vt:lpstr>
      <vt:lpstr>Aileye Ait Risk Faktörleri</vt:lpstr>
      <vt:lpstr>Koruyucu Faktörler</vt:lpstr>
      <vt:lpstr>Koruyucu Faktörler</vt:lpstr>
      <vt:lpstr>Koruyucu Faktörler</vt:lpstr>
      <vt:lpstr>Ne Zaman Madde Kullanımından Şüpheleniriz?</vt:lpstr>
      <vt:lpstr>Ne Zaman Madde Kullanımından Şüpheleniriz?</vt:lpstr>
      <vt:lpstr>Riskli Dönemler Nelerdir?</vt:lpstr>
      <vt:lpstr>Ergen ile Görüşmeler Nasıl Olmalıdır?</vt:lpstr>
      <vt:lpstr>Ergen ile Görüşmeler Nasıl Olmalıdır?</vt:lpstr>
      <vt:lpstr>Ergen ile Görüşmeler Nasıl Olmalıdır?</vt:lpstr>
      <vt:lpstr>PowerPoint Sunusu</vt:lpstr>
      <vt:lpstr>Alkol ve Madde Kullanımında Yasal Süreçler</vt:lpstr>
      <vt:lpstr>Bilirkişilik: Alkol ve Madde Kullanımının Ceza Sorumluluğuna Etkisi Nedir?</vt:lpstr>
      <vt:lpstr>Bilirkişilik: Alkol ve Madde Kullanımının Ceza Sorumluluğuna Etkisi Nedir?</vt:lpstr>
      <vt:lpstr>Bilirkişilik: Alkol ve Madde Kullanımı Tespiti Hangi Kanunlarda Var?</vt:lpstr>
      <vt:lpstr>Bilirkişilik: Alkol ve Madde Kullanımı Tespiti Hangi Kanunlarda Var?</vt:lpstr>
      <vt:lpstr>Bilirkişilik: Bağımlılık ve Vasi Atanması</vt:lpstr>
      <vt:lpstr>Bilirkişilik: Bağımlılık ve Vasi Atanması</vt:lpstr>
      <vt:lpstr>Bilirkişilik: Bağımlılık ve Vasi Atanması</vt:lpstr>
      <vt:lpstr>Bilirkişilik: Sürücülerde Alkol ve Madde Kullanımı</vt:lpstr>
      <vt:lpstr>Bilirkişilik: Sürücülerde Alkol ve Madde Kullanımı</vt:lpstr>
      <vt:lpstr>Bilirkişilik: Sürücülerde Alkol ve Madde Kullanımı</vt:lpstr>
      <vt:lpstr>Adli Psikiyatrik Süreçte AMKB’nin Tedavisi </vt:lpstr>
      <vt:lpstr>Ailenin Korunması Ve Kadına Karşı Şiddetin Önlenmesine Dair Kanun İle Sağlık Tedbiri Uygulanması</vt:lpstr>
      <vt:lpstr>Ailenin Korunması Ve Kadına Karşı Şiddetin Önlenmesine Dair Kanun İle Sağlık Tedbiri Uygulanması</vt:lpstr>
      <vt:lpstr>Ailenin Korunması Ve Kadına Karşı Şiddetin Önlenmesine Dair Kanun İle Sağlık Tedbiri Uygulanması</vt:lpstr>
      <vt:lpstr>Alkol Ve Madde Bağımlılarının Zorunlu Tedavisi</vt:lpstr>
      <vt:lpstr>Medeni Kanunda Zorunlu Tedavi Uygulaması</vt:lpstr>
      <vt:lpstr>Ceza Kanununda Zorunlu Tedavi Uygulaması</vt:lpstr>
      <vt:lpstr>Ceza Kanununda Zorunlu Tedavi Uygulaması</vt:lpstr>
      <vt:lpstr>Ceza Kanununda Zorunlu Tedavi Uygulaması</vt:lpstr>
      <vt:lpstr>Ücretsiz Tedavi</vt:lpstr>
      <vt:lpstr>Ücretsiz Tedavi</vt:lpstr>
      <vt:lpstr>Ücretsiz Tedavi</vt:lpstr>
      <vt:lpstr>Ücretsiz Tedavi</vt:lpstr>
      <vt:lpstr>PowerPoint Sunusu</vt:lpstr>
      <vt:lpstr>İlaç Yazdırmak İsteyen Bağımlıya Yaklaşım </vt:lpstr>
      <vt:lpstr>İlaç Yazdırmak İsteyen Bağımlıya Yaklaşım </vt:lpstr>
      <vt:lpstr>İlaç Yazdırmak İsteyen Bağımlıya Yaklaşım </vt:lpstr>
      <vt:lpstr>İlaç Yazdırmak İsteyen Bağımlıya Yaklaşım </vt:lpstr>
      <vt:lpstr>Öfkeli ya da Saldırgan Hasta ile Görüşme </vt:lpstr>
      <vt:lpstr>Öfkeli ya da Saldırgan Hasta ile Görüşme </vt:lpstr>
      <vt:lpstr>Öfkeli ya da Saldırgan Hasta ile Görüşme </vt:lpstr>
      <vt:lpstr>Bağımlılık Yapıcı İlaçların Yazılmasında Dikkat Edilmesi Gereken Noktalar </vt:lpstr>
      <vt:lpstr>Bağımlı Nasıl Yönlendirilecek?</vt:lpstr>
      <vt:lpstr>Acil Psikiyatriye Ne Zaman Yönlendirilir?</vt:lpstr>
      <vt:lpstr>Amatem/Çematem Polikliniğine Ne Zaman Yönlendirilir?</vt:lpstr>
      <vt:lpstr>Acil Dahiliyeye Ne Zaman Yönlendirilir?</vt:lpstr>
      <vt:lpstr>Aile Hekimliği Algoritması</vt:lpstr>
      <vt:lpstr>Yönlendirebilecek Birimler</vt:lpstr>
      <vt:lpstr>Yönlendirebilecek Birimler</vt:lpstr>
      <vt:lpstr>PowerPoint Sunusu</vt:lpstr>
      <vt:lpstr>İLİMİZDE SAĞLIK ALANINDA DESTEK MEKANİZMALARI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Uyuşturucu İle Mücadele Kapsamında   Yürütülmesi Planlanan Çalışmalar  ve  İl Koordinasyon Kurullarından Beklentiler</dc:title>
  <dc:creator>SERTAÇ POLAT</dc:creator>
  <cp:lastModifiedBy>Soner Utku YÜKSEL</cp:lastModifiedBy>
  <cp:revision>201</cp:revision>
  <cp:lastPrinted>2018-04-04T13:34:42Z</cp:lastPrinted>
  <dcterms:created xsi:type="dcterms:W3CDTF">2018-03-18T18:49:47Z</dcterms:created>
  <dcterms:modified xsi:type="dcterms:W3CDTF">2019-08-05T07:22:27Z</dcterms:modified>
</cp:coreProperties>
</file>