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7"/>
  </p:notesMasterIdLst>
  <p:sldIdLst>
    <p:sldId id="266" r:id="rId3"/>
    <p:sldId id="263" r:id="rId4"/>
    <p:sldId id="270" r:id="rId5"/>
    <p:sldId id="351" r:id="rId6"/>
    <p:sldId id="272" r:id="rId7"/>
    <p:sldId id="352" r:id="rId8"/>
    <p:sldId id="274" r:id="rId9"/>
    <p:sldId id="275" r:id="rId10"/>
    <p:sldId id="353" r:id="rId11"/>
    <p:sldId id="354" r:id="rId12"/>
    <p:sldId id="355" r:id="rId13"/>
    <p:sldId id="358" r:id="rId14"/>
    <p:sldId id="359" r:id="rId15"/>
    <p:sldId id="360" r:id="rId16"/>
    <p:sldId id="281" r:id="rId17"/>
    <p:sldId id="361" r:id="rId18"/>
    <p:sldId id="283" r:id="rId19"/>
    <p:sldId id="284" r:id="rId20"/>
    <p:sldId id="285" r:id="rId21"/>
    <p:sldId id="286" r:id="rId22"/>
    <p:sldId id="287" r:id="rId23"/>
    <p:sldId id="288" r:id="rId24"/>
    <p:sldId id="363" r:id="rId25"/>
    <p:sldId id="364" r:id="rId26"/>
    <p:sldId id="365" r:id="rId27"/>
    <p:sldId id="292" r:id="rId28"/>
    <p:sldId id="420" r:id="rId29"/>
    <p:sldId id="295" r:id="rId30"/>
    <p:sldId id="296" r:id="rId31"/>
    <p:sldId id="367" r:id="rId32"/>
    <p:sldId id="368" r:id="rId33"/>
    <p:sldId id="415" r:id="rId34"/>
    <p:sldId id="371" r:id="rId35"/>
    <p:sldId id="372" r:id="rId36"/>
    <p:sldId id="373" r:id="rId37"/>
    <p:sldId id="374" r:id="rId38"/>
    <p:sldId id="375" r:id="rId39"/>
    <p:sldId id="376" r:id="rId40"/>
    <p:sldId id="306" r:id="rId41"/>
    <p:sldId id="377" r:id="rId42"/>
    <p:sldId id="378" r:id="rId43"/>
    <p:sldId id="379" r:id="rId44"/>
    <p:sldId id="380" r:id="rId45"/>
    <p:sldId id="381" r:id="rId46"/>
    <p:sldId id="267" r:id="rId47"/>
    <p:sldId id="382" r:id="rId48"/>
    <p:sldId id="383" r:id="rId49"/>
    <p:sldId id="384" r:id="rId50"/>
    <p:sldId id="315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416" r:id="rId59"/>
    <p:sldId id="393" r:id="rId60"/>
    <p:sldId id="394" r:id="rId61"/>
    <p:sldId id="395" r:id="rId62"/>
    <p:sldId id="396" r:id="rId63"/>
    <p:sldId id="397" r:id="rId64"/>
    <p:sldId id="398" r:id="rId65"/>
    <p:sldId id="399" r:id="rId66"/>
    <p:sldId id="418" r:id="rId67"/>
    <p:sldId id="401" r:id="rId68"/>
    <p:sldId id="419" r:id="rId69"/>
    <p:sldId id="402" r:id="rId70"/>
    <p:sldId id="403" r:id="rId71"/>
    <p:sldId id="404" r:id="rId72"/>
    <p:sldId id="405" r:id="rId73"/>
    <p:sldId id="406" r:id="rId74"/>
    <p:sldId id="407" r:id="rId75"/>
    <p:sldId id="408" r:id="rId76"/>
    <p:sldId id="409" r:id="rId77"/>
    <p:sldId id="410" r:id="rId78"/>
    <p:sldId id="411" r:id="rId79"/>
    <p:sldId id="412" r:id="rId80"/>
    <p:sldId id="413" r:id="rId81"/>
    <p:sldId id="345" r:id="rId82"/>
    <p:sldId id="346" r:id="rId83"/>
    <p:sldId id="347" r:id="rId84"/>
    <p:sldId id="348" r:id="rId85"/>
    <p:sldId id="265" r:id="rId8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ED7"/>
    <a:srgbClr val="EAEFF7"/>
    <a:srgbClr val="E9EEF7"/>
    <a:srgbClr val="AEC1E0"/>
    <a:srgbClr val="F2F2F2"/>
    <a:srgbClr val="AC0000"/>
    <a:srgbClr val="990000"/>
    <a:srgbClr val="A40000"/>
    <a:srgbClr val="009999"/>
    <a:srgbClr val="00A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3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4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al__ma_Sayfas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59978616108318E-2"/>
          <c:y val="3.4221477523267846E-2"/>
          <c:w val="0.96654003076043271"/>
          <c:h val="0.755325470208340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Slayt10!$B$3</c:f>
              <c:strCache>
                <c:ptCount val="1"/>
                <c:pt idx="0">
                  <c:v>Systolic BP 110 mmHg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Slayt10!$A$4:$A$10</c:f>
              <c:strCache>
                <c:ptCount val="7"/>
                <c:pt idx="0">
                  <c:v>Reference</c:v>
                </c:pt>
                <c:pt idx="1">
                  <c:v>TC= 270 mg/dL</c:v>
                </c:pt>
                <c:pt idx="2">
                  <c:v>Smoker</c:v>
                </c:pt>
                <c:pt idx="3">
                  <c:v>HDL= 39 mg/dL</c:v>
                </c:pt>
                <c:pt idx="4">
                  <c:v>Male</c:v>
                </c:pt>
                <c:pt idx="5">
                  <c:v>Diabetes</c:v>
                </c:pt>
                <c:pt idx="6">
                  <c:v>60 years</c:v>
                </c:pt>
              </c:strCache>
            </c:strRef>
          </c:cat>
          <c:val>
            <c:numRef>
              <c:f>Slayt10!$B$4:$B$10</c:f>
              <c:numCache>
                <c:formatCode>General</c:formatCode>
                <c:ptCount val="7"/>
                <c:pt idx="0">
                  <c:v>1</c:v>
                </c:pt>
                <c:pt idx="1">
                  <c:v>1.9</c:v>
                </c:pt>
                <c:pt idx="2">
                  <c:v>3.1</c:v>
                </c:pt>
                <c:pt idx="3">
                  <c:v>6</c:v>
                </c:pt>
                <c:pt idx="4">
                  <c:v>8.9</c:v>
                </c:pt>
                <c:pt idx="5">
                  <c:v>14</c:v>
                </c:pt>
                <c:pt idx="6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AF-4646-8410-AD26F5E86829}"/>
            </c:ext>
          </c:extLst>
        </c:ser>
        <c:ser>
          <c:idx val="1"/>
          <c:order val="1"/>
          <c:tx>
            <c:strRef>
              <c:f>Slayt10!$C$3</c:f>
              <c:strCache>
                <c:ptCount val="1"/>
                <c:pt idx="0">
                  <c:v>Systolic BP 130 mmHg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Slayt10!$A$4:$A$10</c:f>
              <c:strCache>
                <c:ptCount val="7"/>
                <c:pt idx="0">
                  <c:v>Reference</c:v>
                </c:pt>
                <c:pt idx="1">
                  <c:v>TC= 270 mg/dL</c:v>
                </c:pt>
                <c:pt idx="2">
                  <c:v>Smoker</c:v>
                </c:pt>
                <c:pt idx="3">
                  <c:v>HDL= 39 mg/dL</c:v>
                </c:pt>
                <c:pt idx="4">
                  <c:v>Male</c:v>
                </c:pt>
                <c:pt idx="5">
                  <c:v>Diabetes</c:v>
                </c:pt>
                <c:pt idx="6">
                  <c:v>60 years</c:v>
                </c:pt>
              </c:strCache>
            </c:strRef>
          </c:cat>
          <c:val>
            <c:numRef>
              <c:f>Slayt10!$C$4:$C$10</c:f>
              <c:numCache>
                <c:formatCode>General</c:formatCode>
                <c:ptCount val="7"/>
                <c:pt idx="0">
                  <c:v>1.2</c:v>
                </c:pt>
                <c:pt idx="1">
                  <c:v>2.9</c:v>
                </c:pt>
                <c:pt idx="2">
                  <c:v>6</c:v>
                </c:pt>
                <c:pt idx="3">
                  <c:v>9</c:v>
                </c:pt>
                <c:pt idx="4">
                  <c:v>12.9</c:v>
                </c:pt>
                <c:pt idx="5">
                  <c:v>19.5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AF-4646-8410-AD26F5E86829}"/>
            </c:ext>
          </c:extLst>
        </c:ser>
        <c:ser>
          <c:idx val="2"/>
          <c:order val="2"/>
          <c:tx>
            <c:strRef>
              <c:f>Slayt10!$D$3</c:f>
              <c:strCache>
                <c:ptCount val="1"/>
                <c:pt idx="0">
                  <c:v>Systolic BP 150 mmHg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Slayt10!$A$4:$A$10</c:f>
              <c:strCache>
                <c:ptCount val="7"/>
                <c:pt idx="0">
                  <c:v>Reference</c:v>
                </c:pt>
                <c:pt idx="1">
                  <c:v>TC= 270 mg/dL</c:v>
                </c:pt>
                <c:pt idx="2">
                  <c:v>Smoker</c:v>
                </c:pt>
                <c:pt idx="3">
                  <c:v>HDL= 39 mg/dL</c:v>
                </c:pt>
                <c:pt idx="4">
                  <c:v>Male</c:v>
                </c:pt>
                <c:pt idx="5">
                  <c:v>Diabetes</c:v>
                </c:pt>
                <c:pt idx="6">
                  <c:v>60 years</c:v>
                </c:pt>
              </c:strCache>
            </c:strRef>
          </c:cat>
          <c:val>
            <c:numRef>
              <c:f>Slayt10!$D$4:$D$10</c:f>
              <c:numCache>
                <c:formatCode>General</c:formatCode>
                <c:ptCount val="7"/>
                <c:pt idx="0">
                  <c:v>2.1</c:v>
                </c:pt>
                <c:pt idx="1">
                  <c:v>4</c:v>
                </c:pt>
                <c:pt idx="2">
                  <c:v>8.1</c:v>
                </c:pt>
                <c:pt idx="3">
                  <c:v>12.5</c:v>
                </c:pt>
                <c:pt idx="4">
                  <c:v>17.2</c:v>
                </c:pt>
                <c:pt idx="5">
                  <c:v>26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AF-4646-8410-AD26F5E86829}"/>
            </c:ext>
          </c:extLst>
        </c:ser>
        <c:ser>
          <c:idx val="3"/>
          <c:order val="3"/>
          <c:tx>
            <c:strRef>
              <c:f>Slayt10!$E$3</c:f>
              <c:strCache>
                <c:ptCount val="1"/>
                <c:pt idx="0">
                  <c:v>Systolic BP 170 mmHg</c:v>
                </c:pt>
              </c:strCache>
            </c:strRef>
          </c:tx>
          <c:spPr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Slayt10!$A$4:$A$10</c:f>
              <c:strCache>
                <c:ptCount val="7"/>
                <c:pt idx="0">
                  <c:v>Reference</c:v>
                </c:pt>
                <c:pt idx="1">
                  <c:v>TC= 270 mg/dL</c:v>
                </c:pt>
                <c:pt idx="2">
                  <c:v>Smoker</c:v>
                </c:pt>
                <c:pt idx="3">
                  <c:v>HDL= 39 mg/dL</c:v>
                </c:pt>
                <c:pt idx="4">
                  <c:v>Male</c:v>
                </c:pt>
                <c:pt idx="5">
                  <c:v>Diabetes</c:v>
                </c:pt>
                <c:pt idx="6">
                  <c:v>60 years</c:v>
                </c:pt>
              </c:strCache>
            </c:strRef>
          </c:cat>
          <c:val>
            <c:numRef>
              <c:f>Slayt10!$E$4:$E$10</c:f>
              <c:numCache>
                <c:formatCode>General</c:formatCode>
                <c:ptCount val="7"/>
                <c:pt idx="0">
                  <c:v>3</c:v>
                </c:pt>
                <c:pt idx="1">
                  <c:v>5.3</c:v>
                </c:pt>
                <c:pt idx="2">
                  <c:v>11.1</c:v>
                </c:pt>
                <c:pt idx="3">
                  <c:v>16.2</c:v>
                </c:pt>
                <c:pt idx="4">
                  <c:v>21.9</c:v>
                </c:pt>
                <c:pt idx="5">
                  <c:v>30</c:v>
                </c:pt>
                <c:pt idx="6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AF-4646-8410-AD26F5E86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0951224"/>
        <c:axId val="230951552"/>
      </c:barChart>
      <c:catAx>
        <c:axId val="230951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0951552"/>
        <c:crosses val="autoZero"/>
        <c:auto val="1"/>
        <c:lblAlgn val="ctr"/>
        <c:lblOffset val="100"/>
        <c:noMultiLvlLbl val="0"/>
      </c:catAx>
      <c:valAx>
        <c:axId val="230951552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0951224"/>
        <c:crosses val="autoZero"/>
        <c:crossBetween val="between"/>
        <c:majorUnit val="10"/>
        <c:minorUnit val="5"/>
      </c:valAx>
      <c:spPr>
        <a:noFill/>
        <a:ln w="12700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3834762815902213"/>
          <c:y val="0.12897616013765911"/>
          <c:w val="0.20978690653589921"/>
          <c:h val="0.18222715936441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Sayfa1!$C$1</c:f>
              <c:strCache>
                <c:ptCount val="1"/>
                <c:pt idx="0">
                  <c:v>Kaba Hız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Sayfa1!$B$2:$B$5</c:f>
              <c:strCache>
                <c:ptCount val="4"/>
                <c:pt idx="0">
                  <c:v>Genel obezite</c:v>
                </c:pt>
                <c:pt idx="1">
                  <c:v>Fazla Kilolıu</c:v>
                </c:pt>
                <c:pt idx="2">
                  <c:v>Santral Obezite</c:v>
                </c:pt>
                <c:pt idx="3">
                  <c:v>Hipertansiyon</c:v>
                </c:pt>
              </c:strCache>
            </c:strRef>
          </c:cat>
          <c:val>
            <c:numRef>
              <c:f>Sayfa1!$C$2:$C$5</c:f>
              <c:numCache>
                <c:formatCode>General</c:formatCode>
                <c:ptCount val="4"/>
                <c:pt idx="0">
                  <c:v>35.9</c:v>
                </c:pt>
                <c:pt idx="1">
                  <c:v>37</c:v>
                </c:pt>
                <c:pt idx="2">
                  <c:v>52.6</c:v>
                </c:pt>
                <c:pt idx="3">
                  <c:v>31.1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DB-42E6-B7BE-B211004B0091}"/>
            </c:ext>
          </c:extLst>
        </c:ser>
        <c:ser>
          <c:idx val="1"/>
          <c:order val="1"/>
          <c:tx>
            <c:strRef>
              <c:f>Sayfa1!$D$1</c:f>
              <c:strCache>
                <c:ptCount val="1"/>
                <c:pt idx="0">
                  <c:v>Standardize Hız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Sayfa1!$B$2:$B$5</c:f>
              <c:strCache>
                <c:ptCount val="4"/>
                <c:pt idx="0">
                  <c:v>Genel obezite</c:v>
                </c:pt>
                <c:pt idx="1">
                  <c:v>Fazla Kilolıu</c:v>
                </c:pt>
                <c:pt idx="2">
                  <c:v>Santral Obezite</c:v>
                </c:pt>
                <c:pt idx="3">
                  <c:v>Hipertansiyon</c:v>
                </c:pt>
              </c:strCache>
            </c:strRef>
          </c:cat>
          <c:val>
            <c:numRef>
              <c:f>Sayfa1!$D$2:$D$5</c:f>
              <c:numCache>
                <c:formatCode>General</c:formatCode>
                <c:ptCount val="4"/>
                <c:pt idx="0">
                  <c:v>31.2</c:v>
                </c:pt>
                <c:pt idx="1">
                  <c:v>37.5</c:v>
                </c:pt>
                <c:pt idx="2">
                  <c:v>46.3</c:v>
                </c:pt>
                <c:pt idx="3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DB-42E6-B7BE-B211004B00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7391887"/>
        <c:axId val="1728287983"/>
      </c:barChart>
      <c:catAx>
        <c:axId val="172739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28287983"/>
        <c:crosses val="autoZero"/>
        <c:auto val="1"/>
        <c:lblAlgn val="ctr"/>
        <c:lblOffset val="100"/>
        <c:noMultiLvlLbl val="0"/>
      </c:catAx>
      <c:valAx>
        <c:axId val="1728287983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27391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2700" cmpd="dbl">
      <a:solidFill>
        <a:sysClr val="window" lastClr="FFFFFF">
          <a:lumMod val="85000"/>
        </a:sysClr>
      </a:solidFill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08880-894C-4734-887D-F0ECBE75C02E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3131D-E316-4A56-BD03-B8BC60C8B3F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65E7B6-DE5A-4000-AE54-FE8530A58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F59B6D3-F4BF-4CD4-9B82-378BD6AC8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070F4A-3BFD-49D1-8F64-24C6328CE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970EEF-D35E-4890-8738-34BA5763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7AF201-659A-45DF-A0A0-88B01344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603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A341AE-6995-4A5C-8726-A020FAC3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11E2C84-D99B-4028-BAB9-EBF797804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119A9D-30CD-4B3F-8813-40DC972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A3A7029-0AA7-4372-A6D2-D1D44CB78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5120807-E581-4A27-AC0D-14173DA1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26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7DD429F-8F1F-4C1B-A7C9-68A9E066E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19D7498-E9D5-4BEC-B8E6-D6C19080C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C7BE81-16A7-4216-A5F1-3DE0EDA6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80F38F-E0D3-436F-8ADE-223A39B6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6BF29C-9099-4849-99A1-9E13B113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9106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A951C7-7F21-4362-89AB-67204B573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401DA0B-D0D8-4F0E-88B1-C4402599A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B87F3AB-7223-4366-BA86-3193EFAB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84F3472-8B83-48D5-986F-A107F8CA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8B13B7-FD9C-4CB6-90EE-9BDD2F16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070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18F784-EB02-4F9D-92CB-328B048C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0605DA-4DA3-4053-AAC4-0A5C75184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03184DD-4ED5-4797-8772-871B7AC8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4C570A-B697-4C44-9698-0D7E8A61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2A0B988-3EC2-4242-B396-F341D217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805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DF41D2-E01B-4656-A998-6251DB93B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7A7D688-E9D6-4DCD-A973-6E9720D92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07A6C4-E05C-4D1D-8DCD-8F5B7FC1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C25208A-00E9-4DD9-9876-2344ED3F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74EB2CA-2A6C-473B-BF1D-E9ED7DD6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12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3C397C-2EE0-4C00-BB1F-C0713A9F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949632-F0C1-4842-8028-A162FF33C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CA46BA5-CBDA-4E70-8B13-24CE96638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29281A-AB2B-45BC-A42E-7D846A81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89A7816-3B78-4C53-B223-EEE259DA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F3B5822-59D1-4CE7-A63B-974DF78F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5319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298BEA-14CF-4555-A343-D9C9B6DB8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44789D5-2874-4B98-A87B-6313CD2A2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0FF9CA0-0641-4311-83AB-0B49D5E55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41651E5-C977-4349-A6AD-BBCAAD5C5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2CDE07C-7C17-43BE-88DE-485FCEBCB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1EE79E4-7095-4AC7-86EC-ED520E0D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5DEB688-95A2-4481-8579-D2769A45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B2866F9-75DD-4C28-A8FE-16112BAA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64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361FEA-9B50-42B6-8697-85ADAA13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0D54CD7-25E3-4F62-B046-1A3698142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20943B9-0E48-4225-8BDA-571D4EB4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FD1CA07-7223-4799-8510-6835B6352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1660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98FDD30-9803-4476-B183-839A0FC4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E36D963-92CC-444A-BBFC-B0E0F352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27AAF04-B1C1-4F60-BB95-D20EAFC6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402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D3DBE7-DFCE-4015-AB8C-819EB47B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941BA0-FC4E-478B-8BB2-2593A5678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CF04CAD-9F3D-4EB6-8AA0-B71952202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1F9B598-37F8-4139-ACA8-418D6587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C411FE2-3E81-41CE-8C51-009E0FE6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271030B-56DF-4578-B498-261065CB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081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EF8640-45A1-4951-9F66-416BCB9D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A19CCE-64BB-4039-9E9A-1FF27DDE3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20C0FC2-913C-4289-89AD-C25D7534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1B9E62-EC1F-4B1B-B846-85026E00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86AE4F-1989-407A-8B3D-2DF60945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739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7712FE-0C11-42B1-964D-643DC4E2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C57217D-C914-4FFA-830B-6D7D59F7C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B4B32D4-1590-4BD4-A062-D3F1D16C9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D5109A6-068D-4ADC-8E3A-F12920DD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1DA4D40-7F09-4260-9B21-28636774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17753D7-B945-4595-B025-A1A0703E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369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AD8399-98EB-4CFF-A7BF-845DE127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EA344F2-06EE-48B6-8CFE-AF8F11DA6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178B5A-8E93-4860-9B30-32FEF463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906E2D-17DE-4B06-851E-C433B7AA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740F2D-9E5A-4A12-8135-7A68C9E9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68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395D7E0-4628-4358-83AD-0FE19C7C7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B9F5007-3779-4589-BB84-F3743C4A8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2C67C07-B551-4F9E-A4DE-882DDAEAA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FD03B7-3ADC-4602-863E-BE7076CE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2AABAC-CA66-4402-9CAD-66BED20F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03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AB3587-A54B-4D98-B15E-DC4CE871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332E4B7-63D2-4683-B158-6707081C3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4B0523-6CCE-4E7D-A8DD-574AA7E7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BCFC6B-F4B9-4A47-AC1E-DDF6867E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776E7E-3A87-4550-9513-874F51EE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04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3148BC-7B51-404B-A85A-1E6EDFA2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C1C02D-AB83-4098-86CF-F9A18A6BA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C244BF5-F5ED-4DCE-AFB9-D20398320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9C5101F-B4CB-4559-B7AB-17B1E5FF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6435D85-9104-4372-8D05-1DBC6E6D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C270B3E-0E5E-40F0-8EE9-D494294C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493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BC2762-4BE2-4D86-8B4B-02BBDEE0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4EA1A0C-D62F-4560-A64D-D18FDA69C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8F4881A-7A36-4297-A429-86C12ACF3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2414871-C2CA-470E-A922-2CEE6DC06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F82507C-61FE-4D2C-8E97-B5E628CDA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801EAB4-DC7D-4A86-A046-F9CA40C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488E027-A189-48AA-BE01-F25FFAEE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5C514D6-1AAB-4A60-BF92-7E676305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70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3490A8-123B-4FBA-8C46-BFA07F90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9B3E559-B830-422B-8A26-FD359945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FF90FE1-B641-4A96-8D36-AF3289F0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4DB1019-5865-43C6-9196-10CD7875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44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C7AE95A-2240-4542-9FFA-AB8AD1A8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C0AF9A8-A76E-4FD7-8B67-A682CFA5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BADD5C6-F0D7-44B4-9273-2757019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743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7775B0-06CF-4015-93F4-36817715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C9A21C-F016-412D-B1C4-0705BEC4D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A0EE492-E71E-4945-B72D-0C3EA7A9D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FCB7D97-9D4B-485D-BEB3-EEB692F9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3319042-D562-463D-B59E-598600D75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D9F4E2D-9257-4D1B-A51A-20B7DE10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06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1D2A2C-8F03-45A6-B2DE-43A03C0C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D21CF45-B6DD-4152-960B-007259B4D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0855223-2FA1-4B75-A8CF-853FE8DDD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BB4662C-36AD-45DF-B1D6-7AD52893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0FF3022-F32C-4807-B1D2-EDBDE960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A60630D-1B74-4B28-A9A1-4B411F62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42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4D5E9CA-08FB-4444-855C-A7035B35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39A39E8-3F3A-4EAF-9C36-06046F2D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2BE0867-6253-4F6C-8494-C8DE20846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3B7CA-F190-45B6-82B9-9F67D1DB3DFA}" type="datetimeFigureOut">
              <a:rPr lang="tr-TR" smtClean="0"/>
              <a:pPr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2D69A67-F11C-4236-91C1-A5046EF95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9DC9D54-E5FF-4A86-BAB2-A1A68488B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20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C4FE266-5D8C-4587-B7E4-D19F43B8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FAE0A90-9DA9-4713-84E8-88EC51BE3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51F914-8408-49C1-8D14-35F72D097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927B1-687B-4565-A004-040F6B4DF3C0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AF6CA39-8C60-4082-9948-F01749BB1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B3B90C-2C6E-4060-AE9D-ACEAF7B27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2368B-C831-4BC7-9942-854A95D1F1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323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urkhipertansiyon.org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6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BA6FE02-EC32-42B9-9411-47F6346441D4}"/>
              </a:ext>
            </a:extLst>
          </p:cNvPr>
          <p:cNvSpPr/>
          <p:nvPr/>
        </p:nvSpPr>
        <p:spPr>
          <a:xfrm>
            <a:off x="1874958" y="2976664"/>
            <a:ext cx="8292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srgbClr val="C00000"/>
                </a:solidFill>
              </a:rPr>
              <a:t> </a:t>
            </a:r>
            <a:r>
              <a:rPr lang="tr-TR" sz="2800" b="1" dirty="0">
                <a:solidFill>
                  <a:srgbClr val="C00000"/>
                </a:solidFill>
              </a:rPr>
              <a:t>BİRİNCİ BASAMAKTA ÇALIŞAN HEKİMLER İÇİN </a:t>
            </a:r>
            <a:br>
              <a:rPr lang="tr-TR" sz="2800" b="1" dirty="0">
                <a:solidFill>
                  <a:srgbClr val="C00000"/>
                </a:solidFill>
              </a:rPr>
            </a:br>
            <a:r>
              <a:rPr lang="tr-TR" sz="2800" b="1" dirty="0">
                <a:solidFill>
                  <a:srgbClr val="C00000"/>
                </a:solidFill>
              </a:rPr>
              <a:t>HİPERTANSİYON EĞİTİMİ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28A2FA7-C71A-4440-A300-6AB0D6B84694}"/>
              </a:ext>
            </a:extLst>
          </p:cNvPr>
          <p:cNvSpPr txBox="1"/>
          <p:nvPr/>
        </p:nvSpPr>
        <p:spPr>
          <a:xfrm>
            <a:off x="1342417" y="4679005"/>
            <a:ext cx="935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HİPERTANSİYONUN TANIMI, EPİDEMİYOLOJİSİ,  RİSK FAKTÖRLERİ, KAN BASINCI ÖLÇÜMÜ TEKNİĞİ VE DEĞERLENDİRİLMESİ, ÖYKÜ, FİZİK MUAYENE, LABORATUVAR VE İZLEM</a:t>
            </a:r>
          </a:p>
        </p:txBody>
      </p:sp>
    </p:spTree>
    <p:extLst>
      <p:ext uri="{BB962C8B-B14F-4D97-AF65-F5344CB8AC3E}">
        <p14:creationId xmlns:p14="http://schemas.microsoft.com/office/powerpoint/2010/main" val="359636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7" y="1460587"/>
            <a:ext cx="5634744" cy="4013796"/>
            <a:chOff x="766056" y="1460587"/>
            <a:chExt cx="5810357" cy="4171148"/>
          </a:xfrm>
        </p:grpSpPr>
        <p:sp>
          <p:nvSpPr>
            <p:cNvPr id="8" name="Dikdörtgen 7"/>
            <p:cNvSpPr/>
            <p:nvPr/>
          </p:nvSpPr>
          <p:spPr>
            <a:xfrm>
              <a:off x="766056" y="1460587"/>
              <a:ext cx="5810357" cy="41711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1036953" y="1504065"/>
              <a:ext cx="539583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Bireydeki kan basıncı değeri, bireyin yaşı ve koroner arter hastalığı nedeniyle ölüm oranlarındaki değişimi incelendiğinde kan basıncı arttığında ve kişinin yaşı ilerledikçe koroner arter hastalığı nedeniyle ölüm riski artmaktadır.</a:t>
              </a:r>
              <a:endPara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+mn-ea"/>
                <a:cs typeface="+mn-cs"/>
              </a:endParaRP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Kan Basıncı, Yaş ve KAH Nedeniyle Ölüm</a:t>
            </a:r>
          </a:p>
        </p:txBody>
      </p:sp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711B3ADF-FE81-45F1-B71D-7602B10D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9011" y="1460587"/>
            <a:ext cx="5075178" cy="4013796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93B2B5ED-3D27-4005-B1E6-F4F0A9A0BDE3}"/>
              </a:ext>
            </a:extLst>
          </p:cNvPr>
          <p:cNvSpPr/>
          <p:nvPr/>
        </p:nvSpPr>
        <p:spPr>
          <a:xfrm>
            <a:off x="675044" y="59801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i="1" dirty="0" err="1">
                <a:ea typeface="Calibri" panose="020F0502020204030204" pitchFamily="34" charset="0"/>
              </a:rPr>
              <a:t>Roberto</a:t>
            </a:r>
            <a:r>
              <a:rPr lang="tr-TR" sz="1200" i="1" dirty="0">
                <a:ea typeface="Calibri" panose="020F0502020204030204" pitchFamily="34" charset="0"/>
              </a:rPr>
              <a:t> </a:t>
            </a:r>
            <a:r>
              <a:rPr lang="tr-TR" sz="1200" i="1" dirty="0" err="1">
                <a:ea typeface="Calibri" panose="020F0502020204030204" pitchFamily="34" charset="0"/>
              </a:rPr>
              <a:t>Pastor-Barriuso</a:t>
            </a:r>
            <a:r>
              <a:rPr lang="tr-TR" sz="1200" i="1" dirty="0">
                <a:ea typeface="Calibri" panose="020F0502020204030204" pitchFamily="34" charset="0"/>
              </a:rPr>
              <a:t>, </a:t>
            </a:r>
            <a:r>
              <a:rPr lang="tr-TR" sz="1200" i="1" dirty="0" err="1">
                <a:ea typeface="Calibri" panose="020F0502020204030204" pitchFamily="34" charset="0"/>
              </a:rPr>
              <a:t>Jose</a:t>
            </a:r>
            <a:r>
              <a:rPr lang="tr-TR" sz="1200" i="1" dirty="0">
                <a:ea typeface="Calibri" panose="020F0502020204030204" pitchFamily="34" charset="0"/>
              </a:rPr>
              <a:t>´ R. </a:t>
            </a:r>
            <a:r>
              <a:rPr lang="tr-TR" sz="1200" i="1" dirty="0" err="1">
                <a:ea typeface="Calibri" panose="020F0502020204030204" pitchFamily="34" charset="0"/>
              </a:rPr>
              <a:t>Banegas</a:t>
            </a:r>
            <a:r>
              <a:rPr lang="tr-TR" sz="1200" i="1" dirty="0">
                <a:ea typeface="Calibri" panose="020F0502020204030204" pitchFamily="34" charset="0"/>
              </a:rPr>
              <a:t> et al. </a:t>
            </a:r>
            <a:r>
              <a:rPr lang="tr-TR" sz="1200" i="1" dirty="0" err="1">
                <a:ea typeface="Calibri" panose="020F0502020204030204" pitchFamily="34" charset="0"/>
              </a:rPr>
              <a:t>Lancet</a:t>
            </a:r>
            <a:r>
              <a:rPr lang="tr-TR" sz="1200" i="1" dirty="0">
                <a:ea typeface="Calibri" panose="020F0502020204030204" pitchFamily="34" charset="0"/>
              </a:rPr>
              <a:t> 2002; 360:1903 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7479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7" y="1422102"/>
            <a:ext cx="5634744" cy="4013796"/>
            <a:chOff x="766056" y="1460587"/>
            <a:chExt cx="5810357" cy="4171148"/>
          </a:xfrm>
        </p:grpSpPr>
        <p:sp>
          <p:nvSpPr>
            <p:cNvPr id="8" name="Dikdörtgen 7"/>
            <p:cNvSpPr/>
            <p:nvPr/>
          </p:nvSpPr>
          <p:spPr>
            <a:xfrm>
              <a:off x="766056" y="1460587"/>
              <a:ext cx="5810357" cy="41711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1080666" y="1944582"/>
              <a:ext cx="5395836" cy="3479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Bireydeki kan basıncı değeri, bireyin yaşı ve inme nedeniyle ölüm oranlarındaki değişimi incelendiğinde kan basıncı arttığında ve kişinin yaşı ilerledikçe inme nedeniyle ölüm riski artmaktadır.</a:t>
              </a:r>
            </a:p>
          </p:txBody>
        </p:sp>
      </p:grp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51D42079-76AF-4776-A27B-5BF386FAB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7783" y="1463940"/>
            <a:ext cx="5031508" cy="397195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8F63CFF8-CDE8-4060-AF67-E941749203A1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Kan Basıncı, Yaş ve İnme Nedeniyle Ölüm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AE703ED0-734F-4A60-832A-E3EA8AC1E28F}"/>
              </a:ext>
            </a:extLst>
          </p:cNvPr>
          <p:cNvSpPr/>
          <p:nvPr/>
        </p:nvSpPr>
        <p:spPr>
          <a:xfrm>
            <a:off x="675044" y="590163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i="1" dirty="0" err="1">
                <a:ea typeface="Calibri" panose="020F0502020204030204" pitchFamily="34" charset="0"/>
              </a:rPr>
              <a:t>Roberto</a:t>
            </a:r>
            <a:r>
              <a:rPr lang="tr-TR" sz="1200" i="1" dirty="0">
                <a:ea typeface="Calibri" panose="020F0502020204030204" pitchFamily="34" charset="0"/>
              </a:rPr>
              <a:t> </a:t>
            </a:r>
            <a:r>
              <a:rPr lang="tr-TR" sz="1200" i="1" dirty="0" err="1">
                <a:ea typeface="Calibri" panose="020F0502020204030204" pitchFamily="34" charset="0"/>
              </a:rPr>
              <a:t>Pastor-Barriuso</a:t>
            </a:r>
            <a:r>
              <a:rPr lang="tr-TR" sz="1200" i="1" dirty="0">
                <a:ea typeface="Calibri" panose="020F0502020204030204" pitchFamily="34" charset="0"/>
              </a:rPr>
              <a:t>, </a:t>
            </a:r>
            <a:r>
              <a:rPr lang="tr-TR" sz="1200" i="1" dirty="0" err="1">
                <a:ea typeface="Calibri" panose="020F0502020204030204" pitchFamily="34" charset="0"/>
              </a:rPr>
              <a:t>Jose</a:t>
            </a:r>
            <a:r>
              <a:rPr lang="tr-TR" sz="1200" i="1" dirty="0">
                <a:ea typeface="Calibri" panose="020F0502020204030204" pitchFamily="34" charset="0"/>
              </a:rPr>
              <a:t>´ R. </a:t>
            </a:r>
            <a:r>
              <a:rPr lang="tr-TR" sz="1200" i="1" dirty="0" err="1">
                <a:ea typeface="Calibri" panose="020F0502020204030204" pitchFamily="34" charset="0"/>
              </a:rPr>
              <a:t>Banegas</a:t>
            </a:r>
            <a:r>
              <a:rPr lang="tr-TR" sz="1200" i="1" dirty="0">
                <a:ea typeface="Calibri" panose="020F0502020204030204" pitchFamily="34" charset="0"/>
              </a:rPr>
              <a:t> et al. </a:t>
            </a:r>
            <a:r>
              <a:rPr lang="tr-TR" sz="1200" i="1" dirty="0" err="1">
                <a:ea typeface="Calibri" panose="020F0502020204030204" pitchFamily="34" charset="0"/>
              </a:rPr>
              <a:t>Lancet</a:t>
            </a:r>
            <a:r>
              <a:rPr lang="tr-TR" sz="1200" i="1" dirty="0">
                <a:ea typeface="Calibri" panose="020F0502020204030204" pitchFamily="34" charset="0"/>
              </a:rPr>
              <a:t> 2002; 360:1903 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4740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E798E22-86F7-4BB7-B1CF-B85EE6F52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8762"/>
          <a:stretch/>
        </p:blipFill>
        <p:spPr>
          <a:xfrm>
            <a:off x="0" y="125773"/>
            <a:ext cx="12192000" cy="5990252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800" b="1" dirty="0">
                <a:solidFill>
                  <a:prstClr val="black"/>
                </a:solidFill>
                <a:latin typeface="Calibri "/>
              </a:rPr>
              <a:t>Yaş</a:t>
            </a:r>
            <a:r>
              <a:rPr lang="tr-TR" sz="2800" b="1" dirty="0">
                <a:solidFill>
                  <a:prstClr val="black"/>
                </a:solidFill>
                <a:latin typeface="Calibri "/>
              </a:rPr>
              <a:t>, </a:t>
            </a:r>
            <a:r>
              <a:rPr lang="es-ES" sz="2800" b="1" dirty="0">
                <a:solidFill>
                  <a:prstClr val="black"/>
                </a:solidFill>
                <a:latin typeface="Calibri "/>
              </a:rPr>
              <a:t>Kan Basıncı ve Mortalite</a:t>
            </a:r>
            <a:r>
              <a:rPr lang="tr-TR" sz="2800" b="1" dirty="0">
                <a:solidFill>
                  <a:prstClr val="black"/>
                </a:solidFill>
                <a:latin typeface="Calibri "/>
              </a:rPr>
              <a:t>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67E43766-B8C4-41B7-AC36-ABDCCAF3275B}"/>
              </a:ext>
            </a:extLst>
          </p:cNvPr>
          <p:cNvGrpSpPr>
            <a:grpSpLocks/>
          </p:cNvGrpSpPr>
          <p:nvPr/>
        </p:nvGrpSpPr>
        <p:grpSpPr bwMode="auto">
          <a:xfrm>
            <a:off x="729545" y="1307352"/>
            <a:ext cx="10721650" cy="4052067"/>
            <a:chOff x="-1759732" y="1663287"/>
            <a:chExt cx="9975926" cy="2491991"/>
          </a:xfrm>
        </p:grpSpPr>
        <p:pic>
          <p:nvPicPr>
            <p:cNvPr id="8" name="Resim 12">
              <a:extLst>
                <a:ext uri="{FF2B5EF4-FFF2-40B4-BE49-F238E27FC236}">
                  <a16:creationId xmlns:a16="http://schemas.microsoft.com/office/drawing/2014/main" id="{D992CFE0-D52C-4026-818B-02DB4AC35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9732" y="1663287"/>
              <a:ext cx="9975926" cy="249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C735FC6-D2EF-4B6F-9B47-DD1342DDD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86831" y="2139120"/>
              <a:ext cx="9003029" cy="138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defTabSz="355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0"/>
                </a:spcBef>
                <a:buClr>
                  <a:srgbClr val="4BACC6"/>
                </a:buClr>
                <a:buBlip>
                  <a:blip r:embed="rId4"/>
                </a:buBlip>
                <a:defRPr/>
              </a:pPr>
              <a:r>
                <a:rPr lang="tr-TR" altLang="tr-TR" sz="2400" dirty="0">
                  <a:latin typeface="Calibri gövde"/>
                </a:rPr>
                <a:t>2002 yılında yapılan bir çalışmada 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farklı yaşlardaki bireylerde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ve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diastolik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basıncının göreceli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prognostik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önemi araştırılmıştır. 15 yıllık bir takip süresince tüm nedenlere bağlı ölüm ve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kardiyovasküler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nedenlere bağlı ölüm ile kan basıncı ilişkisi değerlendirilmiştir.</a:t>
              </a:r>
            </a:p>
          </p:txBody>
        </p:sp>
      </p:grpSp>
      <p:sp>
        <p:nvSpPr>
          <p:cNvPr id="11" name="Dikdörtgen 10">
            <a:extLst>
              <a:ext uri="{FF2B5EF4-FFF2-40B4-BE49-F238E27FC236}">
                <a16:creationId xmlns:a16="http://schemas.microsoft.com/office/drawing/2014/main" id="{AF529E8A-B07E-4496-BA29-9243809D8940}"/>
              </a:ext>
            </a:extLst>
          </p:cNvPr>
          <p:cNvSpPr/>
          <p:nvPr/>
        </p:nvSpPr>
        <p:spPr>
          <a:xfrm>
            <a:off x="675044" y="593064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i="1" dirty="0" err="1">
                <a:ea typeface="Calibri" panose="020F0502020204030204" pitchFamily="34" charset="0"/>
              </a:rPr>
              <a:t>Roberto</a:t>
            </a:r>
            <a:r>
              <a:rPr lang="tr-TR" sz="1200" i="1" dirty="0">
                <a:ea typeface="Calibri" panose="020F0502020204030204" pitchFamily="34" charset="0"/>
              </a:rPr>
              <a:t> </a:t>
            </a:r>
            <a:r>
              <a:rPr lang="tr-TR" sz="1200" i="1" dirty="0" err="1">
                <a:ea typeface="Calibri" panose="020F0502020204030204" pitchFamily="34" charset="0"/>
              </a:rPr>
              <a:t>Pastor-Barriuso</a:t>
            </a:r>
            <a:r>
              <a:rPr lang="tr-TR" sz="1200" i="1" dirty="0">
                <a:ea typeface="Calibri" panose="020F0502020204030204" pitchFamily="34" charset="0"/>
              </a:rPr>
              <a:t>, </a:t>
            </a:r>
            <a:r>
              <a:rPr lang="tr-TR" sz="1200" i="1" dirty="0" err="1">
                <a:ea typeface="Calibri" panose="020F0502020204030204" pitchFamily="34" charset="0"/>
              </a:rPr>
              <a:t>Jose</a:t>
            </a:r>
            <a:r>
              <a:rPr lang="tr-TR" sz="1200" i="1" dirty="0">
                <a:ea typeface="Calibri" panose="020F0502020204030204" pitchFamily="34" charset="0"/>
              </a:rPr>
              <a:t>´ R. </a:t>
            </a:r>
            <a:r>
              <a:rPr lang="tr-TR" sz="1200" i="1" dirty="0" err="1">
                <a:ea typeface="Calibri" panose="020F0502020204030204" pitchFamily="34" charset="0"/>
              </a:rPr>
              <a:t>Banegas</a:t>
            </a:r>
            <a:r>
              <a:rPr lang="tr-TR" sz="1200" i="1" dirty="0">
                <a:ea typeface="Calibri" panose="020F0502020204030204" pitchFamily="34" charset="0"/>
              </a:rPr>
              <a:t> et al. </a:t>
            </a:r>
            <a:r>
              <a:rPr lang="tr-TR" sz="1200" i="1" dirty="0" err="1">
                <a:ea typeface="Calibri" panose="020F0502020204030204" pitchFamily="34" charset="0"/>
              </a:rPr>
              <a:t>Lancet</a:t>
            </a:r>
            <a:r>
              <a:rPr lang="tr-TR" sz="1200" i="1" dirty="0">
                <a:ea typeface="Calibri" panose="020F0502020204030204" pitchFamily="34" charset="0"/>
              </a:rPr>
              <a:t> 2002; 360:1903 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4575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E798E22-86F7-4BB7-B1CF-B85EE6F52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8762"/>
          <a:stretch/>
        </p:blipFill>
        <p:spPr>
          <a:xfrm>
            <a:off x="0" y="155270"/>
            <a:ext cx="12192000" cy="5990252"/>
          </a:xfrm>
          <a:prstGeom prst="rect">
            <a:avLst/>
          </a:prstGeom>
        </p:spPr>
      </p:pic>
      <p:grpSp>
        <p:nvGrpSpPr>
          <p:cNvPr id="7" name="Grup 6">
            <a:extLst>
              <a:ext uri="{FF2B5EF4-FFF2-40B4-BE49-F238E27FC236}">
                <a16:creationId xmlns:a16="http://schemas.microsoft.com/office/drawing/2014/main" id="{67E43766-B8C4-41B7-AC36-ABDCCAF3275B}"/>
              </a:ext>
            </a:extLst>
          </p:cNvPr>
          <p:cNvGrpSpPr>
            <a:grpSpLocks/>
          </p:cNvGrpSpPr>
          <p:nvPr/>
        </p:nvGrpSpPr>
        <p:grpSpPr bwMode="auto">
          <a:xfrm>
            <a:off x="729544" y="1307352"/>
            <a:ext cx="10673205" cy="4052067"/>
            <a:chOff x="-1759732" y="1663287"/>
            <a:chExt cx="9975926" cy="2491991"/>
          </a:xfrm>
        </p:grpSpPr>
        <p:pic>
          <p:nvPicPr>
            <p:cNvPr id="8" name="Resim 12">
              <a:extLst>
                <a:ext uri="{FF2B5EF4-FFF2-40B4-BE49-F238E27FC236}">
                  <a16:creationId xmlns:a16="http://schemas.microsoft.com/office/drawing/2014/main" id="{D992CFE0-D52C-4026-818B-02DB4AC35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9732" y="1663287"/>
              <a:ext cx="9975926" cy="249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C735FC6-D2EF-4B6F-9B47-DD1342DDD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54582" y="2105538"/>
              <a:ext cx="9208115" cy="172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defTabSz="355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0"/>
                </a:spcBef>
                <a:buClr>
                  <a:srgbClr val="4BACC6"/>
                </a:buClr>
                <a:buBlip>
                  <a:blip r:embed="rId4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65 yaşın altındaki katılımcılar değerlendirildiğinde,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diyastolik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 değerinden bağımsız olarak (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diyastolik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 60-100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mmHg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arasında iken),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basıncındaki artışlarda (120-160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mmHg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arasında)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kardiyovasküler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nedenlere ve tüm nedenlere bağlı ölümlerin doğrusal arttığı görülmüştür. </a:t>
              </a:r>
            </a:p>
          </p:txBody>
        </p:sp>
      </p:grpSp>
      <p:sp>
        <p:nvSpPr>
          <p:cNvPr id="11" name="Dikdörtgen 10">
            <a:extLst>
              <a:ext uri="{FF2B5EF4-FFF2-40B4-BE49-F238E27FC236}">
                <a16:creationId xmlns:a16="http://schemas.microsoft.com/office/drawing/2014/main" id="{B567B595-EA24-4A4F-89E0-BD51F1A5D296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800" b="1" dirty="0">
                <a:solidFill>
                  <a:prstClr val="black"/>
                </a:solidFill>
                <a:latin typeface="Calibri "/>
              </a:rPr>
              <a:t>Yaş ve Kan Basıncı ve Mortalite</a:t>
            </a:r>
            <a:r>
              <a:rPr lang="tr-TR" sz="2800" b="1" dirty="0">
                <a:solidFill>
                  <a:prstClr val="black"/>
                </a:solidFill>
                <a:latin typeface="Calibri "/>
              </a:rPr>
              <a:t>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F17530BA-29EB-415C-BE1C-13A9E8B536FB}"/>
              </a:ext>
            </a:extLst>
          </p:cNvPr>
          <p:cNvSpPr/>
          <p:nvPr/>
        </p:nvSpPr>
        <p:spPr>
          <a:xfrm>
            <a:off x="729544" y="594003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i="1" dirty="0" err="1">
                <a:ea typeface="Calibri" panose="020F0502020204030204" pitchFamily="34" charset="0"/>
              </a:rPr>
              <a:t>Roberto</a:t>
            </a:r>
            <a:r>
              <a:rPr lang="tr-TR" sz="1200" i="1" dirty="0">
                <a:ea typeface="Calibri" panose="020F0502020204030204" pitchFamily="34" charset="0"/>
              </a:rPr>
              <a:t> </a:t>
            </a:r>
            <a:r>
              <a:rPr lang="tr-TR" sz="1200" i="1" dirty="0" err="1">
                <a:ea typeface="Calibri" panose="020F0502020204030204" pitchFamily="34" charset="0"/>
              </a:rPr>
              <a:t>Pastor-Barriuso</a:t>
            </a:r>
            <a:r>
              <a:rPr lang="tr-TR" sz="1200" i="1" dirty="0">
                <a:ea typeface="Calibri" panose="020F0502020204030204" pitchFamily="34" charset="0"/>
              </a:rPr>
              <a:t>, </a:t>
            </a:r>
            <a:r>
              <a:rPr lang="tr-TR" sz="1200" i="1" dirty="0" err="1">
                <a:ea typeface="Calibri" panose="020F0502020204030204" pitchFamily="34" charset="0"/>
              </a:rPr>
              <a:t>Jose</a:t>
            </a:r>
            <a:r>
              <a:rPr lang="tr-TR" sz="1200" i="1" dirty="0">
                <a:ea typeface="Calibri" panose="020F0502020204030204" pitchFamily="34" charset="0"/>
              </a:rPr>
              <a:t>´ R. </a:t>
            </a:r>
            <a:r>
              <a:rPr lang="tr-TR" sz="1200" i="1" dirty="0" err="1">
                <a:ea typeface="Calibri" panose="020F0502020204030204" pitchFamily="34" charset="0"/>
              </a:rPr>
              <a:t>Banegas</a:t>
            </a:r>
            <a:r>
              <a:rPr lang="tr-TR" sz="1200" i="1" dirty="0">
                <a:ea typeface="Calibri" panose="020F0502020204030204" pitchFamily="34" charset="0"/>
              </a:rPr>
              <a:t> et al. </a:t>
            </a:r>
            <a:r>
              <a:rPr lang="tr-TR" sz="1200" i="1" dirty="0" err="1">
                <a:ea typeface="Calibri" panose="020F0502020204030204" pitchFamily="34" charset="0"/>
              </a:rPr>
              <a:t>Lancet</a:t>
            </a:r>
            <a:r>
              <a:rPr lang="tr-TR" sz="1200" i="1" dirty="0">
                <a:ea typeface="Calibri" panose="020F0502020204030204" pitchFamily="34" charset="0"/>
              </a:rPr>
              <a:t> 2002; 360:1903 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1268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E798E22-86F7-4BB7-B1CF-B85EE6F52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8762"/>
          <a:stretch/>
        </p:blipFill>
        <p:spPr>
          <a:xfrm>
            <a:off x="0" y="128360"/>
            <a:ext cx="12192000" cy="5990252"/>
          </a:xfrm>
          <a:prstGeom prst="rect">
            <a:avLst/>
          </a:prstGeom>
        </p:spPr>
      </p:pic>
      <p:grpSp>
        <p:nvGrpSpPr>
          <p:cNvPr id="7" name="Grup 6">
            <a:extLst>
              <a:ext uri="{FF2B5EF4-FFF2-40B4-BE49-F238E27FC236}">
                <a16:creationId xmlns:a16="http://schemas.microsoft.com/office/drawing/2014/main" id="{67E43766-B8C4-41B7-AC36-ABDCCAF3275B}"/>
              </a:ext>
            </a:extLst>
          </p:cNvPr>
          <p:cNvGrpSpPr>
            <a:grpSpLocks/>
          </p:cNvGrpSpPr>
          <p:nvPr/>
        </p:nvGrpSpPr>
        <p:grpSpPr bwMode="auto">
          <a:xfrm>
            <a:off x="723064" y="1379037"/>
            <a:ext cx="10745872" cy="4099926"/>
            <a:chOff x="-1759732" y="1663287"/>
            <a:chExt cx="9975926" cy="2521424"/>
          </a:xfrm>
        </p:grpSpPr>
        <p:pic>
          <p:nvPicPr>
            <p:cNvPr id="8" name="Resim 12">
              <a:extLst>
                <a:ext uri="{FF2B5EF4-FFF2-40B4-BE49-F238E27FC236}">
                  <a16:creationId xmlns:a16="http://schemas.microsoft.com/office/drawing/2014/main" id="{D992CFE0-D52C-4026-818B-02DB4AC35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9732" y="1663287"/>
              <a:ext cx="9975926" cy="249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C735FC6-D2EF-4B6F-9B47-DD1342DDD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41808" y="1778209"/>
              <a:ext cx="9540079" cy="2406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defTabSz="355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355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355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0"/>
                </a:spcBef>
                <a:buClr>
                  <a:srgbClr val="4BACC6"/>
                </a:buClr>
                <a:buBlip>
                  <a:blip r:embed="rId4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65 yaş ve üzerinde;  hem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 (120-160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mmHg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) artışı  hem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diastolik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basıncının 80-90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mmHg'nin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üzerindeki seviyelerde olması durumunda artmış bir ölüm risk ile ilişkilendirilmiştir. </a:t>
              </a:r>
            </a:p>
            <a:p>
              <a:pPr lvl="0">
                <a:lnSpc>
                  <a:spcPct val="150000"/>
                </a:lnSpc>
                <a:spcBef>
                  <a:spcPts val="0"/>
                </a:spcBef>
                <a:buClr>
                  <a:srgbClr val="4BACC6"/>
                </a:buClr>
                <a:buBlip>
                  <a:blip r:embed="rId4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50 yaşından sonra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diyastolik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basıncına göre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 hasarları öngörmede daha öne çıkmaktadır ve yaşlılarda nabız basıncı (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ve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diastolik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 arasındaki fark) yüksek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kardiyovasküler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riski işaret etmektedir.</a:t>
              </a:r>
            </a:p>
          </p:txBody>
        </p:sp>
      </p:grpSp>
      <p:sp>
        <p:nvSpPr>
          <p:cNvPr id="11" name="Dikdörtgen 10">
            <a:extLst>
              <a:ext uri="{FF2B5EF4-FFF2-40B4-BE49-F238E27FC236}">
                <a16:creationId xmlns:a16="http://schemas.microsoft.com/office/drawing/2014/main" id="{56DBEF56-743B-4320-BEF3-808D40D07356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800" b="1" dirty="0">
                <a:solidFill>
                  <a:prstClr val="black"/>
                </a:solidFill>
              </a:rPr>
              <a:t>Yaş ve Kan Basıncı ve Mortalite</a:t>
            </a:r>
            <a:r>
              <a:rPr lang="tr-TR" sz="2800" b="1" dirty="0">
                <a:solidFill>
                  <a:prstClr val="black"/>
                </a:solidFill>
              </a:rPr>
              <a:t>-3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CBA3BD4F-87BC-4914-BFA1-FCF42EF48124}"/>
              </a:ext>
            </a:extLst>
          </p:cNvPr>
          <p:cNvSpPr/>
          <p:nvPr/>
        </p:nvSpPr>
        <p:spPr>
          <a:xfrm>
            <a:off x="723064" y="59801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i="1" dirty="0" err="1">
                <a:ea typeface="Calibri" panose="020F0502020204030204" pitchFamily="34" charset="0"/>
              </a:rPr>
              <a:t>Roberto</a:t>
            </a:r>
            <a:r>
              <a:rPr lang="tr-TR" sz="1200" i="1" dirty="0">
                <a:ea typeface="Calibri" panose="020F0502020204030204" pitchFamily="34" charset="0"/>
              </a:rPr>
              <a:t> </a:t>
            </a:r>
            <a:r>
              <a:rPr lang="tr-TR" sz="1200" i="1" dirty="0" err="1">
                <a:ea typeface="Calibri" panose="020F0502020204030204" pitchFamily="34" charset="0"/>
              </a:rPr>
              <a:t>Pastor-Barriuso</a:t>
            </a:r>
            <a:r>
              <a:rPr lang="tr-TR" sz="1200" i="1" dirty="0">
                <a:ea typeface="Calibri" panose="020F0502020204030204" pitchFamily="34" charset="0"/>
              </a:rPr>
              <a:t>, </a:t>
            </a:r>
            <a:r>
              <a:rPr lang="tr-TR" sz="1200" i="1" dirty="0" err="1">
                <a:ea typeface="Calibri" panose="020F0502020204030204" pitchFamily="34" charset="0"/>
              </a:rPr>
              <a:t>Jose</a:t>
            </a:r>
            <a:r>
              <a:rPr lang="tr-TR" sz="1200" i="1" dirty="0">
                <a:ea typeface="Calibri" panose="020F0502020204030204" pitchFamily="34" charset="0"/>
              </a:rPr>
              <a:t>´ R. </a:t>
            </a:r>
            <a:r>
              <a:rPr lang="tr-TR" sz="1200" i="1" dirty="0" err="1">
                <a:ea typeface="Calibri" panose="020F0502020204030204" pitchFamily="34" charset="0"/>
              </a:rPr>
              <a:t>Banegas</a:t>
            </a:r>
            <a:r>
              <a:rPr lang="tr-TR" sz="1200" i="1" dirty="0">
                <a:ea typeface="Calibri" panose="020F0502020204030204" pitchFamily="34" charset="0"/>
              </a:rPr>
              <a:t> et al. </a:t>
            </a:r>
            <a:r>
              <a:rPr lang="tr-TR" sz="1200" i="1" dirty="0" err="1">
                <a:ea typeface="Calibri" panose="020F0502020204030204" pitchFamily="34" charset="0"/>
              </a:rPr>
              <a:t>Lancet</a:t>
            </a:r>
            <a:r>
              <a:rPr lang="tr-TR" sz="1200" i="1" dirty="0">
                <a:ea typeface="Calibri" panose="020F0502020204030204" pitchFamily="34" charset="0"/>
              </a:rPr>
              <a:t> 2002; 360:1903 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40896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705323" y="600888"/>
            <a:ext cx="10507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 Basıncına Risk Faktörleri Eklendiğinde Total KVH Görülme Oranı 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796336" y="1253515"/>
            <a:ext cx="10521636" cy="4450888"/>
            <a:chOff x="796336" y="1253515"/>
            <a:chExt cx="10521636" cy="4450888"/>
          </a:xfrm>
        </p:grpSpPr>
        <p:sp>
          <p:nvSpPr>
            <p:cNvPr id="4" name="Dikdörtgen 3"/>
            <p:cNvSpPr/>
            <p:nvPr/>
          </p:nvSpPr>
          <p:spPr>
            <a:xfrm>
              <a:off x="796336" y="1253515"/>
              <a:ext cx="10521636" cy="44508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EC1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" name="Grup 1"/>
            <p:cNvGrpSpPr/>
            <p:nvPr/>
          </p:nvGrpSpPr>
          <p:grpSpPr>
            <a:xfrm>
              <a:off x="968756" y="1378051"/>
              <a:ext cx="10082767" cy="4193687"/>
              <a:chOff x="938477" y="1378051"/>
              <a:chExt cx="10082767" cy="4193687"/>
            </a:xfrm>
          </p:grpSpPr>
          <p:graphicFrame>
            <p:nvGraphicFramePr>
              <p:cNvPr id="5" name="Grafik 4">
                <a:extLst>
                  <a:ext uri="{FF2B5EF4-FFF2-40B4-BE49-F238E27FC236}">
                    <a16:creationId xmlns:a16="http://schemas.microsoft.com/office/drawing/2014/main" id="{484809F4-E5C5-496B-85E1-B8C8EC4ACDC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26283573"/>
                  </p:ext>
                </p:extLst>
              </p:nvPr>
            </p:nvGraphicFramePr>
            <p:xfrm>
              <a:off x="1391447" y="1378051"/>
              <a:ext cx="9629797" cy="41936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" name="Metin kutusu 5">
                <a:extLst>
                  <a:ext uri="{FF2B5EF4-FFF2-40B4-BE49-F238E27FC236}">
                    <a16:creationId xmlns:a16="http://schemas.microsoft.com/office/drawing/2014/main" id="{DB25179D-61D3-433F-9F17-1924D3FA70DE}"/>
                  </a:ext>
                </a:extLst>
              </p:cNvPr>
              <p:cNvSpPr txBox="1"/>
              <p:nvPr/>
            </p:nvSpPr>
            <p:spPr>
              <a:xfrm>
                <a:off x="938477" y="1538130"/>
                <a:ext cx="430887" cy="314893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5-yera CVD risk </a:t>
                </a:r>
                <a:r>
                  <a:rPr kumimoji="0" lang="tr-T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</a:t>
                </a:r>
                <a:r>
                  <a:rPr kumimoji="0" lang="tr-T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100 </a:t>
                </a:r>
                <a:r>
                  <a:rPr kumimoji="0" lang="tr-T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people</a:t>
                </a:r>
                <a:endParaRPr kumimoji="0" lang="tr-T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2 Metin kutusu">
              <a:extLst>
                <a:ext uri="{FF2B5EF4-FFF2-40B4-BE49-F238E27FC236}">
                  <a16:creationId xmlns:a16="http://schemas.microsoft.com/office/drawing/2014/main" id="{77D5E5E4-E99B-4EFB-AFDB-03864EF5A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382" y="5172767"/>
              <a:ext cx="947775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tr-T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Diyabetik olmayan, sigara içmeyen, total kolesterol:154 mg/dl, HDL 62 mg/</a:t>
              </a:r>
              <a:r>
                <a:rPr kumimoji="0" lang="tr-TR" altLang="tr-TR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dL</a:t>
              </a:r>
              <a:r>
                <a:rPr kumimoji="0" lang="tr-TR" altLang="tr-T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50 yaşında kadın hastaya kıyasla 5 yıllık </a:t>
              </a:r>
              <a:r>
                <a:rPr kumimoji="0" lang="tr-TR" altLang="tr-TR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kardiyovasküler</a:t>
              </a:r>
              <a:r>
                <a:rPr kumimoji="0" lang="tr-TR" altLang="tr-T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risk </a:t>
              </a:r>
            </a:p>
          </p:txBody>
        </p:sp>
      </p:grp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2C0E449-E341-4F02-860E-355EFF6FDCA9}"/>
              </a:ext>
            </a:extLst>
          </p:cNvPr>
          <p:cNvSpPr/>
          <p:nvPr/>
        </p:nvSpPr>
        <p:spPr>
          <a:xfrm>
            <a:off x="796336" y="593607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i="1" dirty="0" err="1">
                <a:ea typeface="Calibri" panose="020F0502020204030204" pitchFamily="34" charset="0"/>
              </a:rPr>
              <a:t>Roberto</a:t>
            </a:r>
            <a:r>
              <a:rPr lang="tr-TR" sz="1200" i="1" dirty="0">
                <a:ea typeface="Calibri" panose="020F0502020204030204" pitchFamily="34" charset="0"/>
              </a:rPr>
              <a:t> </a:t>
            </a:r>
            <a:r>
              <a:rPr lang="tr-TR" sz="1200" i="1" dirty="0" err="1">
                <a:ea typeface="Calibri" panose="020F0502020204030204" pitchFamily="34" charset="0"/>
              </a:rPr>
              <a:t>Pastor-Barriuso</a:t>
            </a:r>
            <a:r>
              <a:rPr lang="tr-TR" sz="1200" i="1" dirty="0">
                <a:ea typeface="Calibri" panose="020F0502020204030204" pitchFamily="34" charset="0"/>
              </a:rPr>
              <a:t>, </a:t>
            </a:r>
            <a:r>
              <a:rPr lang="tr-TR" sz="1200" i="1" dirty="0" err="1">
                <a:ea typeface="Calibri" panose="020F0502020204030204" pitchFamily="34" charset="0"/>
              </a:rPr>
              <a:t>Jose</a:t>
            </a:r>
            <a:r>
              <a:rPr lang="tr-TR" sz="1200" i="1" dirty="0">
                <a:ea typeface="Calibri" panose="020F0502020204030204" pitchFamily="34" charset="0"/>
              </a:rPr>
              <a:t>´ R. </a:t>
            </a:r>
            <a:r>
              <a:rPr lang="tr-TR" sz="1200" i="1" dirty="0" err="1">
                <a:ea typeface="Calibri" panose="020F0502020204030204" pitchFamily="34" charset="0"/>
              </a:rPr>
              <a:t>Banegas</a:t>
            </a:r>
            <a:r>
              <a:rPr lang="tr-TR" sz="1200" i="1" dirty="0">
                <a:ea typeface="Calibri" panose="020F0502020204030204" pitchFamily="34" charset="0"/>
              </a:rPr>
              <a:t> et al. </a:t>
            </a:r>
            <a:r>
              <a:rPr lang="tr-TR" sz="1200" i="1" dirty="0" err="1">
                <a:ea typeface="Calibri" panose="020F0502020204030204" pitchFamily="34" charset="0"/>
              </a:rPr>
              <a:t>Lancet</a:t>
            </a:r>
            <a:r>
              <a:rPr lang="tr-TR" sz="1200" i="1" dirty="0">
                <a:ea typeface="Calibri" panose="020F0502020204030204" pitchFamily="34" charset="0"/>
              </a:rPr>
              <a:t> 2002; 360:1903 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37067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7" y="1460587"/>
            <a:ext cx="5634744" cy="4013796"/>
            <a:chOff x="766056" y="1460587"/>
            <a:chExt cx="5810357" cy="4171148"/>
          </a:xfrm>
        </p:grpSpPr>
        <p:sp>
          <p:nvSpPr>
            <p:cNvPr id="8" name="Dikdörtgen 7"/>
            <p:cNvSpPr/>
            <p:nvPr/>
          </p:nvSpPr>
          <p:spPr>
            <a:xfrm>
              <a:off x="766056" y="1460587"/>
              <a:ext cx="5810357" cy="41711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1080666" y="2038976"/>
              <a:ext cx="5395836" cy="3550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2004 yılında yapılan bu çalışmaya göre 2008’den 2030’a dünya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mortalite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nedenleri projeksiyonunda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kardiyovasküler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hastalıklar ve kanserler en üst sırada yer almaktadır. 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57790" y="575009"/>
            <a:ext cx="9875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2008’den 2030’a Dünya </a:t>
            </a:r>
            <a:r>
              <a:rPr lang="tr-TR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Mortalite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 Nedenleri Projeksiyonu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79BAB4C-E759-4769-9750-2D123514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1" y="1333419"/>
            <a:ext cx="5316353" cy="41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Dünyada Hipertansiyon </a:t>
            </a:r>
            <a:r>
              <a:rPr kumimoji="0" lang="tr-TR" alt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Prevalans</a:t>
            </a: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Dağılımı, 25 Yaş </a:t>
            </a:r>
            <a:r>
              <a:rPr lang="tr-TR" altLang="tr-TR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kumimoji="0" lang="tr-TR" alt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9B13F9F-18DF-4199-9A4D-2B9AA22A6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-558" r="656"/>
          <a:stretch/>
        </p:blipFill>
        <p:spPr>
          <a:xfrm>
            <a:off x="771933" y="1205071"/>
            <a:ext cx="10582371" cy="4723390"/>
          </a:xfrm>
          <a:prstGeom prst="rect">
            <a:avLst/>
          </a:prstGeom>
          <a:solidFill>
            <a:schemeClr val="bg1"/>
          </a:solidFill>
          <a:ln>
            <a:solidFill>
              <a:srgbClr val="AEC1E0"/>
            </a:solidFill>
          </a:ln>
        </p:spPr>
      </p:pic>
    </p:spTree>
    <p:extLst>
      <p:ext uri="{BB962C8B-B14F-4D97-AF65-F5344CB8AC3E}">
        <p14:creationId xmlns:p14="http://schemas.microsoft.com/office/powerpoint/2010/main" val="32330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Türkiye Hipertansiyon </a:t>
            </a:r>
            <a:r>
              <a:rPr kumimoji="0" lang="tr-TR" alt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Prevalansı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9222A07-D9AA-487A-B681-C20405039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5949" b="3067"/>
          <a:stretch/>
        </p:blipFill>
        <p:spPr bwMode="auto">
          <a:xfrm>
            <a:off x="788666" y="1345502"/>
            <a:ext cx="7386499" cy="358045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330312E-26A3-4FCA-96C6-3CA50B7C1B7B}"/>
              </a:ext>
            </a:extLst>
          </p:cNvPr>
          <p:cNvSpPr txBox="1"/>
          <p:nvPr/>
        </p:nvSpPr>
        <p:spPr>
          <a:xfrm>
            <a:off x="675044" y="5824007"/>
            <a:ext cx="785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Türk Hipertansiyon ve Böbrek Hastalıkları Derneği, 2001. Prevalans Çalışması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**PatenT2.http://www.turkhipertansiyon.org/prevalans_calisması_2.php.</a:t>
            </a:r>
          </a:p>
        </p:txBody>
      </p:sp>
    </p:spTree>
    <p:extLst>
      <p:ext uri="{BB962C8B-B14F-4D97-AF65-F5344CB8AC3E}">
        <p14:creationId xmlns:p14="http://schemas.microsoft.com/office/powerpoint/2010/main" val="4262760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Yaş ve Hipertansiyon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Prevalansı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29261E-5604-4410-9AE8-E5CE704C4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46" y="1255680"/>
            <a:ext cx="8147610" cy="4178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330312E-26A3-4FCA-96C6-3CA50B7C1B7B}"/>
              </a:ext>
            </a:extLst>
          </p:cNvPr>
          <p:cNvSpPr txBox="1"/>
          <p:nvPr/>
        </p:nvSpPr>
        <p:spPr>
          <a:xfrm>
            <a:off x="675044" y="5824007"/>
            <a:ext cx="785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*Türk Hipertansiyon ve Böbrek Hastalıkları Derneği, 2001. Prevalans Çalışması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**PatenT2.http://www.turkhipertansiyon.org/prevalans_calisması_2.php.</a:t>
            </a:r>
          </a:p>
        </p:txBody>
      </p:sp>
      <p:sp>
        <p:nvSpPr>
          <p:cNvPr id="6" name="6 Metin kutusu">
            <a:extLst>
              <a:ext uri="{FF2B5EF4-FFF2-40B4-BE49-F238E27FC236}">
                <a16:creationId xmlns:a16="http://schemas.microsoft.com/office/drawing/2014/main" id="{FAACC87A-EAF8-4A69-8E69-E513E6833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46" y="5594102"/>
            <a:ext cx="104605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dirty="0">
                <a:latin typeface="Arial" panose="020B0604020202020204" pitchFamily="34" charset="0"/>
              </a:rPr>
              <a:t>PatenT:2003</a:t>
            </a:r>
          </a:p>
        </p:txBody>
      </p:sp>
    </p:spTree>
    <p:extLst>
      <p:ext uri="{BB962C8B-B14F-4D97-AF65-F5344CB8AC3E}">
        <p14:creationId xmlns:p14="http://schemas.microsoft.com/office/powerpoint/2010/main" val="122123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4794719" y="642763"/>
            <a:ext cx="6492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Neler Öğreneceğiz?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E6821DB-3B53-463C-9E86-40C34E6F857D}"/>
              </a:ext>
            </a:extLst>
          </p:cNvPr>
          <p:cNvSpPr txBox="1"/>
          <p:nvPr/>
        </p:nvSpPr>
        <p:spPr>
          <a:xfrm>
            <a:off x="4794719" y="1263954"/>
            <a:ext cx="68617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srgbClr val="C00000"/>
                </a:solidFill>
                <a:latin typeface="Calibri"/>
              </a:rPr>
              <a:t>Bu eğitimde;</a:t>
            </a:r>
          </a:p>
          <a:p>
            <a:pPr marL="285750" lvl="0" indent="-285750" defTabSz="4572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/>
              <a:t>Hipertansiyonun tanımı ve sınıflandırma</a:t>
            </a:r>
          </a:p>
          <a:p>
            <a:pPr marL="285750" lvl="0" indent="-285750" defTabSz="4572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/>
              <a:t>Hipertansiyon epidemiyolojisi</a:t>
            </a:r>
          </a:p>
          <a:p>
            <a:pPr marL="285750" lvl="0" indent="-285750" defTabSz="4572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/>
              <a:t>Hipertansiyon risk faktörleri</a:t>
            </a:r>
          </a:p>
          <a:p>
            <a:pPr marL="285750" lvl="0" indent="-285750" defTabSz="4572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/>
              <a:t>Kan basıncı ölçümü ve evreleri</a:t>
            </a:r>
          </a:p>
          <a:p>
            <a:pPr marL="285750" lvl="0" indent="-285750" defTabSz="4572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/>
              <a:t>Hipertansiyonda öykü ve fizik muayene</a:t>
            </a:r>
          </a:p>
          <a:p>
            <a:pPr marL="285750" lvl="0" indent="-285750" defTabSz="4572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/>
              <a:t>Hipertansiyonda laboratuvar testleri ve izlem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hakkında bilgi sahibi olacaksınız.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B66F1CC-766C-4E64-9739-74C0BD36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5" y="1472381"/>
            <a:ext cx="33147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Türkiye’de Hipertansiyon Epidemiyolojisi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E5E13A2-9432-486F-B007-B48E1E1C3D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" t="1968" r="1369" b="1960"/>
          <a:stretch/>
        </p:blipFill>
        <p:spPr>
          <a:xfrm>
            <a:off x="812301" y="1297418"/>
            <a:ext cx="9489170" cy="4263163"/>
          </a:xfr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55C741C7-DABE-437F-898F-E1D37255E523}"/>
              </a:ext>
            </a:extLst>
          </p:cNvPr>
          <p:cNvSpPr/>
          <p:nvPr/>
        </p:nvSpPr>
        <p:spPr>
          <a:xfrm>
            <a:off x="675044" y="5718423"/>
            <a:ext cx="62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Altun</a:t>
            </a: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B, Arıcı M, et al. </a:t>
            </a:r>
            <a:r>
              <a:rPr kumimoji="0" 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Hypertension</a:t>
            </a: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. 23 (10):1817-1823, 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gövde"/>
                <a:ea typeface="+mn-ea"/>
                <a:cs typeface="Times New Roman" panose="02020603050405020304" pitchFamily="18" charset="0"/>
              </a:rPr>
              <a:t>**PatenT2, </a:t>
            </a: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gövde"/>
                <a:ea typeface="+mn-ea"/>
                <a:cs typeface="Times New Roman" panose="02020603050405020304" pitchFamily="18" charset="0"/>
                <a:hlinkClick r:id="rId4"/>
              </a:rPr>
              <a:t>www.turkhipertansiyon.org</a:t>
            </a: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gövde"/>
                <a:ea typeface="+mn-ea"/>
                <a:cs typeface="Times New Roman" panose="02020603050405020304" pitchFamily="18" charset="0"/>
              </a:rPr>
              <a:t>, 2012</a:t>
            </a:r>
            <a:endParaRPr kumimoji="0" lang="tr-TR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göv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0963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Türkiye’de Erişkin Popülasyonda Hipertansiyon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Prevalansı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796157" y="1271481"/>
            <a:ext cx="9377300" cy="4638809"/>
            <a:chOff x="675044" y="1271483"/>
            <a:chExt cx="9498747" cy="4506622"/>
          </a:xfrm>
        </p:grpSpPr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980E56A6-1B51-4632-8336-9F26EF871368}"/>
                </a:ext>
              </a:extLst>
            </p:cNvPr>
            <p:cNvSpPr/>
            <p:nvPr/>
          </p:nvSpPr>
          <p:spPr>
            <a:xfrm>
              <a:off x="675045" y="5434442"/>
              <a:ext cx="9498746" cy="343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Calibri" panose="020F0502020204030204" pitchFamily="34" charset="0"/>
                  <a:cs typeface="Times New Roman" panose="02020603050405020304" pitchFamily="18" charset="0"/>
                </a:rPr>
                <a:t>PatenT</a:t>
              </a:r>
              <a:r>
                <a:rPr kumimoji="0" lang="tr-T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Calibri" panose="020F0502020204030204" pitchFamily="34" charset="0"/>
                  <a:cs typeface="Times New Roman" panose="02020603050405020304" pitchFamily="18" charset="0"/>
                </a:rPr>
                <a:t> ve PatenT2</a:t>
              </a:r>
              <a:endPara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 rotWithShape="1">
            <a:blip r:embed="rId2"/>
            <a:srcRect r="-261"/>
            <a:stretch/>
          </p:blipFill>
          <p:spPr>
            <a:xfrm>
              <a:off x="675044" y="1271483"/>
              <a:ext cx="9498746" cy="4121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0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PatenT2</a:t>
            </a:r>
            <a:endParaRPr kumimoji="0" lang="en-US" alt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F279563-3EF3-4113-BDC8-153F8405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00" y="1320713"/>
            <a:ext cx="10584137" cy="44442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01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60586"/>
            <a:ext cx="5864857" cy="4223107"/>
            <a:chOff x="766055" y="1460586"/>
            <a:chExt cx="6047642" cy="4388664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47642" cy="438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1080666" y="1655100"/>
              <a:ext cx="5589411" cy="349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Ülkemizde erişkin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hipertansif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hastalardaki kronik böbrek hastalığının varlığına yönelik bu çalışmada hastaların %31’inde kronik böbrek hastalığı olmadığını, %56.3’ünde ise herhangi bir evrede kronik böbrek hastalığı olduğunu görüyoruz.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Türkiye’de </a:t>
            </a:r>
            <a:r>
              <a:rPr lang="tr-TR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Hipertansif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 Yetişkinlerde KBH Varlığı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16A525C-D7F4-47D2-A228-B1D89F8FA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36" y="2011145"/>
            <a:ext cx="5132415" cy="315079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CFC790B-76AA-421C-8259-BECB7105195E}"/>
              </a:ext>
            </a:extLst>
          </p:cNvPr>
          <p:cNvSpPr/>
          <p:nvPr/>
        </p:nvSpPr>
        <p:spPr>
          <a:xfrm>
            <a:off x="675044" y="5991322"/>
            <a:ext cx="4144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i="1" dirty="0"/>
              <a:t>*CREDIT - Türkiye Kronik Böbrek Hastalığı </a:t>
            </a:r>
            <a:r>
              <a:rPr lang="tr-TR" sz="1200" i="1" dirty="0" err="1"/>
              <a:t>Prevalansı</a:t>
            </a:r>
            <a:r>
              <a:rPr lang="tr-TR" sz="1200" i="1" dirty="0"/>
              <a:t> Araştırması</a:t>
            </a:r>
          </a:p>
        </p:txBody>
      </p:sp>
    </p:spTree>
    <p:extLst>
      <p:ext uri="{BB962C8B-B14F-4D97-AF65-F5344CB8AC3E}">
        <p14:creationId xmlns:p14="http://schemas.microsoft.com/office/powerpoint/2010/main" val="32260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60586"/>
            <a:ext cx="6155528" cy="4223101"/>
            <a:chOff x="766055" y="1460586"/>
            <a:chExt cx="6187648" cy="4388664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187648" cy="438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921934" y="1704410"/>
              <a:ext cx="5875890" cy="3901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Font typeface="Arial" panose="020B0604020202020204" pitchFamily="34" charset="0"/>
                <a:buChar char="•"/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Hipertansiyon hem küresel çapta hem de ülkemiz için ciddi bir sağlık sorunudur.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Font typeface="Arial" panose="020B0604020202020204" pitchFamily="34" charset="0"/>
                <a:buChar char="•"/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Önlenebilir ve tedavi edilebilir bir hastalıktır.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Font typeface="Arial" panose="020B0604020202020204" pitchFamily="34" charset="0"/>
                <a:buChar char="•"/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Birlikte yapacağımız müdahaleler ile bireylerin hipertansiyon kaynaklı erken yaşta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morbidite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ve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mortalite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gibi durumların yaşanmasının önüne geçebiliriz.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Hipertansiyonun Topluma Etkisi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04A55A2-5849-43A7-8934-97D8362F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999" y="1538754"/>
            <a:ext cx="2761366" cy="349292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E8C271A4-0E89-4230-A04E-A0078DBEA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05" t="10827" r="13362" b="4444"/>
          <a:stretch/>
        </p:blipFill>
        <p:spPr>
          <a:xfrm>
            <a:off x="9385253" y="2250522"/>
            <a:ext cx="2450257" cy="34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0" y="178892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0" y="1906650"/>
            <a:ext cx="12192000" cy="265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477424" y="2551774"/>
            <a:ext cx="5868875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Hipertansiyon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İçin</a:t>
            </a:r>
            <a:r>
              <a:rPr lang="en-US" altLang="ko-KR" sz="4400" b="1" dirty="0">
                <a:solidFill>
                  <a:srgbClr val="D32019"/>
                </a:solidFill>
              </a:rPr>
              <a:t> Risk </a:t>
            </a:r>
            <a:r>
              <a:rPr lang="en-US" altLang="ko-KR" sz="4400" b="1" dirty="0" err="1">
                <a:solidFill>
                  <a:srgbClr val="D32019"/>
                </a:solidFill>
              </a:rPr>
              <a:t>Faktörleri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D32019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6" name="Picture 2" descr="The Partnership – The Defeat-NCD Partnership">
            <a:extLst>
              <a:ext uri="{FF2B5EF4-FFF2-40B4-BE49-F238E27FC236}">
                <a16:creationId xmlns:a16="http://schemas.microsoft.com/office/drawing/2014/main" id="{FE2A8266-1347-4A62-BDBF-5AFEDD01F7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911" y="1710005"/>
            <a:ext cx="3657600" cy="47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360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Hipertansiyon Gelişimine  Katkıda Bulunan Etmenler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BFC2050-26B9-4418-82B2-05C09D4E8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19" r="-1312" b="5515"/>
          <a:stretch/>
        </p:blipFill>
        <p:spPr>
          <a:xfrm>
            <a:off x="846699" y="1435184"/>
            <a:ext cx="9350980" cy="45053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33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Esansiyel Hipertansiyon Risk Faktörleri</a:t>
            </a:r>
          </a:p>
        </p:txBody>
      </p:sp>
      <p:graphicFrame>
        <p:nvGraphicFramePr>
          <p:cNvPr id="5" name="5 İçerik Yer Tutucusu">
            <a:extLst>
              <a:ext uri="{FF2B5EF4-FFF2-40B4-BE49-F238E27FC236}">
                <a16:creationId xmlns:a16="http://schemas.microsoft.com/office/drawing/2014/main" id="{C463E8D2-6E2B-4474-ABFC-CD052F86C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068443"/>
              </p:ext>
            </p:extLst>
          </p:nvPr>
        </p:nvGraphicFramePr>
        <p:xfrm>
          <a:off x="814261" y="1387696"/>
          <a:ext cx="10512221" cy="429946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13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455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Esansiyel</a:t>
                      </a: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Hipertansiyon Risk Faktörleri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İleri yaş artmış kan basıncı özellikle artmış </a:t>
                      </a:r>
                      <a:r>
                        <a:rPr kumimoji="0" lang="tr-TR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sistolik</a:t>
                      </a: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kan basıncı için risk oluşturur.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77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Obezite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Aile hikayesi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 ya da iki ebeveynde hipertansiyon varsa 2 katı kadar daha sık, genetik faktörler ise %30 kan basıncında etkindir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Irk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Siyah ırkta daha sık, daha yüksek, daha erken ortaya çıkar ve hedef organ hasarı daha çok yapar.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Azalmış nefron sayısı</a:t>
                      </a:r>
                      <a:endParaRPr kumimoji="0" lang="tr-T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Genetik faktörler, </a:t>
                      </a:r>
                      <a:r>
                        <a:rPr kumimoji="0" lang="tr-TR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intrauterin</a:t>
                      </a: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gelişim bozukluğu, erken doğum nedeniyle olası azalmış </a:t>
                      </a:r>
                      <a:r>
                        <a:rPr kumimoji="0" lang="tr-TR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nefron</a:t>
                      </a: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sayısı </a:t>
                      </a: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durumu riski ile ilişkilidir.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Yüksek tuz alımı</a:t>
                      </a:r>
                      <a:endParaRPr kumimoji="0" lang="tr-T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Günlük tuz alımı 3000mg/günden yüksek olması hipertansiyon riskini arttırır.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7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Artmış alkol tüketimi</a:t>
                      </a:r>
                      <a:endParaRPr kumimoji="0" lang="tr-T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47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Fiziksel aktivite</a:t>
                      </a:r>
                      <a:endParaRPr kumimoji="0" lang="tr-T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Fiziksel aktivite azlığı hipertansiyon gelişimi riskini arttırırken, egzersiz kan basıncı düşmesine yardımcı olur.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Diyabet ve dislipemi</a:t>
                      </a:r>
                      <a:endParaRPr kumimoji="0" lang="tr-T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 iki durum hipertansiyon riski ile ilişkilidir.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Kişilik özelliği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Bazı kişilik yapısı, depresyon durumunda hipertansiyon daha sık görülür.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60957" marB="60957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659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NaCl</a:t>
            </a: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Alımı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6" name="Group 66">
            <a:extLst>
              <a:ext uri="{FF2B5EF4-FFF2-40B4-BE49-F238E27FC236}">
                <a16:creationId xmlns:a16="http://schemas.microsoft.com/office/drawing/2014/main" id="{6A5779D2-1EC9-4711-86D3-76B9B9E585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600962"/>
              </p:ext>
            </p:extLst>
          </p:nvPr>
        </p:nvGraphicFramePr>
        <p:xfrm>
          <a:off x="855371" y="3596875"/>
          <a:ext cx="10565546" cy="1905452"/>
        </p:xfrm>
        <a:graphic>
          <a:graphicData uri="http://schemas.openxmlformats.org/drawingml/2006/table">
            <a:tbl>
              <a:tblPr/>
              <a:tblGrid>
                <a:gridCol w="2655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3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6" marB="43996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Cinsiyet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Sayı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Ortalama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 saatlik </a:t>
                      </a:r>
                      <a:r>
                        <a:rPr kumimoji="0" 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NaCl</a:t>
                      </a: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Alımı 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(gr/gün)</a:t>
                      </a:r>
                    </a:p>
                  </a:txBody>
                  <a:tcPr marL="88015" marR="88015" marT="43996" marB="43996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Tüm grup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1767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18.04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8.34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6" marB="43996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Erkek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857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19,31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8,67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6" marB="43996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Kadın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910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16,83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7,86</a:t>
                      </a:r>
                    </a:p>
                  </a:txBody>
                  <a:tcPr marL="88015" marR="88015" marT="43996" marB="43996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Group 64">
            <a:extLst>
              <a:ext uri="{FF2B5EF4-FFF2-40B4-BE49-F238E27FC236}">
                <a16:creationId xmlns:a16="http://schemas.microsoft.com/office/drawing/2014/main" id="{7BDE9058-2DFF-497D-87C0-B51727DCD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162898"/>
              </p:ext>
            </p:extLst>
          </p:nvPr>
        </p:nvGraphicFramePr>
        <p:xfrm>
          <a:off x="823968" y="1373191"/>
          <a:ext cx="10599041" cy="1910204"/>
        </p:xfrm>
        <a:graphic>
          <a:graphicData uri="http://schemas.openxmlformats.org/drawingml/2006/table">
            <a:tbl>
              <a:tblPr/>
              <a:tblGrid>
                <a:gridCol w="2567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8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8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5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7" marB="43997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Cinsiyet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Sayı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Ortalama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 saatlik idrar </a:t>
                      </a:r>
                      <a:r>
                        <a:rPr kumimoji="0" 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mEq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/gün)</a:t>
                      </a:r>
                    </a:p>
                  </a:txBody>
                  <a:tcPr marL="88015" marR="88015" marT="43997" marB="43997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Tüm grup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1767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306.7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142.1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7" marB="43997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Erkek</a:t>
                      </a:r>
                      <a:endParaRPr kumimoji="0" lang="tr-T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857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328.4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147.5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7" marB="43997" anchor="ctr" horzOverflow="overflow">
                    <a:lnL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Kadın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910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286.2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133.7</a:t>
                      </a:r>
                    </a:p>
                  </a:txBody>
                  <a:tcPr marL="88015" marR="88015" marT="43997" marB="43997" anchor="ctr" horzOverflow="overflow">
                    <a:lnL>
                      <a:noFill/>
                    </a:lnL>
                    <a:lnR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3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4 Metin kutusu">
            <a:extLst>
              <a:ext uri="{FF2B5EF4-FFF2-40B4-BE49-F238E27FC236}">
                <a16:creationId xmlns:a16="http://schemas.microsoft.com/office/drawing/2014/main" id="{2BAABC33-417E-42EA-9EC4-4435FBEEF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71" y="5936913"/>
            <a:ext cx="865578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*SALTÜRK 2008, Türk Böbrek Hastalıkları ve Hipertansiyon Derneği</a:t>
            </a:r>
          </a:p>
        </p:txBody>
      </p:sp>
    </p:spTree>
    <p:extLst>
      <p:ext uri="{BB962C8B-B14F-4D97-AF65-F5344CB8AC3E}">
        <p14:creationId xmlns:p14="http://schemas.microsoft.com/office/powerpoint/2010/main" val="21080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TURDEP-II-</a:t>
            </a:r>
            <a:r>
              <a:rPr kumimoji="0" lang="tr-TR" alt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Obezite</a:t>
            </a: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ve Hipertansiyon</a:t>
            </a:r>
          </a:p>
        </p:txBody>
      </p:sp>
      <p:graphicFrame>
        <p:nvGraphicFramePr>
          <p:cNvPr id="5" name="Grafik 4">
            <a:extLst>
              <a:ext uri="{FF2B5EF4-FFF2-40B4-BE49-F238E27FC236}">
                <a16:creationId xmlns:a16="http://schemas.microsoft.com/office/drawing/2014/main" id="{9EACF6A3-8F7B-48F2-9A44-4B3E8DDF4E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792908"/>
              </p:ext>
            </p:extLst>
          </p:nvPr>
        </p:nvGraphicFramePr>
        <p:xfrm>
          <a:off x="823968" y="1326183"/>
          <a:ext cx="10245722" cy="4397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ikdörtgen 5">
            <a:extLst>
              <a:ext uri="{FF2B5EF4-FFF2-40B4-BE49-F238E27FC236}">
                <a16:creationId xmlns:a16="http://schemas.microsoft.com/office/drawing/2014/main" id="{C030C7C8-2D6E-43AE-A2CA-590CB900A8C2}"/>
              </a:ext>
            </a:extLst>
          </p:cNvPr>
          <p:cNvSpPr/>
          <p:nvPr/>
        </p:nvSpPr>
        <p:spPr>
          <a:xfrm>
            <a:off x="749725" y="5723339"/>
            <a:ext cx="2486234" cy="484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İ.Satman</a:t>
            </a:r>
            <a:r>
              <a:rPr kumimoji="0" 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TURDEP</a:t>
            </a:r>
          </a:p>
        </p:txBody>
      </p:sp>
    </p:spTree>
    <p:extLst>
      <p:ext uri="{BB962C8B-B14F-4D97-AF65-F5344CB8AC3E}">
        <p14:creationId xmlns:p14="http://schemas.microsoft.com/office/powerpoint/2010/main" val="22809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659BA666-E263-4E01-A3DA-373E0DDFE301}"/>
              </a:ext>
            </a:extLst>
          </p:cNvPr>
          <p:cNvSpPr/>
          <p:nvPr/>
        </p:nvSpPr>
        <p:spPr>
          <a:xfrm>
            <a:off x="835742" y="1229032"/>
            <a:ext cx="10520515" cy="4463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3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Kısaltmalar</a:t>
            </a: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D89BCE88-2EA2-4595-BDF9-0707479A4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579848"/>
              </p:ext>
            </p:extLst>
          </p:nvPr>
        </p:nvGraphicFramePr>
        <p:xfrm>
          <a:off x="1061885" y="1354330"/>
          <a:ext cx="10068232" cy="410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7344">
                  <a:extLst>
                    <a:ext uri="{9D8B030D-6E8A-4147-A177-3AD203B41FA5}">
                      <a16:colId xmlns:a16="http://schemas.microsoft.com/office/drawing/2014/main" val="2783552549"/>
                    </a:ext>
                  </a:extLst>
                </a:gridCol>
                <a:gridCol w="5490888">
                  <a:extLst>
                    <a:ext uri="{9D8B030D-6E8A-4147-A177-3AD203B41FA5}">
                      <a16:colId xmlns:a16="http://schemas.microsoft.com/office/drawing/2014/main" val="4127931115"/>
                    </a:ext>
                  </a:extLst>
                </a:gridCol>
              </a:tblGrid>
              <a:tr h="4099255">
                <a:tc>
                  <a:txBody>
                    <a:bodyPr/>
                    <a:lstStyle/>
                    <a:p>
                      <a:pPr marL="0" marR="0" lvl="0" indent="0" algn="l" defTabSz="3556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BACC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BOH: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Bulaşıcı Olmayan Hastalıklar</a:t>
                      </a:r>
                      <a:b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tr-T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BT: 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Bilgisayarlı Tomografi</a:t>
                      </a:r>
                      <a:b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tr-TR" altLang="tr-T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EKG: </a:t>
                      </a:r>
                      <a:r>
                        <a:rPr kumimoji="0" lang="tr-TR" alt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Elektrokardiyogram </a:t>
                      </a:r>
                    </a:p>
                    <a:p>
                      <a:pPr marL="0" marR="0" lvl="0" indent="0" algn="l" defTabSz="3556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BACC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GFH: </a:t>
                      </a:r>
                      <a:r>
                        <a:rPr kumimoji="0" lang="tr-TR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Glomerüler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tr-TR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Filtrasyon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Hızı</a:t>
                      </a:r>
                      <a:b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tr-T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GİA: 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Geçici </a:t>
                      </a:r>
                      <a:r>
                        <a:rPr kumimoji="0" lang="tr-TR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İskemik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Atak</a:t>
                      </a:r>
                      <a:b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tr-T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HT: 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Hipertansiyon</a:t>
                      </a:r>
                      <a:b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tr-TR" altLang="tr-T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KAH: </a:t>
                      </a:r>
                      <a:r>
                        <a:rPr kumimoji="0" lang="tr-TR" alt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Koroner Arter Hastalığı</a:t>
                      </a:r>
                    </a:p>
                  </a:txBody>
                  <a:tcPr marL="216000" marT="216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2400" b="1" dirty="0">
                          <a:solidFill>
                            <a:prstClr val="black"/>
                          </a:solidFill>
                          <a:latin typeface="+mn-lt"/>
                        </a:rPr>
                        <a:t>KB: </a:t>
                      </a:r>
                      <a:r>
                        <a:rPr lang="tr-TR" sz="2400" b="0" dirty="0">
                          <a:solidFill>
                            <a:prstClr val="black"/>
                          </a:solidFill>
                          <a:latin typeface="+mn-lt"/>
                        </a:rPr>
                        <a:t>Kan Basıncı</a:t>
                      </a:r>
                      <a:endParaRPr lang="tr-TR" sz="2400" b="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2400" b="1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KVH: </a:t>
                      </a:r>
                      <a:r>
                        <a:rPr lang="tr-TR" sz="2400" b="0" kern="1200" dirty="0" err="1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Kardiyovasküler</a:t>
                      </a:r>
                      <a: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 Hastalık</a:t>
                      </a:r>
                      <a:b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2400" b="1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KVR: </a:t>
                      </a:r>
                      <a:r>
                        <a:rPr lang="tr-TR" sz="2400" b="0" kern="1200" dirty="0" err="1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Kardiyovasküler</a:t>
                      </a:r>
                      <a: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 Risk</a:t>
                      </a:r>
                      <a:b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2400" b="1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MRG:</a:t>
                      </a:r>
                      <a:r>
                        <a:rPr lang="tr-TR" sz="2400" b="1" kern="1200" baseline="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Manyetik Rezonans Görüntüleme</a:t>
                      </a:r>
                      <a:b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2400" b="1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RAA: </a:t>
                      </a:r>
                      <a: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Renin-</a:t>
                      </a:r>
                      <a:r>
                        <a:rPr lang="tr-TR" sz="2400" b="0" kern="1200" dirty="0" err="1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Anjiyotensin</a:t>
                      </a:r>
                      <a: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tr-TR" sz="2400" b="0" kern="1200" dirty="0" err="1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Aldosteron</a:t>
                      </a:r>
                      <a: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2400" b="1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USG: </a:t>
                      </a:r>
                      <a:r>
                        <a:rPr lang="tr-TR" sz="24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Ultrasonografi</a:t>
                      </a:r>
                      <a:endParaRPr lang="tr-TR" sz="2400" b="0" dirty="0">
                        <a:latin typeface="+mn-lt"/>
                      </a:endParaRPr>
                    </a:p>
                  </a:txBody>
                  <a:tcPr marL="216000" marT="21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967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4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0" y="178892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0" y="1906650"/>
            <a:ext cx="12192000" cy="265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477424" y="2551774"/>
            <a:ext cx="6244324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Kan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Basıncı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Ölçümü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endParaRPr lang="tr-TR" altLang="ko-KR" sz="4400" b="1" dirty="0">
              <a:solidFill>
                <a:srgbClr val="D32019"/>
              </a:solidFill>
            </a:endParaRPr>
          </a:p>
          <a:p>
            <a:pPr lvl="0" algn="ctr" defTabSz="457200">
              <a:defRPr/>
            </a:pPr>
            <a:r>
              <a:rPr lang="en-US" altLang="ko-KR" sz="4400" b="1" dirty="0">
                <a:solidFill>
                  <a:srgbClr val="D32019"/>
                </a:solidFill>
              </a:rPr>
              <a:t>ve </a:t>
            </a:r>
            <a:r>
              <a:rPr lang="en-US" altLang="ko-KR" sz="4400" b="1" dirty="0" err="1">
                <a:solidFill>
                  <a:srgbClr val="D32019"/>
                </a:solidFill>
              </a:rPr>
              <a:t>Evreleri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D32019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076" name="Picture 4" descr="Mci Heart - Blood Pressure - Poster On Human Rights Day Clipart - Full Size  Clipart (#3563239) - Pin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43" y="1334063"/>
            <a:ext cx="3554655" cy="328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63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60586"/>
            <a:ext cx="7251597" cy="4105031"/>
            <a:chOff x="766055" y="1460586"/>
            <a:chExt cx="6020976" cy="4428392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438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79169" y="1667680"/>
              <a:ext cx="5741192" cy="422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KB ölçümüne başlamadan önce hastanın 3-5 dk. süreyle oturmasına izin verin.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Hasta oturur pozisyonda iken 1-2 dakika arayla en az iki KB ölçümü alın.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İlk iki ölçüm birbirinden çok farklıysa ek ölçümler yapın.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Uygun görürseniz ortalama KB’yi düşünün.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Kan Basıncı Ölçümünde Uygulama Basamakları-1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271C7BE0-E96B-42F0-92CA-860A22AFA8D7}"/>
              </a:ext>
            </a:extLst>
          </p:cNvPr>
          <p:cNvSpPr/>
          <p:nvPr/>
        </p:nvSpPr>
        <p:spPr>
          <a:xfrm rot="10800000" flipV="1">
            <a:off x="675044" y="5789332"/>
            <a:ext cx="4571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*Türk Kardiyoloji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Dern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Arş. 2014, Suppl,4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b="1976"/>
          <a:stretch/>
        </p:blipFill>
        <p:spPr>
          <a:xfrm>
            <a:off x="9183973" y="4244195"/>
            <a:ext cx="1824333" cy="1915443"/>
          </a:xfrm>
          <a:prstGeom prst="rect">
            <a:avLst/>
          </a:prstGeom>
        </p:spPr>
      </p:pic>
      <p:pic>
        <p:nvPicPr>
          <p:cNvPr id="9" name="Picture 2" descr="Tıp, Hasta, Doktor, Gerilim, Hastalık, Tanı, Ofis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24" y="1915064"/>
            <a:ext cx="3383509" cy="225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9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Kan Basıncı Ölçümünde Uygulama Basamakları-2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84516" y="1463172"/>
            <a:ext cx="10723122" cy="40749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945747" y="1705801"/>
            <a:ext cx="104006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Hastanın pozisyonu ne olursa olsun manşon yerini kalp seviyesinde tutun.</a:t>
            </a:r>
          </a:p>
          <a:p>
            <a:pPr marL="34290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Oskültatuar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yöntemi uygularken </a:t>
            </a: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sistolik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ve </a:t>
            </a: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diyastolik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KB’yi belirlemek için sırasıyla </a:t>
            </a: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korotkoff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faz I ve </a:t>
            </a: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V’i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(kaybolmuş) kullanın.</a:t>
            </a:r>
          </a:p>
          <a:p>
            <a:pPr marL="34290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İlk muayenede KB’yi her iki koldan da ölçerek olası bir fark varsa belirleyin. Daha yüksek değeri olan kolu temel alın.</a:t>
            </a:r>
          </a:p>
        </p:txBody>
      </p:sp>
    </p:spTree>
    <p:extLst>
      <p:ext uri="{BB962C8B-B14F-4D97-AF65-F5344CB8AC3E}">
        <p14:creationId xmlns:p14="http://schemas.microsoft.com/office/powerpoint/2010/main" val="1450532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683791" y="1409386"/>
            <a:ext cx="10824418" cy="3783589"/>
            <a:chOff x="766055" y="1460586"/>
            <a:chExt cx="6020976" cy="4388664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438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38465" y="1920548"/>
              <a:ext cx="5781895" cy="3320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Yaşlı bireyler, diyabetik hastalar ve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ortostatik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hipotansiyonun sık veya olası olduğu diğer durumlarda, ilk muayene sırasında, kan basıncını, ayağa kalktıktan 1 ve 3 dakika sonra tekrar ölçün.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Geleneksel kan basıncı ölçümü sırasında, ikinci ölçümden sonra oturur durumdayken nabız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palpasyonuyla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(en az 30 saniye) kalp hızını ölçün.</a:t>
              </a:r>
            </a:p>
          </p:txBody>
        </p:sp>
      </p:grpSp>
      <p:sp>
        <p:nvSpPr>
          <p:cNvPr id="10" name="Dikdörtgen 9">
            <a:extLst>
              <a:ext uri="{FF2B5EF4-FFF2-40B4-BE49-F238E27FC236}">
                <a16:creationId xmlns:a16="http://schemas.microsoft.com/office/drawing/2014/main" id="{271C7BE0-E96B-42F0-92CA-860A22AFA8D7}"/>
              </a:ext>
            </a:extLst>
          </p:cNvPr>
          <p:cNvSpPr/>
          <p:nvPr/>
        </p:nvSpPr>
        <p:spPr>
          <a:xfrm rot="10800000" flipV="1">
            <a:off x="675044" y="5789332"/>
            <a:ext cx="4571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*Türk Kardiyoloji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Dern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Arş. 2014, Suppl,4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0CEEF38-7DDC-4D22-9003-33B5BA73C2C2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Kan Basıncı Ölçümünde Uygulama Basamakları-3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5539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56224" y="1335570"/>
            <a:ext cx="10824418" cy="3783589"/>
            <a:chOff x="766055" y="1460586"/>
            <a:chExt cx="6020976" cy="4388664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438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38465" y="1920548"/>
              <a:ext cx="5781895" cy="3320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Atriyal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fibrilasyon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gibi aritmileri olan hastalarda, doğruluğunu arttırmak için KB ölçümlerini tekrarlayın.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Standart manşon (12-13 cm genişliğinde ve 35 cm uzunluğunda) kullanın, ancak kalın (kol çevresi &gt; 32 cm) kollu kişiler için daha geniş  ve ince kollu kişiler için daha dar birer manşon da bulundurun.</a:t>
              </a:r>
            </a:p>
          </p:txBody>
        </p:sp>
      </p:grpSp>
      <p:sp>
        <p:nvSpPr>
          <p:cNvPr id="5" name="Dikdörtgen 4">
            <a:extLst>
              <a:ext uri="{FF2B5EF4-FFF2-40B4-BE49-F238E27FC236}">
                <a16:creationId xmlns:a16="http://schemas.microsoft.com/office/drawing/2014/main" id="{ED8EC9B7-3091-4D1A-90BC-3DACEF704201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Kan Basıncı Ölçümünde Uygulama Basamakları-4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75280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60586"/>
            <a:ext cx="10788084" cy="3856256"/>
            <a:chOff x="766055" y="1460586"/>
            <a:chExt cx="6020976" cy="4388664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438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35329" y="1750382"/>
              <a:ext cx="5785031" cy="382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Ölçüm öncesindeki 30 dakikalık süre içinde hastanın sigara, çay veya kahve içmemiş, kafein almamış ve tercihen yemek yememiş olması gerekir.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Fenilefrinli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nazal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dekonjestanlar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veya benzeri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adrenerjik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uyarıcıların   kullanımı da hatalı ölçümlere neden olabilirler.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Ölçüm sırasında hasta sırtını herhangi bir yer-örneğin arkalıklı bir sandalyeye yaslayarak oturmalı, tansiyon ölçülecek kolu çıplak olmalıdır. 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Ölçüm Sırasında Diğer Dikkat Edilmesi Gerekenler-1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37477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85721" y="1347020"/>
            <a:ext cx="10788084" cy="4427032"/>
            <a:chOff x="766055" y="1266281"/>
            <a:chExt cx="6020976" cy="5086068"/>
          </a:xfrm>
        </p:grpSpPr>
        <p:sp>
          <p:nvSpPr>
            <p:cNvPr id="8" name="Dikdörtgen 7"/>
            <p:cNvSpPr/>
            <p:nvPr/>
          </p:nvSpPr>
          <p:spPr>
            <a:xfrm>
              <a:off x="766055" y="1266281"/>
              <a:ext cx="6020976" cy="508606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13088" y="1833873"/>
              <a:ext cx="5833412" cy="4518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Ölçüm sırasında konuşmamalı, bacak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bacak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üstüne atmamalıdır. Manşon kalp düzeyinde duracak şekilde sarılmalı ve hastanın kolu desteklenmelidir.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Gençlerde (30 yaşın altında) kan basıncı yüksek bulunmuş ise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koarktasyonu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 ekarte etmek için bacaktan da ölçümler yapılmalıdır.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Prognostik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önemi açıklık kazanmadığı için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izometrik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egzersiz ile kan basıncı ölçümlerinin rutin uygulamada yeri yoktur.</a:t>
              </a:r>
            </a:p>
          </p:txBody>
        </p:sp>
      </p:grpSp>
      <p:sp>
        <p:nvSpPr>
          <p:cNvPr id="5" name="Dikdörtgen 4">
            <a:extLst>
              <a:ext uri="{FF2B5EF4-FFF2-40B4-BE49-F238E27FC236}">
                <a16:creationId xmlns:a16="http://schemas.microsoft.com/office/drawing/2014/main" id="{5574DDE4-92A0-41F9-9563-6D94998D3E33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Ölçüm Sırasında Diğer Dikkat Edilmesi Gerekenler-2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8068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7777C6F2-11FC-4506-9CCB-9050A2E87125}"/>
              </a:ext>
            </a:extLst>
          </p:cNvPr>
          <p:cNvGrpSpPr/>
          <p:nvPr/>
        </p:nvGrpSpPr>
        <p:grpSpPr>
          <a:xfrm>
            <a:off x="701958" y="1390273"/>
            <a:ext cx="10788084" cy="4274099"/>
            <a:chOff x="766056" y="1054848"/>
            <a:chExt cx="10788084" cy="4274099"/>
          </a:xfrm>
        </p:grpSpPr>
        <p:sp>
          <p:nvSpPr>
            <p:cNvPr id="8" name="Dikdörtgen 7"/>
            <p:cNvSpPr/>
            <p:nvPr/>
          </p:nvSpPr>
          <p:spPr>
            <a:xfrm>
              <a:off x="766056" y="1054848"/>
              <a:ext cx="10788084" cy="42740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65957" y="1357085"/>
              <a:ext cx="1057918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Kan basıncı klasik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oskültatuar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yöntemle veya otomatik ya da elektronik (dijital göstergeli) uygun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manşonlu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tansiyon ölçüm aletleri kullanılarak koldan ölçüm yapılmalıdır.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İlk muayenede hastanın iki kolundan da ölçüm yapılmalıdır. İki koldan yapılan KB ölçümleri arasında fark varsa ölçümler tekrarlanmalı, fark devam ediyorsa sonraki ölçümler yüksek değer alınan koldan yapılmalıdır. </a:t>
              </a:r>
            </a:p>
          </p:txBody>
        </p:sp>
      </p:grpSp>
      <p:sp>
        <p:nvSpPr>
          <p:cNvPr id="5" name="Dikdörtgen 4">
            <a:extLst>
              <a:ext uri="{FF2B5EF4-FFF2-40B4-BE49-F238E27FC236}">
                <a16:creationId xmlns:a16="http://schemas.microsoft.com/office/drawing/2014/main" id="{43BE6F54-3881-4C75-81B9-93F1FC4A8E52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Ölçüm Sırasında Diğer Dikkat Edilmesi Gerekenler-3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9081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60586"/>
            <a:ext cx="6555199" cy="4068204"/>
            <a:chOff x="766055" y="1460586"/>
            <a:chExt cx="6020976" cy="4388664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438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80061" y="1667680"/>
              <a:ext cx="5621248" cy="3623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18 yaşından büyük tüm sağlıklı kişilerde kan basıncı yılda en az bir kez ölçülmelidir.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Erişkin hastalarda her klinik muayenede kan basıncı mutlaka ölçülmeli ve 30 saniyeden daha kısa olmamak koşulu ile nabız sayılmalıdır. 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Kan Basıncı Ölçümünde Ana Kural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271C7BE0-E96B-42F0-92CA-860A22AFA8D7}"/>
              </a:ext>
            </a:extLst>
          </p:cNvPr>
          <p:cNvSpPr/>
          <p:nvPr/>
        </p:nvSpPr>
        <p:spPr>
          <a:xfrm rot="10800000" flipV="1">
            <a:off x="675043" y="5936169"/>
            <a:ext cx="85840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altLang="tr-TR" sz="1200" i="1" dirty="0">
                <a:solidFill>
                  <a:prstClr val="black"/>
                </a:solidFill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*https://hsgm.saglik.gov.tr/tr/bobrek-hastaliklari/liste/Böbrek-hastallıklari-rehberler.html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DC7ED57-CB1B-42C8-853B-353A3731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094" y="1455017"/>
            <a:ext cx="3445653" cy="40737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0021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Hipertansiyon Sınıflaması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DAC67FB-4571-473F-B4DD-0370D22BF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70569"/>
              </p:ext>
            </p:extLst>
          </p:nvPr>
        </p:nvGraphicFramePr>
        <p:xfrm>
          <a:off x="823968" y="1253205"/>
          <a:ext cx="10380060" cy="428168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4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5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36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Kategori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Sistolik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Diyastolik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61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Yüksek normal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130-139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ve/veya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85-89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61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Evre 1 hipertansiyon 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140-159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ve/veya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90-99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61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Evre 2 hipertansiyon 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160-179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ve/veya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100-109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61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Evre 3 hipertansiyon 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≥180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ve/veya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≥110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61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İzole </a:t>
                      </a:r>
                      <a:r>
                        <a:rPr lang="tr-TR" sz="2000" b="0" dirty="0" err="1">
                          <a:solidFill>
                            <a:srgbClr val="002060"/>
                          </a:solidFill>
                        </a:rPr>
                        <a:t>sistolik</a:t>
                      </a: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 hipertansiyon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≥140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ve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2060"/>
                          </a:solidFill>
                        </a:rPr>
                        <a:t>&lt;90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8000" marR="51435" marT="0" marB="72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Dikdörtgen 5">
            <a:extLst>
              <a:ext uri="{FF2B5EF4-FFF2-40B4-BE49-F238E27FC236}">
                <a16:creationId xmlns:a16="http://schemas.microsoft.com/office/drawing/2014/main" id="{DE6ED963-426C-4B7A-AA9F-E43767EF5BA3}"/>
              </a:ext>
            </a:extLst>
          </p:cNvPr>
          <p:cNvSpPr/>
          <p:nvPr/>
        </p:nvSpPr>
        <p:spPr>
          <a:xfrm rot="10800000" flipV="1">
            <a:off x="823968" y="5771422"/>
            <a:ext cx="10380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*Türk Kardiyoloji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Dern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Arş. 2014, Suppl,4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**2013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41047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0" y="178892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0" y="1906650"/>
            <a:ext cx="12192000" cy="265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477424" y="2551774"/>
            <a:ext cx="5868875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ko-KR" sz="4400" b="1" dirty="0" err="1">
                <a:solidFill>
                  <a:srgbClr val="C00000"/>
                </a:solidFill>
              </a:rPr>
              <a:t>Hipertansiyon</a:t>
            </a:r>
            <a:r>
              <a:rPr lang="en-US" altLang="ko-KR" sz="4400" b="1" dirty="0">
                <a:solidFill>
                  <a:srgbClr val="C00000"/>
                </a:solidFill>
              </a:rPr>
              <a:t> </a:t>
            </a:r>
            <a:r>
              <a:rPr lang="en-US" altLang="ko-KR" sz="4400" b="1" dirty="0" err="1">
                <a:solidFill>
                  <a:srgbClr val="C00000"/>
                </a:solidFill>
              </a:rPr>
              <a:t>Tanımı</a:t>
            </a:r>
            <a:r>
              <a:rPr lang="en-US" altLang="ko-KR" sz="4400" b="1" dirty="0">
                <a:solidFill>
                  <a:srgbClr val="C00000"/>
                </a:solidFill>
              </a:rPr>
              <a:t> ve </a:t>
            </a:r>
            <a:r>
              <a:rPr lang="en-US" altLang="ko-KR" sz="4400" b="1" dirty="0" err="1">
                <a:solidFill>
                  <a:srgbClr val="C00000"/>
                </a:solidFill>
              </a:rPr>
              <a:t>Sınıflandırma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34" name="Picture 10" descr="Systolic and diastolic hypertension independently predict CVD risk | Nature  Reviews Cardi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10" y="1906650"/>
            <a:ext cx="4012769" cy="2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420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291018"/>
            <a:ext cx="10788084" cy="4531384"/>
            <a:chOff x="766055" y="1460586"/>
            <a:chExt cx="6020976" cy="5157005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51570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1543634"/>
              <a:ext cx="5759057" cy="4938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 err="1">
                  <a:solidFill>
                    <a:srgbClr val="AC0000"/>
                  </a:solidFill>
                  <a:latin typeface="Calibri gövde"/>
                </a:rPr>
                <a:t>Ortostatik</a:t>
              </a: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 Hipotansiyon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Yaşlılarda (65 yaş üzeri bireylerde)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Diyabetli hastalarda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Ortostatik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hipotansiyon tarif edenlerde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Antihipertansif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ilaç tedavisi altındaki hastalarda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Ayaktaki ölçümler hasta hemen ayağa kalkar kalkmaz ve ayağa kalktıktan 1-3 dakika sonra yapılmalıdır. </a:t>
              </a:r>
              <a:r>
                <a:rPr lang="tr-TR" altLang="tr-TR" sz="2300" b="1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 kan basıncında ayakta 20mm/Hg ve daha fazla düşme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ortostatik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hipotansiyon olarak değerlendirilir.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chemeClr val="bg2">
                    <a:lumMod val="10000"/>
                  </a:schemeClr>
                </a:solidFill>
                <a:latin typeface="Calibri "/>
              </a:rPr>
              <a:t>Kan Basıncı Ölçümünde Tanımlar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6649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885286"/>
            <a:ext cx="10788084" cy="4531384"/>
            <a:chOff x="766055" y="1460586"/>
            <a:chExt cx="6020976" cy="5157005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51570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1543634"/>
              <a:ext cx="5759057" cy="4938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"/>
                </a:rPr>
                <a:t>Beyaz Önlük Hipertansiyonu-1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Genel görülme sıklığı ortalama %13’tür.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Risk faktörü; yaş, kadın cinsiyeti, sigara. 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1. derece hipertansiyonda %55 olurken 3. derece hipertansiyonda yalnızca %10’dur.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Beyaz önlük hipertansiyonu tanısının 3-6 ay içerisinde doğrulanması ve  hastaların tekrarlı ofis dışı kan basıncı ölçümleri ile değerlendirilmesi ve yakından takip edilmesi önerilmektedir.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5C98415D-6F9A-4D0C-B7F6-5B2C880BABE3}"/>
              </a:ext>
            </a:extLst>
          </p:cNvPr>
          <p:cNvSpPr/>
          <p:nvPr/>
        </p:nvSpPr>
        <p:spPr>
          <a:xfrm>
            <a:off x="766056" y="5937410"/>
            <a:ext cx="3749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*Tanımı: </a:t>
            </a:r>
            <a:r>
              <a:rPr kumimoji="0" lang="tr-TR" altLang="tr-T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2013 ESH/ESC </a:t>
            </a:r>
            <a:r>
              <a:rPr kumimoji="0" lang="tr-TR" altLang="tr-TR" sz="1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40018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970064"/>
            <a:ext cx="5622633" cy="4236578"/>
            <a:chOff x="766055" y="1460586"/>
            <a:chExt cx="6020976" cy="5157005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51570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1779516"/>
              <a:ext cx="5759057" cy="463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"/>
                </a:rPr>
                <a:t>Beyaz Önlük Hipertansiyonu-2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Ambulatuvar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ortalama ve gündüz kan basıncı değerleri </a:t>
              </a: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normal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Muayenehanede ölçülen </a:t>
              </a: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kan basıncı en az 3 ölçümde  ≥140/90 </a:t>
              </a:r>
              <a:r>
                <a:rPr lang="tr-TR" altLang="tr-TR" sz="2300" b="1" dirty="0" err="1">
                  <a:solidFill>
                    <a:prstClr val="black"/>
                  </a:solidFill>
                  <a:latin typeface="Calibri gövde"/>
                </a:rPr>
                <a:t>mmHg</a:t>
              </a:r>
              <a:endParaRPr lang="tr-TR" altLang="tr-TR" sz="2300" b="1" dirty="0">
                <a:solidFill>
                  <a:prstClr val="black"/>
                </a:solidFill>
                <a:latin typeface="Calibri gövde"/>
              </a:endParaRP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Birkaç ev ölçümünün ortalaması </a:t>
              </a: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&lt;135/85 </a:t>
              </a:r>
              <a:r>
                <a:rPr lang="tr-TR" altLang="tr-TR" sz="2300" b="1" dirty="0" err="1">
                  <a:solidFill>
                    <a:prstClr val="black"/>
                  </a:solidFill>
                  <a:latin typeface="Calibri gövde"/>
                </a:rPr>
                <a:t>mmHg’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dir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.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5C98415D-6F9A-4D0C-B7F6-5B2C880BABE3}"/>
              </a:ext>
            </a:extLst>
          </p:cNvPr>
          <p:cNvSpPr/>
          <p:nvPr/>
        </p:nvSpPr>
        <p:spPr>
          <a:xfrm>
            <a:off x="766056" y="5937410"/>
            <a:ext cx="3749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*Tanımı: </a:t>
            </a:r>
            <a:r>
              <a:rPr kumimoji="0" lang="tr-TR" altLang="tr-T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2013 ESH/ESC </a:t>
            </a:r>
            <a:r>
              <a:rPr kumimoji="0" lang="tr-TR" altLang="tr-TR" sz="1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2050" name="Picture 2" descr="What Is White Coat Syndrome? | Causes of High Blood Pressure | Live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35" y="970064"/>
            <a:ext cx="5143995" cy="42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660061"/>
            <a:ext cx="10788084" cy="5026173"/>
            <a:chOff x="766055" y="1357209"/>
            <a:chExt cx="6020976" cy="6174652"/>
          </a:xfrm>
        </p:grpSpPr>
        <p:sp>
          <p:nvSpPr>
            <p:cNvPr id="8" name="Dikdörtgen 7"/>
            <p:cNvSpPr/>
            <p:nvPr/>
          </p:nvSpPr>
          <p:spPr>
            <a:xfrm>
              <a:off x="766055" y="1357209"/>
              <a:ext cx="6020976" cy="61746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906303" y="1502639"/>
              <a:ext cx="5806375" cy="598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"/>
                </a:rPr>
                <a:t>Maskeli Hipertansiyon-1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Görülme sıklığı ortalama %13 civarındadır.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Genç yaş, erkek cinsiyeti, sigara, alkol tüketimi, fiziksel aktivite, egzersiz kaynaklı hipertansiyon,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anksiyete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iş stresi,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obezite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diyabet, kronik böbrek hastalığı ve ailede hipertansiyon öyküsü gibi birçok faktör ofis dışı kan basıncını ofis kan basıncına göre artırabilir.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Maskeli hipertansiyon sıklıkla diğer risk faktörleri, klinik belirti göstermeyen organ hasarı ve artan diyabet ve uzun süreli hipertansiyon riski ile ilişkilendirilir.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60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884402" y="970064"/>
            <a:ext cx="5657912" cy="4516336"/>
            <a:chOff x="892785" y="1460586"/>
            <a:chExt cx="6058754" cy="5497542"/>
          </a:xfrm>
        </p:grpSpPr>
        <p:sp>
          <p:nvSpPr>
            <p:cNvPr id="8" name="Dikdörtgen 7"/>
            <p:cNvSpPr/>
            <p:nvPr/>
          </p:nvSpPr>
          <p:spPr>
            <a:xfrm>
              <a:off x="892785" y="1460586"/>
              <a:ext cx="6058754" cy="54975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1042633" y="1891252"/>
              <a:ext cx="5759057" cy="463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"/>
                </a:rPr>
                <a:t>Maskeli Hipertansiyon-2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Beyaz önlük hipertansiyonun tersi bir fenomendir.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Muayenehanedeki kan basıncı </a:t>
              </a: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normal (&lt;140/90 </a:t>
              </a:r>
              <a:r>
                <a:rPr lang="tr-TR" altLang="tr-TR" sz="2300" b="1" dirty="0" err="1">
                  <a:solidFill>
                    <a:prstClr val="black"/>
                  </a:solidFill>
                  <a:latin typeface="Calibri gövde"/>
                </a:rPr>
                <a:t>mmHg</a:t>
              </a: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)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AKB ve evde ölçülen kan basıncı değeri </a:t>
              </a: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yüksek</a:t>
              </a:r>
            </a:p>
          </p:txBody>
        </p: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887787F4-D329-4B8E-B242-189B36E30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891" y="970064"/>
            <a:ext cx="5352138" cy="46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77AF450-C6FF-4E69-86F5-9BA1B14EE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930" y="1380560"/>
            <a:ext cx="8359299" cy="4100233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86D015F3-2B32-469B-9125-ADDC8DFF65E6}"/>
              </a:ext>
            </a:extLst>
          </p:cNvPr>
          <p:cNvSpPr/>
          <p:nvPr/>
        </p:nvSpPr>
        <p:spPr>
          <a:xfrm>
            <a:off x="827444" y="7532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Poliklinik ve AKB Ölçümüne Göre Sınıflama 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18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291018"/>
            <a:ext cx="10788084" cy="4531384"/>
            <a:chOff x="766055" y="1460586"/>
            <a:chExt cx="6020976" cy="5157005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51570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1543634"/>
              <a:ext cx="5759057" cy="4864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Beyaz önlük hipertansiyonu şüphesi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Ofiste evre 1 hipertansiyon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Asemptomatik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organ hasarı olmayan düşük toplam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kardiyovasküler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risk altındaki bireylerde yüksek ofis kan basıncı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Maskeli hipertansiyon şüphesi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Ofiste yüksek-normal kan basıncı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Asemptomatik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organ hasarı olan normal ofis kan basıncı veya yüksek toplam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kardiyovasküler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risk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169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Ambulatuvar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KB ve Evde KB Ölçümünün Klinik Endikasyonları-1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47978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84134" y="1367660"/>
            <a:ext cx="10788084" cy="3639433"/>
            <a:chOff x="766055" y="1460586"/>
            <a:chExt cx="6020976" cy="5157005"/>
          </a:xfrm>
        </p:grpSpPr>
        <p:sp>
          <p:nvSpPr>
            <p:cNvPr id="8" name="Dikdörtgen 7"/>
            <p:cNvSpPr/>
            <p:nvPr/>
          </p:nvSpPr>
          <p:spPr>
            <a:xfrm>
              <a:off x="766055" y="1460586"/>
              <a:ext cx="6020976" cy="51570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066597"/>
              <a:ext cx="5759057" cy="305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Aynı ya da farklı muayenelerde  ofis kan basıncı ölçümlerinin belirgin fark göstermesi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Otonom,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postural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yemek sonrası, siesta ve ilaca bağlı hipertansiyon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Gebe kadınlarda şüpheli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preeklampsi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veya yüksek ofis kan basıncı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Gerçek ve yalancı dirençli hipertansiyonun belirlenmesi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9595F5A-51D5-4606-815F-832D9AC329F5}"/>
              </a:ext>
            </a:extLst>
          </p:cNvPr>
          <p:cNvSpPr/>
          <p:nvPr/>
        </p:nvSpPr>
        <p:spPr>
          <a:xfrm>
            <a:off x="675044" y="600888"/>
            <a:ext cx="11065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Ambulatuvar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KB ve Evde KB ölçümünün Klinik Endikasyonları-2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52219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41240"/>
            <a:ext cx="10788084" cy="3403264"/>
            <a:chOff x="766055" y="1805521"/>
            <a:chExt cx="6020976" cy="4615754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1"/>
              <a:ext cx="6020976" cy="46157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280090"/>
              <a:ext cx="5759057" cy="305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Ofis ve ev kan basıncı ölçümleri arasında belirgin fark olması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Dipping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durumunun değerlendirilmesi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Uyku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apnesi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kronik böbrek hastalığı veya diyabet gibi hastalığı olan kişilerde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dipping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yokluğu veya gece hipertansiyonu şüphesi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KB değişikliğinin değerlendirilmesi	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Ambulatuvar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Kan Basıncı Ölçümü İçin Özel </a:t>
            </a: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Endikasyonlar</a:t>
            </a:r>
            <a:endParaRPr lang="tr-TR" sz="2800" b="1" dirty="0">
              <a:solidFill>
                <a:srgbClr val="E7E6E6">
                  <a:lumMod val="10000"/>
                </a:srgbClr>
              </a:solidFill>
              <a:latin typeface="Calibri 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10260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740384" y="693386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Poliklinik ve Poliklinik Dışı KB Değerlerine Göre HT Tanımı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050BC826-5C02-4FF6-BC11-3CD7C38C9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96513"/>
              </p:ext>
            </p:extLst>
          </p:nvPr>
        </p:nvGraphicFramePr>
        <p:xfrm>
          <a:off x="840266" y="1382485"/>
          <a:ext cx="10511468" cy="4158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867">
                  <a:extLst>
                    <a:ext uri="{9D8B030D-6E8A-4147-A177-3AD203B41FA5}">
                      <a16:colId xmlns:a16="http://schemas.microsoft.com/office/drawing/2014/main" val="4142826100"/>
                    </a:ext>
                  </a:extLst>
                </a:gridCol>
                <a:gridCol w="2627867">
                  <a:extLst>
                    <a:ext uri="{9D8B030D-6E8A-4147-A177-3AD203B41FA5}">
                      <a16:colId xmlns:a16="http://schemas.microsoft.com/office/drawing/2014/main" val="3538806149"/>
                    </a:ext>
                  </a:extLst>
                </a:gridCol>
                <a:gridCol w="2458736">
                  <a:extLst>
                    <a:ext uri="{9D8B030D-6E8A-4147-A177-3AD203B41FA5}">
                      <a16:colId xmlns:a16="http://schemas.microsoft.com/office/drawing/2014/main" val="1985236517"/>
                    </a:ext>
                  </a:extLst>
                </a:gridCol>
                <a:gridCol w="2796998">
                  <a:extLst>
                    <a:ext uri="{9D8B030D-6E8A-4147-A177-3AD203B41FA5}">
                      <a16:colId xmlns:a16="http://schemas.microsoft.com/office/drawing/2014/main" val="142714006"/>
                    </a:ext>
                  </a:extLst>
                </a:gridCol>
              </a:tblGrid>
              <a:tr h="614489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Kategori 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>
                          <a:solidFill>
                            <a:schemeClr val="tx1"/>
                          </a:solidFill>
                          <a:latin typeface="+mn-lt"/>
                        </a:rPr>
                        <a:t>Sistolik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 KB (</a:t>
                      </a:r>
                      <a:r>
                        <a:rPr lang="tr-TR" sz="2000" dirty="0" err="1">
                          <a:solidFill>
                            <a:schemeClr val="tx1"/>
                          </a:solidFill>
                          <a:latin typeface="+mn-lt"/>
                        </a:rPr>
                        <a:t>mmHg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>
                          <a:solidFill>
                            <a:schemeClr val="tx1"/>
                          </a:solidFill>
                          <a:latin typeface="+mn-lt"/>
                        </a:rPr>
                        <a:t>Diyastolik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 KB (</a:t>
                      </a:r>
                      <a:r>
                        <a:rPr lang="tr-TR" sz="2000" dirty="0" err="1">
                          <a:solidFill>
                            <a:schemeClr val="tx1"/>
                          </a:solidFill>
                          <a:latin typeface="+mn-lt"/>
                        </a:rPr>
                        <a:t>mmHg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187083"/>
                  </a:ext>
                </a:extLst>
              </a:tr>
              <a:tr h="525674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latin typeface="+mn-lt"/>
                        </a:rPr>
                        <a:t>Ofis KB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+mn-lt"/>
                        </a:rPr>
                        <a:t>≥140 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+mn-lt"/>
                        </a:rPr>
                        <a:t>ve/veya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latin typeface="+mn-lt"/>
                        </a:rPr>
                        <a:t>≥90 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910218"/>
                  </a:ext>
                </a:extLst>
              </a:tr>
              <a:tr h="525828"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>
                          <a:latin typeface="+mn-lt"/>
                        </a:rPr>
                        <a:t>Ambulatuvar</a:t>
                      </a:r>
                      <a:r>
                        <a:rPr lang="tr-TR" sz="2000" dirty="0">
                          <a:latin typeface="+mn-lt"/>
                        </a:rPr>
                        <a:t> KB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000" dirty="0">
                        <a:latin typeface="+mn-lt"/>
                      </a:endParaRP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000" dirty="0">
                        <a:latin typeface="+mn-lt"/>
                      </a:endParaRP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238960"/>
                  </a:ext>
                </a:extLst>
              </a:tr>
              <a:tr h="755322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latin typeface="+mn-lt"/>
                        </a:rPr>
                        <a:t>Gündüz (veya uyanık) 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≥135 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ve/veya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≥85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36963"/>
                  </a:ext>
                </a:extLst>
              </a:tr>
              <a:tr h="525674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latin typeface="+mn-lt"/>
                        </a:rPr>
                        <a:t>Gece (veya uykuda)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≥120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ve/veya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≥70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984751"/>
                  </a:ext>
                </a:extLst>
              </a:tr>
              <a:tr h="525674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latin typeface="+mn-lt"/>
                        </a:rPr>
                        <a:t>24 saat 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≥130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ve/veya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≥80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34842"/>
                  </a:ext>
                </a:extLst>
              </a:tr>
              <a:tr h="685681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latin typeface="+mn-lt"/>
                        </a:rPr>
                        <a:t>Ev KB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≥135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ve/veya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≥85</a:t>
                      </a:r>
                    </a:p>
                  </a:txBody>
                  <a:tcPr marL="252000" marR="180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621915"/>
                  </a:ext>
                </a:extLst>
              </a:tr>
            </a:tbl>
          </a:graphicData>
        </a:graphic>
      </p:graphicFrame>
      <p:sp>
        <p:nvSpPr>
          <p:cNvPr id="6" name="Dikdörtgen 5">
            <a:extLst>
              <a:ext uri="{FF2B5EF4-FFF2-40B4-BE49-F238E27FC236}">
                <a16:creationId xmlns:a16="http://schemas.microsoft.com/office/drawing/2014/main" id="{E494FF1D-27E4-494E-945C-480922527166}"/>
              </a:ext>
            </a:extLst>
          </p:cNvPr>
          <p:cNvSpPr/>
          <p:nvPr/>
        </p:nvSpPr>
        <p:spPr>
          <a:xfrm>
            <a:off x="740384" y="5706706"/>
            <a:ext cx="5337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**Türk Kardiyoloji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Dern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Arş. 2014, Suppl,4</a:t>
            </a:r>
          </a:p>
        </p:txBody>
      </p:sp>
    </p:spTree>
    <p:extLst>
      <p:ext uri="{BB962C8B-B14F-4D97-AF65-F5344CB8AC3E}">
        <p14:creationId xmlns:p14="http://schemas.microsoft.com/office/powerpoint/2010/main" val="4626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815217" y="1460586"/>
            <a:ext cx="6118983" cy="3873413"/>
            <a:chOff x="766056" y="1460586"/>
            <a:chExt cx="5740308" cy="3791330"/>
          </a:xfrm>
        </p:grpSpPr>
        <p:sp>
          <p:nvSpPr>
            <p:cNvPr id="6" name="Dikdörtgen 5"/>
            <p:cNvSpPr/>
            <p:nvPr/>
          </p:nvSpPr>
          <p:spPr>
            <a:xfrm>
              <a:off x="766056" y="1460586"/>
              <a:ext cx="5740308" cy="37913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1114293" y="2139903"/>
              <a:ext cx="497197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55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ACC6"/>
                </a:buClr>
                <a:buSzTx/>
                <a:buFontTx/>
                <a:buNone/>
                <a:tabLst/>
                <a:defRPr/>
              </a:pPr>
              <a:r>
                <a:rPr kumimoji="0" lang="tr-TR" alt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+mn-ea"/>
                  <a:cs typeface="+mn-cs"/>
                </a:rPr>
                <a:t>«Yüksek kan basıncı için kesin bir sınır yoktur. Arter basıncı ile </a:t>
              </a:r>
              <a:r>
                <a:rPr kumimoji="0" lang="tr-TR" altLang="tr-T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+mn-ea"/>
                  <a:cs typeface="+mn-cs"/>
                </a:rPr>
                <a:t>mortalite</a:t>
              </a:r>
              <a:r>
                <a:rPr kumimoji="0" lang="tr-TR" alt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+mn-ea"/>
                  <a:cs typeface="+mn-cs"/>
                </a:rPr>
                <a:t> arasındaki ilişki kantitatiftir. Basınç yükseldikçe </a:t>
              </a:r>
              <a:r>
                <a:rPr kumimoji="0" lang="tr-TR" altLang="tr-T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+mn-ea"/>
                  <a:cs typeface="+mn-cs"/>
                </a:rPr>
                <a:t>prognoz</a:t>
              </a:r>
              <a:r>
                <a:rPr kumimoji="0" lang="tr-TR" alt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+mn-ea"/>
                  <a:cs typeface="+mn-cs"/>
                </a:rPr>
                <a:t> kötüleşir».		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Hipertansiyonun Tanımı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2532" y="1333229"/>
            <a:ext cx="3905467" cy="47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5" y="1368568"/>
            <a:ext cx="6101027" cy="4488623"/>
            <a:chOff x="766055" y="1805521"/>
            <a:chExt cx="6020976" cy="4897514"/>
          </a:xfrm>
          <a:solidFill>
            <a:srgbClr val="E9EEF7"/>
          </a:solidFill>
        </p:grpSpPr>
        <p:sp>
          <p:nvSpPr>
            <p:cNvPr id="8" name="Dikdörtgen 7"/>
            <p:cNvSpPr/>
            <p:nvPr/>
          </p:nvSpPr>
          <p:spPr>
            <a:xfrm>
              <a:off x="766055" y="1805521"/>
              <a:ext cx="6020976" cy="4615754"/>
            </a:xfrm>
            <a:prstGeom prst="rect">
              <a:avLst/>
            </a:prstGeom>
            <a:grpFill/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161156"/>
              <a:ext cx="5759057" cy="45418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En az 5 gün, tercihen 7 gün yapılmalıdır.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Ölçümler sabah ve akşam saatlerinde  ölçüm için önerilen standart önlemlere dikkat edilerek yapılmalıdır.</a:t>
              </a:r>
            </a:p>
            <a:p>
              <a:pPr lvl="0" defTabSz="355600">
                <a:buClr>
                  <a:srgbClr val="4BACC6"/>
                </a:buClr>
                <a:defRPr/>
              </a:pPr>
              <a:endParaRPr lang="tr-TR" altLang="tr-TR" sz="2300" b="1" dirty="0">
                <a:solidFill>
                  <a:srgbClr val="AC0000"/>
                </a:solidFill>
                <a:latin typeface="Calibri gövde"/>
              </a:endParaRP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Hipertansiyon: 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Ev kan basıncı değerleri ortalaması ≥ 135/85 mm/Hg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44766" y="608140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Evde Kan Basıncı Ölçümü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  <a:defRPr/>
            </a:pPr>
            <a:r>
              <a:rPr lang="tr-TR" altLang="tr-TR" sz="1200" i="1" dirty="0">
                <a:solidFill>
                  <a:prstClr val="black"/>
                </a:solidFill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*Türk Hipertansiyon Uzlaşı Raporu,2015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1DB4D1A-C6B1-4A23-9218-4D32BC706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616" y="492165"/>
            <a:ext cx="4499085" cy="57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4" y="1368568"/>
            <a:ext cx="10763863" cy="1622913"/>
            <a:chOff x="766055" y="1805521"/>
            <a:chExt cx="6020976" cy="4615754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1"/>
              <a:ext cx="6020976" cy="46157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333389"/>
              <a:ext cx="5759057" cy="32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ctr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Hastanın Ev Ölçüm İmkanı Yok</a:t>
              </a:r>
            </a:p>
            <a:p>
              <a:pPr marL="342900" lvl="0" indent="-342900" algn="ctr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Ambulatuvar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 İmkanı Yok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44766" y="608140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Poliklinikte Kan Basıncı Ölçümü 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  <a:defRPr/>
            </a:pPr>
            <a:r>
              <a:rPr lang="tr-TR" altLang="tr-TR" sz="1200" i="1" dirty="0">
                <a:solidFill>
                  <a:prstClr val="black"/>
                </a:solidFill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*Türk Hipertansiyon Uzlaşı Raporu,2015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758492" y="3657317"/>
            <a:ext cx="10763863" cy="1622913"/>
            <a:chOff x="766055" y="1805521"/>
            <a:chExt cx="6020976" cy="4615754"/>
          </a:xfrm>
        </p:grpSpPr>
        <p:sp>
          <p:nvSpPr>
            <p:cNvPr id="10" name="Dikdörtgen 9"/>
            <p:cNvSpPr/>
            <p:nvPr/>
          </p:nvSpPr>
          <p:spPr>
            <a:xfrm>
              <a:off x="766055" y="1805521"/>
              <a:ext cx="6020976" cy="46157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333389"/>
              <a:ext cx="5759057" cy="32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>
                  <a:solidFill>
                    <a:prstClr val="black"/>
                  </a:solidFill>
                </a:rPr>
                <a:t> </a:t>
              </a:r>
              <a:r>
                <a:rPr lang="tr-TR" sz="2400" dirty="0"/>
                <a:t>İstenecek rutin laboratuvar tetkiklerinin sonuçlarını göstermeye geldiğinde (genellikle 1-2 gün sonra olur) ikinci kan basıncı ölçümleri yapılabilir.</a:t>
              </a:r>
            </a:p>
          </p:txBody>
        </p:sp>
      </p:grpSp>
      <p:sp>
        <p:nvSpPr>
          <p:cNvPr id="13" name="10 Aşağı Ok">
            <a:extLst>
              <a:ext uri="{FF2B5EF4-FFF2-40B4-BE49-F238E27FC236}">
                <a16:creationId xmlns:a16="http://schemas.microsoft.com/office/drawing/2014/main" id="{ABF7E471-5B4A-47BC-AFEA-CEBCBEC64EDB}"/>
              </a:ext>
            </a:extLst>
          </p:cNvPr>
          <p:cNvSpPr/>
          <p:nvPr/>
        </p:nvSpPr>
        <p:spPr>
          <a:xfrm>
            <a:off x="5945508" y="3085745"/>
            <a:ext cx="374707" cy="47877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6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41239"/>
            <a:ext cx="10788084" cy="4154161"/>
            <a:chOff x="766055" y="1805520"/>
            <a:chExt cx="6020976" cy="5634175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563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124040"/>
              <a:ext cx="5759057" cy="507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Ölçümün hangi koldan ve hangi pozisyonda yapıldığı,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ve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diyastolik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kan basınçları kaydedilmelidir.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Sağlık personeli  ölçtüğü değer hakkında hastasını bilgilendirmeli ve bulunan değerlere göre periyodik ölçümlerin ne kadar zamanda bir tekrarlanacağını belirtmelidir.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Ayrıca e-nabızdan hastanın, ev kan basıncı ölçümü kayıtları da incelenerek, kan basıncı durumuna ilişkin bilgi alınabilir.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</a:rPr>
              <a:t>Hipertansiyon Kaydı Yaparken Dikkat Edilmesi Gerekenler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137191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0" y="178892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0" y="1906650"/>
            <a:ext cx="12192000" cy="265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413924" y="2505813"/>
            <a:ext cx="5624926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D32019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Hipertansiyonda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Öykü</a:t>
            </a:r>
            <a:r>
              <a:rPr lang="en-US" altLang="ko-KR" sz="4400" b="1" dirty="0">
                <a:solidFill>
                  <a:srgbClr val="D32019"/>
                </a:solidFill>
              </a:rPr>
              <a:t> ve </a:t>
            </a:r>
            <a:r>
              <a:rPr lang="en-US" altLang="ko-KR" sz="4400" b="1" dirty="0" err="1">
                <a:solidFill>
                  <a:srgbClr val="D32019"/>
                </a:solidFill>
              </a:rPr>
              <a:t>Fizik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Muayene</a:t>
            </a:r>
            <a:endParaRPr lang="en-US" altLang="ko-KR" sz="4400" b="1" dirty="0">
              <a:solidFill>
                <a:srgbClr val="D32019"/>
              </a:solidFill>
            </a:endParaRPr>
          </a:p>
        </p:txBody>
      </p:sp>
      <p:pic>
        <p:nvPicPr>
          <p:cNvPr id="1026" name="Picture 2" descr="Doctors PNG Image - PurePNG | Free transparent CC0 PNG Image Libr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3"/>
          <a:stretch/>
        </p:blipFill>
        <p:spPr bwMode="auto">
          <a:xfrm>
            <a:off x="4947448" y="131724"/>
            <a:ext cx="7232440" cy="61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593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41239"/>
            <a:ext cx="5337449" cy="4154161"/>
            <a:chOff x="766055" y="1805520"/>
            <a:chExt cx="6020976" cy="5634175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563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3364222"/>
              <a:ext cx="5759057" cy="147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1. 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KB yüksekliğinin süresi ve ev ölçümleri de dahil olmak üzere önceki kan  basıncı yüksekliğinin düzeyi 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2050" name="Picture 2" descr="Hipertensiunea | Masoara-ti tensiunea pentru ca asa spun e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03" y="1441239"/>
            <a:ext cx="2417166" cy="17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81" y="3134777"/>
            <a:ext cx="3253188" cy="27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9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320129"/>
            <a:ext cx="6288752" cy="4154161"/>
            <a:chOff x="766055" y="1805520"/>
            <a:chExt cx="6020976" cy="5634175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563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124041"/>
              <a:ext cx="5759057" cy="3005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2. 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İkincil hipertansiyon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	Kronik böbrek hastalığı (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polikistik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böbrek) aile öyküsü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	Böbrek hastalığı, idrar yolu enfeksiyonu,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hematüri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analjezik ilaçların kötüye       	kullanımı (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renal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parankim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hastalığı) öyküsü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3074" name="Picture 2" descr="Boost your kidney health - Sag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t="-2026" r="8342" b="4275"/>
          <a:stretch/>
        </p:blipFill>
        <p:spPr bwMode="auto">
          <a:xfrm>
            <a:off x="7394564" y="904264"/>
            <a:ext cx="4797436" cy="45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006C0A71-9E80-4823-8BDC-69A03F6B89BD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96567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07055"/>
            <a:ext cx="10788084" cy="3766602"/>
            <a:chOff x="766055" y="1805520"/>
            <a:chExt cx="6020976" cy="5634175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563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124041"/>
              <a:ext cx="5759057" cy="5024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	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Doğum kontrol hapı, meyankökü,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karbnoksolon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vazokonstrüktif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burun damlaları, kokain, amfetamin,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gliko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-ve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mineralokortikoitler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steroit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dışı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antienflamatuar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ilaçlar,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eritromisin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siklosporin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gibi ilaç/madde kullanımı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Tekrarlayan terleme,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başağrısı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(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feokromasitoma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) atakları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	Kas güçsüzlüğü ve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tetani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atakları (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hiperaldosteronizm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)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	Tiroit hastalığı düşündüren semptomlar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96A4-EC41-4BB4-BC38-493AFB349AA2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Öykü-3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5595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Öykü-4</a:t>
            </a:r>
          </a:p>
        </p:txBody>
      </p:sp>
      <p:sp>
        <p:nvSpPr>
          <p:cNvPr id="5" name="Dikdörtgen 4"/>
          <p:cNvSpPr/>
          <p:nvPr/>
        </p:nvSpPr>
        <p:spPr>
          <a:xfrm>
            <a:off x="761308" y="1393365"/>
            <a:ext cx="10485303" cy="4306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867763" y="1521827"/>
            <a:ext cx="10029181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55600">
              <a:lnSpc>
                <a:spcPct val="150000"/>
              </a:lnSpc>
              <a:buClr>
                <a:srgbClr val="4BACC6"/>
              </a:buClr>
              <a:defRPr/>
            </a:pPr>
            <a:r>
              <a:rPr lang="tr-TR" altLang="tr-TR" sz="2300" b="1" dirty="0">
                <a:solidFill>
                  <a:srgbClr val="AC0000"/>
                </a:solidFill>
                <a:latin typeface="Calibri gövde"/>
              </a:rPr>
              <a:t>Risk Faktörleri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Kişinin kendisinde ve ailesinde hipertansiyon ve kalp damar hastalığı,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Kişinin kendisinde ve ailesinde </a:t>
            </a:r>
            <a:r>
              <a:rPr lang="tr-TR" altLang="tr-TR" sz="2200" dirty="0" err="1">
                <a:solidFill>
                  <a:prstClr val="black"/>
                </a:solidFill>
                <a:latin typeface="Calibri gövde"/>
              </a:rPr>
              <a:t>dislipidemi</a:t>
            </a: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, 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Kişinin kendisinde ve ailesinde diyabet, (ilaçlar, kan glikozu değerleri, </a:t>
            </a:r>
            <a:r>
              <a:rPr lang="tr-TR" altLang="tr-TR" sz="2200" dirty="0" err="1">
                <a:solidFill>
                  <a:prstClr val="black"/>
                </a:solidFill>
                <a:latin typeface="Calibri gövde"/>
              </a:rPr>
              <a:t>poliüri</a:t>
            </a: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)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Sigara ve diyet alışkanlıkları, yakın zamanda kilo değişimi,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Fizik aktivite miktarı,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Horlama: Uyku </a:t>
            </a:r>
            <a:r>
              <a:rPr lang="tr-TR" altLang="tr-TR" sz="2200" dirty="0" err="1">
                <a:solidFill>
                  <a:prstClr val="black"/>
                </a:solidFill>
                <a:latin typeface="Calibri gövde"/>
              </a:rPr>
              <a:t>apnesi</a:t>
            </a: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 (eşinden de ayrıca bilgi alınmalıdır)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200" dirty="0">
                <a:solidFill>
                  <a:prstClr val="black"/>
                </a:solidFill>
                <a:latin typeface="Calibri gövde"/>
              </a:rPr>
              <a:t>Düşük doğum ağırlığı olup olmadığı sorulur.</a:t>
            </a:r>
          </a:p>
        </p:txBody>
      </p:sp>
    </p:spTree>
    <p:extLst>
      <p:ext uri="{BB962C8B-B14F-4D97-AF65-F5344CB8AC3E}">
        <p14:creationId xmlns:p14="http://schemas.microsoft.com/office/powerpoint/2010/main" val="14355036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320127"/>
            <a:ext cx="10485303" cy="4166281"/>
            <a:chOff x="766055" y="1805520"/>
            <a:chExt cx="6020976" cy="7373352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73733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024398"/>
              <a:ext cx="5759057" cy="6740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Organ hasarı ve </a:t>
              </a:r>
              <a:r>
                <a:rPr lang="tr-TR" altLang="tr-TR" sz="2300" b="1" dirty="0" err="1">
                  <a:solidFill>
                    <a:srgbClr val="AC0000"/>
                  </a:solidFill>
                  <a:latin typeface="Calibri gövde"/>
                </a:rPr>
                <a:t>kardiyovasküler</a:t>
              </a: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 hastalık öyküsü ve semptomları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Beyin ve gözler: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Başağrısı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vertigo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görme azalması, GİA, duyu ve motor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defisiti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inme,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karotis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revaskülarizasyonu</a:t>
              </a:r>
              <a:endParaRPr lang="tr-TR" altLang="tr-TR" sz="2300" dirty="0">
                <a:solidFill>
                  <a:prstClr val="black"/>
                </a:solidFill>
                <a:latin typeface="Calibri gövde"/>
              </a:endParaRP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Kalp: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Göğüs ağrısı, nefes darlığı, ayak bileği şişmesi, miyokart enfarktüsü,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revaskülarizasyon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senkop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çarpıntı, aritmi ve özellikle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atriyal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fibrilasyon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öyküsü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Böbrek: 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Susama,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poliüri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noktüri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hematüri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04CCDC0-B64C-40C0-B992-73551AF56A8C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Öykü-5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1132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834882" y="1340733"/>
            <a:ext cx="7354961" cy="4166281"/>
            <a:chOff x="766055" y="1805520"/>
            <a:chExt cx="3565985" cy="7373352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3565985" cy="73733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73057" y="2326444"/>
              <a:ext cx="3439255" cy="6725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srgbClr val="AC0000"/>
                  </a:solidFill>
                  <a:latin typeface="Calibri gövde"/>
                </a:rPr>
                <a:t>Organ hasarı ve </a:t>
              </a:r>
              <a:r>
                <a:rPr lang="tr-TR" altLang="tr-TR" sz="2400" b="1" dirty="0" err="1">
                  <a:solidFill>
                    <a:srgbClr val="AC0000"/>
                  </a:solidFill>
                  <a:latin typeface="Calibri gövde"/>
                </a:rPr>
                <a:t>kardiyovasküler</a:t>
              </a:r>
              <a:r>
                <a:rPr lang="tr-TR" altLang="tr-TR" sz="2400" b="1" dirty="0">
                  <a:solidFill>
                    <a:srgbClr val="AC0000"/>
                  </a:solidFill>
                  <a:latin typeface="Calibri gövde"/>
                </a:rPr>
                <a:t> hastalık öyküsü ve semptomları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b="1" dirty="0">
                  <a:solidFill>
                    <a:prstClr val="black"/>
                  </a:solidFill>
                  <a:latin typeface="Calibri gövde"/>
                </a:rPr>
                <a:t>Periferik arterler: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ekstremitelerde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soğukluk, aralıklı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klaudikasyon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ağrısız yürüme mesafesi,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periferik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revaskülarizasyon</a:t>
              </a:r>
              <a:endParaRPr lang="tr-TR" altLang="tr-TR" sz="2300" dirty="0">
                <a:solidFill>
                  <a:prstClr val="black"/>
                </a:solidFill>
                <a:latin typeface="Calibri gövde"/>
              </a:endParaRP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Horlama/kronik akciğer hastalığı/uyku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apnesi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öyküsü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Bilişsel işlevlerde bozulma varlığı sorulur.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r="11281"/>
          <a:stretch/>
        </p:blipFill>
        <p:spPr>
          <a:xfrm>
            <a:off x="8189843" y="1471518"/>
            <a:ext cx="4002157" cy="3904712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E8639BB4-24AF-46CD-B8A5-4624EB51B79D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Öykü-6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67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766056" y="1460587"/>
            <a:ext cx="5761912" cy="3759365"/>
            <a:chOff x="766056" y="1460587"/>
            <a:chExt cx="5689246" cy="3759365"/>
          </a:xfrm>
        </p:grpSpPr>
        <p:sp>
          <p:nvSpPr>
            <p:cNvPr id="6" name="Dikdörtgen 5"/>
            <p:cNvSpPr/>
            <p:nvPr/>
          </p:nvSpPr>
          <p:spPr>
            <a:xfrm>
              <a:off x="766056" y="1460587"/>
              <a:ext cx="5689246" cy="375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1114293" y="2139903"/>
              <a:ext cx="497197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Yaşı ≥80 yıl olanlarda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kan basıncı 150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mmHg’ye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kadar normal kabul edilebilir.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</a:t>
              </a:r>
            </a:p>
            <a:p>
              <a:pPr marL="0" marR="0" lvl="0" indent="0" defTabSz="355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ACC6"/>
                </a:buClr>
                <a:buSzTx/>
                <a:buFontTx/>
                <a:buNone/>
                <a:tabLst/>
                <a:defRPr/>
              </a:pPr>
              <a:r>
                <a:rPr kumimoji="0" lang="tr-TR" alt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gövde"/>
                  <a:ea typeface="+mn-ea"/>
                  <a:cs typeface="+mn-cs"/>
                </a:rPr>
                <a:t>	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40538" y="767555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Yaşlıda Hipertansiyon Tanımı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6727" t="6867" r="5464" b="5309"/>
          <a:stretch/>
        </p:blipFill>
        <p:spPr>
          <a:xfrm>
            <a:off x="6626426" y="1290775"/>
            <a:ext cx="5355196" cy="38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7" y="1210491"/>
            <a:ext cx="6278906" cy="4437017"/>
            <a:chOff x="766055" y="2696864"/>
            <a:chExt cx="6147706" cy="6882183"/>
          </a:xfrm>
        </p:grpSpPr>
        <p:sp>
          <p:nvSpPr>
            <p:cNvPr id="8" name="Dikdörtgen 7"/>
            <p:cNvSpPr/>
            <p:nvPr/>
          </p:nvSpPr>
          <p:spPr>
            <a:xfrm>
              <a:off x="766055" y="2933020"/>
              <a:ext cx="6020976" cy="66460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696864"/>
              <a:ext cx="6020976" cy="6646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Kan basıncını etkileyebilecek ilaçlardan;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Doğum kontrol hapı,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Meyankökü,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karbenoksolon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Vazokonstrüktif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ilaçlar(burun damlaları..),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Kokain, amfetamin,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Glikomineralokortikoitler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Steroid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dışı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antiinflamatuvar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ilaçlar,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Eritropoietin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siklosporin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vb. kullanımı sorulur.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-639" r="5146" b="639"/>
          <a:stretch/>
        </p:blipFill>
        <p:spPr>
          <a:xfrm>
            <a:off x="7174398" y="1127036"/>
            <a:ext cx="5017602" cy="4520472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926BFD96-CCCC-44D1-B208-ED854CA9375D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Öykü-7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044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238377"/>
            <a:ext cx="7063872" cy="4381246"/>
            <a:chOff x="766054" y="1725311"/>
            <a:chExt cx="6020977" cy="7077850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18"/>
              <a:ext cx="6020976" cy="69976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766054" y="1725311"/>
              <a:ext cx="5688473" cy="5907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 err="1">
                  <a:solidFill>
                    <a:srgbClr val="AC0000"/>
                  </a:solidFill>
                  <a:latin typeface="Calibri gövde"/>
                </a:rPr>
                <a:t>Antihipertansif</a:t>
              </a: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 kullanan hastanın;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Halen kullandığı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antihipertansif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tedavi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Eskiden kullandığı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antihipertansif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ilaçlar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İlaç uyum ve uyumsuzluk durumu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İlacın etkinliği ve yan etkileri, kullanım zamanı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Kan basıncını etkileyecek ilaç kullanımı (NSAİ,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fenilefrin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..)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Ev ölçümleri varsa değerleri gözden geçirilir.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4098" name="Picture 2" descr="Taking Medication Stock Vector Illustration And Royalty Free Taking  Medication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7866" r="14054"/>
          <a:stretch/>
        </p:blipFill>
        <p:spPr bwMode="auto">
          <a:xfrm>
            <a:off x="7971956" y="805400"/>
            <a:ext cx="4049627" cy="54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E346C422-8FB0-4DE3-8F86-6C5D41FE36FA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Hipertansiyonda Öykü-8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7563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41240"/>
            <a:ext cx="10788084" cy="3597043"/>
            <a:chOff x="766055" y="1805520"/>
            <a:chExt cx="6020976" cy="5634175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563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378650"/>
              <a:ext cx="5759057" cy="430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İkincil Hipertansiyon Düşündüren Belirtiler: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Cushing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sendromu özellikleri,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Nörofibromatozisin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cilt bulguları (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feokromasitoma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),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Palpasyonda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böbreklerde büyüme saptanması (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polikistik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böbrek),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Abdominal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üfürüm duyulması (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renovasküler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hipertansiyon),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3" y="600887"/>
            <a:ext cx="10522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İkincil HT, Organ Hasarı, </a:t>
            </a: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Obezite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Tespitinde Fizik Muayene-1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308438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372377"/>
            <a:ext cx="10788084" cy="3991983"/>
            <a:chOff x="734470" y="2037564"/>
            <a:chExt cx="6020976" cy="5717809"/>
          </a:xfrm>
        </p:grpSpPr>
        <p:sp>
          <p:nvSpPr>
            <p:cNvPr id="8" name="Dikdörtgen 7"/>
            <p:cNvSpPr/>
            <p:nvPr/>
          </p:nvSpPr>
          <p:spPr>
            <a:xfrm>
              <a:off x="734470" y="2037564"/>
              <a:ext cx="6020976" cy="55709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378650"/>
              <a:ext cx="5759057" cy="5376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300" b="1" dirty="0">
                  <a:solidFill>
                    <a:srgbClr val="AC0000"/>
                  </a:solidFill>
                  <a:latin typeface="Calibri gövde"/>
                </a:rPr>
                <a:t>İkincil Hipertansiyon Düşündüren Belirtiler: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Prekardiyal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veya göğüste üfürüm duyulması (aort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koarktikasyonu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; aort hastalığı; üst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ekstremite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arterlerinin hastalığı),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Eş zamanlı değerlendirilen kol KB’ye göre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femoral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nabızların zayıflaması ve gecikmesi ve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femoral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kan basıncının azalması (aort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koarktikasyonu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; aort hastalığı; alt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ekstremite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arterlerinin hastalığı),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Sol-sağ kol arası KB farkı (aort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koarktikasyonu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; sol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gövde"/>
                </a:rPr>
                <a:t>subklavian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 arter darlığı).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36DC785-62F0-481B-AC6A-F32E03455F3C}"/>
              </a:ext>
            </a:extLst>
          </p:cNvPr>
          <p:cNvSpPr/>
          <p:nvPr/>
        </p:nvSpPr>
        <p:spPr>
          <a:xfrm>
            <a:off x="675044" y="600888"/>
            <a:ext cx="10636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İkincil HT, Organ Hasarı, </a:t>
            </a: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Obezite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Tespitinde Fizik Muayene-2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9032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267021"/>
            <a:ext cx="10788084" cy="4580944"/>
            <a:chOff x="766055" y="2418485"/>
            <a:chExt cx="6020976" cy="6023329"/>
          </a:xfrm>
        </p:grpSpPr>
        <p:sp>
          <p:nvSpPr>
            <p:cNvPr id="8" name="Dikdörtgen 7"/>
            <p:cNvSpPr/>
            <p:nvPr/>
          </p:nvSpPr>
          <p:spPr>
            <a:xfrm>
              <a:off x="766055" y="2528960"/>
              <a:ext cx="6020976" cy="59128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46840" y="2418485"/>
              <a:ext cx="5796234" cy="5894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srgbClr val="AC0000"/>
                  </a:solidFill>
                  <a:latin typeface="Calibri gövde"/>
                </a:rPr>
                <a:t>Organ Hasarı Belirtileri: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Beyin: 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motor veya duyu kaybı,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Retina: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fundoskopik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anormallikler,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Kalp: 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Kalp hızı, 3. veya 4. kalp sesi, kalpte üfürüm, aritmiler,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apeks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vurusunun yeri,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pulmoner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raller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periferik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ödem,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Periferik arterler: 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Nabız yokluğu, zayıflaması veya asimetrisi, soğuk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ekstremiteler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iskemik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cilt lezyonları,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 err="1">
                  <a:solidFill>
                    <a:prstClr val="black"/>
                  </a:solidFill>
                  <a:latin typeface="Calibri gövde"/>
                </a:rPr>
                <a:t>Karotis</a:t>
              </a: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 arterleri: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üfürümler. 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30BD144-0C65-4DC8-B696-252C7484082B}"/>
              </a:ext>
            </a:extLst>
          </p:cNvPr>
          <p:cNvSpPr/>
          <p:nvPr/>
        </p:nvSpPr>
        <p:spPr>
          <a:xfrm>
            <a:off x="675044" y="600888"/>
            <a:ext cx="10613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İkincil HT, Organ Hasarı, </a:t>
            </a: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Obezite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Tespitinde Fizik Muayene-3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11029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</a:rPr>
              <a:t>İkincil HT, Organ Hasarı, </a:t>
            </a: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</a:rPr>
              <a:t>Obezite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</a:rPr>
              <a:t> Tespitinde Fizik Muayene-4</a:t>
            </a:r>
          </a:p>
        </p:txBody>
      </p:sp>
      <p:sp>
        <p:nvSpPr>
          <p:cNvPr id="5" name="Dikdörtgen 4"/>
          <p:cNvSpPr/>
          <p:nvPr/>
        </p:nvSpPr>
        <p:spPr>
          <a:xfrm>
            <a:off x="809648" y="1364308"/>
            <a:ext cx="9418310" cy="4031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863299" y="1555946"/>
            <a:ext cx="75353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55600">
              <a:lnSpc>
                <a:spcPct val="150000"/>
              </a:lnSpc>
              <a:buClr>
                <a:srgbClr val="4BACC6"/>
              </a:buClr>
              <a:defRPr/>
            </a:pPr>
            <a:r>
              <a:rPr lang="tr-TR" altLang="tr-TR" sz="2400" b="1" dirty="0" err="1">
                <a:solidFill>
                  <a:srgbClr val="AC0000"/>
                </a:solidFill>
                <a:latin typeface="Calibri gövde"/>
              </a:rPr>
              <a:t>Obezite</a:t>
            </a:r>
            <a:r>
              <a:rPr lang="tr-TR" altLang="tr-TR" sz="2400" b="1" dirty="0">
                <a:solidFill>
                  <a:srgbClr val="AC0000"/>
                </a:solidFill>
                <a:latin typeface="Calibri gövde"/>
              </a:rPr>
              <a:t> Kanıtı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Kilo ve boy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Beden kütle indeksini hesaplayın: vücut ağırlığı/kilo² (kg/m²)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4BACC6"/>
              </a:buClr>
              <a:buBlip>
                <a:blip r:embed="rId2"/>
              </a:buBlip>
              <a:defRPr/>
            </a:pP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Bel çevresi kişi ayakta dururken </a:t>
            </a: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kosta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kenarının alt sınırı ile </a:t>
            </a: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iliyak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</a:t>
            </a:r>
            <a:r>
              <a:rPr lang="tr-TR" altLang="tr-TR" sz="2400" dirty="0" err="1">
                <a:solidFill>
                  <a:prstClr val="black"/>
                </a:solidFill>
                <a:latin typeface="Calibri gövde"/>
              </a:rPr>
              <a:t>krest</a:t>
            </a:r>
            <a:r>
              <a:rPr lang="tr-TR" altLang="tr-TR" sz="2400" dirty="0">
                <a:solidFill>
                  <a:prstClr val="black"/>
                </a:solidFill>
                <a:latin typeface="Calibri gövde"/>
              </a:rPr>
              <a:t> üst sınırının arasındaki mesafenin ortası seviyesinden ölçülür.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6791" b="2866"/>
          <a:stretch/>
        </p:blipFill>
        <p:spPr>
          <a:xfrm>
            <a:off x="8586883" y="725402"/>
            <a:ext cx="3282150" cy="5497663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675044" y="5895939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26503403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5" y="1343788"/>
            <a:ext cx="6591532" cy="4054122"/>
            <a:chOff x="766056" y="1829805"/>
            <a:chExt cx="6020976" cy="6152224"/>
          </a:xfrm>
        </p:grpSpPr>
        <p:sp>
          <p:nvSpPr>
            <p:cNvPr id="8" name="Dikdörtgen 7"/>
            <p:cNvSpPr/>
            <p:nvPr/>
          </p:nvSpPr>
          <p:spPr>
            <a:xfrm>
              <a:off x="766056" y="1829805"/>
              <a:ext cx="6020976" cy="61522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901982" y="1866009"/>
              <a:ext cx="5749123" cy="593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srgbClr val="AC0000"/>
                  </a:solidFill>
                  <a:latin typeface="Calibri gövde"/>
                </a:rPr>
                <a:t>Kan Basıncı Ölçümü ve Takip Önerileri 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Kan basıncı yüksek normal;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sistolik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130-139/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diyastolik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80-89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mmHg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hayat tarzı değişikliği önerilmelidir. Yıllık kontrole çağrılmalıdır. </a:t>
              </a:r>
            </a:p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Kan basıncı 140/90 </a:t>
              </a:r>
              <a:r>
                <a:rPr lang="tr-TR" altLang="tr-TR" sz="2400" b="1" dirty="0" err="1">
                  <a:solidFill>
                    <a:prstClr val="black"/>
                  </a:solidFill>
                  <a:latin typeface="Calibri gövde"/>
                </a:rPr>
                <a:t>mmHg</a:t>
              </a: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 ve üstü; 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olan hastalar tanının doğrulanması için mutlaka ikinci kez muayeneye çağrılmalıdır. 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589" y="1659238"/>
            <a:ext cx="4834411" cy="3923488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DC38E223-D499-4D47-A3FF-1ABA531699B0}"/>
              </a:ext>
            </a:extLst>
          </p:cNvPr>
          <p:cNvSpPr/>
          <p:nvPr/>
        </p:nvSpPr>
        <p:spPr>
          <a:xfrm>
            <a:off x="766055" y="627154"/>
            <a:ext cx="10525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İkincil HT, Organ Hasarı, </a:t>
            </a: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Obezite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Tespitinde Fizik Muayene-5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15135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EA1FA54-933F-4748-A9B2-EDD4A60287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"/>
          <a:stretch/>
        </p:blipFill>
        <p:spPr>
          <a:xfrm>
            <a:off x="780129" y="692842"/>
            <a:ext cx="8139584" cy="4845316"/>
          </a:xfr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0" y="178892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0" y="1906650"/>
            <a:ext cx="12192000" cy="265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413924" y="2505813"/>
            <a:ext cx="5624926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D32019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Hipertansiyonda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Laboratuvar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Testleri</a:t>
            </a:r>
            <a:endParaRPr lang="en-US" altLang="ko-KR" sz="4400" b="1" dirty="0">
              <a:solidFill>
                <a:srgbClr val="D32019"/>
              </a:solidFill>
            </a:endParaRPr>
          </a:p>
        </p:txBody>
      </p:sp>
      <p:pic>
        <p:nvPicPr>
          <p:cNvPr id="6150" name="Picture 6" descr="Laboratory Chemist Transparent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79" y="1289849"/>
            <a:ext cx="5634858" cy="515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0621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7" y="1326174"/>
            <a:ext cx="6639978" cy="4154166"/>
            <a:chOff x="766055" y="1805520"/>
            <a:chExt cx="6020976" cy="5634175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563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1976234"/>
              <a:ext cx="5759057" cy="530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Hemoglobin ve/veya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hematokrit</a:t>
              </a:r>
              <a:endParaRPr lang="tr-TR" altLang="tr-TR" sz="2400" dirty="0">
                <a:solidFill>
                  <a:prstClr val="black"/>
                </a:solidFill>
                <a:latin typeface="Calibri gövde"/>
              </a:endParaRP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Açlık plazma glikozu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Serum total kolesterolü, düşük yoğunluklu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lipoprotein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kolesterol, yüksek yoğunluklu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lipoprotein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kolesterol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Açlık serum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trigliseritleri</a:t>
              </a:r>
              <a:endParaRPr lang="tr-TR" altLang="tr-TR" sz="2400" dirty="0">
                <a:solidFill>
                  <a:prstClr val="black"/>
                </a:solidFill>
                <a:latin typeface="Calibri gövde"/>
              </a:endParaRP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Serum sodyum ve potasyumu. 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Rutin Testler-1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7"/>
          <a:stretch/>
        </p:blipFill>
        <p:spPr>
          <a:xfrm>
            <a:off x="7524338" y="600888"/>
            <a:ext cx="4465808" cy="48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Erişkinlerde Kan Basıncı Ölçümüne Göre Sınıflandırma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35BADF0-3F9A-460A-904A-E39B95812E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899537"/>
              </p:ext>
            </p:extLst>
          </p:nvPr>
        </p:nvGraphicFramePr>
        <p:xfrm>
          <a:off x="756745" y="1283230"/>
          <a:ext cx="10566960" cy="43891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4310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4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/>
                        <a:t>Kategori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>
                    <a:solidFill>
                      <a:srgbClr val="AEC1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/>
                        <a:t>Sistolik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>
                    <a:solidFill>
                      <a:srgbClr val="AEC1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>
                    <a:solidFill>
                      <a:srgbClr val="AEC1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/>
                        <a:t>Diyastolik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>
                    <a:solidFill>
                      <a:srgbClr val="AEC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Yüksek normal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130 -139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ve/veya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85 - 89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Evre 1 hipertansiyon 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140 - 159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ve/veya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90 - 99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Evre 2 hipertansiyon 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160 - 179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ve/veya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100 - 109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Evre 3 hipertansiyon 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≥180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ve/veya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≥110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İzole </a:t>
                      </a:r>
                      <a:r>
                        <a:rPr lang="tr-TR" sz="2400" dirty="0" err="1"/>
                        <a:t>sistolik</a:t>
                      </a:r>
                      <a:r>
                        <a:rPr lang="tr-TR" sz="2400" dirty="0"/>
                        <a:t> hipertansiyon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≥140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ve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/>
                        <a:t>&lt;90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0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1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1393" y="1407719"/>
            <a:ext cx="7149030" cy="3960694"/>
            <a:chOff x="761826" y="2001810"/>
            <a:chExt cx="6020976" cy="5578772"/>
          </a:xfrm>
        </p:grpSpPr>
        <p:sp>
          <p:nvSpPr>
            <p:cNvPr id="8" name="Dikdörtgen 7"/>
            <p:cNvSpPr/>
            <p:nvPr/>
          </p:nvSpPr>
          <p:spPr>
            <a:xfrm>
              <a:off x="761826" y="2001810"/>
              <a:ext cx="6020976" cy="55787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532681"/>
              <a:ext cx="5759057" cy="455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Serum ürik asidi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Serum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kreatinini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(ve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hasaplanmış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GFH)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İdrar analizi: mikroskobik inceleme;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dipstik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testi ile idrarda protein;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mikroalbüminüri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tetkiki </a:t>
              </a:r>
            </a:p>
            <a:p>
              <a:pPr marL="34290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I2-derivasyonlu EKG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9" name="Grafik 5" descr="Mikroskop">
            <a:extLst>
              <a:ext uri="{FF2B5EF4-FFF2-40B4-BE49-F238E27FC236}">
                <a16:creationId xmlns:a16="http://schemas.microsoft.com/office/drawing/2014/main" id="{CA641BB2-988A-4228-8214-862FDB55B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8850" t="1251" r="20370" b="5394"/>
          <a:stretch/>
        </p:blipFill>
        <p:spPr>
          <a:xfrm>
            <a:off x="8724180" y="873523"/>
            <a:ext cx="3467820" cy="542376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B5EA49C5-0455-48D5-8466-DDBE586EF9BB}"/>
              </a:ext>
            </a:extLst>
          </p:cNvPr>
          <p:cNvSpPr/>
          <p:nvPr/>
        </p:nvSpPr>
        <p:spPr>
          <a:xfrm>
            <a:off x="761393" y="683742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Rutin Testler-2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561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441240"/>
            <a:ext cx="10788084" cy="4178384"/>
            <a:chOff x="766055" y="1805520"/>
            <a:chExt cx="6020976" cy="6544749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65447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075119"/>
              <a:ext cx="5759057" cy="612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55600">
                <a:lnSpc>
                  <a:spcPct val="150000"/>
                </a:lnSpc>
                <a:buClr>
                  <a:srgbClr val="4BACC6"/>
                </a:buClr>
                <a:defRPr/>
              </a:pPr>
              <a:r>
                <a:rPr lang="tr-TR" altLang="tr-TR" sz="2400" b="1" dirty="0">
                  <a:solidFill>
                    <a:srgbClr val="C00000"/>
                  </a:solidFill>
                  <a:latin typeface="Calibri gövde"/>
                </a:rPr>
                <a:t>Öykü, fizik muayene ve rutin laboratuvar testlerine ilaveten;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b="1" dirty="0">
                  <a:solidFill>
                    <a:prstClr val="black"/>
                  </a:solidFill>
                  <a:latin typeface="Calibri gövde"/>
                </a:rPr>
                <a:t>HgA1c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: (açlık plazma glikozu &gt; 5.6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mmol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/L ise (102 mg/dl) veya önceden diyabet tanısı varsa)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Kantitatif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proteinüri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(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dipstik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testi pozitif ise), idrar potasyum ve sodyum düzeyi ve oranları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Ev ve 24 saat ayaktan kan basıncı izlemi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Ekokardiyogram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istenebilir.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Ek Testler-1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30762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7" y="1445896"/>
            <a:ext cx="10654862" cy="3696376"/>
            <a:chOff x="766056" y="2282156"/>
            <a:chExt cx="6020976" cy="5789763"/>
          </a:xfrm>
        </p:grpSpPr>
        <p:sp>
          <p:nvSpPr>
            <p:cNvPr id="8" name="Dikdörtgen 7"/>
            <p:cNvSpPr/>
            <p:nvPr/>
          </p:nvSpPr>
          <p:spPr>
            <a:xfrm>
              <a:off x="766056" y="2282156"/>
              <a:ext cx="6020976" cy="57897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482985"/>
              <a:ext cx="5759057" cy="526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EKG, Aritmi varlığında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holter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izlemi, efor testi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Karotis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ultrasonografisi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Periferik arter/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abdominal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ultrason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Nabız dalga hızı, ayak bileği-kol indeksi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Fundoskopi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öykü, fizik muayene ve rutin laboratuvar testlerine ilaveten istenir.</a:t>
              </a:r>
            </a:p>
          </p:txBody>
        </p:sp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59FF643-950A-41C3-AF65-115E419F7E5B}"/>
              </a:ext>
            </a:extLst>
          </p:cNvPr>
          <p:cNvSpPr/>
          <p:nvPr/>
        </p:nvSpPr>
        <p:spPr>
          <a:xfrm>
            <a:off x="675044" y="600888"/>
            <a:ext cx="914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Ek Testler-2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10389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6967"/>
          <a:stretch/>
        </p:blipFill>
        <p:spPr>
          <a:xfrm>
            <a:off x="7650685" y="1298211"/>
            <a:ext cx="4629518" cy="4958901"/>
          </a:xfrm>
          <a:prstGeom prst="rect">
            <a:avLst/>
          </a:prstGeom>
        </p:spPr>
      </p:pic>
      <p:grpSp>
        <p:nvGrpSpPr>
          <p:cNvPr id="11" name="Grup 10"/>
          <p:cNvGrpSpPr/>
          <p:nvPr/>
        </p:nvGrpSpPr>
        <p:grpSpPr>
          <a:xfrm>
            <a:off x="756370" y="1328339"/>
            <a:ext cx="6894315" cy="4293441"/>
            <a:chOff x="766055" y="1805520"/>
            <a:chExt cx="6020976" cy="6544749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65447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1967061"/>
              <a:ext cx="5759057" cy="596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3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Tüm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hipertansif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hastalarda SVH, sol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artriyal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dilatasyon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aritmiler veya eşlik eden kalp hastalığını tespit etmek için önerilir.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3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Öyküsü ya da fizik muayenesi majör aritmi düşündüren tüm hastalarda uzun süreli EKG izlemi ve egzersize bağlı aritmi şüphesi  durumunda bir stres EKG testi düşünülmelidir.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Stres/Eforlu EKG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20239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58592" y="1375455"/>
            <a:ext cx="10624582" cy="4293441"/>
            <a:chOff x="761825" y="2028323"/>
            <a:chExt cx="6020976" cy="6544749"/>
          </a:xfrm>
        </p:grpSpPr>
        <p:sp>
          <p:nvSpPr>
            <p:cNvPr id="8" name="Dikdörtgen 7"/>
            <p:cNvSpPr/>
            <p:nvPr/>
          </p:nvSpPr>
          <p:spPr>
            <a:xfrm>
              <a:off x="761825" y="2028323"/>
              <a:ext cx="6020976" cy="65447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2265602"/>
              <a:ext cx="5759057" cy="512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Ekokardiyogram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, eğer şüpheli bir durum varsa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KVR’yi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daha ayrıntılı değerlendirmek, EKG’de SVH, sol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atriyum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genişlemesi veya şüpheli eşlik eden kalp hastalığı tanısını doğrulamak için düşünülmelidir.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Öykü miyokart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iskemisini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düşündürüyorsa bir stres EKG testi önerilir ve eğer test pozitif veya muğlak ise bir görüntüleme stres testi (stres ekokardiyografi, stres kardiyak manyetik rezonans ya da nükleer sintigrafi) önerilir.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</a:rPr>
              <a:t>EKO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27853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386742"/>
            <a:ext cx="10624582" cy="4026993"/>
            <a:chOff x="766055" y="1805520"/>
            <a:chExt cx="6020976" cy="6544749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65447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907018" y="2620122"/>
              <a:ext cx="5759057" cy="4558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Karotid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arterlerin ultrasonla taraması, özellikle yaşlılarda, damar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hipertrofisi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veya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asemptomatik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aterosklerozu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tespit etmek için düşünülmelidir.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Karotis-femoral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NDH, büyük arter sertleşmesini tespit etmek için düşünülmelidir.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Ayak bileği – kol indeksi,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PAH’ı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saptamak için düşünülmelidir</a:t>
              </a:r>
              <a:r>
                <a:rPr lang="tr-TR" altLang="tr-TR" sz="2300" dirty="0">
                  <a:solidFill>
                    <a:prstClr val="black"/>
                  </a:solidFill>
                  <a:latin typeface="Calibri gövde"/>
                </a:rPr>
                <a:t>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Karotis</a:t>
            </a: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 USG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10452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329211"/>
            <a:ext cx="6985149" cy="4293441"/>
            <a:chOff x="766055" y="1805520"/>
            <a:chExt cx="6020976" cy="6544749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65447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766055" y="2095438"/>
              <a:ext cx="5759057" cy="596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Serum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kreatinin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ölçümü ve tahmini GFH hesaplanması tüm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hipertansif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hastalarda önerilmektedir.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Dipstik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ile idrar proteini değerlendirmesi, bütün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hipertansif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hastalarda önerilmektedir. 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Mikroalbüminüri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değerlendirilmesi spot idrarda yapılmalıdır ve idrar </a:t>
              </a:r>
              <a:r>
                <a:rPr lang="tr-TR" altLang="tr-TR" sz="2400" dirty="0" err="1">
                  <a:solidFill>
                    <a:prstClr val="black"/>
                  </a:solidFill>
                  <a:latin typeface="Calibri gövde"/>
                </a:rPr>
                <a:t>kreatinin</a:t>
              </a:r>
              <a:r>
                <a:rPr lang="tr-TR" altLang="tr-TR" sz="2400" dirty="0">
                  <a:solidFill>
                    <a:prstClr val="black"/>
                  </a:solidFill>
                  <a:latin typeface="Calibri gövde"/>
                </a:rPr>
                <a:t> atılımı ile ilgilidir.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Böbrek Fonksiyon Testleri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7" name="Grafik 4" descr="Test tüpleri">
            <a:extLst>
              <a:ext uri="{FF2B5EF4-FFF2-40B4-BE49-F238E27FC236}">
                <a16:creationId xmlns:a16="http://schemas.microsoft.com/office/drawing/2014/main" id="{FD853F39-3668-4D77-9836-448BED692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571" r="4132" b="11214"/>
          <a:stretch/>
        </p:blipFill>
        <p:spPr>
          <a:xfrm>
            <a:off x="7943676" y="1307616"/>
            <a:ext cx="3811546" cy="42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355493"/>
            <a:ext cx="6555200" cy="4535666"/>
            <a:chOff x="766055" y="1805520"/>
            <a:chExt cx="6020976" cy="6913988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69139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892785" y="1960973"/>
              <a:ext cx="5759057" cy="623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200" dirty="0">
                  <a:solidFill>
                    <a:prstClr val="black"/>
                  </a:solidFill>
                  <a:latin typeface="Calibri gövde"/>
                </a:rPr>
                <a:t>Retinanın incelenmesi, güç kontrol altına alınan veya dirençli hipertansiyonu olan hastalarda, artmış </a:t>
              </a:r>
              <a:r>
                <a:rPr lang="tr-TR" altLang="tr-TR" sz="2200" dirty="0" err="1">
                  <a:solidFill>
                    <a:prstClr val="black"/>
                  </a:solidFill>
                  <a:latin typeface="Calibri gövde"/>
                </a:rPr>
                <a:t>KVR’nin</a:t>
              </a:r>
              <a:r>
                <a:rPr lang="tr-TR" altLang="tr-TR" sz="2200" dirty="0">
                  <a:solidFill>
                    <a:prstClr val="black"/>
                  </a:solidFill>
                  <a:latin typeface="Calibri gövde"/>
                </a:rPr>
                <a:t> de bir göstergesi olan </a:t>
              </a:r>
              <a:r>
                <a:rPr lang="tr-TR" altLang="tr-TR" sz="2200" dirty="0" err="1">
                  <a:solidFill>
                    <a:prstClr val="black"/>
                  </a:solidFill>
                  <a:latin typeface="Calibri gövde"/>
                </a:rPr>
                <a:t>hemorajileri</a:t>
              </a:r>
              <a:r>
                <a:rPr lang="tr-TR" altLang="tr-TR" sz="2200" dirty="0">
                  <a:solidFill>
                    <a:prstClr val="black"/>
                  </a:solidFill>
                  <a:latin typeface="Calibri gövde"/>
                </a:rPr>
                <a:t>, </a:t>
              </a:r>
              <a:r>
                <a:rPr lang="tr-TR" altLang="tr-TR" sz="2200" dirty="0" err="1">
                  <a:solidFill>
                    <a:prstClr val="black"/>
                  </a:solidFill>
                  <a:latin typeface="Calibri gövde"/>
                </a:rPr>
                <a:t>eksüdaları</a:t>
              </a:r>
              <a:r>
                <a:rPr lang="tr-TR" altLang="tr-TR" sz="2200" dirty="0">
                  <a:solidFill>
                    <a:prstClr val="black"/>
                  </a:solidFill>
                  <a:latin typeface="Calibri gövde"/>
                </a:rPr>
                <a:t> ve </a:t>
              </a:r>
              <a:r>
                <a:rPr lang="tr-TR" altLang="tr-TR" sz="2200" dirty="0" err="1">
                  <a:solidFill>
                    <a:prstClr val="black"/>
                  </a:solidFill>
                  <a:latin typeface="Calibri gövde"/>
                </a:rPr>
                <a:t>palilla</a:t>
              </a:r>
              <a:r>
                <a:rPr lang="tr-TR" altLang="tr-TR" sz="2200" dirty="0">
                  <a:solidFill>
                    <a:prstClr val="black"/>
                  </a:solidFill>
                  <a:latin typeface="Calibri gövde"/>
                </a:rPr>
                <a:t> ödemini saptamak için düşünülmelidir.</a:t>
              </a:r>
            </a:p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200" dirty="0">
                  <a:solidFill>
                    <a:prstClr val="black"/>
                  </a:solidFill>
                  <a:latin typeface="Calibri gövde"/>
                </a:rPr>
                <a:t>Retinanın incelenmesi, genç hastalar dışında, diyabeti olmayan hafif-orta </a:t>
              </a:r>
              <a:r>
                <a:rPr lang="tr-TR" altLang="tr-TR" sz="2200" dirty="0" err="1">
                  <a:solidFill>
                    <a:prstClr val="black"/>
                  </a:solidFill>
                  <a:latin typeface="Calibri gövde"/>
                </a:rPr>
                <a:t>hipertansif</a:t>
              </a:r>
              <a:r>
                <a:rPr lang="tr-TR" altLang="tr-TR" sz="2200" dirty="0">
                  <a:solidFill>
                    <a:prstClr val="black"/>
                  </a:solidFill>
                  <a:latin typeface="Calibri gövde"/>
                </a:rPr>
                <a:t> hastalarda önerilmemektedir. 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err="1">
                <a:solidFill>
                  <a:srgbClr val="E7E6E6">
                    <a:lumMod val="10000"/>
                  </a:srgbClr>
                </a:solidFill>
                <a:latin typeface="Calibri "/>
              </a:rPr>
              <a:t>Fundoskopi</a:t>
            </a:r>
            <a:endParaRPr lang="tr-TR" sz="2800" b="1" dirty="0">
              <a:solidFill>
                <a:srgbClr val="E7E6E6">
                  <a:lumMod val="10000"/>
                </a:srgbClr>
              </a:solidFill>
              <a:latin typeface="Calibri 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7170" name="Picture 2" descr="Optic disc (fundoscopy) | Radiology Case | Radiopaedia.o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t="-168" r="23598" b="1486"/>
          <a:stretch/>
        </p:blipFill>
        <p:spPr bwMode="auto">
          <a:xfrm>
            <a:off x="7515037" y="1229293"/>
            <a:ext cx="4252640" cy="453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2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/>
          <p:cNvGrpSpPr/>
          <p:nvPr/>
        </p:nvGrpSpPr>
        <p:grpSpPr>
          <a:xfrm>
            <a:off x="766056" y="1388863"/>
            <a:ext cx="6034415" cy="4535666"/>
            <a:chOff x="766055" y="1805520"/>
            <a:chExt cx="6020976" cy="6913988"/>
          </a:xfrm>
        </p:grpSpPr>
        <p:sp>
          <p:nvSpPr>
            <p:cNvPr id="8" name="Dikdörtgen 7"/>
            <p:cNvSpPr/>
            <p:nvPr/>
          </p:nvSpPr>
          <p:spPr>
            <a:xfrm>
              <a:off x="766055" y="1805520"/>
              <a:ext cx="6020976" cy="69139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noFill/>
              <a:prstDash val="dash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1A4F2EBE-7BAF-436D-AFC3-BA30E7A9F760}"/>
                </a:ext>
              </a:extLst>
            </p:cNvPr>
            <p:cNvSpPr txBox="1"/>
            <p:nvPr/>
          </p:nvSpPr>
          <p:spPr>
            <a:xfrm>
              <a:off x="953208" y="2176209"/>
              <a:ext cx="5386706" cy="570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defTabSz="355600">
                <a:lnSpc>
                  <a:spcPct val="150000"/>
                </a:lnSpc>
                <a:buClr>
                  <a:srgbClr val="4BACC6"/>
                </a:buClr>
                <a:buBlip>
                  <a:blip r:embed="rId2"/>
                </a:buBlip>
                <a:defRPr/>
              </a:pPr>
              <a:r>
                <a:rPr lang="tr-TR" altLang="tr-TR" sz="2300" dirty="0">
                  <a:solidFill>
                    <a:prstClr val="black"/>
                  </a:solidFill>
                  <a:latin typeface="Calibri "/>
                </a:rPr>
                <a:t>Bilişsel  gerilemesi olan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"/>
                </a:rPr>
                <a:t>hipertansif</a:t>
              </a:r>
              <a:r>
                <a:rPr lang="tr-TR" altLang="tr-TR" sz="2300" dirty="0">
                  <a:solidFill>
                    <a:prstClr val="black"/>
                  </a:solidFill>
                  <a:latin typeface="Calibri "/>
                </a:rPr>
                <a:t> hastalarda, beyin manyetik rezonans görüntülemesi veya bilgisayarlı tomografi, sessiz beyin enfarktüsleri,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"/>
                </a:rPr>
                <a:t>laküner</a:t>
              </a:r>
              <a:r>
                <a:rPr lang="tr-TR" altLang="tr-TR" sz="2300" dirty="0">
                  <a:solidFill>
                    <a:prstClr val="black"/>
                  </a:solidFill>
                  <a:latin typeface="Calibri "/>
                </a:rPr>
                <a:t>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"/>
                </a:rPr>
                <a:t>infarktlar</a:t>
              </a:r>
              <a:r>
                <a:rPr lang="tr-TR" altLang="tr-TR" sz="2300" dirty="0">
                  <a:solidFill>
                    <a:prstClr val="black"/>
                  </a:solidFill>
                  <a:latin typeface="Calibri "/>
                </a:rPr>
                <a:t>, </a:t>
              </a:r>
              <a:r>
                <a:rPr lang="tr-TR" altLang="tr-TR" sz="2300" dirty="0" err="1">
                  <a:solidFill>
                    <a:prstClr val="black"/>
                  </a:solidFill>
                  <a:latin typeface="Calibri "/>
                </a:rPr>
                <a:t>mikrokanamalar</a:t>
              </a:r>
              <a:r>
                <a:rPr lang="tr-TR" altLang="tr-TR" sz="2300" dirty="0">
                  <a:solidFill>
                    <a:prstClr val="black"/>
                  </a:solidFill>
                  <a:latin typeface="Calibri "/>
                </a:rPr>
                <a:t> ve beyaz cevher lezyonlarını tespit etmek için düşünülebilir.</a:t>
              </a: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100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E7E6E6">
                    <a:lumMod val="10000"/>
                  </a:srgbClr>
                </a:solidFill>
                <a:latin typeface="Calibri "/>
              </a:rPr>
              <a:t>BT/MR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8D64DAD-A2F8-4D0B-AA6D-B360D37BA19B}"/>
              </a:ext>
            </a:extLst>
          </p:cNvPr>
          <p:cNvSpPr/>
          <p:nvPr/>
        </p:nvSpPr>
        <p:spPr>
          <a:xfrm>
            <a:off x="766056" y="5946066"/>
            <a:ext cx="53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  <p:pic>
        <p:nvPicPr>
          <p:cNvPr id="9" name="Grafik 4" descr="Kafa içinde beyin">
            <a:extLst>
              <a:ext uri="{FF2B5EF4-FFF2-40B4-BE49-F238E27FC236}">
                <a16:creationId xmlns:a16="http://schemas.microsoft.com/office/drawing/2014/main" id="{70CA52FC-4002-4DB1-9B00-58C8E2311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3186" t="4800" r="13155" b="5754"/>
          <a:stretch/>
        </p:blipFill>
        <p:spPr>
          <a:xfrm flipH="1">
            <a:off x="9848849" y="1092742"/>
            <a:ext cx="2232129" cy="232641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"/>
          <a:stretch/>
        </p:blipFill>
        <p:spPr>
          <a:xfrm>
            <a:off x="7288328" y="3200400"/>
            <a:ext cx="3359149" cy="31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0" y="178892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0" y="1906650"/>
            <a:ext cx="12192000" cy="265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413924" y="2790434"/>
            <a:ext cx="5624926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D32019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Hipertansiyon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İzlemi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D32019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9218" name="Picture 2" descr="Basit Ama Bilinmeli: Kan Basıncı Nasıl Ölçülür? - Hisar Intercontinental  Hos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12" y="1906650"/>
            <a:ext cx="4047032" cy="265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20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Prehipertansiyon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ve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Kardiyovasküler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Hastalık  Riski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AE27CCEF-220A-4C3A-BF29-F4C7DB819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899" y="5941270"/>
            <a:ext cx="42844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2" charset="-128"/>
                <a:cs typeface="Times New Roman" panose="02020603050405020304" pitchFamily="18" charset="0"/>
              </a:rPr>
              <a:t>*“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2" charset="-128"/>
                <a:cs typeface="Times New Roman" panose="02020603050405020304" pitchFamily="18" charset="0"/>
              </a:rPr>
              <a:t>The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2" charset="-128"/>
                <a:cs typeface="Times New Roman" panose="02020603050405020304" pitchFamily="18" charset="0"/>
              </a:rPr>
              <a:t>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2" charset="-128"/>
                <a:cs typeface="Times New Roman" panose="02020603050405020304" pitchFamily="18" charset="0"/>
              </a:rPr>
              <a:t>Framingham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2" charset="-128"/>
                <a:cs typeface="Times New Roman" panose="02020603050405020304" pitchFamily="18" charset="0"/>
              </a:rPr>
              <a:t>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2" charset="-128"/>
                <a:cs typeface="Times New Roman" panose="02020603050405020304" pitchFamily="18" charset="0"/>
              </a:rPr>
              <a:t>Study”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Am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J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Hypertension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2000 13:3S-10S</a:t>
            </a:r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id="{3E2EB7BB-9EB5-4746-9681-A88588847771}"/>
              </a:ext>
            </a:extLst>
          </p:cNvPr>
          <p:cNvGrpSpPr>
            <a:grpSpLocks/>
          </p:cNvGrpSpPr>
          <p:nvPr/>
        </p:nvGrpSpPr>
        <p:grpSpPr bwMode="auto">
          <a:xfrm>
            <a:off x="1074425" y="1583477"/>
            <a:ext cx="3087207" cy="4092575"/>
            <a:chOff x="956639" y="3269399"/>
            <a:chExt cx="2176078" cy="2885253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9FBADDB3-52B2-49C0-A25C-E103E86D23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7772" y="3269399"/>
              <a:ext cx="1828414" cy="1828745"/>
            </a:xfrm>
            <a:prstGeom prst="ellipse">
              <a:avLst/>
            </a:prstGeom>
            <a:solidFill>
              <a:srgbClr val="00A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2C270AEA-0ACD-4448-B720-3C1DC6254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170" y="3484694"/>
              <a:ext cx="911617" cy="5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altLang="ko-KR" sz="2400" b="1" dirty="0">
                  <a:solidFill>
                    <a:prstClr val="white"/>
                  </a:solidFill>
                  <a:latin typeface="+mn-lt"/>
                  <a:cs typeface="Adobe Arabic" panose="02040503050201020203" pitchFamily="18" charset="-78"/>
                </a:rPr>
                <a:t>Normal KB</a:t>
              </a:r>
            </a:p>
          </p:txBody>
        </p:sp>
        <p:sp>
          <p:nvSpPr>
            <p:cNvPr id="19" name="자유형: 도형 51">
              <a:extLst>
                <a:ext uri="{FF2B5EF4-FFF2-40B4-BE49-F238E27FC236}">
                  <a16:creationId xmlns:a16="http://schemas.microsoft.com/office/drawing/2014/main" id="{133EECD7-2F8C-4540-B15A-3A42C51CCDBE}"/>
                </a:ext>
              </a:extLst>
            </p:cNvPr>
            <p:cNvSpPr/>
            <p:nvPr/>
          </p:nvSpPr>
          <p:spPr>
            <a:xfrm>
              <a:off x="956639" y="3850255"/>
              <a:ext cx="2159632" cy="2304397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6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2D63AFA-7123-4E52-AA30-82CDAF57B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901" y="4462970"/>
              <a:ext cx="2153816" cy="455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355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355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355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355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355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355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355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355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355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D60000"/>
                </a:buClr>
                <a:buSzPct val="130000"/>
                <a:defRPr/>
              </a:pPr>
              <a:r>
                <a:rPr lang="tr-TR" altLang="tr-TR" sz="2400" dirty="0">
                  <a:solidFill>
                    <a:srgbClr val="181717"/>
                  </a:solidFill>
                </a:rPr>
                <a:t>120/80 </a:t>
              </a:r>
              <a:r>
                <a:rPr lang="tr-TR" altLang="tr-TR" sz="2400" dirty="0" err="1">
                  <a:solidFill>
                    <a:srgbClr val="181717"/>
                  </a:solidFill>
                </a:rPr>
                <a:t>mmHg</a:t>
              </a:r>
              <a:endParaRPr lang="tr-TR" altLang="tr-TR" sz="2400" dirty="0">
                <a:solidFill>
                  <a:srgbClr val="181717"/>
                </a:solidFill>
              </a:endParaRP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4551363" y="1602527"/>
            <a:ext cx="3070225" cy="4094163"/>
            <a:chOff x="4551363" y="1602527"/>
            <a:chExt cx="3070225" cy="4094163"/>
          </a:xfrm>
        </p:grpSpPr>
        <p:grpSp>
          <p:nvGrpSpPr>
            <p:cNvPr id="21" name="Grup 20">
              <a:extLst>
                <a:ext uri="{FF2B5EF4-FFF2-40B4-BE49-F238E27FC236}">
                  <a16:creationId xmlns:a16="http://schemas.microsoft.com/office/drawing/2014/main" id="{549645AF-CF7E-4603-892A-CD253AF37D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1363" y="1602527"/>
              <a:ext cx="3070225" cy="4094163"/>
              <a:chOff x="3674249" y="3269399"/>
              <a:chExt cx="2163568" cy="2885253"/>
            </a:xfrm>
          </p:grpSpPr>
          <p:sp>
            <p:nvSpPr>
              <p:cNvPr id="22" name="Rounded Rectangle 8">
                <a:extLst>
                  <a:ext uri="{FF2B5EF4-FFF2-40B4-BE49-F238E27FC236}">
                    <a16:creationId xmlns:a16="http://schemas.microsoft.com/office/drawing/2014/main" id="{4917F750-D19B-4B75-9990-42015BA4F6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38698" y="3269399"/>
                <a:ext cx="1829077" cy="182915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13E75D3F-CCBC-4A5B-B77D-5ADEAF8224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5230" y="3611967"/>
                <a:ext cx="804962" cy="325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tr-TR" altLang="ko-KR" sz="2400" b="1" dirty="0" err="1">
                    <a:solidFill>
                      <a:prstClr val="white"/>
                    </a:solidFill>
                    <a:latin typeface="+mn-lt"/>
                    <a:cs typeface="Adobe Arabic" panose="02040503050201020203" pitchFamily="18" charset="-78"/>
                  </a:rPr>
                  <a:t>Pre</a:t>
                </a:r>
                <a:r>
                  <a:rPr lang="tr-TR" altLang="ko-KR" sz="2400" b="1" dirty="0">
                    <a:solidFill>
                      <a:prstClr val="white"/>
                    </a:solidFill>
                    <a:latin typeface="+mn-lt"/>
                    <a:cs typeface="Adobe Arabic" panose="02040503050201020203" pitchFamily="18" charset="-78"/>
                  </a:rPr>
                  <a:t>-HT</a:t>
                </a:r>
              </a:p>
            </p:txBody>
          </p:sp>
          <p:sp>
            <p:nvSpPr>
              <p:cNvPr id="24" name="자유형: 도형 54">
                <a:extLst>
                  <a:ext uri="{FF2B5EF4-FFF2-40B4-BE49-F238E27FC236}">
                    <a16:creationId xmlns:a16="http://schemas.microsoft.com/office/drawing/2014/main" id="{788886B0-B2EE-4436-A63C-6A92B73FF8F0}"/>
                  </a:ext>
                </a:extLst>
              </p:cNvPr>
              <p:cNvSpPr/>
              <p:nvPr/>
            </p:nvSpPr>
            <p:spPr>
              <a:xfrm>
                <a:off x="3677605" y="3851148"/>
                <a:ext cx="2160212" cy="2303504"/>
              </a:xfrm>
              <a:custGeom>
                <a:avLst/>
                <a:gdLst>
                  <a:gd name="connsiteX0" fmla="*/ 134978 w 2160000"/>
                  <a:gd name="connsiteY0" fmla="*/ 0 h 2304000"/>
                  <a:gd name="connsiteX1" fmla="*/ 595169 w 2160000"/>
                  <a:gd name="connsiteY1" fmla="*/ 0 h 2304000"/>
                  <a:gd name="connsiteX2" fmla="*/ 603978 w 2160000"/>
                  <a:gd name="connsiteY2" fmla="*/ 87383 h 2304000"/>
                  <a:gd name="connsiteX3" fmla="*/ 1080000 w 2160000"/>
                  <a:gd name="connsiteY3" fmla="*/ 475352 h 2304000"/>
                  <a:gd name="connsiteX4" fmla="*/ 1556022 w 2160000"/>
                  <a:gd name="connsiteY4" fmla="*/ 87383 h 2304000"/>
                  <a:gd name="connsiteX5" fmla="*/ 1564831 w 2160000"/>
                  <a:gd name="connsiteY5" fmla="*/ 0 h 2304000"/>
                  <a:gd name="connsiteX6" fmla="*/ 2025022 w 2160000"/>
                  <a:gd name="connsiteY6" fmla="*/ 0 h 2304000"/>
                  <a:gd name="connsiteX7" fmla="*/ 2160000 w 2160000"/>
                  <a:gd name="connsiteY7" fmla="*/ 134978 h 2304000"/>
                  <a:gd name="connsiteX8" fmla="*/ 2160000 w 2160000"/>
                  <a:gd name="connsiteY8" fmla="*/ 2169022 h 2304000"/>
                  <a:gd name="connsiteX9" fmla="*/ 2025022 w 2160000"/>
                  <a:gd name="connsiteY9" fmla="*/ 2304000 h 2304000"/>
                  <a:gd name="connsiteX10" fmla="*/ 134978 w 2160000"/>
                  <a:gd name="connsiteY10" fmla="*/ 2304000 h 2304000"/>
                  <a:gd name="connsiteX11" fmla="*/ 0 w 2160000"/>
                  <a:gd name="connsiteY11" fmla="*/ 2169022 h 2304000"/>
                  <a:gd name="connsiteX12" fmla="*/ 0 w 2160000"/>
                  <a:gd name="connsiteY12" fmla="*/ 134978 h 2304000"/>
                  <a:gd name="connsiteX13" fmla="*/ 134978 w 2160000"/>
                  <a:gd name="connsiteY13" fmla="*/ 0 h 230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60000" h="2304000">
                    <a:moveTo>
                      <a:pt x="134978" y="0"/>
                    </a:moveTo>
                    <a:lnTo>
                      <a:pt x="595169" y="0"/>
                    </a:lnTo>
                    <a:lnTo>
                      <a:pt x="603978" y="87383"/>
                    </a:lnTo>
                    <a:cubicBezTo>
                      <a:pt x="649285" y="308797"/>
                      <a:pt x="845192" y="475352"/>
                      <a:pt x="1080000" y="475352"/>
                    </a:cubicBezTo>
                    <a:cubicBezTo>
                      <a:pt x="1314808" y="475352"/>
                      <a:pt x="1510715" y="308797"/>
                      <a:pt x="1556022" y="87383"/>
                    </a:cubicBezTo>
                    <a:lnTo>
                      <a:pt x="1564831" y="0"/>
                    </a:lnTo>
                    <a:lnTo>
                      <a:pt x="2025022" y="0"/>
                    </a:lnTo>
                    <a:cubicBezTo>
                      <a:pt x="2099568" y="0"/>
                      <a:pt x="2160000" y="60432"/>
                      <a:pt x="2160000" y="134978"/>
                    </a:cubicBezTo>
                    <a:lnTo>
                      <a:pt x="2160000" y="2169022"/>
                    </a:lnTo>
                    <a:cubicBezTo>
                      <a:pt x="2160000" y="2243568"/>
                      <a:pt x="2099568" y="2304000"/>
                      <a:pt x="2025022" y="2304000"/>
                    </a:cubicBezTo>
                    <a:lnTo>
                      <a:pt x="134978" y="2304000"/>
                    </a:lnTo>
                    <a:cubicBezTo>
                      <a:pt x="60432" y="2304000"/>
                      <a:pt x="0" y="2243568"/>
                      <a:pt x="0" y="2169022"/>
                    </a:cubicBezTo>
                    <a:lnTo>
                      <a:pt x="0" y="134978"/>
                    </a:lnTo>
                    <a:cubicBezTo>
                      <a:pt x="0" y="60432"/>
                      <a:pt x="60432" y="0"/>
                      <a:pt x="1349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5" name="TextBox 20">
                <a:extLst>
                  <a:ext uri="{FF2B5EF4-FFF2-40B4-BE49-F238E27FC236}">
                    <a16:creationId xmlns:a16="http://schemas.microsoft.com/office/drawing/2014/main" id="{9FFFC27E-29C9-4202-A323-31A723CCB4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4249" y="4451950"/>
                <a:ext cx="2153816" cy="1108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D60000"/>
                  </a:buClr>
                  <a:buSzPct val="130000"/>
                  <a:defRPr/>
                </a:pPr>
                <a:r>
                  <a:rPr lang="tr-TR" altLang="tr-TR" sz="2400" dirty="0">
                    <a:solidFill>
                      <a:srgbClr val="181717"/>
                    </a:solidFill>
                  </a:rPr>
                  <a:t>120-139/80-89 </a:t>
                </a:r>
                <a:r>
                  <a:rPr lang="tr-TR" altLang="tr-TR" sz="2400" dirty="0" err="1">
                    <a:solidFill>
                      <a:srgbClr val="181717"/>
                    </a:solidFill>
                  </a:rPr>
                  <a:t>mmHg</a:t>
                </a:r>
                <a:endParaRPr lang="tr-TR" altLang="tr-TR" sz="2400" dirty="0">
                  <a:solidFill>
                    <a:srgbClr val="181717"/>
                  </a:solidFill>
                </a:endParaRPr>
              </a:p>
              <a:p>
                <a:pPr lvl="0"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D60000"/>
                  </a:buClr>
                  <a:buSzPct val="130000"/>
                  <a:defRPr/>
                </a:pPr>
                <a:r>
                  <a:rPr lang="tr-TR" altLang="tr-TR" sz="2400" b="1" dirty="0">
                    <a:solidFill>
                      <a:srgbClr val="C00000"/>
                    </a:solidFill>
                  </a:rPr>
                  <a:t>KVH risk ?</a:t>
                </a:r>
              </a:p>
              <a:p>
                <a:pPr lvl="0"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D60000"/>
                  </a:buClr>
                  <a:buSzPct val="130000"/>
                  <a:defRPr/>
                </a:pPr>
                <a:endParaRPr lang="tr-TR" altLang="tr-TR" dirty="0">
                  <a:solidFill>
                    <a:srgbClr val="181717"/>
                  </a:solidFill>
                </a:endParaRPr>
              </a:p>
            </p:txBody>
          </p:sp>
        </p:grp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BFEF4924-FEB8-48C2-9F28-808712AD9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500" y="4484663"/>
              <a:ext cx="2906712" cy="9548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r-TR" altLang="tr-T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pitchFamily="2" charset="-128"/>
                  <a:cs typeface="Calibri" panose="020F0502020204030204" pitchFamily="34" charset="0"/>
                </a:rPr>
                <a:t>MI riski 3.7 kat fazla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r-TR" altLang="tr-T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pitchFamily="2" charset="-128"/>
                  <a:cs typeface="Calibri" panose="020F0502020204030204" pitchFamily="34" charset="0"/>
                </a:rPr>
                <a:t>(10 yıllık izlem)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159750" y="1583477"/>
            <a:ext cx="3065463" cy="4092575"/>
            <a:chOff x="8159750" y="1583477"/>
            <a:chExt cx="3065463" cy="4092575"/>
          </a:xfrm>
        </p:grpSpPr>
        <p:grpSp>
          <p:nvGrpSpPr>
            <p:cNvPr id="26" name="Grup 25">
              <a:extLst>
                <a:ext uri="{FF2B5EF4-FFF2-40B4-BE49-F238E27FC236}">
                  <a16:creationId xmlns:a16="http://schemas.microsoft.com/office/drawing/2014/main" id="{DB8D333E-3F5E-460C-848E-2985D9F0A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1583477"/>
              <a:ext cx="3065463" cy="4092575"/>
              <a:chOff x="6398995" y="3269399"/>
              <a:chExt cx="2160000" cy="2885253"/>
            </a:xfrm>
          </p:grpSpPr>
          <p:sp>
            <p:nvSpPr>
              <p:cNvPr id="27" name="Rounded Rectangle 14">
                <a:extLst>
                  <a:ext uri="{FF2B5EF4-FFF2-40B4-BE49-F238E27FC236}">
                    <a16:creationId xmlns:a16="http://schemas.microsoft.com/office/drawing/2014/main" id="{23E787A6-A8FE-4B55-BA2D-6D3909FB89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0072" y="3269399"/>
                <a:ext cx="1828897" cy="182874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자유형: 도형 53">
                <a:extLst>
                  <a:ext uri="{FF2B5EF4-FFF2-40B4-BE49-F238E27FC236}">
                    <a16:creationId xmlns:a16="http://schemas.microsoft.com/office/drawing/2014/main" id="{25C1A5B0-72C2-4842-B0FE-FE7F010DB0C8}"/>
                  </a:ext>
                </a:extLst>
              </p:cNvPr>
              <p:cNvSpPr/>
              <p:nvPr/>
            </p:nvSpPr>
            <p:spPr>
              <a:xfrm>
                <a:off x="6398995" y="3850255"/>
                <a:ext cx="2160000" cy="2304397"/>
              </a:xfrm>
              <a:custGeom>
                <a:avLst/>
                <a:gdLst>
                  <a:gd name="connsiteX0" fmla="*/ 134978 w 2160000"/>
                  <a:gd name="connsiteY0" fmla="*/ 0 h 2304000"/>
                  <a:gd name="connsiteX1" fmla="*/ 595169 w 2160000"/>
                  <a:gd name="connsiteY1" fmla="*/ 0 h 2304000"/>
                  <a:gd name="connsiteX2" fmla="*/ 603978 w 2160000"/>
                  <a:gd name="connsiteY2" fmla="*/ 87383 h 2304000"/>
                  <a:gd name="connsiteX3" fmla="*/ 1080000 w 2160000"/>
                  <a:gd name="connsiteY3" fmla="*/ 475352 h 2304000"/>
                  <a:gd name="connsiteX4" fmla="*/ 1556022 w 2160000"/>
                  <a:gd name="connsiteY4" fmla="*/ 87383 h 2304000"/>
                  <a:gd name="connsiteX5" fmla="*/ 1564831 w 2160000"/>
                  <a:gd name="connsiteY5" fmla="*/ 0 h 2304000"/>
                  <a:gd name="connsiteX6" fmla="*/ 2025022 w 2160000"/>
                  <a:gd name="connsiteY6" fmla="*/ 0 h 2304000"/>
                  <a:gd name="connsiteX7" fmla="*/ 2160000 w 2160000"/>
                  <a:gd name="connsiteY7" fmla="*/ 134978 h 2304000"/>
                  <a:gd name="connsiteX8" fmla="*/ 2160000 w 2160000"/>
                  <a:gd name="connsiteY8" fmla="*/ 2169022 h 2304000"/>
                  <a:gd name="connsiteX9" fmla="*/ 2025022 w 2160000"/>
                  <a:gd name="connsiteY9" fmla="*/ 2304000 h 2304000"/>
                  <a:gd name="connsiteX10" fmla="*/ 134978 w 2160000"/>
                  <a:gd name="connsiteY10" fmla="*/ 2304000 h 2304000"/>
                  <a:gd name="connsiteX11" fmla="*/ 0 w 2160000"/>
                  <a:gd name="connsiteY11" fmla="*/ 2169022 h 2304000"/>
                  <a:gd name="connsiteX12" fmla="*/ 0 w 2160000"/>
                  <a:gd name="connsiteY12" fmla="*/ 134978 h 2304000"/>
                  <a:gd name="connsiteX13" fmla="*/ 134978 w 2160000"/>
                  <a:gd name="connsiteY13" fmla="*/ 0 h 230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60000" h="2304000">
                    <a:moveTo>
                      <a:pt x="134978" y="0"/>
                    </a:moveTo>
                    <a:lnTo>
                      <a:pt x="595169" y="0"/>
                    </a:lnTo>
                    <a:lnTo>
                      <a:pt x="603978" y="87383"/>
                    </a:lnTo>
                    <a:cubicBezTo>
                      <a:pt x="649285" y="308797"/>
                      <a:pt x="845192" y="475352"/>
                      <a:pt x="1080000" y="475352"/>
                    </a:cubicBezTo>
                    <a:cubicBezTo>
                      <a:pt x="1314808" y="475352"/>
                      <a:pt x="1510715" y="308797"/>
                      <a:pt x="1556022" y="87383"/>
                    </a:cubicBezTo>
                    <a:lnTo>
                      <a:pt x="1564831" y="0"/>
                    </a:lnTo>
                    <a:lnTo>
                      <a:pt x="2025022" y="0"/>
                    </a:lnTo>
                    <a:cubicBezTo>
                      <a:pt x="2099568" y="0"/>
                      <a:pt x="2160000" y="60432"/>
                      <a:pt x="2160000" y="134978"/>
                    </a:cubicBezTo>
                    <a:lnTo>
                      <a:pt x="2160000" y="2169022"/>
                    </a:lnTo>
                    <a:cubicBezTo>
                      <a:pt x="2160000" y="2243568"/>
                      <a:pt x="2099568" y="2304000"/>
                      <a:pt x="2025022" y="2304000"/>
                    </a:cubicBezTo>
                    <a:lnTo>
                      <a:pt x="134978" y="2304000"/>
                    </a:lnTo>
                    <a:cubicBezTo>
                      <a:pt x="60432" y="2304000"/>
                      <a:pt x="0" y="2243568"/>
                      <a:pt x="0" y="2169022"/>
                    </a:cubicBezTo>
                    <a:lnTo>
                      <a:pt x="0" y="134978"/>
                    </a:lnTo>
                    <a:cubicBezTo>
                      <a:pt x="0" y="60432"/>
                      <a:pt x="60432" y="0"/>
                      <a:pt x="1349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F4C2CAB0-4DDE-4470-B81A-505EBD2B19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2280" y="4499983"/>
                <a:ext cx="1989149" cy="455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355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355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D60000"/>
                  </a:buClr>
                  <a:buSzPct val="130000"/>
                  <a:defRPr/>
                </a:pPr>
                <a:r>
                  <a:rPr kumimoji="0" lang="tr-TR" altLang="tr-T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1717"/>
                    </a:solidFill>
                    <a:effectLst/>
                    <a:uLnTx/>
                    <a:uFillTx/>
                  </a:rPr>
                  <a:t> </a:t>
                </a:r>
                <a:r>
                  <a:rPr lang="tr-TR" altLang="tr-TR" sz="2400" dirty="0">
                    <a:solidFill>
                      <a:srgbClr val="181717"/>
                    </a:solidFill>
                  </a:rPr>
                  <a:t>&gt;140/90 </a:t>
                </a:r>
                <a:r>
                  <a:rPr lang="tr-TR" altLang="tr-TR" sz="2400" dirty="0" err="1">
                    <a:solidFill>
                      <a:srgbClr val="181717"/>
                    </a:solidFill>
                  </a:rPr>
                  <a:t>mmHg</a:t>
                </a:r>
                <a:endParaRPr lang="tr-TR" altLang="tr-TR" sz="2400" dirty="0">
                  <a:solidFill>
                    <a:srgbClr val="181717"/>
                  </a:solidFill>
                </a:endParaRPr>
              </a:p>
            </p:txBody>
          </p:sp>
        </p:grpSp>
        <p:sp>
          <p:nvSpPr>
            <p:cNvPr id="31" name="TextBox 23">
              <a:extLst>
                <a:ext uri="{FF2B5EF4-FFF2-40B4-BE49-F238E27FC236}">
                  <a16:creationId xmlns:a16="http://schemas.microsoft.com/office/drawing/2014/main" id="{13E75D3F-CCBC-4A5B-B77D-5ADEAF822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4109" y="2004829"/>
              <a:ext cx="114228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altLang="ko-KR" sz="2400" b="1" dirty="0">
                  <a:solidFill>
                    <a:prstClr val="white"/>
                  </a:solidFill>
                  <a:latin typeface="+mn-lt"/>
                  <a:cs typeface="Adobe Arabic" panose="02040503050201020203" pitchFamily="18" charset="-78"/>
                </a:rPr>
                <a:t>Yüksek KB</a:t>
              </a:r>
            </a:p>
          </p:txBody>
        </p:sp>
        <p:sp>
          <p:nvSpPr>
            <p:cNvPr id="2" name="Dikdörtgen 1"/>
            <p:cNvSpPr/>
            <p:nvPr/>
          </p:nvSpPr>
          <p:spPr>
            <a:xfrm>
              <a:off x="8481656" y="3975329"/>
              <a:ext cx="2387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/>
                <a:t> </a:t>
              </a:r>
              <a:r>
                <a:rPr lang="tr-TR" sz="2400" b="1" dirty="0">
                  <a:solidFill>
                    <a:srgbClr val="C00000"/>
                  </a:solidFill>
                </a:rPr>
                <a:t>Artmış KVH riski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13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0618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İkincil HT İncelemesi İçin Klinik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Endikasyonları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Tanı Yöntemleri-1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3DDD97-DA33-4151-AA7F-FA41FDD9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457" y="1147147"/>
            <a:ext cx="9927007" cy="454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57CC2E51-E15A-47A4-881A-D4389C02708B}"/>
              </a:ext>
            </a:extLst>
          </p:cNvPr>
          <p:cNvSpPr/>
          <p:nvPr/>
        </p:nvSpPr>
        <p:spPr>
          <a:xfrm>
            <a:off x="809625" y="5780120"/>
            <a:ext cx="3650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27276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0297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İkincil HT İncelemesi İçin Klinik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Endikasyonları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Tanı Yöntemleri-2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EE296C-8207-4765-AA6D-F1975503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968" y="2195314"/>
            <a:ext cx="9779439" cy="327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4F81BD">
                <a:gamma/>
                <a:shade val="60000"/>
                <a:invGamma/>
                <a:alpha val="50000"/>
              </a:srgbClr>
            </a:prst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54BB11B-51C4-49C4-AED4-1291282B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967" y="1365797"/>
            <a:ext cx="9779439" cy="82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4F81BD">
                <a:gamma/>
                <a:shade val="60000"/>
                <a:invGamma/>
                <a:alpha val="50000"/>
              </a:srgbClr>
            </a:prstShdw>
          </a:effectLst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772433DC-FC84-4DE4-B6FE-FD948F575DC4}"/>
              </a:ext>
            </a:extLst>
          </p:cNvPr>
          <p:cNvSpPr/>
          <p:nvPr/>
        </p:nvSpPr>
        <p:spPr>
          <a:xfrm>
            <a:off x="769466" y="5961945"/>
            <a:ext cx="3650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*2013 ESH/ESC </a:t>
            </a:r>
            <a:r>
              <a:rPr kumimoji="0" lang="tr-TR" altLang="tr-T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Arteriyel</a:t>
            </a:r>
            <a:r>
              <a:rPr kumimoji="0" lang="tr-TR" altLang="tr-T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gövde"/>
                <a:ea typeface="Calibri" panose="020F0502020204030204" pitchFamily="34" charset="0"/>
                <a:cs typeface="Times New Roman" panose="02020603050405020304" pitchFamily="18" charset="0"/>
              </a:rPr>
              <a:t> Hipertansiyon Kılavuzu</a:t>
            </a:r>
          </a:p>
        </p:txBody>
      </p:sp>
    </p:spTree>
    <p:extLst>
      <p:ext uri="{BB962C8B-B14F-4D97-AF65-F5344CB8AC3E}">
        <p14:creationId xmlns:p14="http://schemas.microsoft.com/office/powerpoint/2010/main" val="17485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 Tanısı Alan Hastada Yapılması Gereken Tıbbi İzlem 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5 İçerik Yer Tutucusu">
            <a:extLst>
              <a:ext uri="{FF2B5EF4-FFF2-40B4-BE49-F238E27FC236}">
                <a16:creationId xmlns:a16="http://schemas.microsoft.com/office/drawing/2014/main" id="{DA93D3C6-B055-4EE5-A735-78915CD93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667489"/>
              </p:ext>
            </p:extLst>
          </p:nvPr>
        </p:nvGraphicFramePr>
        <p:xfrm>
          <a:off x="766916" y="1331079"/>
          <a:ext cx="10781166" cy="408991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832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7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7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353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Fizik Muayene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 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 İzlem</a:t>
                      </a:r>
                      <a:endParaRPr kumimoji="0" lang="tr-TR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 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3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İlk İzlem/Yılın İlk İzlemi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İlk İzlemden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3 Ay Sonra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İkinci İzlemden 3 Ay Sonra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Üçüncü İzlemden 3 Ay Sonra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Kan basıncı ölçümü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Boy ölçümü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Kilo ölçümü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Bel çevresi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Kardiyovasküler</a:t>
                      </a: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risk değerlendirme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    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Göz dibi muayenesi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Yılda bir kez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909" marR="6090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Dikdörtgen 7">
            <a:extLst>
              <a:ext uri="{FF2B5EF4-FFF2-40B4-BE49-F238E27FC236}">
                <a16:creationId xmlns:a16="http://schemas.microsoft.com/office/drawing/2014/main" id="{1BEB3117-270A-49B6-AB71-A32E77E1B8A7}"/>
              </a:ext>
            </a:extLst>
          </p:cNvPr>
          <p:cNvSpPr/>
          <p:nvPr/>
        </p:nvSpPr>
        <p:spPr>
          <a:xfrm>
            <a:off x="823966" y="5495462"/>
            <a:ext cx="10724116" cy="525886"/>
          </a:xfrm>
          <a:prstGeom prst="rect">
            <a:avLst/>
          </a:prstGeom>
          <a:ln w="28575">
            <a:solidFill>
              <a:srgbClr val="AEC1E0"/>
            </a:solidFill>
            <a:prstDash val="sysDash"/>
          </a:ln>
        </p:spPr>
        <p:txBody>
          <a:bodyPr wrap="square" tIns="108000" bIns="108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İlk izlemden 1-4 hafta sonra KB regülasyonu sağlanana kadar KB ölçümü gereği halde tekrarlanacak</a:t>
            </a:r>
            <a:endParaRPr kumimoji="0" lang="tr-TR" altLang="tr-TR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3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10382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Hipertansif</a:t>
            </a: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Hastada İstenilecek Laboratuvar Tetkikleri ve Sıklıkları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5 İçerik Yer Tutucusu">
            <a:extLst>
              <a:ext uri="{FF2B5EF4-FFF2-40B4-BE49-F238E27FC236}">
                <a16:creationId xmlns:a16="http://schemas.microsoft.com/office/drawing/2014/main" id="{8BC14644-DE49-4312-ABE4-FF1BC8978D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350750"/>
              </p:ext>
            </p:extLst>
          </p:nvPr>
        </p:nvGraphicFramePr>
        <p:xfrm>
          <a:off x="865239" y="1253203"/>
          <a:ext cx="10634402" cy="487045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02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2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66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Tetkikler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 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 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 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 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6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İlk İzlem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İlk İzlemden 12 Ay Sonra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İkinci İzlemden 12 Ay Sonra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Üçüncü İzlemden 12 Ay Sonra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6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Kreatinin</a:t>
                      </a: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Tahmini </a:t>
                      </a:r>
                      <a:r>
                        <a:rPr kumimoji="0" lang="tr-T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eGFR</a:t>
                      </a: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sodyum, potasyum, ürik asit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Tam İdrar tetkiki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Açlık kan </a:t>
                      </a:r>
                      <a:r>
                        <a:rPr kumimoji="0" lang="tr-T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glukozu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Lipid</a:t>
                      </a: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profili (Total kolesterol, LDL kolesterol, HDL, </a:t>
                      </a:r>
                      <a:r>
                        <a:rPr kumimoji="0" lang="tr-T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trigliserid</a:t>
                      </a: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)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 Derivasyonlu elektrokardiyografi (EKG)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Mikroalbuminüri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0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7F61E303-138B-4937-9D1E-FA911E82348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"/>
              </a:rPr>
              <a:t>Bölüm Sonu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ABBDE44D-D2F5-408F-9984-6137657DA748}"/>
              </a:ext>
            </a:extLst>
          </p:cNvPr>
          <p:cNvGrpSpPr/>
          <p:nvPr/>
        </p:nvGrpSpPr>
        <p:grpSpPr>
          <a:xfrm>
            <a:off x="409741" y="1640422"/>
            <a:ext cx="11368458" cy="3577155"/>
            <a:chOff x="409741" y="1640422"/>
            <a:chExt cx="11368458" cy="3577155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5701E3A-5186-483F-9DCF-11DF62772A73}"/>
                </a:ext>
              </a:extLst>
            </p:cNvPr>
            <p:cNvSpPr txBox="1"/>
            <p:nvPr/>
          </p:nvSpPr>
          <p:spPr>
            <a:xfrm>
              <a:off x="3214255" y="2083099"/>
              <a:ext cx="8563944" cy="1697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ct val="150000"/>
                </a:lnSpc>
                <a:defRPr/>
              </a:pPr>
              <a:r>
                <a:rPr lang="tr-TR" sz="2400" b="1" dirty="0">
                  <a:solidFill>
                    <a:srgbClr val="B80000"/>
                  </a:solidFill>
                </a:rPr>
                <a:t>«Hipertansiyonun Tanımı, Sınıflandırma, Epidemiyolojisi, Kan Basıncı Ölçümü Tekniği ve Değerlendirilmesi, Öykü, Fizik Muayene ve Laboratuvar» </a:t>
              </a:r>
              <a:r>
                <a:rPr lang="tr-TR" sz="2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dersini tamamladınız.</a:t>
              </a:r>
              <a:endParaRPr lang="en-US" sz="2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pic>
          <p:nvPicPr>
            <p:cNvPr id="3" name="Resim 2">
              <a:extLst>
                <a:ext uri="{FF2B5EF4-FFF2-40B4-BE49-F238E27FC236}">
                  <a16:creationId xmlns:a16="http://schemas.microsoft.com/office/drawing/2014/main" id="{B914CF48-73BE-4A41-8C94-BB2DADF65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41" y="1640422"/>
              <a:ext cx="2668992" cy="3577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43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0" y="178892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0" y="1906650"/>
            <a:ext cx="12192000" cy="265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477424" y="2551774"/>
            <a:ext cx="5868875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ko-KR" sz="4400" b="1" dirty="0" err="1">
                <a:solidFill>
                  <a:srgbClr val="D32019"/>
                </a:solidFill>
              </a:rPr>
              <a:t>Hipertansiyon</a:t>
            </a:r>
            <a:r>
              <a:rPr lang="en-US" altLang="ko-KR" sz="4400" b="1" dirty="0">
                <a:solidFill>
                  <a:srgbClr val="D32019"/>
                </a:solidFill>
              </a:rPr>
              <a:t> </a:t>
            </a:r>
            <a:r>
              <a:rPr lang="en-US" altLang="ko-KR" sz="4400" b="1" dirty="0" err="1">
                <a:solidFill>
                  <a:srgbClr val="D32019"/>
                </a:solidFill>
              </a:rPr>
              <a:t>Epidemiyolojisi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D32019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052" name="Picture 4" descr="Blood Pressure PNG Transparent Images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51" y="2053332"/>
            <a:ext cx="4528152" cy="352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646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3889</TotalTime>
  <Words>3752</Words>
  <Application>Microsoft Office PowerPoint</Application>
  <PresentationFormat>Geniş ekran</PresentationFormat>
  <Paragraphs>534</Paragraphs>
  <Slides>84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84</vt:i4>
      </vt:variant>
    </vt:vector>
  </HeadingPairs>
  <TitlesOfParts>
    <vt:vector size="96" baseType="lpstr">
      <vt:lpstr>맑은 고딕</vt:lpstr>
      <vt:lpstr>ＭＳ Ｐゴシック</vt:lpstr>
      <vt:lpstr>Adobe Arabic</vt:lpstr>
      <vt:lpstr>Arial</vt:lpstr>
      <vt:lpstr>Calibri</vt:lpstr>
      <vt:lpstr>Calibri </vt:lpstr>
      <vt:lpstr>Calibri gövde</vt:lpstr>
      <vt:lpstr>Calibri Light</vt:lpstr>
      <vt:lpstr>Times New Roman</vt:lpstr>
      <vt:lpstr>ヒラギノ角ゴ Pro W3</vt:lpstr>
      <vt:lpstr>Office Teması</vt:lpstr>
      <vt:lpstr>1_Office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Halil ibrahim Çolak</dc:creator>
  <cp:lastModifiedBy>FATMA TAMKOÇ GÜRBÜZTÜRK</cp:lastModifiedBy>
  <cp:revision>284</cp:revision>
  <dcterms:created xsi:type="dcterms:W3CDTF">2020-10-12T09:19:37Z</dcterms:created>
  <dcterms:modified xsi:type="dcterms:W3CDTF">2021-07-07T10:19:53Z</dcterms:modified>
</cp:coreProperties>
</file>