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3"/>
  </p:notesMasterIdLst>
  <p:sldIdLst>
    <p:sldId id="618" r:id="rId2"/>
    <p:sldId id="619" r:id="rId3"/>
    <p:sldId id="1476" r:id="rId4"/>
    <p:sldId id="389" r:id="rId5"/>
    <p:sldId id="1466" r:id="rId6"/>
    <p:sldId id="305" r:id="rId7"/>
    <p:sldId id="1092" r:id="rId8"/>
    <p:sldId id="401" r:id="rId9"/>
    <p:sldId id="402" r:id="rId10"/>
    <p:sldId id="1477" r:id="rId11"/>
    <p:sldId id="403" r:id="rId12"/>
    <p:sldId id="1467" r:id="rId13"/>
    <p:sldId id="1472" r:id="rId14"/>
    <p:sldId id="1473" r:id="rId15"/>
    <p:sldId id="1459" r:id="rId16"/>
    <p:sldId id="1463" r:id="rId17"/>
    <p:sldId id="1465" r:id="rId18"/>
    <p:sldId id="406" r:id="rId19"/>
    <p:sldId id="1461" r:id="rId20"/>
    <p:sldId id="307" r:id="rId21"/>
    <p:sldId id="1478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A0BFE-317E-4332-861C-2F8A315A7E89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1F4D-1A05-4E37-BD5F-B42DC385A6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05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DFAF-29F9-47DF-80F5-3CD861776F4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47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DFAF-29F9-47DF-80F5-3CD861776F4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77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8DFAF-29F9-47DF-80F5-3CD861776F4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55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1F4D-1A05-4E37-BD5F-B42DC385A6D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38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1F4D-1A05-4E37-BD5F-B42DC385A6D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82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A951C7-7F21-4362-89AB-67204B573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01DA0B-D0D8-4F0E-88B1-C4402599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87F3AB-7223-4366-BA86-3193EFAB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4F3472-8B83-48D5-986F-A107F8C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8B13B7-FD9C-4CB6-90EE-9BDD2F16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35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D8399-98EB-4CFF-A7BF-845DE127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344F2-06EE-48B6-8CFE-AF8F11DA6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178B5A-8E93-4860-9B30-32FEF463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906E2D-17DE-4B06-851E-C433B7AA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740F2D-9E5A-4A12-8135-7A68C9E9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61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395D7E0-4628-4358-83AD-0FE19C7C7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F5007-3779-4589-BB84-F3743C4A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C67C07-B551-4F9E-A4DE-882DDAEA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FD03B7-3ADC-4602-863E-BE7076CE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2AABAC-CA66-4402-9CAD-66BED20F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67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8F784-EB02-4F9D-92CB-328B048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605DA-4DA3-4053-AAC4-0A5C7518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3184DD-4ED5-4797-8772-871B7AC8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4C570A-B697-4C44-9698-0D7E8A6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A0B988-3EC2-4242-B396-F341D217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242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DF41D2-E01B-4656-A998-6251DB9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A7D688-E9D6-4DCD-A973-6E9720D9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07A6C4-E05C-4D1D-8DCD-8F5B7FC1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25208A-00E9-4DD9-9876-2344ED3F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4EB2CA-2A6C-473B-BF1D-E9ED7DD6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92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3C397C-2EE0-4C00-BB1F-C0713A9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49632-F0C1-4842-8028-A162FF33C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A46BA5-CBDA-4E70-8B13-24CE9663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29281A-AB2B-45BC-A42E-7D846A81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A7816-3B78-4C53-B223-EEE259DA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3B5822-59D1-4CE7-A63B-974DF78F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19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98BEA-14CF-4555-A343-D9C9B6D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4789D5-2874-4B98-A87B-6313CD2A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FF9CA0-0641-4311-83AB-0B49D5E55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1651E5-C977-4349-A6AD-BBCAAD5C5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2CDE07C-7C17-43BE-88DE-485FCEBCB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1EE79E4-7095-4AC7-86EC-ED520E0D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5DEB688-95A2-4481-8579-D2769A45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B2866F9-75DD-4C28-A8FE-16112BA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80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361FEA-9B50-42B6-8697-85ADAA13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0D54CD7-25E3-4F62-B046-1A369814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0943B9-0E48-4225-8BDA-571D4EB4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FD1CA07-7223-4799-8510-6835B635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01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98FDD30-9803-4476-B183-839A0FC4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E36D963-92CC-444A-BBFC-B0E0F352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7AAF04-B1C1-4F60-BB95-D20EAFC6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68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3DBE7-DFCE-4015-AB8C-819EB47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41BA0-FC4E-478B-8BB2-2593A567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F04CAD-9F3D-4EB6-8AA0-B71952202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F9B598-37F8-4139-ACA8-418D6587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411FE2-3E81-41CE-8C51-009E0FE6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1030B-56DF-4578-B498-261065CB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8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712FE-0C11-42B1-964D-643DC4E2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C57217D-C914-4FFA-830B-6D7D59F7C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4B32D4-1590-4BD4-A062-D3F1D16C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D5109A6-068D-4ADC-8E3A-F12920DD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DA4D40-7F09-4260-9B21-28636774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7753D7-B945-4595-B025-A1A0703E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84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C4FE266-5D8C-4587-B7E4-D19F43B8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AE0A90-9DA9-4713-84E8-88EC51BE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51F914-8408-49C1-8D14-35F72D097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27B1-687B-4565-A004-040F6B4DF3C0}" type="datetimeFigureOut">
              <a:rPr lang="tr-TR" smtClean="0"/>
              <a:t>25.12.2020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F6CA39-8C60-4082-9948-F01749BB1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B3B90C-2C6E-4060-AE9D-ACEAF7B27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2368B-C831-4BC7-9942-854A95D1F1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86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yp.saglik.gov.t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BA6FE02-EC32-42B9-9411-47F6346441D4}"/>
              </a:ext>
            </a:extLst>
          </p:cNvPr>
          <p:cNvSpPr/>
          <p:nvPr/>
        </p:nvSpPr>
        <p:spPr>
          <a:xfrm>
            <a:off x="1002890" y="2602045"/>
            <a:ext cx="91296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tr-TR" sz="4400" b="1" dirty="0">
                <a:solidFill>
                  <a:schemeClr val="accent1">
                    <a:lumMod val="50000"/>
                  </a:schemeClr>
                </a:solidFill>
              </a:rPr>
              <a:t>HASTALIK YÖNETİMİ PLATFORMU </a:t>
            </a:r>
          </a:p>
          <a:p>
            <a:pPr lvl="0" algn="ctr">
              <a:defRPr/>
            </a:pPr>
            <a:r>
              <a:rPr lang="tr-TR" sz="4400" b="1" dirty="0">
                <a:solidFill>
                  <a:schemeClr val="accent1">
                    <a:lumMod val="50000"/>
                  </a:schemeClr>
                </a:solidFill>
              </a:rPr>
              <a:t>KULLANICI EĞİTİMİ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10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31D9-DFEA-4DB0-8316-E3A16632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90" y="1528957"/>
            <a:ext cx="10327735" cy="424732"/>
          </a:xfr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Hastalıklar Bazında Tarama Ve İzlem Listeleri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0653B79-9595-403F-825F-6E8A97106859}"/>
              </a:ext>
            </a:extLst>
          </p:cNvPr>
          <p:cNvSpPr/>
          <p:nvPr/>
        </p:nvSpPr>
        <p:spPr>
          <a:xfrm>
            <a:off x="489790" y="2494538"/>
            <a:ext cx="1009955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noProof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Aile hekimliği birime bağlı kesin kayıtlı nüfus içinden, her bir hastalık için tarama veya izlem yapılması gereken  tüm kadın ve erkeklerden oluşan liste tarama/izlem hedef nüfus listesi olarak tanımlanmıştır. </a:t>
            </a:r>
            <a:endParaRPr lang="tr-TR" sz="24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1F9228-2371-46CB-BAC4-8573CB9E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951453"/>
            <a:ext cx="10515600" cy="538544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Doktor Ana Sayfa Kullanımı</a:t>
            </a:r>
            <a:endParaRPr lang="tr-TR" sz="2800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93B6F3-805A-42E9-9E8B-69585A43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5929693"/>
            <a:ext cx="11549380" cy="814007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Hasta arama, hedef popülasyon listeleme, hasta seçme, tarama/izlem başlatma, hatırlatma gönderimi, popülasyon takibi ve tıbbi hedef analizi işlemlerini ekranın sol üst tarafında bulabilirsiniz.   Duyurular alanında kullanım kılavuzunu bulunabilir ve indirilebilir.</a:t>
            </a:r>
            <a:endParaRPr lang="tr-TR" sz="20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79D54C3-47A2-4D62-AEBB-64D57D725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663066"/>
            <a:ext cx="10287000" cy="4243481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8026611-0065-4E87-8A57-50907602DB24}"/>
              </a:ext>
            </a:extLst>
          </p:cNvPr>
          <p:cNvSpPr/>
          <p:nvPr/>
        </p:nvSpPr>
        <p:spPr>
          <a:xfrm>
            <a:off x="426720" y="2032000"/>
            <a:ext cx="3408680" cy="3175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77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338328" y="1024914"/>
            <a:ext cx="1064045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Hastalara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Bildirim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Gönderilmesi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-1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38328" y="1886829"/>
            <a:ext cx="5083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Aile hekimi tarafından liste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ekranında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hasta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seçildikten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sonra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seçilen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hastaya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“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Bildirim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Gönder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”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butonuna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basarak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hatırlatma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gönderilebilir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644" y="1880212"/>
            <a:ext cx="5794401" cy="395287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38329" y="4023360"/>
            <a:ext cx="52043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Bildirim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Gönder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”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butonuna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tıklandıktan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sonra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bildirim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kanalı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‘Mobil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Bildirim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’, ‘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ePosta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’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ya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da ‘ SMS’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olarak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seçilir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97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320041" y="884135"/>
            <a:ext cx="7345404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Hastalara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Bildirim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Gönderilmesi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-2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0041" y="1696074"/>
            <a:ext cx="47267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atırlatma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türü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 alanından ha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stanın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tarama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izlem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tür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ü  seçilir. </a:t>
            </a:r>
          </a:p>
          <a:p>
            <a:pPr algn="just"/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Örneğin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‘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Yaklaşan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’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türünün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seçilmesi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durumunda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hastaya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sadece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yaklaşan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tarama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izlemleri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konusunda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hatırlatma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mesajı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atılır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148" y="1696075"/>
            <a:ext cx="6252811" cy="3269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4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420893" y="862889"/>
            <a:ext cx="10503389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Hastalara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Bildirim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Gönderilmesi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-3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20893" y="4615410"/>
            <a:ext cx="4859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err="1">
                <a:solidFill>
                  <a:schemeClr val="accent1">
                    <a:lumMod val="50000"/>
                  </a:schemeClr>
                </a:solidFill>
              </a:rPr>
              <a:t>Seçilen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i="1" dirty="0" err="1">
                <a:solidFill>
                  <a:schemeClr val="accent1">
                    <a:lumMod val="50000"/>
                  </a:schemeClr>
                </a:solidFill>
              </a:rPr>
              <a:t>hastaya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i="1" dirty="0" err="1">
                <a:solidFill>
                  <a:schemeClr val="accent1">
                    <a:lumMod val="50000"/>
                  </a:schemeClr>
                </a:solidFill>
              </a:rPr>
              <a:t>bildirim</a:t>
            </a:r>
            <a:r>
              <a:rPr lang="tr-TR" sz="2400" i="1" dirty="0">
                <a:solidFill>
                  <a:schemeClr val="accent1">
                    <a:lumMod val="50000"/>
                  </a:schemeClr>
                </a:solidFill>
              </a:rPr>
              <a:t>in başarılı olarak </a:t>
            </a:r>
            <a:r>
              <a:rPr lang="tr-TR" sz="2400" i="1" dirty="0" err="1">
                <a:solidFill>
                  <a:schemeClr val="accent1">
                    <a:lumMod val="50000"/>
                  </a:schemeClr>
                </a:solidFill>
              </a:rPr>
              <a:t>önderildiğine</a:t>
            </a:r>
            <a:r>
              <a:rPr lang="tr-TR" sz="2400" i="1" dirty="0">
                <a:solidFill>
                  <a:schemeClr val="accent1">
                    <a:lumMod val="50000"/>
                  </a:schemeClr>
                </a:solidFill>
              </a:rPr>
              <a:t> dair geri bildirim gelir.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51" y="1340248"/>
            <a:ext cx="5110721" cy="30050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118" y="1506820"/>
            <a:ext cx="4791164" cy="283849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133118" y="4672918"/>
            <a:ext cx="5357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Son 10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günde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hatırlatma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gönderilmiş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ol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ursa tekrar bildirim gönderilemez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4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1F9228-2371-46CB-BAC4-8573CB9E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951453"/>
            <a:ext cx="10515600" cy="538544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Hasta Kayıt Ekranı Kullanımı-1</a:t>
            </a:r>
            <a:endParaRPr lang="tr-TR" sz="2800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93B6F3-805A-42E9-9E8B-69585A43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6032340"/>
            <a:ext cx="11358880" cy="8140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Her hastalık için farklı renkte ekranlar tasarlanmış olup hastalık takip geçmişi, bir önceki tedavi planı özeti, tedavi planı notları, önemli parametreleri ve hedefleri hasta kayıt ekranında yer almaktadır.</a:t>
            </a:r>
            <a:endParaRPr lang="tr-TR" sz="18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7" descr="C:\Users\srdc\Desktop\snapshots\hasta-dashboard.png">
            <a:extLst>
              <a:ext uri="{FF2B5EF4-FFF2-40B4-BE49-F238E27FC236}">
                <a16:creationId xmlns:a16="http://schemas.microsoft.com/office/drawing/2014/main" id="{4AA32DDD-5761-4A50-ABD3-01E8270CBD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5"/>
          <a:stretch/>
        </p:blipFill>
        <p:spPr bwMode="auto">
          <a:xfrm>
            <a:off x="588862" y="1514794"/>
            <a:ext cx="4948989" cy="338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125C14F-2940-4E6E-A318-37D9E92965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05" y="2003877"/>
            <a:ext cx="4948989" cy="3083978"/>
          </a:xfrm>
          <a:prstGeom prst="rect">
            <a:avLst/>
          </a:prstGeom>
        </p:spPr>
      </p:pic>
      <p:pic>
        <p:nvPicPr>
          <p:cNvPr id="10" name="Picture 5" descr="C:\Users\srdc\Desktop\snapshots\kvr-risk.png">
            <a:extLst>
              <a:ext uri="{FF2B5EF4-FFF2-40B4-BE49-F238E27FC236}">
                <a16:creationId xmlns:a16="http://schemas.microsoft.com/office/drawing/2014/main" id="{4A1E628C-5834-4B24-B4BA-8B01C7E74F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51" y="2527300"/>
            <a:ext cx="4948986" cy="347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2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59C63C3-B3BF-42D5-A08E-F99D3B87D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9" r="1977" b="15814"/>
          <a:stretch/>
        </p:blipFill>
        <p:spPr>
          <a:xfrm>
            <a:off x="241005" y="1152144"/>
            <a:ext cx="11950995" cy="4784651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904C2563-5EFE-4F71-A12A-BB0A53197FEA}"/>
              </a:ext>
            </a:extLst>
          </p:cNvPr>
          <p:cNvSpPr txBox="1">
            <a:spLocks/>
          </p:cNvSpPr>
          <p:nvPr/>
        </p:nvSpPr>
        <p:spPr>
          <a:xfrm>
            <a:off x="120502" y="701749"/>
            <a:ext cx="10515600" cy="5385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Hasta Kayıt Ekranı Kullanımı-2</a:t>
            </a:r>
            <a:endParaRPr lang="tr-TR" sz="2800" dirty="0">
              <a:latin typeface="+mn-lt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BAA38402-19C5-4D15-B398-122D90B9C464}"/>
              </a:ext>
            </a:extLst>
          </p:cNvPr>
          <p:cNvSpPr txBox="1">
            <a:spLocks/>
          </p:cNvSpPr>
          <p:nvPr/>
        </p:nvSpPr>
        <p:spPr>
          <a:xfrm>
            <a:off x="334264" y="6156251"/>
            <a:ext cx="11358880" cy="5945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Yaşam tarzı alışkanlıkları alanında tütün ve alkol kullanımına dair bilgilerin standartlara uygun kaydedilmesi imkanı bulunmaktadır.  </a:t>
            </a:r>
            <a:endParaRPr lang="tr-TR" sz="18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7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106288-F005-4812-AD03-FD82991B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" t="13959" r="596" b="10873"/>
          <a:stretch/>
        </p:blipFill>
        <p:spPr>
          <a:xfrm>
            <a:off x="374691" y="1185211"/>
            <a:ext cx="11607209" cy="4487577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2904FA-1320-457E-AC28-ACF38D2BFF39}"/>
              </a:ext>
            </a:extLst>
          </p:cNvPr>
          <p:cNvSpPr txBox="1">
            <a:spLocks/>
          </p:cNvSpPr>
          <p:nvPr/>
        </p:nvSpPr>
        <p:spPr>
          <a:xfrm>
            <a:off x="306832" y="5936795"/>
            <a:ext cx="11358880" cy="7474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Kronik hastalık modüllerinden birinde yaşam tarzı alışkanlıkları alanı tamamlanmışsa diğer hastalıklarda tekrar bilgi sorulmamakta, hekim isterse değiştirme bulunmaktadır.  </a:t>
            </a:r>
            <a:endParaRPr lang="tr-TR" sz="18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0F161EF5-80C8-4127-81C7-30C76626C0F3}"/>
              </a:ext>
            </a:extLst>
          </p:cNvPr>
          <p:cNvSpPr txBox="1">
            <a:spLocks/>
          </p:cNvSpPr>
          <p:nvPr/>
        </p:nvSpPr>
        <p:spPr>
          <a:xfrm>
            <a:off x="306832" y="646667"/>
            <a:ext cx="10515600" cy="5385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Hasta Kayıt Ekranı Kullanımı-3</a:t>
            </a:r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20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92A19C41-D2DF-4304-86E0-739ACEC3F0A3}"/>
              </a:ext>
            </a:extLst>
          </p:cNvPr>
          <p:cNvSpPr txBox="1">
            <a:spLocks/>
          </p:cNvSpPr>
          <p:nvPr/>
        </p:nvSpPr>
        <p:spPr>
          <a:xfrm>
            <a:off x="242795" y="5965823"/>
            <a:ext cx="11389898" cy="60801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tr-TR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Her hastalık için risk faktörleri ve yaşam tarzı değişikliği önerileri sunulmakta, kaydedilmekte ve Sağlıklı Hayat Merkezlerine hastalar yönlendirilmektedir. 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C76CBBF-FF73-4D7D-A146-59D3070812E9}"/>
              </a:ext>
            </a:extLst>
          </p:cNvPr>
          <p:cNvSpPr txBox="1">
            <a:spLocks/>
          </p:cNvSpPr>
          <p:nvPr/>
        </p:nvSpPr>
        <p:spPr>
          <a:xfrm>
            <a:off x="306803" y="892177"/>
            <a:ext cx="11578394" cy="4519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Yaşam Tarz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ı Değişikliği</a:t>
            </a:r>
            <a:r>
              <a:rPr lang="nn-NO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Öneriler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inin İzlenmesi</a:t>
            </a:r>
          </a:p>
        </p:txBody>
      </p:sp>
      <p:pic>
        <p:nvPicPr>
          <p:cNvPr id="7" name="Picture 4" descr="C:\Users\srdc\Desktop\snapshots\yasam-tarzi-beslenme.png">
            <a:extLst>
              <a:ext uri="{FF2B5EF4-FFF2-40B4-BE49-F238E27FC236}">
                <a16:creationId xmlns:a16="http://schemas.microsoft.com/office/drawing/2014/main" id="{5546DCB6-AF14-4884-B530-E44F093648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3" y="1500187"/>
            <a:ext cx="10665997" cy="4315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668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08D222-8B0F-45D0-B9F1-EA8553D5784E}"/>
              </a:ext>
            </a:extLst>
          </p:cNvPr>
          <p:cNvSpPr txBox="1">
            <a:spLocks/>
          </p:cNvSpPr>
          <p:nvPr/>
        </p:nvSpPr>
        <p:spPr>
          <a:xfrm>
            <a:off x="277640" y="962025"/>
            <a:ext cx="9552160" cy="60801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tr-T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tr-TR" sz="3200" dirty="0"/>
              <a:t>Bilgi Materyali Yönetimi</a:t>
            </a:r>
            <a:endParaRPr lang="en-US" sz="3200" dirty="0"/>
          </a:p>
        </p:txBody>
      </p:sp>
      <p:pic>
        <p:nvPicPr>
          <p:cNvPr id="3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17B971-AD22-4C92-B123-6C195059A1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0" y="1570036"/>
            <a:ext cx="11203160" cy="3543300"/>
          </a:xfrm>
          <a:prstGeom prst="rect">
            <a:avLst/>
          </a:prstGeom>
        </p:spPr>
      </p:pic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C3967DE6-6671-41AA-9456-99FEFF4C8C9F}"/>
              </a:ext>
            </a:extLst>
          </p:cNvPr>
          <p:cNvSpPr txBox="1">
            <a:spLocks/>
          </p:cNvSpPr>
          <p:nvPr/>
        </p:nvSpPr>
        <p:spPr>
          <a:xfrm>
            <a:off x="277640" y="5006179"/>
            <a:ext cx="11203160" cy="14303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Her hastalık için hazırlanan broşürler sisteme eklenebilmekte ve danışmanlık hizmeti sunarken broşürün de verilmesine imkan sağlamaktadır. Hekim kendisi de hasta için belge ve materyal yükleyebilmektedir. </a:t>
            </a:r>
          </a:p>
        </p:txBody>
      </p:sp>
    </p:spTree>
    <p:extLst>
      <p:ext uri="{BB962C8B-B14F-4D97-AF65-F5344CB8AC3E}">
        <p14:creationId xmlns:p14="http://schemas.microsoft.com/office/powerpoint/2010/main" val="155872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E6821DB-3B53-463C-9E86-40C34E6F857D}"/>
              </a:ext>
            </a:extLst>
          </p:cNvPr>
          <p:cNvSpPr txBox="1"/>
          <p:nvPr/>
        </p:nvSpPr>
        <p:spPr>
          <a:xfrm>
            <a:off x="618426" y="1353832"/>
            <a:ext cx="10206889" cy="429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Bu eğitimde;</a:t>
            </a:r>
          </a:p>
          <a:p>
            <a:pPr marL="457200" indent="-457200" defTabSz="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Kronik hastalık tarama ve izlemi süreçleri </a:t>
            </a:r>
          </a:p>
          <a:p>
            <a:pPr marL="457200" indent="-457200" defTabSz="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HYP kullanımına dair genel bilgiler</a:t>
            </a:r>
          </a:p>
          <a:p>
            <a:pPr marL="457200" indent="-457200" defTabSz="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Doktor ana ekranının özellikleri</a:t>
            </a:r>
          </a:p>
          <a:p>
            <a:pPr marL="457200" indent="-457200" defTabSz="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 kayıt ekranının özellikleri</a:t>
            </a:r>
          </a:p>
          <a:p>
            <a:pPr marL="457200" indent="-457200" defTabSz="4572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Hastalık tarama/izlem modüllerinin genel özellikleri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hakkında bilgi sahibi olacaksınız.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1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344A56-B47D-4A3A-B943-714A96560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3"/>
          <a:stretch/>
        </p:blipFill>
        <p:spPr>
          <a:xfrm>
            <a:off x="304800" y="1371856"/>
            <a:ext cx="10909300" cy="47240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64E974E-E17D-44C6-A45D-500A04E9774A}"/>
              </a:ext>
            </a:extLst>
          </p:cNvPr>
          <p:cNvSpPr txBox="1">
            <a:spLocks/>
          </p:cNvSpPr>
          <p:nvPr/>
        </p:nvSpPr>
        <p:spPr>
          <a:xfrm>
            <a:off x="304800" y="762128"/>
            <a:ext cx="11580397" cy="6080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Tedavi Planı Özeti ve </a:t>
            </a:r>
            <a:r>
              <a:rPr lang="nn-NO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Öner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</a:t>
            </a:r>
            <a:r>
              <a:rPr lang="nn-NO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ler</a:t>
            </a:r>
            <a:r>
              <a:rPr lang="tr-T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 İzlenmesi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E9536DA-6F5D-4AFC-88BD-D6C356751356}"/>
              </a:ext>
            </a:extLst>
          </p:cNvPr>
          <p:cNvSpPr/>
          <p:nvPr/>
        </p:nvSpPr>
        <p:spPr>
          <a:xfrm>
            <a:off x="213360" y="5966139"/>
            <a:ext cx="10617200" cy="60801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Tarama ve İzlemler sırasında konan hedefler önerilen aktiviteler özetlenmektedir.</a:t>
            </a:r>
            <a:endParaRPr lang="en-US" sz="20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13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08ECDE-DFEE-4EA1-A3CA-5F5CE85C666B}"/>
              </a:ext>
            </a:extLst>
          </p:cNvPr>
          <p:cNvSpPr txBox="1">
            <a:spLocks/>
          </p:cNvSpPr>
          <p:nvPr/>
        </p:nvSpPr>
        <p:spPr>
          <a:xfrm>
            <a:off x="512064" y="2611570"/>
            <a:ext cx="3528062" cy="56123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Dikkatiniz için teşekkür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ederi</a:t>
            </a: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z.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335DC3-29B7-4F4B-8219-6370A4F7A31B}"/>
              </a:ext>
            </a:extLst>
          </p:cNvPr>
          <p:cNvSpPr txBox="1">
            <a:spLocks/>
          </p:cNvSpPr>
          <p:nvPr/>
        </p:nvSpPr>
        <p:spPr>
          <a:xfrm>
            <a:off x="4040126" y="5603151"/>
            <a:ext cx="7507224" cy="3898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Program ve faaliyetlerle ilgili ayrıntılı bilgiler için web sayfamızı ziyaret edebilirsiniz</a:t>
            </a:r>
            <a:r>
              <a:rPr lang="tr-TR" sz="900" dirty="0">
                <a:solidFill>
                  <a:schemeClr val="accent1">
                    <a:lumMod val="50000"/>
                  </a:schemeClr>
                </a:solidFill>
                <a:latin typeface="Lato Regular"/>
                <a:ea typeface="+mn-ea"/>
              </a:rPr>
              <a:t>. 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Lato Regular"/>
              <a:ea typeface="+mn-ea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2DD0AF-A091-49B5-B24F-5F4BFDDD4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0" t="12745" r="19600" b="3867"/>
          <a:stretch/>
        </p:blipFill>
        <p:spPr>
          <a:xfrm>
            <a:off x="4172712" y="865001"/>
            <a:ext cx="7507224" cy="4615599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D11959F-A03B-4AFF-9C2E-07CD1AD251BC}"/>
              </a:ext>
            </a:extLst>
          </p:cNvPr>
          <p:cNvSpPr/>
          <p:nvPr/>
        </p:nvSpPr>
        <p:spPr>
          <a:xfrm>
            <a:off x="4040126" y="6115550"/>
            <a:ext cx="4757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https://hsgm.saglik.gov.tr/tr/kronikhastaliklar-anasayfa</a:t>
            </a:r>
          </a:p>
        </p:txBody>
      </p:sp>
    </p:spTree>
    <p:extLst>
      <p:ext uri="{BB962C8B-B14F-4D97-AF65-F5344CB8AC3E}">
        <p14:creationId xmlns:p14="http://schemas.microsoft.com/office/powerpoint/2010/main" val="190797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31D9-DFEA-4DB0-8316-E3A16632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90" y="721684"/>
            <a:ext cx="10327735" cy="690219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Hastalıklar Bazında Tarama Ve İzlem İşlemleri 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D7019A2-4031-4676-8510-36D25FCD7677}"/>
              </a:ext>
            </a:extLst>
          </p:cNvPr>
          <p:cNvSpPr/>
          <p:nvPr/>
        </p:nvSpPr>
        <p:spPr>
          <a:xfrm>
            <a:off x="489790" y="2010952"/>
            <a:ext cx="10948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noProof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Her kronik hastalık için ayrı belirlenen süre içerisinde ve her hastalık için ayrı belirlenen yaş grubundan başlayarak, hastalığın erken teşhis konulması amacıyla yapılması gereken iş ve işlemler tarama olarak tanımlanmıştır. </a:t>
            </a:r>
            <a:endParaRPr lang="en-GB" sz="24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03D8866-8E65-4C7D-AED2-4F02620A6BAC}"/>
              </a:ext>
            </a:extLst>
          </p:cNvPr>
          <p:cNvSpPr/>
          <p:nvPr/>
        </p:nvSpPr>
        <p:spPr>
          <a:xfrm>
            <a:off x="489790" y="1480595"/>
            <a:ext cx="202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noProof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Tarama</a:t>
            </a:r>
            <a:r>
              <a:rPr lang="tr-TR" sz="2400" b="1" noProof="1"/>
              <a:t>: 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0A1E46D2-E730-4BF6-A394-515D546E250C}"/>
              </a:ext>
            </a:extLst>
          </p:cNvPr>
          <p:cNvSpPr/>
          <p:nvPr/>
        </p:nvSpPr>
        <p:spPr>
          <a:xfrm>
            <a:off x="489790" y="4536085"/>
            <a:ext cx="10948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noProof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Her kronik hastalık için ayrı belirlenen süre içerisinde ve hastalığın teşhis edildiği yaştan başlayarak, hastalığın uygun tedavi edilmesi amacıyla yapılması gereken iş ve işlemler izlem olarak tanımlanmıştır. </a:t>
            </a:r>
            <a:endParaRPr lang="en-GB" sz="24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299D5D0-8F34-4BA6-96A9-D697259CF7EF}"/>
              </a:ext>
            </a:extLst>
          </p:cNvPr>
          <p:cNvSpPr/>
          <p:nvPr/>
        </p:nvSpPr>
        <p:spPr>
          <a:xfrm>
            <a:off x="489790" y="3948472"/>
            <a:ext cx="202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noProof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İzlem</a:t>
            </a:r>
            <a:endParaRPr lang="tr-TR" sz="28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35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7"/>
          <p:cNvSpPr txBox="1">
            <a:spLocks noChangeArrowheads="1"/>
          </p:cNvSpPr>
          <p:nvPr/>
        </p:nvSpPr>
        <p:spPr bwMode="auto">
          <a:xfrm rot="9569555" flipV="1">
            <a:off x="9964120" y="1948423"/>
            <a:ext cx="1313591" cy="2979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tr-TR" sz="1463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Belgeleme</a:t>
            </a:r>
          </a:p>
        </p:txBody>
      </p:sp>
      <p:sp>
        <p:nvSpPr>
          <p:cNvPr id="9" name="Metin Kutusu 2"/>
          <p:cNvSpPr txBox="1">
            <a:spLocks noChangeArrowheads="1"/>
          </p:cNvSpPr>
          <p:nvPr/>
        </p:nvSpPr>
        <p:spPr bwMode="auto">
          <a:xfrm>
            <a:off x="1691589" y="4714796"/>
            <a:ext cx="1047869" cy="513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488"/>
              </a:spcAft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Kilo yönetimi grupları</a:t>
            </a:r>
          </a:p>
        </p:txBody>
      </p:sp>
      <p:sp>
        <p:nvSpPr>
          <p:cNvPr id="10" name="Metin Kutusu 2"/>
          <p:cNvSpPr txBox="1">
            <a:spLocks noChangeArrowheads="1"/>
          </p:cNvSpPr>
          <p:nvPr/>
        </p:nvSpPr>
        <p:spPr bwMode="auto">
          <a:xfrm>
            <a:off x="1685720" y="5543005"/>
            <a:ext cx="1062039" cy="524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Egzersiz grupları</a:t>
            </a:r>
          </a:p>
        </p:txBody>
      </p:sp>
      <p:sp>
        <p:nvSpPr>
          <p:cNvPr id="11" name="Metin Kutusu 2"/>
          <p:cNvSpPr txBox="1">
            <a:spLocks noChangeArrowheads="1"/>
          </p:cNvSpPr>
          <p:nvPr/>
        </p:nvSpPr>
        <p:spPr bwMode="auto">
          <a:xfrm>
            <a:off x="5008016" y="5587028"/>
            <a:ext cx="1318735" cy="513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Akran grupları</a:t>
            </a:r>
          </a:p>
        </p:txBody>
      </p:sp>
      <p:sp>
        <p:nvSpPr>
          <p:cNvPr id="12" name="Metin Kutusu 2"/>
          <p:cNvSpPr txBox="1">
            <a:spLocks noChangeArrowheads="1"/>
          </p:cNvSpPr>
          <p:nvPr/>
        </p:nvSpPr>
        <p:spPr bwMode="auto">
          <a:xfrm>
            <a:off x="5008017" y="4706770"/>
            <a:ext cx="1318735" cy="513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Alkol kullanımı yönetimi grupları</a:t>
            </a:r>
          </a:p>
        </p:txBody>
      </p:sp>
      <p:sp>
        <p:nvSpPr>
          <p:cNvPr id="13" name="Metin Kutusu 2"/>
          <p:cNvSpPr txBox="1">
            <a:spLocks noChangeArrowheads="1"/>
          </p:cNvSpPr>
          <p:nvPr/>
        </p:nvSpPr>
        <p:spPr bwMode="auto">
          <a:xfrm>
            <a:off x="3102852" y="5543005"/>
            <a:ext cx="1381211" cy="528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Zihinsel destek grupları</a:t>
            </a:r>
          </a:p>
        </p:txBody>
      </p:sp>
      <p:sp>
        <p:nvSpPr>
          <p:cNvPr id="14" name="Metin Kutusu 2"/>
          <p:cNvSpPr txBox="1">
            <a:spLocks noChangeArrowheads="1"/>
          </p:cNvSpPr>
          <p:nvPr/>
        </p:nvSpPr>
        <p:spPr bwMode="auto">
          <a:xfrm>
            <a:off x="3117610" y="4679824"/>
            <a:ext cx="1368057" cy="524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Sağlıklı pişirme grupları</a:t>
            </a:r>
          </a:p>
        </p:txBody>
      </p:sp>
      <p:sp>
        <p:nvSpPr>
          <p:cNvPr id="15" name="Metin Kutusu 2"/>
          <p:cNvSpPr txBox="1">
            <a:spLocks noChangeArrowheads="1"/>
          </p:cNvSpPr>
          <p:nvPr/>
        </p:nvSpPr>
        <p:spPr bwMode="auto">
          <a:xfrm>
            <a:off x="5772571" y="1749576"/>
            <a:ext cx="1297666" cy="9567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488"/>
              </a:spcAft>
            </a:pPr>
            <a:r>
              <a:rPr lang="tr-TR" sz="14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Erken tespit:</a:t>
            </a:r>
          </a:p>
          <a:p>
            <a:pPr algn="ctr">
              <a:lnSpc>
                <a:spcPct val="115000"/>
              </a:lnSpc>
              <a:spcAft>
                <a:spcPts val="488"/>
              </a:spcAft>
            </a:pPr>
            <a:r>
              <a:rPr lang="tr-TR" sz="13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Yüksek riskli bireylerin teşhisi</a:t>
            </a:r>
          </a:p>
        </p:txBody>
      </p:sp>
      <p:sp>
        <p:nvSpPr>
          <p:cNvPr id="16" name="Metin Kutusu 10"/>
          <p:cNvSpPr txBox="1">
            <a:spLocks noChangeArrowheads="1"/>
          </p:cNvSpPr>
          <p:nvPr/>
        </p:nvSpPr>
        <p:spPr bwMode="auto">
          <a:xfrm>
            <a:off x="3102852" y="3832478"/>
            <a:ext cx="1432588" cy="3767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  Grup Müdahalesi</a:t>
            </a:r>
          </a:p>
        </p:txBody>
      </p:sp>
      <p:sp>
        <p:nvSpPr>
          <p:cNvPr id="18" name="Metin Kutusu 13"/>
          <p:cNvSpPr txBox="1">
            <a:spLocks noChangeArrowheads="1"/>
          </p:cNvSpPr>
          <p:nvPr/>
        </p:nvSpPr>
        <p:spPr bwMode="auto">
          <a:xfrm>
            <a:off x="8516590" y="3846619"/>
            <a:ext cx="1504361" cy="3789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defRPr sz="16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Bireysel Müdahale</a:t>
            </a:r>
          </a:p>
        </p:txBody>
      </p:sp>
      <p:sp>
        <p:nvSpPr>
          <p:cNvPr id="19" name="Metin Kutusu 14"/>
          <p:cNvSpPr txBox="1">
            <a:spLocks noChangeArrowheads="1"/>
          </p:cNvSpPr>
          <p:nvPr/>
        </p:nvSpPr>
        <p:spPr bwMode="auto">
          <a:xfrm>
            <a:off x="7551101" y="2376328"/>
            <a:ext cx="1516622" cy="47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defRPr sz="130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defRPr>
            </a:lvl1pPr>
          </a:lstStyle>
          <a:p>
            <a:r>
              <a:rPr lang="tr-TR" dirty="0"/>
              <a:t>Diğer müdahale şekilleri</a:t>
            </a:r>
          </a:p>
        </p:txBody>
      </p:sp>
      <p:sp>
        <p:nvSpPr>
          <p:cNvPr id="20" name="Metin Kutusu 15"/>
          <p:cNvSpPr txBox="1">
            <a:spLocks noChangeArrowheads="1"/>
          </p:cNvSpPr>
          <p:nvPr/>
        </p:nvSpPr>
        <p:spPr bwMode="auto">
          <a:xfrm>
            <a:off x="7549248" y="1509949"/>
            <a:ext cx="1516623" cy="712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defRPr sz="16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>
                <a:solidFill>
                  <a:schemeClr val="accent1">
                    <a:lumMod val="50000"/>
                  </a:schemeClr>
                </a:solidFill>
              </a:rPr>
              <a:t>Kendi kendine başlatılan yaşam tarzı değişiklikleri</a:t>
            </a:r>
          </a:p>
        </p:txBody>
      </p:sp>
      <p:sp>
        <p:nvSpPr>
          <p:cNvPr id="21" name="Metin Kutusu 1"/>
          <p:cNvSpPr txBox="1">
            <a:spLocks noChangeArrowheads="1"/>
          </p:cNvSpPr>
          <p:nvPr/>
        </p:nvSpPr>
        <p:spPr bwMode="auto">
          <a:xfrm>
            <a:off x="9717412" y="1531250"/>
            <a:ext cx="1869997" cy="376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6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>
                <a:solidFill>
                  <a:schemeClr val="accent1">
                    <a:lumMod val="50000"/>
                  </a:schemeClr>
                </a:solidFill>
              </a:rPr>
              <a:t>Diğer müdahale şekilleri</a:t>
            </a:r>
          </a:p>
        </p:txBody>
      </p:sp>
      <p:sp>
        <p:nvSpPr>
          <p:cNvPr id="22" name="Metin Kutusu 16"/>
          <p:cNvSpPr txBox="1">
            <a:spLocks noChangeArrowheads="1"/>
          </p:cNvSpPr>
          <p:nvPr/>
        </p:nvSpPr>
        <p:spPr bwMode="auto">
          <a:xfrm>
            <a:off x="9709025" y="2366167"/>
            <a:ext cx="1865716" cy="386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6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>
                <a:solidFill>
                  <a:schemeClr val="accent1">
                    <a:lumMod val="50000"/>
                  </a:schemeClr>
                </a:solidFill>
              </a:rPr>
              <a:t>Düzenli sağlık ziyaretleri</a:t>
            </a:r>
          </a:p>
        </p:txBody>
      </p:sp>
      <p:sp>
        <p:nvSpPr>
          <p:cNvPr id="42" name="Dikdörtgen 41"/>
          <p:cNvSpPr/>
          <p:nvPr/>
        </p:nvSpPr>
        <p:spPr>
          <a:xfrm>
            <a:off x="292889" y="603626"/>
            <a:ext cx="9447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Kronik Hastalık ve Yaşlı İzleminde Aile Hekimleri ve SHM Rolü</a:t>
            </a:r>
          </a:p>
        </p:txBody>
      </p:sp>
      <p:sp>
        <p:nvSpPr>
          <p:cNvPr id="43" name="Metin Kutusu 12"/>
          <p:cNvSpPr txBox="1">
            <a:spLocks noChangeArrowheads="1"/>
          </p:cNvSpPr>
          <p:nvPr/>
        </p:nvSpPr>
        <p:spPr bwMode="auto">
          <a:xfrm>
            <a:off x="1259787" y="1785380"/>
            <a:ext cx="1126553" cy="903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6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pPr algn="ctr"/>
            <a:r>
              <a:rPr lang="tr-TR" sz="1300" b="1" dirty="0">
                <a:solidFill>
                  <a:schemeClr val="accent1">
                    <a:lumMod val="50000"/>
                  </a:schemeClr>
                </a:solidFill>
              </a:rPr>
              <a:t>Düzenli </a:t>
            </a:r>
          </a:p>
          <a:p>
            <a:pPr algn="ctr"/>
            <a:r>
              <a:rPr lang="tr-TR" sz="1300" b="1" dirty="0">
                <a:solidFill>
                  <a:schemeClr val="accent1">
                    <a:lumMod val="50000"/>
                  </a:schemeClr>
                </a:solidFill>
              </a:rPr>
              <a:t>tarama veya  İzlem</a:t>
            </a:r>
          </a:p>
        </p:txBody>
      </p:sp>
      <p:graphicFrame>
        <p:nvGraphicFramePr>
          <p:cNvPr id="47" name="Tablo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96966"/>
              </p:ext>
            </p:extLst>
          </p:nvPr>
        </p:nvGraphicFramePr>
        <p:xfrm>
          <a:off x="2862739" y="1153009"/>
          <a:ext cx="2428968" cy="1895824"/>
        </p:xfrm>
        <a:graphic>
          <a:graphicData uri="http://schemas.openxmlformats.org/drawingml/2006/table">
            <a:tbl>
              <a:tblPr firstRow="1" firstCol="1" bandRow="1"/>
              <a:tblGrid>
                <a:gridCol w="242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750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tr-TR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Standardize</a:t>
                      </a:r>
                      <a:r>
                        <a:rPr lang="tr-TR" sz="14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İzlem: 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Boy, Kilo, Vücut Kitle İndeksi, Bel, 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 basıncı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OGTT, Lipitler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Tıbbi geçmiş anketi,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Sigara, Fiziksel aktivite, Yeme alışkanlığı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Küresel risk değerlendirmesi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05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tr-TR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Alışkanlıkları değiştirmede gönüllülük</a:t>
                      </a:r>
                      <a:endParaRPr lang="tr-TR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6" marR="36116" marT="7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" name="Metin kutusu 48"/>
          <p:cNvSpPr txBox="1"/>
          <p:nvPr/>
        </p:nvSpPr>
        <p:spPr>
          <a:xfrm rot="16200000">
            <a:off x="-205487" y="4639677"/>
            <a:ext cx="2144094" cy="5693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700" b="1" dirty="0">
              <a:solidFill>
                <a:srgbClr val="C00000"/>
              </a:solidFill>
            </a:endParaRPr>
          </a:p>
          <a:p>
            <a:pPr algn="ctr"/>
            <a:r>
              <a:rPr lang="tr-TR" sz="1600" b="1" dirty="0">
                <a:solidFill>
                  <a:srgbClr val="C00000"/>
                </a:solidFill>
              </a:rPr>
              <a:t>Sağlıklı Hayat Merkezi</a:t>
            </a:r>
          </a:p>
          <a:p>
            <a:pPr algn="ctr"/>
            <a:endParaRPr lang="tr-TR" sz="800" b="1" dirty="0">
              <a:solidFill>
                <a:srgbClr val="C00000"/>
              </a:solidFill>
            </a:endParaRPr>
          </a:p>
        </p:txBody>
      </p:sp>
      <p:sp>
        <p:nvSpPr>
          <p:cNvPr id="50" name="Metin kutusu 49"/>
          <p:cNvSpPr txBox="1"/>
          <p:nvPr/>
        </p:nvSpPr>
        <p:spPr>
          <a:xfrm rot="16200000">
            <a:off x="-178509" y="1914007"/>
            <a:ext cx="2090135" cy="55399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700" b="1" dirty="0">
              <a:solidFill>
                <a:srgbClr val="C00000"/>
              </a:solidFill>
            </a:endParaRPr>
          </a:p>
          <a:p>
            <a:pPr algn="ctr"/>
            <a:r>
              <a:rPr lang="tr-TR" b="1" dirty="0">
                <a:solidFill>
                  <a:srgbClr val="C00000"/>
                </a:solidFill>
              </a:rPr>
              <a:t>Aile Sağlığı Merkezi</a:t>
            </a:r>
          </a:p>
          <a:p>
            <a:pPr algn="ctr"/>
            <a:endParaRPr lang="tr-TR" sz="500" b="1" dirty="0">
              <a:solidFill>
                <a:srgbClr val="C00000"/>
              </a:solidFill>
            </a:endParaRPr>
          </a:p>
        </p:txBody>
      </p:sp>
      <p:sp>
        <p:nvSpPr>
          <p:cNvPr id="52" name="Metin Kutusu 2"/>
          <p:cNvSpPr txBox="1">
            <a:spLocks noChangeArrowheads="1"/>
          </p:cNvSpPr>
          <p:nvPr/>
        </p:nvSpPr>
        <p:spPr bwMode="auto">
          <a:xfrm>
            <a:off x="7816873" y="4706928"/>
            <a:ext cx="1062039" cy="513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488"/>
              </a:spcAft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Kilo yönetimi</a:t>
            </a:r>
          </a:p>
        </p:txBody>
      </p:sp>
      <p:sp>
        <p:nvSpPr>
          <p:cNvPr id="53" name="Metin Kutusu 2"/>
          <p:cNvSpPr txBox="1">
            <a:spLocks noChangeArrowheads="1"/>
          </p:cNvSpPr>
          <p:nvPr/>
        </p:nvSpPr>
        <p:spPr bwMode="auto">
          <a:xfrm>
            <a:off x="7806297" y="5543005"/>
            <a:ext cx="1062039" cy="524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Egzersiz danışmanlığı</a:t>
            </a:r>
          </a:p>
        </p:txBody>
      </p:sp>
      <p:sp>
        <p:nvSpPr>
          <p:cNvPr id="56" name="Metin Kutusu 2"/>
          <p:cNvSpPr txBox="1">
            <a:spLocks noChangeArrowheads="1"/>
          </p:cNvSpPr>
          <p:nvPr/>
        </p:nvSpPr>
        <p:spPr bwMode="auto">
          <a:xfrm>
            <a:off x="9552192" y="5536723"/>
            <a:ext cx="1398821" cy="528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Zihinsel destek danışmanlığı</a:t>
            </a:r>
          </a:p>
        </p:txBody>
      </p:sp>
      <p:sp>
        <p:nvSpPr>
          <p:cNvPr id="57" name="Metin Kutusu 2"/>
          <p:cNvSpPr txBox="1">
            <a:spLocks noChangeArrowheads="1"/>
          </p:cNvSpPr>
          <p:nvPr/>
        </p:nvSpPr>
        <p:spPr bwMode="auto">
          <a:xfrm>
            <a:off x="9552192" y="4670673"/>
            <a:ext cx="1381211" cy="549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noAutofit/>
          </a:bodyPr>
          <a:lstStyle>
            <a:defPPr>
              <a:defRPr lang="tr-TR"/>
            </a:defPPr>
            <a:lvl1pPr>
              <a:lnSpc>
                <a:spcPct val="115000"/>
              </a:lnSpc>
              <a:spcAft>
                <a:spcPts val="600"/>
              </a:spcAft>
              <a:defRPr sz="1200">
                <a:solidFill>
                  <a:prstClr val="black"/>
                </a:solidFill>
                <a:ea typeface="Calibri"/>
                <a:cs typeface="Times New Roman"/>
              </a:defRPr>
            </a:lvl1pPr>
          </a:lstStyle>
          <a:p>
            <a:r>
              <a:rPr lang="tr-TR" sz="1300" dirty="0"/>
              <a:t>Sağlıklı pişirme danışmanlığı</a:t>
            </a:r>
          </a:p>
          <a:p>
            <a:r>
              <a:rPr lang="tr-TR" sz="1300" dirty="0"/>
              <a:t> </a:t>
            </a:r>
          </a:p>
        </p:txBody>
      </p:sp>
      <p:sp>
        <p:nvSpPr>
          <p:cNvPr id="2" name="Şeritli Sağ Ok 1"/>
          <p:cNvSpPr/>
          <p:nvPr/>
        </p:nvSpPr>
        <p:spPr>
          <a:xfrm>
            <a:off x="2434617" y="2124647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Şeritli Sağ Ok 25"/>
          <p:cNvSpPr/>
          <p:nvPr/>
        </p:nvSpPr>
        <p:spPr>
          <a:xfrm>
            <a:off x="5339984" y="2115573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Şeritli Sağ Ok 26"/>
          <p:cNvSpPr/>
          <p:nvPr/>
        </p:nvSpPr>
        <p:spPr>
          <a:xfrm>
            <a:off x="7105443" y="1785380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Şeritli Sağ Ok 27"/>
          <p:cNvSpPr/>
          <p:nvPr/>
        </p:nvSpPr>
        <p:spPr>
          <a:xfrm>
            <a:off x="7118514" y="2447061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Şeritli Sağ Ok 28"/>
          <p:cNvSpPr/>
          <p:nvPr/>
        </p:nvSpPr>
        <p:spPr>
          <a:xfrm>
            <a:off x="9189691" y="1607305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Şeritli Sağ Ok 29"/>
          <p:cNvSpPr/>
          <p:nvPr/>
        </p:nvSpPr>
        <p:spPr>
          <a:xfrm>
            <a:off x="9189691" y="2463914"/>
            <a:ext cx="354428" cy="22471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Şeritli Sağ Ok 30"/>
          <p:cNvSpPr/>
          <p:nvPr/>
        </p:nvSpPr>
        <p:spPr>
          <a:xfrm rot="1509892">
            <a:off x="7452202" y="3317506"/>
            <a:ext cx="1017254" cy="412542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sp>
        <p:nvSpPr>
          <p:cNvPr id="33" name="Şeritli Sağ Ok 32"/>
          <p:cNvSpPr/>
          <p:nvPr/>
        </p:nvSpPr>
        <p:spPr>
          <a:xfrm rot="8765511">
            <a:off x="5026509" y="3324968"/>
            <a:ext cx="1032783" cy="349386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027210" y="4313849"/>
            <a:ext cx="3628572" cy="160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Dikdörtgen 33"/>
          <p:cNvSpPr/>
          <p:nvPr/>
        </p:nvSpPr>
        <p:spPr>
          <a:xfrm>
            <a:off x="8158533" y="4313152"/>
            <a:ext cx="2084264" cy="13659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şağı Ok 3"/>
          <p:cNvSpPr/>
          <p:nvPr/>
        </p:nvSpPr>
        <p:spPr>
          <a:xfrm>
            <a:off x="1983334" y="4483987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Aşağı Ok 35"/>
          <p:cNvSpPr/>
          <p:nvPr/>
        </p:nvSpPr>
        <p:spPr>
          <a:xfrm>
            <a:off x="3528753" y="4449743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Aşağı Ok 36"/>
          <p:cNvSpPr/>
          <p:nvPr/>
        </p:nvSpPr>
        <p:spPr>
          <a:xfrm>
            <a:off x="5525125" y="4474735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Aşağı Ok 37"/>
          <p:cNvSpPr/>
          <p:nvPr/>
        </p:nvSpPr>
        <p:spPr>
          <a:xfrm>
            <a:off x="8122073" y="4453247"/>
            <a:ext cx="175922" cy="22278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Aşağı Ok 38"/>
          <p:cNvSpPr/>
          <p:nvPr/>
        </p:nvSpPr>
        <p:spPr>
          <a:xfrm>
            <a:off x="10102839" y="4415753"/>
            <a:ext cx="175922" cy="22278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Aşağı Ok 40"/>
          <p:cNvSpPr/>
          <p:nvPr/>
        </p:nvSpPr>
        <p:spPr>
          <a:xfrm>
            <a:off x="8123705" y="5280794"/>
            <a:ext cx="175922" cy="22278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Aşağı Ok 43"/>
          <p:cNvSpPr/>
          <p:nvPr/>
        </p:nvSpPr>
        <p:spPr>
          <a:xfrm>
            <a:off x="10096597" y="5280793"/>
            <a:ext cx="175922" cy="22278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şağı Ok 44"/>
          <p:cNvSpPr/>
          <p:nvPr/>
        </p:nvSpPr>
        <p:spPr>
          <a:xfrm>
            <a:off x="1983334" y="5269704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Aşağı Ok 45"/>
          <p:cNvSpPr/>
          <p:nvPr/>
        </p:nvSpPr>
        <p:spPr>
          <a:xfrm>
            <a:off x="3528753" y="5269704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Aşağı Ok 47"/>
          <p:cNvSpPr/>
          <p:nvPr/>
        </p:nvSpPr>
        <p:spPr>
          <a:xfrm>
            <a:off x="5525125" y="5269704"/>
            <a:ext cx="175922" cy="22278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185229-14BB-42BF-A2FF-8FF43A68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" y="791737"/>
            <a:ext cx="10985810" cy="515855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Kronik Hastalıklar İçin Sağlık Hizmet Sunumunun Standardizasyonu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31851E-619A-4F73-B3AF-3179F024B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8" y="1435608"/>
            <a:ext cx="11466567" cy="36393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Kronik Hastalık İzlem Kılavuzları:</a:t>
            </a: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Hastalık Yönetim Platformu kapsamında yer alana her hastalık için tarama ve izlem parametreleri belirlenmiş ve kılavuzlar hazırlanarak Kronik Hastalıklar ve Yaşlı Sağlığı web sitesinde yayımlanmıştır.</a:t>
            </a:r>
          </a:p>
        </p:txBody>
      </p:sp>
    </p:spTree>
    <p:extLst>
      <p:ext uri="{BB962C8B-B14F-4D97-AF65-F5344CB8AC3E}">
        <p14:creationId xmlns:p14="http://schemas.microsoft.com/office/powerpoint/2010/main" val="16830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185229-14BB-42BF-A2FF-8FF43A68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" y="791737"/>
            <a:ext cx="10985810" cy="515855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Kronik Hastalıklar İçin Sağlık Hizmet Sunumunun Standardizasyonu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31851E-619A-4F73-B3AF-3179F024B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6" y="1445440"/>
            <a:ext cx="11466567" cy="44524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Kronik Hastalık İzlemi Eğitimleri:</a:t>
            </a: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2017 yılında kardiyovasküler Risk Değerlendirmesi ve HT kılavuzuna yönelik eğitim modülleri hazırlanmış ve 2018 yılında ise i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llerde aile hekimlerinin yüz yüze eğitimleri tamamlanmıştır. </a:t>
            </a: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Kronik hastalık modüllerinin uzaktan eğitimlerinin USES kapsamında sürdürülmesi için hazırlıklar yapılmaktadır.  </a:t>
            </a:r>
          </a:p>
        </p:txBody>
      </p:sp>
    </p:spTree>
    <p:extLst>
      <p:ext uri="{BB962C8B-B14F-4D97-AF65-F5344CB8AC3E}">
        <p14:creationId xmlns:p14="http://schemas.microsoft.com/office/powerpoint/2010/main" val="222475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up 188"/>
          <p:cNvGrpSpPr/>
          <p:nvPr/>
        </p:nvGrpSpPr>
        <p:grpSpPr>
          <a:xfrm>
            <a:off x="386782" y="1406797"/>
            <a:ext cx="2488036" cy="2196275"/>
            <a:chOff x="1766433" y="1346343"/>
            <a:chExt cx="2488036" cy="2196275"/>
          </a:xfrm>
        </p:grpSpPr>
        <p:cxnSp>
          <p:nvCxnSpPr>
            <p:cNvPr id="136" name="Straight Connector 48"/>
            <p:cNvCxnSpPr/>
            <p:nvPr/>
          </p:nvCxnSpPr>
          <p:spPr>
            <a:xfrm flipV="1">
              <a:off x="2197417" y="2586032"/>
              <a:ext cx="676852" cy="37855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25400" dist="38100" dir="78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22"/>
            <p:cNvGrpSpPr/>
            <p:nvPr/>
          </p:nvGrpSpPr>
          <p:grpSpPr>
            <a:xfrm rot="14870089">
              <a:off x="2729068" y="1330351"/>
              <a:ext cx="1509410" cy="1541393"/>
              <a:chOff x="7750297" y="3103685"/>
              <a:chExt cx="1301598" cy="1301598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7750297" y="3103685"/>
                <a:ext cx="1301598" cy="1301598"/>
              </a:xfrm>
              <a:prstGeom prst="ellipse">
                <a:avLst/>
              </a:prstGeom>
              <a:gradFill flip="none" rotWithShape="1">
                <a:gsLst>
                  <a:gs pos="2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solidFill>
                  <a:schemeClr val="bg1"/>
                </a:solidFill>
              </a:ln>
              <a:effectLst>
                <a:outerShdw blurRad="50800" dist="114300" dir="7800000" sx="95000" sy="95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7859575" y="3212963"/>
                <a:ext cx="1083042" cy="1083042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3"/>
                  </a:gs>
                  <a:gs pos="100000">
                    <a:schemeClr val="accent3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41" name="Freeform 9"/>
            <p:cNvSpPr>
              <a:spLocks/>
            </p:cNvSpPr>
            <p:nvPr/>
          </p:nvSpPr>
          <p:spPr bwMode="auto">
            <a:xfrm rot="14870089">
              <a:off x="1525548" y="2756461"/>
              <a:ext cx="1027042" cy="545271"/>
            </a:xfrm>
            <a:custGeom>
              <a:avLst/>
              <a:gdLst>
                <a:gd name="T0" fmla="*/ 1398 w 1558"/>
                <a:gd name="T1" fmla="*/ 0 h 810"/>
                <a:gd name="T2" fmla="*/ 1558 w 1558"/>
                <a:gd name="T3" fmla="*/ 162 h 810"/>
                <a:gd name="T4" fmla="*/ 1464 w 1558"/>
                <a:gd name="T5" fmla="*/ 251 h 810"/>
                <a:gd name="T6" fmla="*/ 1363 w 1558"/>
                <a:gd name="T7" fmla="*/ 335 h 810"/>
                <a:gd name="T8" fmla="*/ 1259 w 1558"/>
                <a:gd name="T9" fmla="*/ 413 h 810"/>
                <a:gd name="T10" fmla="*/ 1150 w 1558"/>
                <a:gd name="T11" fmla="*/ 484 h 810"/>
                <a:gd name="T12" fmla="*/ 1037 w 1558"/>
                <a:gd name="T13" fmla="*/ 551 h 810"/>
                <a:gd name="T14" fmla="*/ 918 w 1558"/>
                <a:gd name="T15" fmla="*/ 608 h 810"/>
                <a:gd name="T16" fmla="*/ 797 w 1558"/>
                <a:gd name="T17" fmla="*/ 661 h 810"/>
                <a:gd name="T18" fmla="*/ 671 w 1558"/>
                <a:gd name="T19" fmla="*/ 705 h 810"/>
                <a:gd name="T20" fmla="*/ 543 w 1558"/>
                <a:gd name="T21" fmla="*/ 742 h 810"/>
                <a:gd name="T22" fmla="*/ 411 w 1558"/>
                <a:gd name="T23" fmla="*/ 771 h 810"/>
                <a:gd name="T24" fmla="*/ 276 w 1558"/>
                <a:gd name="T25" fmla="*/ 792 h 810"/>
                <a:gd name="T26" fmla="*/ 139 w 1558"/>
                <a:gd name="T27" fmla="*/ 804 h 810"/>
                <a:gd name="T28" fmla="*/ 0 w 1558"/>
                <a:gd name="T29" fmla="*/ 810 h 810"/>
                <a:gd name="T30" fmla="*/ 0 w 1558"/>
                <a:gd name="T31" fmla="*/ 582 h 810"/>
                <a:gd name="T32" fmla="*/ 124 w 1558"/>
                <a:gd name="T33" fmla="*/ 578 h 810"/>
                <a:gd name="T34" fmla="*/ 248 w 1558"/>
                <a:gd name="T35" fmla="*/ 567 h 810"/>
                <a:gd name="T36" fmla="*/ 368 w 1558"/>
                <a:gd name="T37" fmla="*/ 548 h 810"/>
                <a:gd name="T38" fmla="*/ 487 w 1558"/>
                <a:gd name="T39" fmla="*/ 522 h 810"/>
                <a:gd name="T40" fmla="*/ 602 w 1558"/>
                <a:gd name="T41" fmla="*/ 488 h 810"/>
                <a:gd name="T42" fmla="*/ 714 w 1558"/>
                <a:gd name="T43" fmla="*/ 448 h 810"/>
                <a:gd name="T44" fmla="*/ 823 w 1558"/>
                <a:gd name="T45" fmla="*/ 402 h 810"/>
                <a:gd name="T46" fmla="*/ 929 w 1558"/>
                <a:gd name="T47" fmla="*/ 349 h 810"/>
                <a:gd name="T48" fmla="*/ 1031 w 1558"/>
                <a:gd name="T49" fmla="*/ 291 h 810"/>
                <a:gd name="T50" fmla="*/ 1129 w 1558"/>
                <a:gd name="T51" fmla="*/ 227 h 810"/>
                <a:gd name="T52" fmla="*/ 1223 w 1558"/>
                <a:gd name="T53" fmla="*/ 156 h 810"/>
                <a:gd name="T54" fmla="*/ 1312 w 1558"/>
                <a:gd name="T55" fmla="*/ 82 h 810"/>
                <a:gd name="T56" fmla="*/ 1398 w 1558"/>
                <a:gd name="T57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8" h="810">
                  <a:moveTo>
                    <a:pt x="1398" y="0"/>
                  </a:moveTo>
                  <a:lnTo>
                    <a:pt x="1558" y="162"/>
                  </a:lnTo>
                  <a:lnTo>
                    <a:pt x="1464" y="251"/>
                  </a:lnTo>
                  <a:lnTo>
                    <a:pt x="1363" y="335"/>
                  </a:lnTo>
                  <a:lnTo>
                    <a:pt x="1259" y="413"/>
                  </a:lnTo>
                  <a:lnTo>
                    <a:pt x="1150" y="484"/>
                  </a:lnTo>
                  <a:lnTo>
                    <a:pt x="1037" y="551"/>
                  </a:lnTo>
                  <a:lnTo>
                    <a:pt x="918" y="608"/>
                  </a:lnTo>
                  <a:lnTo>
                    <a:pt x="797" y="661"/>
                  </a:lnTo>
                  <a:lnTo>
                    <a:pt x="671" y="705"/>
                  </a:lnTo>
                  <a:lnTo>
                    <a:pt x="543" y="742"/>
                  </a:lnTo>
                  <a:lnTo>
                    <a:pt x="411" y="771"/>
                  </a:lnTo>
                  <a:lnTo>
                    <a:pt x="276" y="792"/>
                  </a:lnTo>
                  <a:lnTo>
                    <a:pt x="139" y="804"/>
                  </a:lnTo>
                  <a:lnTo>
                    <a:pt x="0" y="810"/>
                  </a:lnTo>
                  <a:lnTo>
                    <a:pt x="0" y="582"/>
                  </a:lnTo>
                  <a:lnTo>
                    <a:pt x="124" y="578"/>
                  </a:lnTo>
                  <a:lnTo>
                    <a:pt x="248" y="567"/>
                  </a:lnTo>
                  <a:lnTo>
                    <a:pt x="368" y="548"/>
                  </a:lnTo>
                  <a:lnTo>
                    <a:pt x="487" y="522"/>
                  </a:lnTo>
                  <a:lnTo>
                    <a:pt x="602" y="488"/>
                  </a:lnTo>
                  <a:lnTo>
                    <a:pt x="714" y="448"/>
                  </a:lnTo>
                  <a:lnTo>
                    <a:pt x="823" y="402"/>
                  </a:lnTo>
                  <a:lnTo>
                    <a:pt x="929" y="349"/>
                  </a:lnTo>
                  <a:lnTo>
                    <a:pt x="1031" y="291"/>
                  </a:lnTo>
                  <a:lnTo>
                    <a:pt x="1129" y="227"/>
                  </a:lnTo>
                  <a:lnTo>
                    <a:pt x="1223" y="156"/>
                  </a:lnTo>
                  <a:lnTo>
                    <a:pt x="1312" y="82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1" name="Dikdörtgen 170"/>
            <p:cNvSpPr/>
            <p:nvPr/>
          </p:nvSpPr>
          <p:spPr>
            <a:xfrm>
              <a:off x="2874269" y="1726075"/>
              <a:ext cx="1254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Hastalar için</a:t>
              </a:r>
            </a:p>
          </p:txBody>
        </p:sp>
      </p:grpSp>
      <p:grpSp>
        <p:nvGrpSpPr>
          <p:cNvPr id="190" name="Grup 189"/>
          <p:cNvGrpSpPr/>
          <p:nvPr/>
        </p:nvGrpSpPr>
        <p:grpSpPr>
          <a:xfrm>
            <a:off x="773712" y="3274091"/>
            <a:ext cx="2666661" cy="1509410"/>
            <a:chOff x="2153363" y="3213637"/>
            <a:chExt cx="2666661" cy="1509410"/>
          </a:xfrm>
        </p:grpSpPr>
        <p:cxnSp>
          <p:nvCxnSpPr>
            <p:cNvPr id="135" name="Straight Connector 43"/>
            <p:cNvCxnSpPr>
              <a:endCxn id="142" idx="20"/>
            </p:cNvCxnSpPr>
            <p:nvPr/>
          </p:nvCxnSpPr>
          <p:spPr>
            <a:xfrm rot="14870089" flipV="1">
              <a:off x="2824020" y="3581201"/>
              <a:ext cx="316906" cy="717945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25400" dist="38100" dir="78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25"/>
            <p:cNvGrpSpPr/>
            <p:nvPr/>
          </p:nvGrpSpPr>
          <p:grpSpPr>
            <a:xfrm rot="14870089">
              <a:off x="3294623" y="3197645"/>
              <a:ext cx="1509410" cy="1541393"/>
              <a:chOff x="7750297" y="3103685"/>
              <a:chExt cx="1301598" cy="1301598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7750297" y="3103685"/>
                <a:ext cx="1301598" cy="1301598"/>
              </a:xfrm>
              <a:prstGeom prst="ellipse">
                <a:avLst/>
              </a:prstGeom>
              <a:gradFill flip="none" rotWithShape="1">
                <a:gsLst>
                  <a:gs pos="2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solidFill>
                  <a:schemeClr val="bg1"/>
                </a:solidFill>
              </a:ln>
              <a:effectLst>
                <a:outerShdw blurRad="50800" dist="114300" dir="7800000" sx="95000" sy="95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7859575" y="3212963"/>
                <a:ext cx="1083042" cy="1083042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2"/>
                  </a:gs>
                  <a:gs pos="89000">
                    <a:schemeClr val="accent2">
                      <a:lumMod val="59000"/>
                      <a:lumOff val="41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42" name="Freeform 10"/>
            <p:cNvSpPr>
              <a:spLocks/>
            </p:cNvSpPr>
            <p:nvPr/>
          </p:nvSpPr>
          <p:spPr bwMode="auto">
            <a:xfrm rot="14870089">
              <a:off x="1911172" y="3709017"/>
              <a:ext cx="1030998" cy="546616"/>
            </a:xfrm>
            <a:custGeom>
              <a:avLst/>
              <a:gdLst>
                <a:gd name="T0" fmla="*/ 161 w 1563"/>
                <a:gd name="T1" fmla="*/ 0 h 812"/>
                <a:gd name="T2" fmla="*/ 246 w 1563"/>
                <a:gd name="T3" fmla="*/ 80 h 812"/>
                <a:gd name="T4" fmla="*/ 336 w 1563"/>
                <a:gd name="T5" fmla="*/ 155 h 812"/>
                <a:gd name="T6" fmla="*/ 430 w 1563"/>
                <a:gd name="T7" fmla="*/ 226 h 812"/>
                <a:gd name="T8" fmla="*/ 528 w 1563"/>
                <a:gd name="T9" fmla="*/ 291 h 812"/>
                <a:gd name="T10" fmla="*/ 630 w 1563"/>
                <a:gd name="T11" fmla="*/ 350 h 812"/>
                <a:gd name="T12" fmla="*/ 736 w 1563"/>
                <a:gd name="T13" fmla="*/ 402 h 812"/>
                <a:gd name="T14" fmla="*/ 846 w 1563"/>
                <a:gd name="T15" fmla="*/ 449 h 812"/>
                <a:gd name="T16" fmla="*/ 958 w 1563"/>
                <a:gd name="T17" fmla="*/ 489 h 812"/>
                <a:gd name="T18" fmla="*/ 1074 w 1563"/>
                <a:gd name="T19" fmla="*/ 522 h 812"/>
                <a:gd name="T20" fmla="*/ 1192 w 1563"/>
                <a:gd name="T21" fmla="*/ 550 h 812"/>
                <a:gd name="T22" fmla="*/ 1313 w 1563"/>
                <a:gd name="T23" fmla="*/ 568 h 812"/>
                <a:gd name="T24" fmla="*/ 1437 w 1563"/>
                <a:gd name="T25" fmla="*/ 580 h 812"/>
                <a:gd name="T26" fmla="*/ 1563 w 1563"/>
                <a:gd name="T27" fmla="*/ 584 h 812"/>
                <a:gd name="T28" fmla="*/ 1563 w 1563"/>
                <a:gd name="T29" fmla="*/ 812 h 812"/>
                <a:gd name="T30" fmla="*/ 1422 w 1563"/>
                <a:gd name="T31" fmla="*/ 806 h 812"/>
                <a:gd name="T32" fmla="*/ 1284 w 1563"/>
                <a:gd name="T33" fmla="*/ 794 h 812"/>
                <a:gd name="T34" fmla="*/ 1151 w 1563"/>
                <a:gd name="T35" fmla="*/ 772 h 812"/>
                <a:gd name="T36" fmla="*/ 1018 w 1563"/>
                <a:gd name="T37" fmla="*/ 743 h 812"/>
                <a:gd name="T38" fmla="*/ 889 w 1563"/>
                <a:gd name="T39" fmla="*/ 706 h 812"/>
                <a:gd name="T40" fmla="*/ 763 w 1563"/>
                <a:gd name="T41" fmla="*/ 661 h 812"/>
                <a:gd name="T42" fmla="*/ 641 w 1563"/>
                <a:gd name="T43" fmla="*/ 609 h 812"/>
                <a:gd name="T44" fmla="*/ 523 w 1563"/>
                <a:gd name="T45" fmla="*/ 550 h 812"/>
                <a:gd name="T46" fmla="*/ 409 w 1563"/>
                <a:gd name="T47" fmla="*/ 485 h 812"/>
                <a:gd name="T48" fmla="*/ 300 w 1563"/>
                <a:gd name="T49" fmla="*/ 413 h 812"/>
                <a:gd name="T50" fmla="*/ 195 w 1563"/>
                <a:gd name="T51" fmla="*/ 335 h 812"/>
                <a:gd name="T52" fmla="*/ 95 w 1563"/>
                <a:gd name="T53" fmla="*/ 251 h 812"/>
                <a:gd name="T54" fmla="*/ 0 w 1563"/>
                <a:gd name="T55" fmla="*/ 160 h 812"/>
                <a:gd name="T56" fmla="*/ 161 w 1563"/>
                <a:gd name="T5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63" h="812">
                  <a:moveTo>
                    <a:pt x="161" y="0"/>
                  </a:moveTo>
                  <a:lnTo>
                    <a:pt x="246" y="80"/>
                  </a:lnTo>
                  <a:lnTo>
                    <a:pt x="336" y="155"/>
                  </a:lnTo>
                  <a:lnTo>
                    <a:pt x="430" y="226"/>
                  </a:lnTo>
                  <a:lnTo>
                    <a:pt x="528" y="291"/>
                  </a:lnTo>
                  <a:lnTo>
                    <a:pt x="630" y="350"/>
                  </a:lnTo>
                  <a:lnTo>
                    <a:pt x="736" y="402"/>
                  </a:lnTo>
                  <a:lnTo>
                    <a:pt x="846" y="449"/>
                  </a:lnTo>
                  <a:lnTo>
                    <a:pt x="958" y="489"/>
                  </a:lnTo>
                  <a:lnTo>
                    <a:pt x="1074" y="522"/>
                  </a:lnTo>
                  <a:lnTo>
                    <a:pt x="1192" y="550"/>
                  </a:lnTo>
                  <a:lnTo>
                    <a:pt x="1313" y="568"/>
                  </a:lnTo>
                  <a:lnTo>
                    <a:pt x="1437" y="580"/>
                  </a:lnTo>
                  <a:lnTo>
                    <a:pt x="1563" y="584"/>
                  </a:lnTo>
                  <a:lnTo>
                    <a:pt x="1563" y="812"/>
                  </a:lnTo>
                  <a:lnTo>
                    <a:pt x="1422" y="806"/>
                  </a:lnTo>
                  <a:lnTo>
                    <a:pt x="1284" y="794"/>
                  </a:lnTo>
                  <a:lnTo>
                    <a:pt x="1151" y="772"/>
                  </a:lnTo>
                  <a:lnTo>
                    <a:pt x="1018" y="743"/>
                  </a:lnTo>
                  <a:lnTo>
                    <a:pt x="889" y="706"/>
                  </a:lnTo>
                  <a:lnTo>
                    <a:pt x="763" y="661"/>
                  </a:lnTo>
                  <a:lnTo>
                    <a:pt x="641" y="609"/>
                  </a:lnTo>
                  <a:lnTo>
                    <a:pt x="523" y="550"/>
                  </a:lnTo>
                  <a:lnTo>
                    <a:pt x="409" y="485"/>
                  </a:lnTo>
                  <a:lnTo>
                    <a:pt x="300" y="413"/>
                  </a:lnTo>
                  <a:lnTo>
                    <a:pt x="195" y="335"/>
                  </a:lnTo>
                  <a:lnTo>
                    <a:pt x="95" y="251"/>
                  </a:lnTo>
                  <a:lnTo>
                    <a:pt x="0" y="16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2" name="Dikdörtgen 171"/>
            <p:cNvSpPr/>
            <p:nvPr/>
          </p:nvSpPr>
          <p:spPr>
            <a:xfrm>
              <a:off x="3386788" y="3641236"/>
              <a:ext cx="13250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Hekimler için</a:t>
              </a:r>
            </a:p>
          </p:txBody>
        </p:sp>
      </p:grpSp>
      <p:grpSp>
        <p:nvGrpSpPr>
          <p:cNvPr id="191" name="Grup 190"/>
          <p:cNvGrpSpPr/>
          <p:nvPr/>
        </p:nvGrpSpPr>
        <p:grpSpPr>
          <a:xfrm>
            <a:off x="135989" y="4662371"/>
            <a:ext cx="2650341" cy="1914974"/>
            <a:chOff x="1515640" y="4601917"/>
            <a:chExt cx="2650341" cy="1914974"/>
          </a:xfrm>
        </p:grpSpPr>
        <p:cxnSp>
          <p:nvCxnSpPr>
            <p:cNvPr id="134" name="Straight Connector 38"/>
            <p:cNvCxnSpPr/>
            <p:nvPr/>
          </p:nvCxnSpPr>
          <p:spPr>
            <a:xfrm flipH="1" flipV="1">
              <a:off x="2116784" y="5013987"/>
              <a:ext cx="766411" cy="364631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25400" dist="38100" dir="78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32"/>
            <p:cNvGrpSpPr/>
            <p:nvPr/>
          </p:nvGrpSpPr>
          <p:grpSpPr>
            <a:xfrm rot="14870089">
              <a:off x="2640580" y="4991489"/>
              <a:ext cx="1509410" cy="1541393"/>
              <a:chOff x="7750297" y="3103685"/>
              <a:chExt cx="1301598" cy="1301598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7750297" y="3103685"/>
                <a:ext cx="1301598" cy="1301598"/>
              </a:xfrm>
              <a:prstGeom prst="ellipse">
                <a:avLst/>
              </a:prstGeom>
              <a:gradFill flip="none" rotWithShape="1">
                <a:gsLst>
                  <a:gs pos="20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solidFill>
                  <a:schemeClr val="bg1"/>
                </a:solidFill>
              </a:ln>
              <a:effectLst>
                <a:outerShdw blurRad="50800" dist="114300" dir="7800000" sx="95000" sy="95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859575" y="3212963"/>
                <a:ext cx="1083042" cy="1083042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1">
                      <a:lumMod val="96000"/>
                    </a:schemeClr>
                  </a:gs>
                  <a:gs pos="76000">
                    <a:schemeClr val="accent1">
                      <a:lumMod val="76000"/>
                      <a:lumOff val="24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43" name="Freeform 11"/>
            <p:cNvSpPr>
              <a:spLocks/>
            </p:cNvSpPr>
            <p:nvPr/>
          </p:nvSpPr>
          <p:spPr bwMode="auto">
            <a:xfrm rot="14870089">
              <a:off x="1777032" y="4340525"/>
              <a:ext cx="527365" cy="1050150"/>
            </a:xfrm>
            <a:custGeom>
              <a:avLst/>
              <a:gdLst>
                <a:gd name="T0" fmla="*/ 2 w 800"/>
                <a:gd name="T1" fmla="*/ 0 h 1561"/>
                <a:gd name="T2" fmla="*/ 228 w 800"/>
                <a:gd name="T3" fmla="*/ 0 h 1561"/>
                <a:gd name="T4" fmla="*/ 228 w 800"/>
                <a:gd name="T5" fmla="*/ 11 h 1561"/>
                <a:gd name="T6" fmla="*/ 232 w 800"/>
                <a:gd name="T7" fmla="*/ 135 h 1561"/>
                <a:gd name="T8" fmla="*/ 243 w 800"/>
                <a:gd name="T9" fmla="*/ 258 h 1561"/>
                <a:gd name="T10" fmla="*/ 262 w 800"/>
                <a:gd name="T11" fmla="*/ 378 h 1561"/>
                <a:gd name="T12" fmla="*/ 287 w 800"/>
                <a:gd name="T13" fmla="*/ 495 h 1561"/>
                <a:gd name="T14" fmla="*/ 320 w 800"/>
                <a:gd name="T15" fmla="*/ 609 h 1561"/>
                <a:gd name="T16" fmla="*/ 360 w 800"/>
                <a:gd name="T17" fmla="*/ 721 h 1561"/>
                <a:gd name="T18" fmla="*/ 406 w 800"/>
                <a:gd name="T19" fmla="*/ 829 h 1561"/>
                <a:gd name="T20" fmla="*/ 457 w 800"/>
                <a:gd name="T21" fmla="*/ 935 h 1561"/>
                <a:gd name="T22" fmla="*/ 515 w 800"/>
                <a:gd name="T23" fmla="*/ 1035 h 1561"/>
                <a:gd name="T24" fmla="*/ 578 w 800"/>
                <a:gd name="T25" fmla="*/ 1133 h 1561"/>
                <a:gd name="T26" fmla="*/ 647 w 800"/>
                <a:gd name="T27" fmla="*/ 1227 h 1561"/>
                <a:gd name="T28" fmla="*/ 721 w 800"/>
                <a:gd name="T29" fmla="*/ 1315 h 1561"/>
                <a:gd name="T30" fmla="*/ 800 w 800"/>
                <a:gd name="T31" fmla="*/ 1401 h 1561"/>
                <a:gd name="T32" fmla="*/ 639 w 800"/>
                <a:gd name="T33" fmla="*/ 1561 h 1561"/>
                <a:gd name="T34" fmla="*/ 550 w 800"/>
                <a:gd name="T35" fmla="*/ 1467 h 1561"/>
                <a:gd name="T36" fmla="*/ 468 w 800"/>
                <a:gd name="T37" fmla="*/ 1368 h 1561"/>
                <a:gd name="T38" fmla="*/ 392 w 800"/>
                <a:gd name="T39" fmla="*/ 1263 h 1561"/>
                <a:gd name="T40" fmla="*/ 320 w 800"/>
                <a:gd name="T41" fmla="*/ 1154 h 1561"/>
                <a:gd name="T42" fmla="*/ 257 w 800"/>
                <a:gd name="T43" fmla="*/ 1041 h 1561"/>
                <a:gd name="T44" fmla="*/ 199 w 800"/>
                <a:gd name="T45" fmla="*/ 924 h 1561"/>
                <a:gd name="T46" fmla="*/ 148 w 800"/>
                <a:gd name="T47" fmla="*/ 802 h 1561"/>
                <a:gd name="T48" fmla="*/ 104 w 800"/>
                <a:gd name="T49" fmla="*/ 678 h 1561"/>
                <a:gd name="T50" fmla="*/ 68 w 800"/>
                <a:gd name="T51" fmla="*/ 550 h 1561"/>
                <a:gd name="T52" fmla="*/ 39 w 800"/>
                <a:gd name="T53" fmla="*/ 419 h 1561"/>
                <a:gd name="T54" fmla="*/ 18 w 800"/>
                <a:gd name="T55" fmla="*/ 285 h 1561"/>
                <a:gd name="T56" fmla="*/ 6 w 800"/>
                <a:gd name="T57" fmla="*/ 150 h 1561"/>
                <a:gd name="T58" fmla="*/ 0 w 800"/>
                <a:gd name="T59" fmla="*/ 11 h 1561"/>
                <a:gd name="T60" fmla="*/ 2 w 800"/>
                <a:gd name="T61" fmla="*/ 0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0" h="1561">
                  <a:moveTo>
                    <a:pt x="2" y="0"/>
                  </a:moveTo>
                  <a:lnTo>
                    <a:pt x="228" y="0"/>
                  </a:lnTo>
                  <a:lnTo>
                    <a:pt x="228" y="11"/>
                  </a:lnTo>
                  <a:lnTo>
                    <a:pt x="232" y="135"/>
                  </a:lnTo>
                  <a:lnTo>
                    <a:pt x="243" y="258"/>
                  </a:lnTo>
                  <a:lnTo>
                    <a:pt x="262" y="378"/>
                  </a:lnTo>
                  <a:lnTo>
                    <a:pt x="287" y="495"/>
                  </a:lnTo>
                  <a:lnTo>
                    <a:pt x="320" y="609"/>
                  </a:lnTo>
                  <a:lnTo>
                    <a:pt x="360" y="721"/>
                  </a:lnTo>
                  <a:lnTo>
                    <a:pt x="406" y="829"/>
                  </a:lnTo>
                  <a:lnTo>
                    <a:pt x="457" y="935"/>
                  </a:lnTo>
                  <a:lnTo>
                    <a:pt x="515" y="1035"/>
                  </a:lnTo>
                  <a:lnTo>
                    <a:pt x="578" y="1133"/>
                  </a:lnTo>
                  <a:lnTo>
                    <a:pt x="647" y="1227"/>
                  </a:lnTo>
                  <a:lnTo>
                    <a:pt x="721" y="1315"/>
                  </a:lnTo>
                  <a:lnTo>
                    <a:pt x="800" y="1401"/>
                  </a:lnTo>
                  <a:lnTo>
                    <a:pt x="639" y="1561"/>
                  </a:lnTo>
                  <a:lnTo>
                    <a:pt x="550" y="1467"/>
                  </a:lnTo>
                  <a:lnTo>
                    <a:pt x="468" y="1368"/>
                  </a:lnTo>
                  <a:lnTo>
                    <a:pt x="392" y="1263"/>
                  </a:lnTo>
                  <a:lnTo>
                    <a:pt x="320" y="1154"/>
                  </a:lnTo>
                  <a:lnTo>
                    <a:pt x="257" y="1041"/>
                  </a:lnTo>
                  <a:lnTo>
                    <a:pt x="199" y="924"/>
                  </a:lnTo>
                  <a:lnTo>
                    <a:pt x="148" y="802"/>
                  </a:lnTo>
                  <a:lnTo>
                    <a:pt x="104" y="678"/>
                  </a:lnTo>
                  <a:lnTo>
                    <a:pt x="68" y="550"/>
                  </a:lnTo>
                  <a:lnTo>
                    <a:pt x="39" y="419"/>
                  </a:lnTo>
                  <a:lnTo>
                    <a:pt x="18" y="285"/>
                  </a:lnTo>
                  <a:lnTo>
                    <a:pt x="6" y="150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3" name="Dikdörtgen 172"/>
            <p:cNvSpPr/>
            <p:nvPr/>
          </p:nvSpPr>
          <p:spPr>
            <a:xfrm>
              <a:off x="2648782" y="5238504"/>
              <a:ext cx="147997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Karar alıcılar için </a:t>
              </a:r>
            </a:p>
          </p:txBody>
        </p:sp>
      </p:grpSp>
      <p:sp>
        <p:nvSpPr>
          <p:cNvPr id="174" name="Dikdörtgen 173"/>
          <p:cNvSpPr/>
          <p:nvPr/>
        </p:nvSpPr>
        <p:spPr>
          <a:xfrm>
            <a:off x="2922778" y="1550476"/>
            <a:ext cx="3334890" cy="12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59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Hastalıklarının</a:t>
            </a:r>
            <a:r>
              <a:rPr kumimoji="0" lang="tr-TR" sz="1800" b="1" i="0" u="none" strike="noStrike" kern="1200" cap="none" spc="0" normalizeH="0" noProof="0" dirty="0">
                <a:ln>
                  <a:noFill/>
                </a:ln>
                <a:solidFill>
                  <a:srgbClr val="159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yönetiminde aktif rol almak (Öz yönetim desteği)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159C8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5" name="Dikdörtgen 174"/>
          <p:cNvSpPr/>
          <p:nvPr/>
        </p:nvSpPr>
        <p:spPr>
          <a:xfrm>
            <a:off x="3467285" y="3386151"/>
            <a:ext cx="3728068" cy="161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tr-TR" sz="1700" b="1" i="0" u="none" strike="noStrike" kern="1200" cap="none" spc="0" normalizeH="0" baseline="0" noProof="0" dirty="0">
                <a:ln>
                  <a:noFill/>
                </a:ln>
                <a:solidFill>
                  <a:srgbClr val="A60F83"/>
                </a:solidFill>
                <a:effectLst/>
                <a:uLnTx/>
                <a:uFillTx/>
                <a:latin typeface="Century Gothic"/>
              </a:rPr>
              <a:t>Tarama ve izlem süreçlerinin karar destek servisleri aracılığıyla</a:t>
            </a:r>
            <a:r>
              <a:rPr lang="tr-TR" sz="1700" b="1" dirty="0">
                <a:solidFill>
                  <a:srgbClr val="A60F83"/>
                </a:solidFill>
              </a:rPr>
              <a:t> </a:t>
            </a:r>
            <a:r>
              <a:rPr lang="tr-TR" sz="1700" b="1" dirty="0">
                <a:solidFill>
                  <a:srgbClr val="A60F83"/>
                </a:solidFill>
                <a:latin typeface="Century Gothic"/>
              </a:rPr>
              <a:t>kanıta dayalı klinik protokoller doğrultusunda yönetilmesi </a:t>
            </a:r>
          </a:p>
        </p:txBody>
      </p:sp>
      <p:sp>
        <p:nvSpPr>
          <p:cNvPr id="176" name="Dikdörtgen 175"/>
          <p:cNvSpPr/>
          <p:nvPr/>
        </p:nvSpPr>
        <p:spPr>
          <a:xfrm>
            <a:off x="2802046" y="5390220"/>
            <a:ext cx="4143070" cy="12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635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Kalite tabanlı Klinik denetim ve performans yönetimi için veri toplanması</a:t>
            </a:r>
          </a:p>
        </p:txBody>
      </p:sp>
      <p:sp>
        <p:nvSpPr>
          <p:cNvPr id="183" name="Ay 182"/>
          <p:cNvSpPr/>
          <p:nvPr/>
        </p:nvSpPr>
        <p:spPr>
          <a:xfrm flipH="1">
            <a:off x="6797455" y="1552949"/>
            <a:ext cx="857610" cy="5122559"/>
          </a:xfrm>
          <a:prstGeom prst="moon">
            <a:avLst>
              <a:gd name="adj" fmla="val 14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4" name="Rounded Rectangle 10"/>
          <p:cNvSpPr/>
          <p:nvPr/>
        </p:nvSpPr>
        <p:spPr>
          <a:xfrm>
            <a:off x="7799128" y="1916838"/>
            <a:ext cx="4256881" cy="106174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Erken teşhisin sağlanması</a:t>
            </a:r>
          </a:p>
        </p:txBody>
      </p:sp>
      <p:sp>
        <p:nvSpPr>
          <p:cNvPr id="185" name="Rounded Rectangle 51"/>
          <p:cNvSpPr/>
          <p:nvPr/>
        </p:nvSpPr>
        <p:spPr>
          <a:xfrm>
            <a:off x="7799128" y="3462262"/>
            <a:ext cx="4256881" cy="1207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tr-TR" dirty="0"/>
              <a:t>Semptom ve bulgularının kontrol altına alınması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6" name="Rounded Rectangle 56"/>
          <p:cNvSpPr/>
          <p:nvPr/>
        </p:nvSpPr>
        <p:spPr>
          <a:xfrm>
            <a:off x="7839950" y="5018495"/>
            <a:ext cx="4256881" cy="12395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tr-TR" dirty="0"/>
              <a:t>Bireylerin fonksiyon kayıpları yaşamalarının ve engelli hale gelmelerinin önüne geçilmesi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2" name="Dikdörtgen 191"/>
          <p:cNvSpPr/>
          <p:nvPr/>
        </p:nvSpPr>
        <p:spPr>
          <a:xfrm>
            <a:off x="344242" y="840951"/>
            <a:ext cx="9065572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869720" fontAlgn="base">
              <a:lnSpc>
                <a:spcPct val="90000"/>
              </a:lnSpc>
              <a:spcBef>
                <a:spcPts val="956"/>
              </a:spcBef>
              <a:spcAft>
                <a:spcPct val="0"/>
              </a:spcAft>
            </a:pP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Hastalık Yönetim Platformunun Temel Katma Değerleri</a:t>
            </a:r>
          </a:p>
        </p:txBody>
      </p:sp>
    </p:spTree>
    <p:extLst>
      <p:ext uri="{BB962C8B-B14F-4D97-AF65-F5344CB8AC3E}">
        <p14:creationId xmlns:p14="http://schemas.microsoft.com/office/powerpoint/2010/main" val="7716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  <p:bldP spid="176" grpId="0"/>
      <p:bldP spid="183" grpId="0" animBg="1"/>
      <p:bldP spid="184" grpId="0" animBg="1"/>
      <p:bldP spid="185" grpId="0" animBg="1"/>
      <p:bldP spid="1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E625ED8B-8A8F-49E5-B83B-B2736963121B}"/>
              </a:ext>
            </a:extLst>
          </p:cNvPr>
          <p:cNvSpPr txBox="1">
            <a:spLocks/>
          </p:cNvSpPr>
          <p:nvPr/>
        </p:nvSpPr>
        <p:spPr>
          <a:xfrm>
            <a:off x="262271" y="1407353"/>
            <a:ext cx="7586329" cy="4988426"/>
          </a:xfr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HYP web tabanlı uygulama olarak tasarlanmış olup </a:t>
            </a:r>
            <a:r>
              <a:rPr lang="tr-TR" sz="2000" dirty="0">
                <a:hlinkClick r:id="rId3"/>
              </a:rPr>
              <a:t>https://hyp.saglik.gov.tr/</a:t>
            </a:r>
            <a:r>
              <a:rPr lang="tr-TR" sz="2000" dirty="0"/>
              <a:t> </a:t>
            </a: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web adresinden, </a:t>
            </a:r>
          </a:p>
          <a:p>
            <a:pPr marL="0" indent="357188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e imza veya saglik.gov tr uzantılı mail adresinin şifresiyle ortak giriş noktasından,</a:t>
            </a:r>
          </a:p>
          <a:p>
            <a:pPr marL="0" indent="357188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AHBS / HBYS  açıksa kullanıcı adı ve şifrenin tekrar girilmesine gerek kalmadan bilgi sisteminde tanımlanan yetkiye uygun olarak tüm hekimler sisteme giriş yapabilir. </a:t>
            </a:r>
          </a:p>
          <a:p>
            <a:pPr marL="0" indent="357188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Aile hekimine kayıtlı nüfustan hasta bilgilerini kaydetme, değiştirme yetkisi, uzman hekimlere muayene için bilgileri görme yetkisi tanımlamıştır. İstendiği zaman kullanıcı yetkileri değiştirilebilir.</a:t>
            </a:r>
            <a:endParaRPr lang="tr-T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E93371B-DB7C-4AB6-8956-59C654173608}"/>
              </a:ext>
            </a:extLst>
          </p:cNvPr>
          <p:cNvSpPr/>
          <p:nvPr/>
        </p:nvSpPr>
        <p:spPr>
          <a:xfrm>
            <a:off x="262271" y="818281"/>
            <a:ext cx="76802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</a:rPr>
              <a:t>Hastalık Yönetim Platformu (HYP) Giriş İşlemleri: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60E89E4-9438-4308-BD7E-775877AED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6" t="23002" r="42965" b="5891"/>
          <a:stretch/>
        </p:blipFill>
        <p:spPr>
          <a:xfrm>
            <a:off x="7942521" y="1407352"/>
            <a:ext cx="3834951" cy="282397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B947AD8-D77F-4C74-811A-CACF60BCF9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99" r="1192" b="5334"/>
          <a:stretch/>
        </p:blipFill>
        <p:spPr>
          <a:xfrm>
            <a:off x="7942521" y="4401453"/>
            <a:ext cx="3834951" cy="18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1F9228-2371-46CB-BAC4-8573CB9E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" y="974344"/>
            <a:ext cx="10878312" cy="538544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Hastalık Yönetim Platformunda Yapılabilen İşlemler</a:t>
            </a:r>
            <a:endParaRPr lang="tr-TR" sz="2400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93B6F3-805A-42E9-9E8B-69585A43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671194"/>
            <a:ext cx="4962786" cy="48801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Kullanıcı Kılavuzu İncelenmesi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Tarama ve izlem hedef listelerinden bireyin/ hastanın seçilmesi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Yaklaşan/ geciken tarama ve izlemler için toplu </a:t>
            </a:r>
            <a:r>
              <a:rPr lang="tr-TR" sz="2400" dirty="0" err="1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sms</a:t>
            </a: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gönderilmesi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Tarama ve izlemin tüm parametrelerinin kaydedilmesi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Tarama ve izlemlerde yer alan tıbbi hedeflerin izlenmesi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840F3-D91D-47E2-8D87-ED4EA1AC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1671194"/>
            <a:ext cx="6398906" cy="47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46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890</Words>
  <Application>Microsoft Office PowerPoint</Application>
  <PresentationFormat>Geniş ekran</PresentationFormat>
  <Paragraphs>110</Paragraphs>
  <Slides>21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Courier New</vt:lpstr>
      <vt:lpstr>Lato Regular</vt:lpstr>
      <vt:lpstr>Times New Roman</vt:lpstr>
      <vt:lpstr>Wingdings</vt:lpstr>
      <vt:lpstr>2_Office Teması</vt:lpstr>
      <vt:lpstr>PowerPoint Sunusu</vt:lpstr>
      <vt:lpstr>PowerPoint Sunusu</vt:lpstr>
      <vt:lpstr>Hastalıklar Bazında Tarama Ve İzlem İşlemleri </vt:lpstr>
      <vt:lpstr>PowerPoint Sunusu</vt:lpstr>
      <vt:lpstr>Kronik Hastalıklar İçin Sağlık Hizmet Sunumunun Standardizasyonu</vt:lpstr>
      <vt:lpstr>Kronik Hastalıklar İçin Sağlık Hizmet Sunumunun Standardizasyonu</vt:lpstr>
      <vt:lpstr>PowerPoint Sunusu</vt:lpstr>
      <vt:lpstr>PowerPoint Sunusu</vt:lpstr>
      <vt:lpstr>Hastalık Yönetim Platformunda Yapılabilen İşlemler</vt:lpstr>
      <vt:lpstr>Hastalıklar Bazında Tarama Ve İzlem Listeleri </vt:lpstr>
      <vt:lpstr>Doktor Ana Sayfa Kullanımı</vt:lpstr>
      <vt:lpstr>PowerPoint Sunusu</vt:lpstr>
      <vt:lpstr>PowerPoint Sunusu</vt:lpstr>
      <vt:lpstr>PowerPoint Sunusu</vt:lpstr>
      <vt:lpstr>Hasta Kayıt Ekranı Kullanımı-1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NEVİN ÇOBANOĞLU</dc:creator>
  <cp:lastModifiedBy>BANU EKİNCİ</cp:lastModifiedBy>
  <cp:revision>20</cp:revision>
  <dcterms:created xsi:type="dcterms:W3CDTF">2020-12-11T06:27:13Z</dcterms:created>
  <dcterms:modified xsi:type="dcterms:W3CDTF">2020-12-25T09:39:59Z</dcterms:modified>
</cp:coreProperties>
</file>