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8" r:id="rId3"/>
    <p:sldId id="265" r:id="rId4"/>
    <p:sldId id="266" r:id="rId5"/>
    <p:sldId id="264" r:id="rId6"/>
    <p:sldId id="263" r:id="rId7"/>
    <p:sldId id="438" r:id="rId8"/>
    <p:sldId id="439" r:id="rId9"/>
    <p:sldId id="440" r:id="rId10"/>
    <p:sldId id="441" r:id="rId11"/>
    <p:sldId id="442" r:id="rId12"/>
    <p:sldId id="443" r:id="rId13"/>
    <p:sldId id="262" r:id="rId14"/>
    <p:sldId id="260" r:id="rId15"/>
    <p:sldId id="261" r:id="rId16"/>
    <p:sldId id="270" r:id="rId17"/>
    <p:sldId id="271" r:id="rId18"/>
    <p:sldId id="272" r:id="rId19"/>
    <p:sldId id="445" r:id="rId20"/>
    <p:sldId id="273" r:id="rId21"/>
    <p:sldId id="274" r:id="rId22"/>
    <p:sldId id="268"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4" r:id="rId41"/>
    <p:sldId id="293" r:id="rId42"/>
    <p:sldId id="446" r:id="rId43"/>
  </p:sldIdLst>
  <p:sldSz cx="12192000" cy="6858000"/>
  <p:notesSz cx="6858000" cy="9144000"/>
  <p:custShowLst>
    <p:custShow name="Özel Gösteri 1" id="0">
      <p:sldLst>
        <p:sld r:id="rId2"/>
        <p:sld r:id="rId3"/>
        <p:sld r:id="rId4"/>
        <p:sld r:id="rId5"/>
        <p:sld r:id="rId6"/>
        <p:sld r:id="rId7"/>
        <p:sld r:id="rId8"/>
        <p:sld r:id="rId9"/>
        <p:sld r:id="rId10"/>
        <p:sld r:id="rId11"/>
        <p:sld r:id="rId12"/>
        <p:sld r:id="rId13"/>
        <p:sld r:id="rId14"/>
        <p:sld r:id="rId15"/>
        <p:sld r:id="rId16"/>
        <p:sld r:id="rId17"/>
      </p:sldLst>
    </p:custShow>
  </p:custShow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42"/>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4660" autoAdjust="0"/>
  </p:normalViewPr>
  <p:slideViewPr>
    <p:cSldViewPr snapToGrid="0">
      <p:cViewPr varScale="1">
        <p:scale>
          <a:sx n="74" d="100"/>
          <a:sy n="74" d="100"/>
        </p:scale>
        <p:origin x="582" y="54"/>
      </p:cViewPr>
      <p:guideLst>
        <p:guide orient="horz" pos="2160"/>
        <p:guide pos="3840"/>
      </p:guideLst>
    </p:cSldViewPr>
  </p:slideViewPr>
  <p:outlineViewPr>
    <p:cViewPr>
      <p:scale>
        <a:sx n="33" d="100"/>
        <a:sy n="33" d="100"/>
      </p:scale>
      <p:origin x="0" y="144"/>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0058CF-E0CD-4C54-9235-F218EE247CEA}" type="datetimeFigureOut">
              <a:rPr lang="tr-TR" smtClean="0"/>
              <a:pPr/>
              <a:t>8.4.2015</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47FB08-6FF5-4D6B-A3D5-9BB3D42900DE}" type="slidenum">
              <a:rPr lang="tr-TR" smtClean="0"/>
              <a:pPr/>
              <a:t>‹#›</a:t>
            </a:fld>
            <a:endParaRPr lang="tr-TR"/>
          </a:p>
        </p:txBody>
      </p:sp>
    </p:spTree>
    <p:extLst>
      <p:ext uri="{BB962C8B-B14F-4D97-AF65-F5344CB8AC3E}">
        <p14:creationId xmlns:p14="http://schemas.microsoft.com/office/powerpoint/2010/main" val="3879812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C47FB08-6FF5-4D6B-A3D5-9BB3D42900DE}" type="slidenum">
              <a:rPr lang="tr-TR" smtClean="0"/>
              <a:pPr/>
              <a:t>3</a:t>
            </a:fld>
            <a:endParaRPr lang="tr-TR"/>
          </a:p>
        </p:txBody>
      </p:sp>
    </p:spTree>
    <p:extLst>
      <p:ext uri="{BB962C8B-B14F-4D97-AF65-F5344CB8AC3E}">
        <p14:creationId xmlns:p14="http://schemas.microsoft.com/office/powerpoint/2010/main" val="2636855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683DE9F6-F06F-428D-95B2-527DE1B794FC}" type="datetimeFigureOut">
              <a:rPr lang="tr-TR" smtClean="0"/>
              <a:pPr/>
              <a:t>8.4.2015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8E68F1C-1459-4877-B2DF-0A1D3313BF72}" type="slidenum">
              <a:rPr lang="tr-TR" smtClean="0"/>
              <a:pPr/>
              <a:t>‹#›</a:t>
            </a:fld>
            <a:endParaRPr lang="tr-TR"/>
          </a:p>
        </p:txBody>
      </p:sp>
    </p:spTree>
    <p:extLst>
      <p:ext uri="{BB962C8B-B14F-4D97-AF65-F5344CB8AC3E}">
        <p14:creationId xmlns:p14="http://schemas.microsoft.com/office/powerpoint/2010/main" val="2879012119"/>
      </p:ext>
    </p:extLst>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83DE9F6-F06F-428D-95B2-527DE1B794FC}" type="datetimeFigureOut">
              <a:rPr lang="tr-TR" smtClean="0"/>
              <a:pPr/>
              <a:t>8.4.2015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8E68F1C-1459-4877-B2DF-0A1D3313BF72}" type="slidenum">
              <a:rPr lang="tr-TR" smtClean="0"/>
              <a:pPr/>
              <a:t>‹#›</a:t>
            </a:fld>
            <a:endParaRPr lang="tr-TR"/>
          </a:p>
        </p:txBody>
      </p:sp>
    </p:spTree>
    <p:extLst>
      <p:ext uri="{BB962C8B-B14F-4D97-AF65-F5344CB8AC3E}">
        <p14:creationId xmlns:p14="http://schemas.microsoft.com/office/powerpoint/2010/main" val="1101584370"/>
      </p:ext>
    </p:extLst>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83DE9F6-F06F-428D-95B2-527DE1B794FC}" type="datetimeFigureOut">
              <a:rPr lang="tr-TR" smtClean="0"/>
              <a:pPr/>
              <a:t>8.4.2015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8E68F1C-1459-4877-B2DF-0A1D3313BF72}" type="slidenum">
              <a:rPr lang="tr-TR" smtClean="0"/>
              <a:pPr/>
              <a:t>‹#›</a:t>
            </a:fld>
            <a:endParaRPr lang="tr-TR"/>
          </a:p>
        </p:txBody>
      </p:sp>
    </p:spTree>
    <p:extLst>
      <p:ext uri="{BB962C8B-B14F-4D97-AF65-F5344CB8AC3E}">
        <p14:creationId xmlns:p14="http://schemas.microsoft.com/office/powerpoint/2010/main" val="691590527"/>
      </p:ext>
    </p:extLst>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83DE9F6-F06F-428D-95B2-527DE1B794FC}" type="datetimeFigureOut">
              <a:rPr lang="tr-TR" smtClean="0"/>
              <a:pPr/>
              <a:t>8.4.2015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8E68F1C-1459-4877-B2DF-0A1D3313BF72}" type="slidenum">
              <a:rPr lang="tr-TR" smtClean="0"/>
              <a:pPr/>
              <a:t>‹#›</a:t>
            </a:fld>
            <a:endParaRPr lang="tr-TR"/>
          </a:p>
        </p:txBody>
      </p:sp>
    </p:spTree>
    <p:extLst>
      <p:ext uri="{BB962C8B-B14F-4D97-AF65-F5344CB8AC3E}">
        <p14:creationId xmlns:p14="http://schemas.microsoft.com/office/powerpoint/2010/main" val="849832420"/>
      </p:ext>
    </p:extLst>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683DE9F6-F06F-428D-95B2-527DE1B794FC}" type="datetimeFigureOut">
              <a:rPr lang="tr-TR" smtClean="0"/>
              <a:pPr/>
              <a:t>8.4.2015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8E68F1C-1459-4877-B2DF-0A1D3313BF72}" type="slidenum">
              <a:rPr lang="tr-TR" smtClean="0"/>
              <a:pPr/>
              <a:t>‹#›</a:t>
            </a:fld>
            <a:endParaRPr lang="tr-TR"/>
          </a:p>
        </p:txBody>
      </p:sp>
    </p:spTree>
    <p:extLst>
      <p:ext uri="{BB962C8B-B14F-4D97-AF65-F5344CB8AC3E}">
        <p14:creationId xmlns:p14="http://schemas.microsoft.com/office/powerpoint/2010/main" val="2816028820"/>
      </p:ext>
    </p:extLst>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83DE9F6-F06F-428D-95B2-527DE1B794FC}" type="datetimeFigureOut">
              <a:rPr lang="tr-TR" smtClean="0"/>
              <a:pPr/>
              <a:t>8.4.2015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8E68F1C-1459-4877-B2DF-0A1D3313BF72}" type="slidenum">
              <a:rPr lang="tr-TR" smtClean="0"/>
              <a:pPr/>
              <a:t>‹#›</a:t>
            </a:fld>
            <a:endParaRPr lang="tr-TR"/>
          </a:p>
        </p:txBody>
      </p:sp>
    </p:spTree>
    <p:extLst>
      <p:ext uri="{BB962C8B-B14F-4D97-AF65-F5344CB8AC3E}">
        <p14:creationId xmlns:p14="http://schemas.microsoft.com/office/powerpoint/2010/main" val="62920428"/>
      </p:ext>
    </p:extLst>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683DE9F6-F06F-428D-95B2-527DE1B794FC}" type="datetimeFigureOut">
              <a:rPr lang="tr-TR" smtClean="0"/>
              <a:pPr/>
              <a:t>8.4.2015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8E68F1C-1459-4877-B2DF-0A1D3313BF72}" type="slidenum">
              <a:rPr lang="tr-TR" smtClean="0"/>
              <a:pPr/>
              <a:t>‹#›</a:t>
            </a:fld>
            <a:endParaRPr lang="tr-TR"/>
          </a:p>
        </p:txBody>
      </p:sp>
    </p:spTree>
    <p:extLst>
      <p:ext uri="{BB962C8B-B14F-4D97-AF65-F5344CB8AC3E}">
        <p14:creationId xmlns:p14="http://schemas.microsoft.com/office/powerpoint/2010/main" val="3145931717"/>
      </p:ext>
    </p:extLst>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83DE9F6-F06F-428D-95B2-527DE1B794FC}" type="datetimeFigureOut">
              <a:rPr lang="tr-TR" smtClean="0"/>
              <a:pPr/>
              <a:t>8.4.2015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8E68F1C-1459-4877-B2DF-0A1D3313BF72}" type="slidenum">
              <a:rPr lang="tr-TR" smtClean="0"/>
              <a:pPr/>
              <a:t>‹#›</a:t>
            </a:fld>
            <a:endParaRPr lang="tr-TR"/>
          </a:p>
        </p:txBody>
      </p:sp>
    </p:spTree>
    <p:extLst>
      <p:ext uri="{BB962C8B-B14F-4D97-AF65-F5344CB8AC3E}">
        <p14:creationId xmlns:p14="http://schemas.microsoft.com/office/powerpoint/2010/main" val="696177759"/>
      </p:ext>
    </p:extLst>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83DE9F6-F06F-428D-95B2-527DE1B794FC}" type="datetimeFigureOut">
              <a:rPr lang="tr-TR" smtClean="0"/>
              <a:pPr/>
              <a:t>8.4.2015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8E68F1C-1459-4877-B2DF-0A1D3313BF72}" type="slidenum">
              <a:rPr lang="tr-TR" smtClean="0"/>
              <a:pPr/>
              <a:t>‹#›</a:t>
            </a:fld>
            <a:endParaRPr lang="tr-TR"/>
          </a:p>
        </p:txBody>
      </p:sp>
    </p:spTree>
    <p:extLst>
      <p:ext uri="{BB962C8B-B14F-4D97-AF65-F5344CB8AC3E}">
        <p14:creationId xmlns:p14="http://schemas.microsoft.com/office/powerpoint/2010/main" val="795557514"/>
      </p:ext>
    </p:extLst>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83DE9F6-F06F-428D-95B2-527DE1B794FC}" type="datetimeFigureOut">
              <a:rPr lang="tr-TR" smtClean="0"/>
              <a:pPr/>
              <a:t>8.4.2015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8E68F1C-1459-4877-B2DF-0A1D3313BF72}" type="slidenum">
              <a:rPr lang="tr-TR" smtClean="0"/>
              <a:pPr/>
              <a:t>‹#›</a:t>
            </a:fld>
            <a:endParaRPr lang="tr-TR"/>
          </a:p>
        </p:txBody>
      </p:sp>
    </p:spTree>
    <p:extLst>
      <p:ext uri="{BB962C8B-B14F-4D97-AF65-F5344CB8AC3E}">
        <p14:creationId xmlns:p14="http://schemas.microsoft.com/office/powerpoint/2010/main" val="3823870792"/>
      </p:ext>
    </p:extLst>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83DE9F6-F06F-428D-95B2-527DE1B794FC}" type="datetimeFigureOut">
              <a:rPr lang="tr-TR" smtClean="0"/>
              <a:pPr/>
              <a:t>8.4.2015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8E68F1C-1459-4877-B2DF-0A1D3313BF72}" type="slidenum">
              <a:rPr lang="tr-TR" smtClean="0"/>
              <a:pPr/>
              <a:t>‹#›</a:t>
            </a:fld>
            <a:endParaRPr lang="tr-TR"/>
          </a:p>
        </p:txBody>
      </p:sp>
    </p:spTree>
    <p:extLst>
      <p:ext uri="{BB962C8B-B14F-4D97-AF65-F5344CB8AC3E}">
        <p14:creationId xmlns:p14="http://schemas.microsoft.com/office/powerpoint/2010/main" val="64476988"/>
      </p:ext>
    </p:extLst>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3DE9F6-F06F-428D-95B2-527DE1B794FC}" type="datetimeFigureOut">
              <a:rPr lang="tr-TR" smtClean="0"/>
              <a:pPr/>
              <a:t>8.4.2015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E68F1C-1459-4877-B2DF-0A1D3313BF72}" type="slidenum">
              <a:rPr lang="tr-TR" smtClean="0"/>
              <a:pPr/>
              <a:t>‹#›</a:t>
            </a:fld>
            <a:endParaRPr lang="tr-TR"/>
          </a:p>
        </p:txBody>
      </p:sp>
    </p:spTree>
    <p:extLst>
      <p:ext uri="{BB962C8B-B14F-4D97-AF65-F5344CB8AC3E}">
        <p14:creationId xmlns:p14="http://schemas.microsoft.com/office/powerpoint/2010/main" val="3484954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dissolv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3" y="0"/>
            <a:ext cx="12181974" cy="6858000"/>
          </a:xfrm>
          <a:prstGeom prst="rect">
            <a:avLst/>
          </a:prstGeom>
        </p:spPr>
      </p:pic>
      <p:sp>
        <p:nvSpPr>
          <p:cNvPr id="2" name="Unvan 1"/>
          <p:cNvSpPr>
            <a:spLocks noGrp="1"/>
          </p:cNvSpPr>
          <p:nvPr>
            <p:ph type="ctrTitle"/>
          </p:nvPr>
        </p:nvSpPr>
        <p:spPr>
          <a:xfrm>
            <a:off x="1524000" y="2729752"/>
            <a:ext cx="9144000" cy="900953"/>
          </a:xfrm>
        </p:spPr>
        <p:txBody>
          <a:bodyPr>
            <a:normAutofit fontScale="90000"/>
          </a:bodyPr>
          <a:lstStyle/>
          <a:p>
            <a:r>
              <a:rPr lang="tr-TR" dirty="0" smtClean="0"/>
              <a:t>2023 YILI</a:t>
            </a:r>
            <a:endParaRPr lang="tr-TR" dirty="0"/>
          </a:p>
        </p:txBody>
      </p:sp>
      <p:sp>
        <p:nvSpPr>
          <p:cNvPr id="3" name="Alt Başlık 2"/>
          <p:cNvSpPr>
            <a:spLocks noGrp="1"/>
          </p:cNvSpPr>
          <p:nvPr>
            <p:ph type="subTitle" idx="1"/>
          </p:nvPr>
        </p:nvSpPr>
        <p:spPr>
          <a:xfrm>
            <a:off x="965915" y="4262907"/>
            <a:ext cx="11024316" cy="2285811"/>
          </a:xfrm>
        </p:spPr>
        <p:txBody>
          <a:bodyPr anchor="ctr">
            <a:normAutofit fontScale="85000" lnSpcReduction="20000"/>
          </a:bodyPr>
          <a:lstStyle/>
          <a:p>
            <a:r>
              <a:rPr lang="tr-TR" sz="3200" b="1" dirty="0" smtClean="0"/>
              <a:t>SAĞLIK İŞ GÜCÜ HEDEFLERİ VE SAĞLIK </a:t>
            </a:r>
            <a:r>
              <a:rPr lang="tr-TR" sz="3200" b="1" dirty="0" smtClean="0"/>
              <a:t>EĞİTİMİ</a:t>
            </a:r>
          </a:p>
          <a:p>
            <a:endParaRPr lang="tr-TR" sz="3200" b="1" dirty="0"/>
          </a:p>
          <a:p>
            <a:r>
              <a:rPr lang="tr-TR" b="1" dirty="0" smtClean="0"/>
              <a:t>                                                                </a:t>
            </a:r>
          </a:p>
          <a:p>
            <a:r>
              <a:rPr lang="tr-TR" b="1" dirty="0"/>
              <a:t> </a:t>
            </a:r>
            <a:r>
              <a:rPr lang="tr-TR" b="1" dirty="0" smtClean="0"/>
              <a:t>                     </a:t>
            </a:r>
          </a:p>
          <a:p>
            <a:r>
              <a:rPr lang="tr-TR" b="1" dirty="0" smtClean="0"/>
              <a:t>                                                                 Adem ÖZER</a:t>
            </a:r>
          </a:p>
          <a:p>
            <a:r>
              <a:rPr lang="tr-TR" b="1" dirty="0" smtClean="0"/>
              <a:t>                                                    Araştırma Ve sağlığın Geliştirilmesi Şube Müdürlüğü</a:t>
            </a:r>
            <a:endParaRPr lang="tr-TR" b="1" dirty="0" smtClean="0"/>
          </a:p>
          <a:p>
            <a:pPr algn="just"/>
            <a:endParaRPr lang="tr-TR" dirty="0"/>
          </a:p>
        </p:txBody>
      </p:sp>
    </p:spTree>
    <p:extLst>
      <p:ext uri="{BB962C8B-B14F-4D97-AF65-F5344CB8AC3E}">
        <p14:creationId xmlns:p14="http://schemas.microsoft.com/office/powerpoint/2010/main" val="74088643"/>
      </p:ext>
    </p:extLst>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190458" y="878772"/>
          <a:ext cx="11391940" cy="4269471"/>
        </p:xfrm>
        <a:graphic>
          <a:graphicData uri="http://schemas.openxmlformats.org/drawingml/2006/table">
            <a:tbl>
              <a:tblPr firstRow="1" bandRow="1">
                <a:tableStyleId>{5C22544A-7EE6-4342-B048-85BDC9FD1C3A}</a:tableStyleId>
              </a:tblPr>
              <a:tblGrid>
                <a:gridCol w="2847985"/>
                <a:gridCol w="2847985"/>
                <a:gridCol w="2847985"/>
                <a:gridCol w="2847985"/>
              </a:tblGrid>
              <a:tr h="1401429">
                <a:tc>
                  <a:txBody>
                    <a:bodyPr/>
                    <a:lstStyle/>
                    <a:p>
                      <a:pPr algn="ctr"/>
                      <a:r>
                        <a:rPr lang="tr-TR" sz="2000" dirty="0" smtClean="0"/>
                        <a:t>MESLEK</a:t>
                      </a:r>
                      <a:endParaRPr lang="tr-TR" sz="2000" dirty="0"/>
                    </a:p>
                  </a:txBody>
                  <a:tcPr marL="121920" marR="121920" anchor="ctr"/>
                </a:tc>
                <a:tc>
                  <a:txBody>
                    <a:bodyPr/>
                    <a:lstStyle/>
                    <a:p>
                      <a:pPr algn="ctr"/>
                      <a:r>
                        <a:rPr lang="tr-TR" sz="2000" dirty="0" smtClean="0"/>
                        <a:t>2014 Mevcut İş Gücü</a:t>
                      </a:r>
                      <a:endParaRPr lang="tr-TR" sz="2000" dirty="0"/>
                    </a:p>
                  </a:txBody>
                  <a:tcPr marL="121920" marR="121920" anchor="ctr"/>
                </a:tc>
                <a:tc>
                  <a:txBody>
                    <a:bodyPr/>
                    <a:lstStyle/>
                    <a:p>
                      <a:pPr algn="ctr"/>
                      <a:r>
                        <a:rPr lang="tr-TR" sz="2000" dirty="0" smtClean="0"/>
                        <a:t>2023 Hedef</a:t>
                      </a:r>
                      <a:endParaRPr lang="tr-TR" sz="2000" dirty="0"/>
                    </a:p>
                  </a:txBody>
                  <a:tcPr marL="121920" marR="1219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dirty="0" smtClean="0"/>
                        <a:t>MEVCUT DURUMUN  DEVAMI HALİNDE OLUŞACAK ARZ</a:t>
                      </a:r>
                    </a:p>
                  </a:txBody>
                  <a:tcPr marL="121920" marR="121920" anchor="ctr"/>
                </a:tc>
              </a:tr>
              <a:tr h="423688">
                <a:tc>
                  <a:txBody>
                    <a:bodyPr/>
                    <a:lstStyle/>
                    <a:p>
                      <a:pPr algn="ctr"/>
                      <a:r>
                        <a:rPr lang="tr-TR" sz="2000" dirty="0" smtClean="0"/>
                        <a:t>Fizyoterapi teknikerliği</a:t>
                      </a:r>
                      <a:endParaRPr lang="tr-TR" sz="2000" dirty="0"/>
                    </a:p>
                  </a:txBody>
                  <a:tcPr marL="121920" marR="121920" anchor="ctr"/>
                </a:tc>
                <a:tc>
                  <a:txBody>
                    <a:bodyPr/>
                    <a:lstStyle/>
                    <a:p>
                      <a:pPr algn="ctr"/>
                      <a:r>
                        <a:rPr lang="tr-TR" sz="2000" dirty="0" smtClean="0"/>
                        <a:t>441</a:t>
                      </a:r>
                      <a:endParaRPr lang="tr-TR" sz="2000" dirty="0"/>
                    </a:p>
                  </a:txBody>
                  <a:tcPr marL="121920" marR="121920" anchor="ctr"/>
                </a:tc>
                <a:tc>
                  <a:txBody>
                    <a:bodyPr/>
                    <a:lstStyle/>
                    <a:p>
                      <a:pPr algn="ctr"/>
                      <a:r>
                        <a:rPr lang="tr-TR" sz="2000" dirty="0" smtClean="0"/>
                        <a:t>3.500</a:t>
                      </a:r>
                      <a:endParaRPr lang="tr-TR" sz="2000" dirty="0"/>
                    </a:p>
                  </a:txBody>
                  <a:tcPr marL="121920" marR="121920" anchor="ctr"/>
                </a:tc>
                <a:tc>
                  <a:txBody>
                    <a:bodyPr/>
                    <a:lstStyle/>
                    <a:p>
                      <a:pPr algn="ctr"/>
                      <a:r>
                        <a:rPr lang="tr-TR" sz="2000" dirty="0" smtClean="0"/>
                        <a:t>10.700</a:t>
                      </a:r>
                    </a:p>
                  </a:txBody>
                  <a:tcPr marL="121920" marR="121920" anchor="ctr"/>
                </a:tc>
              </a:tr>
              <a:tr h="423688">
                <a:tc>
                  <a:txBody>
                    <a:bodyPr/>
                    <a:lstStyle/>
                    <a:p>
                      <a:pPr algn="ctr"/>
                      <a:r>
                        <a:rPr lang="tr-TR" sz="2000" dirty="0" smtClean="0"/>
                        <a:t>Fizyoterapistlik</a:t>
                      </a:r>
                      <a:endParaRPr lang="tr-TR" sz="2000" dirty="0"/>
                    </a:p>
                  </a:txBody>
                  <a:tcPr marL="121920" marR="121920" anchor="ctr"/>
                </a:tc>
                <a:tc>
                  <a:txBody>
                    <a:bodyPr/>
                    <a:lstStyle/>
                    <a:p>
                      <a:pPr algn="ctr"/>
                      <a:r>
                        <a:rPr lang="tr-TR" sz="2000" dirty="0" smtClean="0"/>
                        <a:t>3.069</a:t>
                      </a:r>
                      <a:endParaRPr lang="tr-TR" sz="2000" dirty="0"/>
                    </a:p>
                  </a:txBody>
                  <a:tcPr marL="121920" marR="121920" anchor="ctr"/>
                </a:tc>
                <a:tc>
                  <a:txBody>
                    <a:bodyPr/>
                    <a:lstStyle/>
                    <a:p>
                      <a:pPr algn="ctr"/>
                      <a:r>
                        <a:rPr lang="tr-TR" sz="2000" dirty="0" smtClean="0"/>
                        <a:t>10.000</a:t>
                      </a:r>
                      <a:endParaRPr lang="tr-TR" sz="2000" dirty="0"/>
                    </a:p>
                  </a:txBody>
                  <a:tcPr marL="121920" marR="121920" anchor="ctr"/>
                </a:tc>
                <a:tc>
                  <a:txBody>
                    <a:bodyPr/>
                    <a:lstStyle/>
                    <a:p>
                      <a:pPr algn="ctr"/>
                      <a:r>
                        <a:rPr lang="tr-TR" sz="2000" dirty="0" smtClean="0"/>
                        <a:t>29.200</a:t>
                      </a:r>
                      <a:endParaRPr lang="tr-TR" sz="2000" dirty="0"/>
                    </a:p>
                  </a:txBody>
                  <a:tcPr marL="121920" marR="121920" anchor="ctr"/>
                </a:tc>
              </a:tr>
              <a:tr h="423688">
                <a:tc>
                  <a:txBody>
                    <a:bodyPr/>
                    <a:lstStyle/>
                    <a:p>
                      <a:pPr algn="ctr"/>
                      <a:r>
                        <a:rPr lang="tr-TR" sz="2000" dirty="0" smtClean="0"/>
                        <a:t>Hekimlik</a:t>
                      </a:r>
                      <a:endParaRPr lang="tr-TR" sz="2000" dirty="0"/>
                    </a:p>
                  </a:txBody>
                  <a:tcPr marL="121920" marR="121920" anchor="ctr"/>
                </a:tc>
                <a:tc>
                  <a:txBody>
                    <a:bodyPr/>
                    <a:lstStyle/>
                    <a:p>
                      <a:pPr algn="ctr"/>
                      <a:r>
                        <a:rPr lang="tr-TR" sz="2000" dirty="0" smtClean="0"/>
                        <a:t>128.181</a:t>
                      </a:r>
                      <a:endParaRPr lang="tr-TR" sz="2000" dirty="0"/>
                    </a:p>
                  </a:txBody>
                  <a:tcPr marL="121920" marR="121920" anchor="ctr"/>
                </a:tc>
                <a:tc>
                  <a:txBody>
                    <a:bodyPr/>
                    <a:lstStyle/>
                    <a:p>
                      <a:pPr algn="ctr"/>
                      <a:r>
                        <a:rPr lang="tr-TR" sz="2000" dirty="0" smtClean="0"/>
                        <a:t>200.000</a:t>
                      </a:r>
                      <a:endParaRPr lang="tr-TR" sz="2000" dirty="0"/>
                    </a:p>
                  </a:txBody>
                  <a:tcPr marL="121920" marR="121920" anchor="ctr"/>
                </a:tc>
                <a:tc>
                  <a:txBody>
                    <a:bodyPr/>
                    <a:lstStyle/>
                    <a:p>
                      <a:pPr algn="ctr"/>
                      <a:r>
                        <a:rPr lang="tr-TR" sz="2000" dirty="0" smtClean="0"/>
                        <a:t>205.300</a:t>
                      </a:r>
                      <a:endParaRPr lang="tr-TR" sz="2000" dirty="0"/>
                    </a:p>
                  </a:txBody>
                  <a:tcPr marL="121920" marR="121920" anchor="ctr"/>
                </a:tc>
              </a:tr>
              <a:tr h="749602">
                <a:tc>
                  <a:txBody>
                    <a:bodyPr/>
                    <a:lstStyle/>
                    <a:p>
                      <a:pPr algn="ctr"/>
                      <a:r>
                        <a:rPr lang="tr-TR" sz="2000" dirty="0" smtClean="0"/>
                        <a:t>Hemşire Yardımcılığı</a:t>
                      </a:r>
                      <a:endParaRPr lang="tr-TR" sz="2000" dirty="0"/>
                    </a:p>
                  </a:txBody>
                  <a:tcPr marL="121920" marR="121920" anchor="ctr"/>
                </a:tc>
                <a:tc>
                  <a:txBody>
                    <a:bodyPr/>
                    <a:lstStyle/>
                    <a:p>
                      <a:pPr algn="ctr"/>
                      <a:endParaRPr lang="tr-TR" sz="2000" dirty="0"/>
                    </a:p>
                  </a:txBody>
                  <a:tcPr marL="121920" marR="121920" anchor="ctr"/>
                </a:tc>
                <a:tc>
                  <a:txBody>
                    <a:bodyPr/>
                    <a:lstStyle/>
                    <a:p>
                      <a:pPr algn="ctr"/>
                      <a:r>
                        <a:rPr lang="tr-TR" sz="2000" dirty="0" smtClean="0"/>
                        <a:t>23.900</a:t>
                      </a:r>
                      <a:endParaRPr lang="tr-TR" sz="2000" dirty="0"/>
                    </a:p>
                  </a:txBody>
                  <a:tcPr marL="121920" marR="121920" anchor="ctr"/>
                </a:tc>
                <a:tc>
                  <a:txBody>
                    <a:bodyPr/>
                    <a:lstStyle/>
                    <a:p>
                      <a:pPr algn="ctr"/>
                      <a:endParaRPr lang="tr-TR" sz="2000" dirty="0"/>
                    </a:p>
                  </a:txBody>
                  <a:tcPr marL="121920" marR="121920" anchor="ctr"/>
                </a:tc>
              </a:tr>
              <a:tr h="423688">
                <a:tc>
                  <a:txBody>
                    <a:bodyPr/>
                    <a:lstStyle/>
                    <a:p>
                      <a:pPr algn="ctr"/>
                      <a:r>
                        <a:rPr lang="tr-TR" sz="2000" dirty="0" smtClean="0"/>
                        <a:t>Hemşirelik</a:t>
                      </a:r>
                      <a:endParaRPr lang="tr-TR" sz="2000" dirty="0"/>
                    </a:p>
                  </a:txBody>
                  <a:tcPr marL="121920" marR="121920" anchor="ctr"/>
                </a:tc>
                <a:tc>
                  <a:txBody>
                    <a:bodyPr/>
                    <a:lstStyle/>
                    <a:p>
                      <a:pPr algn="ctr"/>
                      <a:r>
                        <a:rPr lang="tr-TR" sz="2000" dirty="0" smtClean="0"/>
                        <a:t>152.254</a:t>
                      </a:r>
                      <a:endParaRPr lang="tr-TR" sz="2000" dirty="0"/>
                    </a:p>
                  </a:txBody>
                  <a:tcPr marL="121920" marR="121920" anchor="ctr"/>
                </a:tc>
                <a:tc>
                  <a:txBody>
                    <a:bodyPr/>
                    <a:lstStyle/>
                    <a:p>
                      <a:pPr algn="ctr"/>
                      <a:r>
                        <a:rPr lang="tr-TR" sz="2000" dirty="0" smtClean="0"/>
                        <a:t>315.000</a:t>
                      </a:r>
                      <a:endParaRPr lang="tr-TR" sz="2000" dirty="0"/>
                    </a:p>
                  </a:txBody>
                  <a:tcPr marL="121920" marR="121920" anchor="ctr"/>
                </a:tc>
                <a:tc>
                  <a:txBody>
                    <a:bodyPr/>
                    <a:lstStyle/>
                    <a:p>
                      <a:pPr algn="ctr"/>
                      <a:r>
                        <a:rPr lang="tr-TR" sz="2000" dirty="0" smtClean="0"/>
                        <a:t>321.000</a:t>
                      </a:r>
                      <a:endParaRPr lang="tr-TR" sz="2000" dirty="0"/>
                    </a:p>
                  </a:txBody>
                  <a:tcPr marL="121920" marR="121920" anchor="ctr"/>
                </a:tc>
              </a:tr>
              <a:tr h="423688">
                <a:tc>
                  <a:txBody>
                    <a:bodyPr/>
                    <a:lstStyle/>
                    <a:p>
                      <a:pPr algn="ctr"/>
                      <a:r>
                        <a:rPr lang="tr-TR" sz="2000" dirty="0" smtClean="0"/>
                        <a:t>Klinik psikologluk</a:t>
                      </a:r>
                      <a:endParaRPr lang="tr-TR" sz="2000" dirty="0"/>
                    </a:p>
                  </a:txBody>
                  <a:tcPr marL="121920" marR="121920" anchor="ctr"/>
                </a:tc>
                <a:tc>
                  <a:txBody>
                    <a:bodyPr/>
                    <a:lstStyle/>
                    <a:p>
                      <a:pPr algn="ctr"/>
                      <a:r>
                        <a:rPr lang="tr-TR" sz="2000" dirty="0" smtClean="0"/>
                        <a:t>2.640</a:t>
                      </a:r>
                      <a:endParaRPr lang="tr-TR" sz="2000" dirty="0"/>
                    </a:p>
                  </a:txBody>
                  <a:tcPr marL="121920" marR="121920" anchor="ctr"/>
                </a:tc>
                <a:tc>
                  <a:txBody>
                    <a:bodyPr/>
                    <a:lstStyle/>
                    <a:p>
                      <a:pPr algn="ctr"/>
                      <a:r>
                        <a:rPr lang="tr-TR" sz="2000" dirty="0" smtClean="0"/>
                        <a:t>3.500</a:t>
                      </a:r>
                      <a:endParaRPr lang="tr-TR" sz="2000" dirty="0"/>
                    </a:p>
                  </a:txBody>
                  <a:tcPr marL="121920" marR="121920" anchor="ctr"/>
                </a:tc>
                <a:tc>
                  <a:txBody>
                    <a:bodyPr/>
                    <a:lstStyle/>
                    <a:p>
                      <a:pPr algn="ctr"/>
                      <a:r>
                        <a:rPr lang="tr-TR" sz="2000" dirty="0" smtClean="0"/>
                        <a:t>2.660</a:t>
                      </a:r>
                      <a:endParaRPr lang="tr-TR" sz="2000" dirty="0"/>
                    </a:p>
                  </a:txBody>
                  <a:tcPr marL="121920" marR="121920" anchor="ctr"/>
                </a:tc>
              </a:tr>
            </a:tbl>
          </a:graphicData>
        </a:graphic>
      </p:graphicFrame>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571461" y="714358"/>
          <a:ext cx="11010940" cy="4052609"/>
        </p:xfrm>
        <a:graphic>
          <a:graphicData uri="http://schemas.openxmlformats.org/drawingml/2006/table">
            <a:tbl>
              <a:tblPr firstRow="1" bandRow="1">
                <a:tableStyleId>{5C22544A-7EE6-4342-B048-85BDC9FD1C3A}</a:tableStyleId>
              </a:tblPr>
              <a:tblGrid>
                <a:gridCol w="2909158"/>
                <a:gridCol w="2596312"/>
                <a:gridCol w="2752735"/>
                <a:gridCol w="2752735"/>
              </a:tblGrid>
              <a:tr h="880020">
                <a:tc>
                  <a:txBody>
                    <a:bodyPr/>
                    <a:lstStyle/>
                    <a:p>
                      <a:pPr algn="ctr"/>
                      <a:r>
                        <a:rPr lang="tr-TR" dirty="0" smtClean="0"/>
                        <a:t>MESLEK</a:t>
                      </a:r>
                      <a:endParaRPr lang="tr-TR" dirty="0"/>
                    </a:p>
                  </a:txBody>
                  <a:tcPr marL="121920" marR="121920" anchor="ctr"/>
                </a:tc>
                <a:tc>
                  <a:txBody>
                    <a:bodyPr/>
                    <a:lstStyle/>
                    <a:p>
                      <a:pPr algn="ctr"/>
                      <a:r>
                        <a:rPr lang="tr-TR" dirty="0" smtClean="0"/>
                        <a:t>2014  MEVCUT İŞ GÜCÜ</a:t>
                      </a:r>
                      <a:endParaRPr lang="tr-TR" dirty="0"/>
                    </a:p>
                  </a:txBody>
                  <a:tcPr marL="121920" marR="121920" anchor="ctr"/>
                </a:tc>
                <a:tc>
                  <a:txBody>
                    <a:bodyPr/>
                    <a:lstStyle/>
                    <a:p>
                      <a:pPr algn="ctr"/>
                      <a:r>
                        <a:rPr lang="tr-TR" dirty="0" smtClean="0"/>
                        <a:t>2023 HEDEFİ</a:t>
                      </a:r>
                      <a:endParaRPr lang="tr-TR" dirty="0"/>
                    </a:p>
                  </a:txBody>
                  <a:tcPr marL="121920" marR="121920" anchor="ctr"/>
                </a:tc>
                <a:tc>
                  <a:txBody>
                    <a:bodyPr/>
                    <a:lstStyle/>
                    <a:p>
                      <a:pPr algn="ctr"/>
                      <a:r>
                        <a:rPr lang="tr-TR" sz="1400" dirty="0" smtClean="0"/>
                        <a:t>MEVCUT DURUMUN  DEVAMI HALİNDE OLUŞACAK ARZ</a:t>
                      </a:r>
                      <a:endParaRPr lang="tr-TR" sz="1400" dirty="0"/>
                    </a:p>
                  </a:txBody>
                  <a:tcPr marL="121920" marR="121920" anchor="ctr"/>
                </a:tc>
              </a:tr>
              <a:tr h="623348">
                <a:tc>
                  <a:txBody>
                    <a:bodyPr/>
                    <a:lstStyle/>
                    <a:p>
                      <a:pPr algn="ctr"/>
                      <a:r>
                        <a:rPr lang="tr-TR" sz="2000" dirty="0" err="1" smtClean="0"/>
                        <a:t>Laboratuvar</a:t>
                      </a:r>
                      <a:r>
                        <a:rPr lang="tr-TR" sz="2000" dirty="0" smtClean="0"/>
                        <a:t> teknisyenliği/teknikerliği</a:t>
                      </a:r>
                      <a:endParaRPr lang="tr-TR" sz="2000" dirty="0"/>
                    </a:p>
                  </a:txBody>
                  <a:tcPr marL="121920" marR="121920" anchor="ctr"/>
                </a:tc>
                <a:tc>
                  <a:txBody>
                    <a:bodyPr/>
                    <a:lstStyle/>
                    <a:p>
                      <a:pPr algn="ctr"/>
                      <a:r>
                        <a:rPr lang="tr-TR" sz="2000" dirty="0" smtClean="0"/>
                        <a:t>18.039</a:t>
                      </a:r>
                      <a:endParaRPr lang="tr-TR" sz="2000" dirty="0"/>
                    </a:p>
                  </a:txBody>
                  <a:tcPr marL="121920" marR="121920" anchor="ctr"/>
                </a:tc>
                <a:tc>
                  <a:txBody>
                    <a:bodyPr/>
                    <a:lstStyle/>
                    <a:p>
                      <a:pPr algn="ctr"/>
                      <a:r>
                        <a:rPr lang="tr-TR" sz="2000" dirty="0" smtClean="0"/>
                        <a:t>22.000</a:t>
                      </a:r>
                      <a:endParaRPr lang="tr-TR" sz="2000" dirty="0"/>
                    </a:p>
                  </a:txBody>
                  <a:tcPr marL="121920" marR="121920" anchor="ctr"/>
                </a:tc>
                <a:tc>
                  <a:txBody>
                    <a:bodyPr/>
                    <a:lstStyle/>
                    <a:p>
                      <a:pPr algn="ctr"/>
                      <a:r>
                        <a:rPr lang="tr-TR" sz="2000" dirty="0" smtClean="0"/>
                        <a:t>56.600</a:t>
                      </a:r>
                      <a:endParaRPr lang="tr-TR" sz="2000" dirty="0"/>
                    </a:p>
                  </a:txBody>
                  <a:tcPr marL="121920" marR="121920" anchor="ctr"/>
                </a:tc>
              </a:tr>
              <a:tr h="623348">
                <a:tc>
                  <a:txBody>
                    <a:bodyPr/>
                    <a:lstStyle/>
                    <a:p>
                      <a:pPr algn="ctr"/>
                      <a:r>
                        <a:rPr lang="tr-TR" sz="2000" dirty="0" smtClean="0"/>
                        <a:t>Mamografi teknikerliği</a:t>
                      </a:r>
                      <a:endParaRPr lang="tr-TR" sz="2000" dirty="0"/>
                    </a:p>
                  </a:txBody>
                  <a:tcPr marL="121920" marR="121920" anchor="ctr"/>
                </a:tc>
                <a:tc>
                  <a:txBody>
                    <a:bodyPr/>
                    <a:lstStyle/>
                    <a:p>
                      <a:pPr algn="ctr"/>
                      <a:endParaRPr lang="tr-TR" sz="2000" dirty="0"/>
                    </a:p>
                  </a:txBody>
                  <a:tcPr marL="121920" marR="121920" anchor="ctr"/>
                </a:tc>
                <a:tc>
                  <a:txBody>
                    <a:bodyPr/>
                    <a:lstStyle/>
                    <a:p>
                      <a:pPr algn="ctr"/>
                      <a:r>
                        <a:rPr lang="tr-TR" sz="2000" dirty="0" smtClean="0"/>
                        <a:t>1.500</a:t>
                      </a:r>
                      <a:endParaRPr lang="tr-TR" sz="2000" dirty="0"/>
                    </a:p>
                  </a:txBody>
                  <a:tcPr marL="121920" marR="121920" anchor="ctr"/>
                </a:tc>
                <a:tc>
                  <a:txBody>
                    <a:bodyPr/>
                    <a:lstStyle/>
                    <a:p>
                      <a:pPr algn="ctr"/>
                      <a:endParaRPr lang="tr-TR" sz="2000" dirty="0"/>
                    </a:p>
                  </a:txBody>
                  <a:tcPr marL="121920" marR="121920" anchor="ctr"/>
                </a:tc>
              </a:tr>
              <a:tr h="623348">
                <a:tc>
                  <a:txBody>
                    <a:bodyPr/>
                    <a:lstStyle/>
                    <a:p>
                      <a:pPr algn="ctr"/>
                      <a:r>
                        <a:rPr lang="tr-TR" sz="2000" dirty="0" err="1" smtClean="0"/>
                        <a:t>Odyologluk</a:t>
                      </a:r>
                      <a:r>
                        <a:rPr lang="tr-TR" sz="2000" dirty="0" smtClean="0"/>
                        <a:t> ve </a:t>
                      </a:r>
                      <a:r>
                        <a:rPr lang="tr-TR" sz="2000" dirty="0" err="1" smtClean="0"/>
                        <a:t>odyometri</a:t>
                      </a:r>
                      <a:r>
                        <a:rPr lang="tr-TR" sz="2000" dirty="0" smtClean="0"/>
                        <a:t> teknikerliği</a:t>
                      </a:r>
                      <a:endParaRPr lang="tr-TR" sz="2000" dirty="0"/>
                    </a:p>
                  </a:txBody>
                  <a:tcPr marL="121920" marR="121920" anchor="ctr"/>
                </a:tc>
                <a:tc>
                  <a:txBody>
                    <a:bodyPr/>
                    <a:lstStyle/>
                    <a:p>
                      <a:pPr algn="ctr"/>
                      <a:r>
                        <a:rPr lang="tr-TR" sz="2000" dirty="0" smtClean="0"/>
                        <a:t>1.216</a:t>
                      </a:r>
                      <a:endParaRPr lang="tr-TR" sz="2000" dirty="0"/>
                    </a:p>
                  </a:txBody>
                  <a:tcPr marL="121920" marR="121920" anchor="ctr"/>
                </a:tc>
                <a:tc>
                  <a:txBody>
                    <a:bodyPr/>
                    <a:lstStyle/>
                    <a:p>
                      <a:pPr algn="ctr"/>
                      <a:r>
                        <a:rPr lang="tr-TR" sz="2000" dirty="0" smtClean="0"/>
                        <a:t>3.550</a:t>
                      </a:r>
                      <a:endParaRPr lang="tr-TR" sz="2000" dirty="0"/>
                    </a:p>
                  </a:txBody>
                  <a:tcPr marL="121920" marR="121920" anchor="ctr"/>
                </a:tc>
                <a:tc>
                  <a:txBody>
                    <a:bodyPr/>
                    <a:lstStyle/>
                    <a:p>
                      <a:pPr algn="ctr"/>
                      <a:r>
                        <a:rPr lang="tr-TR" sz="2000" dirty="0" smtClean="0"/>
                        <a:t>5.000</a:t>
                      </a:r>
                      <a:endParaRPr lang="tr-TR" sz="2000" dirty="0"/>
                    </a:p>
                  </a:txBody>
                  <a:tcPr marL="121920" marR="121920" anchor="ctr"/>
                </a:tc>
              </a:tr>
              <a:tr h="446121">
                <a:tc>
                  <a:txBody>
                    <a:bodyPr/>
                    <a:lstStyle/>
                    <a:p>
                      <a:pPr algn="ctr"/>
                      <a:r>
                        <a:rPr lang="tr-TR" sz="2000" dirty="0" err="1" smtClean="0"/>
                        <a:t>Ortez</a:t>
                      </a:r>
                      <a:r>
                        <a:rPr lang="tr-TR" sz="2000" dirty="0" smtClean="0"/>
                        <a:t>-protez</a:t>
                      </a:r>
                      <a:r>
                        <a:rPr lang="tr-TR" sz="2000" baseline="0" dirty="0" smtClean="0"/>
                        <a:t> teknisyenliği/teknikerliği</a:t>
                      </a:r>
                      <a:endParaRPr lang="tr-TR" sz="2000" dirty="0"/>
                    </a:p>
                  </a:txBody>
                  <a:tcPr marL="121920" marR="121920" anchor="ctr"/>
                </a:tc>
                <a:tc>
                  <a:txBody>
                    <a:bodyPr/>
                    <a:lstStyle/>
                    <a:p>
                      <a:pPr algn="ctr"/>
                      <a:r>
                        <a:rPr lang="tr-TR" sz="2000" dirty="0" smtClean="0"/>
                        <a:t>729</a:t>
                      </a:r>
                      <a:endParaRPr lang="tr-TR" sz="2000" dirty="0"/>
                    </a:p>
                  </a:txBody>
                  <a:tcPr marL="121920" marR="121920" anchor="ctr"/>
                </a:tc>
                <a:tc>
                  <a:txBody>
                    <a:bodyPr/>
                    <a:lstStyle/>
                    <a:p>
                      <a:pPr algn="ctr"/>
                      <a:r>
                        <a:rPr lang="tr-TR" sz="2000" dirty="0" smtClean="0"/>
                        <a:t>1.012</a:t>
                      </a:r>
                      <a:endParaRPr lang="tr-TR" sz="2000" dirty="0"/>
                    </a:p>
                  </a:txBody>
                  <a:tcPr marL="121920" marR="121920" anchor="ctr"/>
                </a:tc>
                <a:tc>
                  <a:txBody>
                    <a:bodyPr/>
                    <a:lstStyle/>
                    <a:p>
                      <a:pPr algn="ctr"/>
                      <a:r>
                        <a:rPr lang="tr-TR" sz="2000" dirty="0" smtClean="0"/>
                        <a:t>2.740</a:t>
                      </a:r>
                      <a:endParaRPr lang="tr-TR" sz="2000" dirty="0"/>
                    </a:p>
                  </a:txBody>
                  <a:tcPr marL="121920" marR="121920" anchor="ctr"/>
                </a:tc>
              </a:tr>
              <a:tr h="446121">
                <a:tc>
                  <a:txBody>
                    <a:bodyPr/>
                    <a:lstStyle/>
                    <a:p>
                      <a:pPr algn="ctr"/>
                      <a:r>
                        <a:rPr lang="tr-TR" sz="2000" dirty="0" err="1" smtClean="0"/>
                        <a:t>Perfüzyonistlik</a:t>
                      </a:r>
                      <a:endParaRPr lang="tr-TR" sz="2000" dirty="0"/>
                    </a:p>
                  </a:txBody>
                  <a:tcPr marL="121920" marR="121920" anchor="ctr"/>
                </a:tc>
                <a:tc>
                  <a:txBody>
                    <a:bodyPr/>
                    <a:lstStyle/>
                    <a:p>
                      <a:pPr algn="ctr"/>
                      <a:r>
                        <a:rPr lang="tr-TR" sz="2000" dirty="0" smtClean="0"/>
                        <a:t>707</a:t>
                      </a:r>
                      <a:endParaRPr lang="tr-TR" sz="2000" dirty="0"/>
                    </a:p>
                  </a:txBody>
                  <a:tcPr marL="121920" marR="121920" anchor="ctr"/>
                </a:tc>
                <a:tc>
                  <a:txBody>
                    <a:bodyPr/>
                    <a:lstStyle/>
                    <a:p>
                      <a:pPr algn="ctr"/>
                      <a:r>
                        <a:rPr lang="tr-TR" sz="2000" dirty="0" smtClean="0"/>
                        <a:t>950</a:t>
                      </a:r>
                      <a:endParaRPr lang="tr-TR" sz="2000" dirty="0"/>
                    </a:p>
                  </a:txBody>
                  <a:tcPr marL="121920" marR="121920" anchor="ctr"/>
                </a:tc>
                <a:tc>
                  <a:txBody>
                    <a:bodyPr/>
                    <a:lstStyle/>
                    <a:p>
                      <a:pPr algn="ctr"/>
                      <a:endParaRPr lang="tr-TR" sz="2000" dirty="0"/>
                    </a:p>
                  </a:txBody>
                  <a:tcPr marL="121920" marR="121920" anchor="ctr"/>
                </a:tc>
              </a:tr>
            </a:tbl>
          </a:graphicData>
        </a:graphic>
      </p:graphicFrame>
    </p:spTree>
  </p:cSld>
  <p:clrMapOvr>
    <a:masterClrMapping/>
  </p:clrMapOvr>
  <p:transition spd="med">
    <p:cut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571500" y="500063"/>
          <a:ext cx="11010900" cy="4297680"/>
        </p:xfrm>
        <a:graphic>
          <a:graphicData uri="http://schemas.openxmlformats.org/drawingml/2006/table">
            <a:tbl>
              <a:tblPr firstRow="1" bandRow="1">
                <a:tableStyleId>{5C22544A-7EE6-4342-B048-85BDC9FD1C3A}</a:tableStyleId>
              </a:tblPr>
              <a:tblGrid>
                <a:gridCol w="2752725"/>
                <a:gridCol w="2752725"/>
                <a:gridCol w="2752725"/>
                <a:gridCol w="2752725"/>
              </a:tblGrid>
              <a:tr h="370840">
                <a:tc>
                  <a:txBody>
                    <a:bodyPr/>
                    <a:lstStyle/>
                    <a:p>
                      <a:pPr algn="ctr"/>
                      <a:r>
                        <a:rPr lang="tr-TR" sz="2000" dirty="0" smtClean="0"/>
                        <a:t>MESLEK</a:t>
                      </a:r>
                      <a:endParaRPr lang="tr-TR" sz="2000" dirty="0"/>
                    </a:p>
                  </a:txBody>
                  <a:tcPr marL="121920" marR="121920" anchor="ctr"/>
                </a:tc>
                <a:tc>
                  <a:txBody>
                    <a:bodyPr/>
                    <a:lstStyle/>
                    <a:p>
                      <a:pPr algn="ctr"/>
                      <a:r>
                        <a:rPr lang="tr-TR" sz="2000" dirty="0" smtClean="0"/>
                        <a:t>2014  MEVCUT İŞ GÜCÜ</a:t>
                      </a:r>
                      <a:endParaRPr lang="tr-TR" sz="2000" dirty="0"/>
                    </a:p>
                  </a:txBody>
                  <a:tcPr marL="121920" marR="121920" anchor="ctr"/>
                </a:tc>
                <a:tc>
                  <a:txBody>
                    <a:bodyPr/>
                    <a:lstStyle/>
                    <a:p>
                      <a:pPr algn="ctr"/>
                      <a:r>
                        <a:rPr lang="tr-TR" sz="2000" dirty="0" smtClean="0"/>
                        <a:t>2023 HEDEFİ</a:t>
                      </a:r>
                      <a:endParaRPr lang="tr-TR" sz="2000" dirty="0"/>
                    </a:p>
                  </a:txBody>
                  <a:tcPr marL="121920" marR="121920" anchor="ctr"/>
                </a:tc>
                <a:tc>
                  <a:txBody>
                    <a:bodyPr/>
                    <a:lstStyle/>
                    <a:p>
                      <a:pPr algn="ctr"/>
                      <a:r>
                        <a:rPr lang="tr-TR" sz="2000" dirty="0" smtClean="0"/>
                        <a:t>MEVCUT DURUMUN  DEVAMI HALİNDE OLUŞACAK ARZ</a:t>
                      </a:r>
                      <a:endParaRPr lang="tr-TR" sz="2000" dirty="0"/>
                    </a:p>
                  </a:txBody>
                  <a:tcPr marL="121920" marR="121920" anchor="ctr"/>
                </a:tc>
              </a:tr>
              <a:tr h="370840">
                <a:tc>
                  <a:txBody>
                    <a:bodyPr/>
                    <a:lstStyle/>
                    <a:p>
                      <a:r>
                        <a:rPr lang="tr-TR" sz="2000" dirty="0" smtClean="0"/>
                        <a:t>Radyoterapi teknikerliği</a:t>
                      </a:r>
                      <a:endParaRPr lang="tr-TR" sz="2000" dirty="0"/>
                    </a:p>
                  </a:txBody>
                  <a:tcPr marL="121920" marR="121920" anchor="ctr"/>
                </a:tc>
                <a:tc>
                  <a:txBody>
                    <a:bodyPr/>
                    <a:lstStyle/>
                    <a:p>
                      <a:pPr algn="ctr"/>
                      <a:r>
                        <a:rPr lang="tr-TR" sz="2000" dirty="0" smtClean="0"/>
                        <a:t>331</a:t>
                      </a:r>
                      <a:endParaRPr lang="tr-TR" sz="2000" dirty="0"/>
                    </a:p>
                  </a:txBody>
                  <a:tcPr marL="121920" marR="121920" anchor="ctr"/>
                </a:tc>
                <a:tc>
                  <a:txBody>
                    <a:bodyPr/>
                    <a:lstStyle/>
                    <a:p>
                      <a:pPr algn="ctr"/>
                      <a:r>
                        <a:rPr lang="tr-TR" sz="2000" dirty="0" smtClean="0"/>
                        <a:t>2.800</a:t>
                      </a:r>
                      <a:endParaRPr lang="tr-TR" sz="2000" dirty="0"/>
                    </a:p>
                  </a:txBody>
                  <a:tcPr marL="121920" marR="121920" anchor="ctr"/>
                </a:tc>
                <a:tc>
                  <a:txBody>
                    <a:bodyPr/>
                    <a:lstStyle/>
                    <a:p>
                      <a:pPr algn="ctr"/>
                      <a:r>
                        <a:rPr lang="tr-TR" sz="2000" dirty="0" smtClean="0"/>
                        <a:t>3.460</a:t>
                      </a:r>
                      <a:endParaRPr lang="tr-TR" sz="2000" dirty="0"/>
                    </a:p>
                  </a:txBody>
                  <a:tcPr marL="121920" marR="121920" anchor="ctr"/>
                </a:tc>
              </a:tr>
              <a:tr h="370840">
                <a:tc>
                  <a:txBody>
                    <a:bodyPr/>
                    <a:lstStyle/>
                    <a:p>
                      <a:r>
                        <a:rPr lang="tr-TR" sz="2000" dirty="0" smtClean="0"/>
                        <a:t>Sağlık bakım teknisyenliği</a:t>
                      </a:r>
                      <a:endParaRPr lang="tr-TR" sz="2000" dirty="0"/>
                    </a:p>
                  </a:txBody>
                  <a:tcPr marL="121920" marR="121920" anchor="ctr"/>
                </a:tc>
                <a:tc>
                  <a:txBody>
                    <a:bodyPr/>
                    <a:lstStyle/>
                    <a:p>
                      <a:pPr algn="ctr"/>
                      <a:endParaRPr lang="tr-TR" sz="2000" dirty="0"/>
                    </a:p>
                  </a:txBody>
                  <a:tcPr marL="121920" marR="121920" anchor="ctr"/>
                </a:tc>
                <a:tc>
                  <a:txBody>
                    <a:bodyPr/>
                    <a:lstStyle/>
                    <a:p>
                      <a:pPr algn="ctr"/>
                      <a:r>
                        <a:rPr lang="tr-TR" sz="2000" dirty="0" smtClean="0"/>
                        <a:t>48.900</a:t>
                      </a:r>
                      <a:endParaRPr lang="tr-TR" sz="2000" dirty="0"/>
                    </a:p>
                  </a:txBody>
                  <a:tcPr marL="121920" marR="121920" anchor="ctr"/>
                </a:tc>
                <a:tc>
                  <a:txBody>
                    <a:bodyPr/>
                    <a:lstStyle/>
                    <a:p>
                      <a:pPr algn="ctr"/>
                      <a:endParaRPr lang="tr-TR" sz="2000" dirty="0"/>
                    </a:p>
                  </a:txBody>
                  <a:tcPr marL="121920" marR="121920" anchor="ctr"/>
                </a:tc>
              </a:tr>
              <a:tr h="370840">
                <a:tc>
                  <a:txBody>
                    <a:bodyPr/>
                    <a:lstStyle/>
                    <a:p>
                      <a:pPr algn="ctr"/>
                      <a:r>
                        <a:rPr lang="tr-TR" sz="2000" dirty="0" smtClean="0"/>
                        <a:t>Sağlık fizikçiliği</a:t>
                      </a:r>
                      <a:endParaRPr lang="tr-TR" sz="2000" dirty="0"/>
                    </a:p>
                  </a:txBody>
                  <a:tcPr marL="121920" marR="121920" anchor="ctr"/>
                </a:tc>
                <a:tc>
                  <a:txBody>
                    <a:bodyPr/>
                    <a:lstStyle/>
                    <a:p>
                      <a:pPr algn="ctr"/>
                      <a:r>
                        <a:rPr lang="tr-TR" sz="2000" dirty="0" smtClean="0"/>
                        <a:t>82</a:t>
                      </a:r>
                      <a:endParaRPr lang="tr-TR" sz="2000" dirty="0"/>
                    </a:p>
                  </a:txBody>
                  <a:tcPr marL="121920" marR="121920" anchor="ctr"/>
                </a:tc>
                <a:tc>
                  <a:txBody>
                    <a:bodyPr/>
                    <a:lstStyle/>
                    <a:p>
                      <a:pPr algn="ctr"/>
                      <a:r>
                        <a:rPr lang="tr-TR" sz="2000" dirty="0" smtClean="0"/>
                        <a:t>1.050</a:t>
                      </a:r>
                      <a:endParaRPr lang="tr-TR" sz="2000" dirty="0"/>
                    </a:p>
                  </a:txBody>
                  <a:tcPr marL="121920" marR="121920" anchor="ctr"/>
                </a:tc>
                <a:tc>
                  <a:txBody>
                    <a:bodyPr/>
                    <a:lstStyle/>
                    <a:p>
                      <a:pPr algn="ctr"/>
                      <a:r>
                        <a:rPr lang="tr-TR" sz="2000" dirty="0" smtClean="0"/>
                        <a:t>560</a:t>
                      </a:r>
                      <a:endParaRPr lang="tr-TR" sz="2000" dirty="0"/>
                    </a:p>
                  </a:txBody>
                  <a:tcPr marL="121920" marR="121920" anchor="ctr"/>
                </a:tc>
              </a:tr>
              <a:tr h="370840">
                <a:tc>
                  <a:txBody>
                    <a:bodyPr/>
                    <a:lstStyle/>
                    <a:p>
                      <a:pPr algn="ctr"/>
                      <a:r>
                        <a:rPr lang="tr-TR" sz="2000" dirty="0" smtClean="0"/>
                        <a:t>Tıbbi Cihaz Teknikerliği</a:t>
                      </a:r>
                      <a:endParaRPr lang="tr-TR" sz="2000" dirty="0"/>
                    </a:p>
                  </a:txBody>
                  <a:tcPr marL="121920" marR="121920" anchor="ctr"/>
                </a:tc>
                <a:tc>
                  <a:txBody>
                    <a:bodyPr/>
                    <a:lstStyle/>
                    <a:p>
                      <a:pPr algn="ctr"/>
                      <a:endParaRPr lang="tr-TR" sz="2000" dirty="0"/>
                    </a:p>
                  </a:txBody>
                  <a:tcPr marL="121920" marR="121920" anchor="ctr"/>
                </a:tc>
                <a:tc>
                  <a:txBody>
                    <a:bodyPr/>
                    <a:lstStyle/>
                    <a:p>
                      <a:pPr algn="ctr"/>
                      <a:r>
                        <a:rPr lang="tr-TR" sz="2000" dirty="0" smtClean="0"/>
                        <a:t>1.850</a:t>
                      </a:r>
                      <a:endParaRPr lang="tr-TR" sz="2000" dirty="0"/>
                    </a:p>
                  </a:txBody>
                  <a:tcPr marL="121920" marR="121920" anchor="ctr"/>
                </a:tc>
                <a:tc>
                  <a:txBody>
                    <a:bodyPr/>
                    <a:lstStyle/>
                    <a:p>
                      <a:pPr algn="ctr"/>
                      <a:endParaRPr lang="tr-TR" sz="2000" dirty="0"/>
                    </a:p>
                  </a:txBody>
                  <a:tcPr marL="121920" marR="121920" anchor="ctr"/>
                </a:tc>
              </a:tr>
              <a:tr h="370840">
                <a:tc>
                  <a:txBody>
                    <a:bodyPr/>
                    <a:lstStyle/>
                    <a:p>
                      <a:pPr algn="ctr"/>
                      <a:r>
                        <a:rPr lang="tr-TR" sz="2000" dirty="0" smtClean="0"/>
                        <a:t>Tıbbi görüntüleme teknisyenliği/teknikerliği</a:t>
                      </a:r>
                      <a:endParaRPr lang="tr-TR" sz="2000" dirty="0"/>
                    </a:p>
                  </a:txBody>
                  <a:tcPr marL="121920" marR="121920" anchor="ctr"/>
                </a:tc>
                <a:tc>
                  <a:txBody>
                    <a:bodyPr/>
                    <a:lstStyle/>
                    <a:p>
                      <a:pPr algn="ctr"/>
                      <a:r>
                        <a:rPr lang="tr-TR" sz="2000" dirty="0" smtClean="0"/>
                        <a:t>13.449</a:t>
                      </a:r>
                      <a:endParaRPr lang="tr-TR" sz="2000" dirty="0"/>
                    </a:p>
                  </a:txBody>
                  <a:tcPr marL="121920" marR="121920" anchor="ctr"/>
                </a:tc>
                <a:tc>
                  <a:txBody>
                    <a:bodyPr/>
                    <a:lstStyle/>
                    <a:p>
                      <a:pPr algn="ctr"/>
                      <a:r>
                        <a:rPr lang="tr-TR" sz="2000" dirty="0" smtClean="0"/>
                        <a:t>26.000</a:t>
                      </a:r>
                      <a:endParaRPr lang="tr-TR" sz="2000" dirty="0"/>
                    </a:p>
                  </a:txBody>
                  <a:tcPr marL="121920" marR="121920" anchor="ctr"/>
                </a:tc>
                <a:tc>
                  <a:txBody>
                    <a:bodyPr/>
                    <a:lstStyle/>
                    <a:p>
                      <a:pPr algn="ctr"/>
                      <a:r>
                        <a:rPr lang="tr-TR" sz="2000" dirty="0" smtClean="0"/>
                        <a:t>37.100</a:t>
                      </a:r>
                      <a:endParaRPr lang="tr-TR" sz="2000" dirty="0"/>
                    </a:p>
                  </a:txBody>
                  <a:tcPr marL="121920" marR="121920" anchor="ctr"/>
                </a:tc>
              </a:tr>
              <a:tr h="370840">
                <a:tc>
                  <a:txBody>
                    <a:bodyPr/>
                    <a:lstStyle/>
                    <a:p>
                      <a:pPr algn="ctr"/>
                      <a:r>
                        <a:rPr lang="tr-TR" sz="2000" dirty="0" smtClean="0"/>
                        <a:t>Tıbbi Sekreterlik</a:t>
                      </a:r>
                      <a:endParaRPr lang="tr-TR" sz="2000" dirty="0"/>
                    </a:p>
                  </a:txBody>
                  <a:tcPr marL="121920" marR="121920" anchor="ctr"/>
                </a:tc>
                <a:tc>
                  <a:txBody>
                    <a:bodyPr/>
                    <a:lstStyle/>
                    <a:p>
                      <a:pPr algn="ctr"/>
                      <a:r>
                        <a:rPr lang="tr-TR" sz="2000" dirty="0" smtClean="0"/>
                        <a:t>48.450</a:t>
                      </a:r>
                      <a:endParaRPr lang="tr-TR" sz="2000" dirty="0"/>
                    </a:p>
                  </a:txBody>
                  <a:tcPr marL="121920" marR="121920" anchor="ctr"/>
                </a:tc>
                <a:tc>
                  <a:txBody>
                    <a:bodyPr/>
                    <a:lstStyle/>
                    <a:p>
                      <a:pPr algn="ctr"/>
                      <a:r>
                        <a:rPr lang="tr-TR" sz="2000" dirty="0" smtClean="0"/>
                        <a:t>90.000</a:t>
                      </a:r>
                      <a:endParaRPr lang="tr-TR" sz="2000" dirty="0"/>
                    </a:p>
                  </a:txBody>
                  <a:tcPr marL="121920" marR="121920" anchor="ctr"/>
                </a:tc>
                <a:tc>
                  <a:txBody>
                    <a:bodyPr/>
                    <a:lstStyle/>
                    <a:p>
                      <a:pPr algn="ctr"/>
                      <a:r>
                        <a:rPr lang="tr-TR" sz="2000" dirty="0" smtClean="0"/>
                        <a:t>87.300</a:t>
                      </a:r>
                      <a:endParaRPr lang="tr-TR" sz="2000" dirty="0"/>
                    </a:p>
                  </a:txBody>
                  <a:tcPr marL="121920" marR="121920" anchor="ctr"/>
                </a:tc>
              </a:tr>
            </a:tbl>
          </a:graphicData>
        </a:graphic>
      </p:graphicFrame>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50078" y="672353"/>
            <a:ext cx="8929546" cy="578223"/>
          </a:xfrm>
        </p:spPr>
        <p:txBody>
          <a:bodyPr>
            <a:normAutofit/>
          </a:bodyPr>
          <a:lstStyle/>
          <a:p>
            <a:r>
              <a:rPr lang="tr-TR" sz="2400" b="1" dirty="0" smtClean="0"/>
              <a:t>SAĞLIK İŞ GÜCÜ HEDEFLERİ VE SAĞLIK EĞİTİMİ</a:t>
            </a:r>
            <a:endParaRPr lang="tr-TR" sz="24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sz="4800" dirty="0" smtClean="0"/>
          </a:p>
          <a:p>
            <a:r>
              <a:rPr lang="tr-TR" sz="4400" dirty="0" smtClean="0"/>
              <a:t>2023 yılı nüfusu 84 milyon civarında olacaktır.</a:t>
            </a:r>
          </a:p>
          <a:p>
            <a:endParaRPr lang="tr-TR" sz="4400" dirty="0" smtClean="0"/>
          </a:p>
          <a:p>
            <a:endParaRPr lang="tr-TR" sz="4400" dirty="0" smtClean="0"/>
          </a:p>
          <a:p>
            <a:r>
              <a:rPr lang="tr-TR" sz="4400" dirty="0" smtClean="0"/>
              <a:t>Kaba doğum hızında azda olsa kademeli bir azalma olacaktır.</a:t>
            </a:r>
          </a:p>
          <a:p>
            <a:endParaRPr lang="tr-TR" sz="4400" dirty="0" smtClean="0"/>
          </a:p>
          <a:p>
            <a:endParaRPr lang="tr-TR" sz="4400" dirty="0" smtClean="0"/>
          </a:p>
          <a:p>
            <a:r>
              <a:rPr lang="tr-TR" sz="4400" dirty="0" smtClean="0"/>
              <a:t>Nüfus artış hızı, yaklaşık %1,2 civarında kalacaktır.</a:t>
            </a:r>
          </a:p>
          <a:p>
            <a:endParaRPr lang="tr-TR" sz="4400" dirty="0" smtClean="0"/>
          </a:p>
          <a:p>
            <a:endParaRPr lang="tr-TR" sz="4400" dirty="0" smtClean="0"/>
          </a:p>
          <a:p>
            <a:r>
              <a:rPr lang="tr-TR" sz="4400" dirty="0" smtClean="0"/>
              <a:t>Gayri safi yurt içi hasıladaki büyüme yıllık %4 civarında </a:t>
            </a:r>
          </a:p>
          <a:p>
            <a:pPr>
              <a:buNone/>
            </a:pPr>
            <a:r>
              <a:rPr lang="tr-TR" sz="4400" dirty="0" smtClean="0"/>
              <a:t>     olacaktır.</a:t>
            </a:r>
          </a:p>
          <a:p>
            <a:endParaRPr lang="tr-TR" sz="4400" dirty="0"/>
          </a:p>
        </p:txBody>
      </p:sp>
    </p:spTree>
    <p:extLst>
      <p:ext uri="{BB962C8B-B14F-4D97-AF65-F5344CB8AC3E}">
        <p14:creationId xmlns:p14="http://schemas.microsoft.com/office/powerpoint/2010/main" val="2763851757"/>
      </p:ext>
    </p:extLst>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5645"/>
            <a:ext cx="12192000" cy="6863645"/>
          </a:xfrm>
        </p:spPr>
      </p:pic>
      <p:sp>
        <p:nvSpPr>
          <p:cNvPr id="2" name="Unvan 1"/>
          <p:cNvSpPr>
            <a:spLocks noGrp="1"/>
          </p:cNvSpPr>
          <p:nvPr>
            <p:ph type="title"/>
          </p:nvPr>
        </p:nvSpPr>
        <p:spPr>
          <a:xfrm>
            <a:off x="2810435" y="672353"/>
            <a:ext cx="8969189" cy="578223"/>
          </a:xfrm>
        </p:spPr>
        <p:txBody>
          <a:bodyPr>
            <a:normAutofit/>
          </a:bodyPr>
          <a:lstStyle/>
          <a:p>
            <a:r>
              <a:rPr lang="tr-TR" sz="2400" b="1" dirty="0" smtClean="0"/>
              <a:t>SAĞLIK İŞ GÜCÜ HEDEFLERİ VE SAĞLIK EĞİTİMİ</a:t>
            </a:r>
            <a:endParaRPr lang="tr-TR" sz="2400" dirty="0"/>
          </a:p>
        </p:txBody>
      </p:sp>
      <p:sp>
        <p:nvSpPr>
          <p:cNvPr id="5" name="İçerik Yer Tutucusu 2"/>
          <p:cNvSpPr txBox="1">
            <a:spLocks/>
          </p:cNvSpPr>
          <p:nvPr/>
        </p:nvSpPr>
        <p:spPr>
          <a:xfrm>
            <a:off x="0" y="1825625"/>
            <a:ext cx="11779624"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2400" dirty="0" smtClean="0"/>
              <a:t>Mevcut hastalık partnerleri devam etmekle birlikte, yaşlı nüfusun ve doğumda beklenen yaşam süresinin artmasıyla paralel olarak kronik hastalıklar ve </a:t>
            </a:r>
            <a:r>
              <a:rPr lang="tr-TR" sz="2400" dirty="0" err="1" smtClean="0"/>
              <a:t>geriatrik</a:t>
            </a:r>
            <a:r>
              <a:rPr lang="tr-TR" sz="2400" dirty="0" smtClean="0"/>
              <a:t> hastalıklar artacaktır.</a:t>
            </a:r>
          </a:p>
          <a:p>
            <a:pPr algn="just"/>
            <a:endParaRPr lang="tr-TR" sz="2400" dirty="0" smtClean="0"/>
          </a:p>
          <a:p>
            <a:pPr algn="just"/>
            <a:r>
              <a:rPr lang="tr-TR" sz="2400" dirty="0" smtClean="0"/>
              <a:t>2023 yılında mevcut hastane sayısında büyük bir değişme  olmamakla birlikte 10.000 kişiye düşen hastane yatağı sayısı  29 - 31 civarında olacaktır.</a:t>
            </a:r>
          </a:p>
          <a:p>
            <a:endParaRPr lang="tr-TR" dirty="0"/>
          </a:p>
        </p:txBody>
      </p:sp>
    </p:spTree>
    <p:extLst>
      <p:ext uri="{BB962C8B-B14F-4D97-AF65-F5344CB8AC3E}">
        <p14:creationId xmlns:p14="http://schemas.microsoft.com/office/powerpoint/2010/main" val="1581508241"/>
      </p:ext>
    </p:extLst>
  </p:cSld>
  <p:clrMapOvr>
    <a:masterClrMapping/>
  </p:clrMapOvr>
  <p:transition spd="med">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a:bodyPr>
          <a:lstStyle/>
          <a:p>
            <a:r>
              <a:rPr lang="tr-TR" sz="2400" b="1" dirty="0" smtClean="0"/>
              <a:t>SAĞLIK İŞ GÜCÜ HEDEFLERİ VE SAĞLIK EĞİTİMİ</a:t>
            </a:r>
            <a:endParaRPr lang="tr-TR" sz="2400" dirty="0"/>
          </a:p>
        </p:txBody>
      </p:sp>
      <p:sp>
        <p:nvSpPr>
          <p:cNvPr id="5" name="İçerik Yer Tutucusu 2"/>
          <p:cNvSpPr txBox="1">
            <a:spLocks/>
          </p:cNvSpPr>
          <p:nvPr/>
        </p:nvSpPr>
        <p:spPr>
          <a:xfrm>
            <a:off x="90152" y="1825625"/>
            <a:ext cx="12101848" cy="4615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dirty="0" smtClean="0"/>
              <a:t>2023 yılı için hedef konulmamış bazı meslek grupları daha sonra aynı metodoloji ile çalışarak 2023 yılı için hedef belirlenmiş, bu yayın olmasına rağmen daha sonra ciddi değişiklikler yaşanan meslek grupları içince (Örneğin ; Eczacılık mesleği ile ilgili yasal düzenlemeler değişmiştir)hedef revizyonu yapılmıştır.Metodoloji ile ilgili başka bilgiler ayrıca meslek başlıkları altında da yer almaktadır.</a:t>
            </a:r>
          </a:p>
        </p:txBody>
      </p:sp>
    </p:spTree>
    <p:extLst>
      <p:ext uri="{BB962C8B-B14F-4D97-AF65-F5344CB8AC3E}">
        <p14:creationId xmlns:p14="http://schemas.microsoft.com/office/powerpoint/2010/main" val="3572201645"/>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a:bodyPr>
          <a:lstStyle/>
          <a:p>
            <a:r>
              <a:rPr lang="tr-TR" sz="2400" b="1" dirty="0" smtClean="0"/>
              <a:t>SAĞLIK İŞ GÜCÜ HEDEFLERİ VE SAĞLIK EĞİTİMİ</a:t>
            </a:r>
            <a:endParaRPr lang="tr-TR" sz="2400" dirty="0"/>
          </a:p>
        </p:txBody>
      </p:sp>
      <p:sp>
        <p:nvSpPr>
          <p:cNvPr id="5" name="İçerik Yer Tutucusu 2"/>
          <p:cNvSpPr txBox="1">
            <a:spLocks/>
          </p:cNvSpPr>
          <p:nvPr/>
        </p:nvSpPr>
        <p:spPr>
          <a:xfrm>
            <a:off x="154545" y="1825625"/>
            <a:ext cx="11861443"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dirty="0" smtClean="0"/>
              <a:t>Bu raporlarda yer alan mesleklerde ilgi okullara (Sağlık Meslek Liseleri dahil) alınan ve halen eğitimde olan öğrenci sayıları ve mevcut iş gücü düzeyi de dikkate alınarak  sadece Sağlık Bakanlığının değil tüm sağlık sektörünün ihtiyaçlarını göz önüne almaktadır.</a:t>
            </a:r>
            <a:endParaRPr lang="tr-TR" dirty="0"/>
          </a:p>
        </p:txBody>
      </p:sp>
    </p:spTree>
    <p:extLst>
      <p:ext uri="{BB962C8B-B14F-4D97-AF65-F5344CB8AC3E}">
        <p14:creationId xmlns:p14="http://schemas.microsoft.com/office/powerpoint/2010/main" val="289377277"/>
      </p:ext>
    </p:extLst>
  </p:cSld>
  <p:clrMapOvr>
    <a:masterClrMapping/>
  </p:clrMapOvr>
  <p:transition spd="med">
    <p:wipe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a:bodyPr>
          <a:lstStyle/>
          <a:p>
            <a:r>
              <a:rPr lang="tr-TR" sz="2400" b="1" dirty="0" smtClean="0"/>
              <a:t>SAĞLIK İŞ GÜCÜ HEDEFLERİ VE SAĞLIK EĞİTİMİ</a:t>
            </a:r>
            <a:endParaRPr lang="tr-TR" sz="2400" dirty="0"/>
          </a:p>
        </p:txBody>
      </p:sp>
      <p:sp>
        <p:nvSpPr>
          <p:cNvPr id="5" name="İçerik Yer Tutucusu 2"/>
          <p:cNvSpPr txBox="1">
            <a:spLocks/>
          </p:cNvSpPr>
          <p:nvPr/>
        </p:nvSpPr>
        <p:spPr>
          <a:xfrm>
            <a:off x="128789" y="1825625"/>
            <a:ext cx="11951594" cy="4615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b="1" dirty="0" smtClean="0"/>
              <a:t>ACİL TIP TEKNİKERLİĞİ </a:t>
            </a:r>
          </a:p>
          <a:p>
            <a:pPr algn="just">
              <a:buNone/>
            </a:pPr>
            <a:r>
              <a:rPr lang="tr-TR" dirty="0" smtClean="0"/>
              <a:t>    Acil Tıp Teknisyenliği/Teknikerliği mesleği 21 Haziran 2005 tarih </a:t>
            </a:r>
            <a:r>
              <a:rPr lang="tr-TR" dirty="0" err="1" smtClean="0"/>
              <a:t>ce</a:t>
            </a:r>
            <a:r>
              <a:rPr lang="tr-TR" dirty="0" smtClean="0"/>
              <a:t> 5371 Sayılı Kanunla değişik 11 Nisan 1928 tarih ve 1219 sayılı kanunda ;</a:t>
            </a:r>
          </a:p>
          <a:p>
            <a:pPr>
              <a:buNone/>
            </a:pPr>
            <a:r>
              <a:rPr lang="tr-TR" b="1" dirty="0" smtClean="0"/>
              <a:t>TANIM </a:t>
            </a:r>
          </a:p>
          <a:p>
            <a:pPr algn="just">
              <a:buNone/>
            </a:pPr>
            <a:r>
              <a:rPr lang="tr-TR" dirty="0" smtClean="0"/>
              <a:t>“ Acil tıbbi yardım ve bakım ile sınırlı kalmak ve Sağlık Bakanlığınca çıkarılacak yönetmeliğinde belirtilmek kaydıyla acil tıp teknikerleri ile acil tıp teknisyenleri hastaya müdahale edebilir, bu hususta lazım gelen iş ve işlemleri yapabilirler. Hastane öncesi acil tıbbi  yardım veren personel özel tip kıyafet giyer” </a:t>
            </a:r>
            <a:endParaRPr lang="tr-TR" dirty="0"/>
          </a:p>
        </p:txBody>
      </p:sp>
    </p:spTree>
    <p:extLst>
      <p:ext uri="{BB962C8B-B14F-4D97-AF65-F5344CB8AC3E}">
        <p14:creationId xmlns:p14="http://schemas.microsoft.com/office/powerpoint/2010/main" val="4008188735"/>
      </p:ext>
    </p:extLst>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a:bodyPr>
          <a:lstStyle/>
          <a:p>
            <a:r>
              <a:rPr lang="tr-TR" sz="2800" b="1" dirty="0" smtClean="0"/>
              <a:t>SAĞLIK İŞ GÜCÜ HEDEFLERİ VE SAĞLIK EĞİTİMİ</a:t>
            </a:r>
            <a:endParaRPr lang="tr-TR" sz="2800" dirty="0"/>
          </a:p>
        </p:txBody>
      </p:sp>
      <p:sp>
        <p:nvSpPr>
          <p:cNvPr id="5" name="İçerik Yer Tutucusu 2"/>
          <p:cNvSpPr txBox="1">
            <a:spLocks/>
          </p:cNvSpPr>
          <p:nvPr/>
        </p:nvSpPr>
        <p:spPr>
          <a:xfrm>
            <a:off x="115909" y="1825625"/>
            <a:ext cx="11964473" cy="4615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b="1" dirty="0" smtClean="0"/>
              <a:t>                             MEVCUT İŞ GÜCÜ DÜZEYİ </a:t>
            </a:r>
          </a:p>
          <a:p>
            <a:endParaRPr lang="tr-TR" dirty="0" smtClean="0"/>
          </a:p>
          <a:p>
            <a:r>
              <a:rPr lang="tr-TR" dirty="0" smtClean="0"/>
              <a:t>Türkiye’de 15 Mart 2014 verilerine göre (3) acil tıp teknikeri sayısı 4.800’dür.Bir başka deyişle 1.000 kişiye düşen acil tıp teknikeri sayısı 0,06’dır.İstihdamın 79’u SB,%19,5’i özel sektör ve %1,5’i de üniversitelerdedir.</a:t>
            </a:r>
          </a:p>
        </p:txBody>
      </p:sp>
    </p:spTree>
    <p:extLst>
      <p:ext uri="{BB962C8B-B14F-4D97-AF65-F5344CB8AC3E}">
        <p14:creationId xmlns:p14="http://schemas.microsoft.com/office/powerpoint/2010/main" val="917885134"/>
      </p:ext>
    </p:extLst>
  </p:cSld>
  <p:clrMapOvr>
    <a:masterClrMapping/>
  </p:clrMapOvr>
  <p:transition spd="med">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a:bodyPr>
          <a:lstStyle/>
          <a:p>
            <a:r>
              <a:rPr lang="tr-TR" sz="2800" b="1" dirty="0" smtClean="0"/>
              <a:t>SAĞLIK İŞ GÜCÜ HEDEFLERİ VE SAĞLIK EĞİTİMİ</a:t>
            </a:r>
            <a:endParaRPr lang="tr-TR" sz="28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dirty="0" smtClean="0"/>
              <a:t>                                  </a:t>
            </a:r>
            <a:r>
              <a:rPr lang="tr-TR" b="1" dirty="0" smtClean="0"/>
              <a:t>AĞIZ VE DİŞ SAĞLIĞI TEKNİKERLİĞİ</a:t>
            </a:r>
            <a:endParaRPr lang="tr-TR" b="1" dirty="0"/>
          </a:p>
          <a:p>
            <a:pPr marL="0" indent="0">
              <a:buNone/>
            </a:pPr>
            <a:r>
              <a:rPr lang="tr-TR" dirty="0"/>
              <a:t> </a:t>
            </a:r>
            <a:r>
              <a:rPr lang="tr-TR" dirty="0" smtClean="0"/>
              <a:t>   </a:t>
            </a:r>
          </a:p>
          <a:p>
            <a:pPr marL="0" indent="0">
              <a:buNone/>
            </a:pPr>
            <a:r>
              <a:rPr lang="tr-TR" dirty="0" smtClean="0"/>
              <a:t>          </a:t>
            </a:r>
            <a:r>
              <a:rPr lang="tr-TR" b="1" dirty="0" smtClean="0"/>
              <a:t>2023 Yılı İçin Gücü Düzeyi Hedefleri </a:t>
            </a:r>
            <a:r>
              <a:rPr lang="tr-TR" dirty="0" smtClean="0"/>
              <a:t>:</a:t>
            </a:r>
          </a:p>
          <a:p>
            <a:pPr>
              <a:buNone/>
            </a:pPr>
            <a:endParaRPr lang="tr-TR" dirty="0" smtClean="0"/>
          </a:p>
          <a:p>
            <a:pPr algn="just"/>
            <a:r>
              <a:rPr lang="tr-TR" dirty="0" smtClean="0"/>
              <a:t>Ağız ve diş sağlığı teknikeri konusunda ilgili birimlerle ve karar vericilerle yapılan istişareler sonucunda en uygun şartlarda hizmet verilebilmesi için bireysel muayenehanelerde 1 </a:t>
            </a:r>
            <a:r>
              <a:rPr lang="tr-TR" dirty="0" err="1" smtClean="0"/>
              <a:t>dİş</a:t>
            </a:r>
            <a:r>
              <a:rPr lang="tr-TR" dirty="0" smtClean="0"/>
              <a:t> hekimi için 1 ağız diş sağlığı teknikeri , diğer kuruluşlarda ise 3 diş hekimi için 1 ağız ve diş sağlığı teknikeri olmasının en uygun olacağı düşünülmüştür.2023 yılı için ağız ve diş sağlığı teknikeri hedefi yaklaşık 20.000’dir.Bu durumda 1000 kişiye düşen ağız ve diş sağlığı teknikeri 0,23 olmaktadır.</a:t>
            </a:r>
            <a:endParaRPr lang="tr-TR" dirty="0"/>
          </a:p>
        </p:txBody>
      </p:sp>
    </p:spTree>
    <p:extLst>
      <p:ext uri="{BB962C8B-B14F-4D97-AF65-F5344CB8AC3E}">
        <p14:creationId xmlns:p14="http://schemas.microsoft.com/office/powerpoint/2010/main" val="75249806"/>
      </p:ext>
    </p:extLst>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chor="t">
            <a:normAutofit/>
          </a:bodyPr>
          <a:lstStyle/>
          <a:p>
            <a:r>
              <a:rPr lang="tr-TR" sz="3100" b="1" dirty="0" smtClean="0"/>
              <a:t>SAĞLIK İŞ GÜCÜ HEDEFLERİ VE SAĞLIK EĞİTİMİ</a:t>
            </a:r>
            <a:endParaRPr lang="tr-TR" dirty="0"/>
          </a:p>
        </p:txBody>
      </p:sp>
      <p:sp>
        <p:nvSpPr>
          <p:cNvPr id="5" name="İçerik Yer Tutucusu 2"/>
          <p:cNvSpPr txBox="1">
            <a:spLocks/>
          </p:cNvSpPr>
          <p:nvPr/>
        </p:nvSpPr>
        <p:spPr>
          <a:xfrm>
            <a:off x="1" y="1825625"/>
            <a:ext cx="12080382"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dirty="0" smtClean="0"/>
              <a:t>Bakanlığımızın sağlık insan insan gücü planlaması kapsamındaki çalışmalarının bir bölümüne ait sonuçları içeren bu kitapta; sağlık mesleklerine ilişkin 2023 yılı ihtiyaçları belirlenmiş, eğitimdeki mevcut durumdan yola çıkarak arz projeksiyonları yapılmış, arz-ihtiyaç projeksiyonları karşılaştırılarak eğitim gereksinimine yönelik öneriler geliştirilmiştir.</a:t>
            </a:r>
            <a:endParaRPr lang="tr-TR" dirty="0"/>
          </a:p>
        </p:txBody>
      </p:sp>
    </p:spTree>
    <p:extLst>
      <p:ext uri="{BB962C8B-B14F-4D97-AF65-F5344CB8AC3E}">
        <p14:creationId xmlns:p14="http://schemas.microsoft.com/office/powerpoint/2010/main" val="3315070544"/>
      </p:ext>
    </p:extLst>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a:bodyPr>
          <a:lstStyle/>
          <a:p>
            <a:r>
              <a:rPr lang="tr-TR" sz="2800" b="1" dirty="0" smtClean="0"/>
              <a:t>SAĞLIK İŞ GÜCÜ HEDEFLERİ VE SAĞLIK EĞİTİMİ</a:t>
            </a:r>
            <a:endParaRPr lang="tr-TR" sz="2800" dirty="0"/>
          </a:p>
        </p:txBody>
      </p:sp>
      <p:sp>
        <p:nvSpPr>
          <p:cNvPr id="5" name="İçerik Yer Tutucusu 2"/>
          <p:cNvSpPr txBox="1">
            <a:spLocks/>
          </p:cNvSpPr>
          <p:nvPr/>
        </p:nvSpPr>
        <p:spPr>
          <a:xfrm>
            <a:off x="0" y="1825625"/>
            <a:ext cx="12067504"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tr-TR" b="1" dirty="0" smtClean="0"/>
              <a:t>                                AMELİYATHANE TEKNİKERLİĞİ </a:t>
            </a:r>
          </a:p>
          <a:p>
            <a:pPr marL="0" indent="0" algn="just">
              <a:buNone/>
            </a:pPr>
            <a:r>
              <a:rPr lang="tr-TR" dirty="0" smtClean="0"/>
              <a:t>                                    </a:t>
            </a:r>
            <a:r>
              <a:rPr lang="tr-TR" b="1" dirty="0" smtClean="0"/>
              <a:t>Mevcut İş Gücü Düzeyi; </a:t>
            </a:r>
          </a:p>
          <a:p>
            <a:pPr algn="just"/>
            <a:r>
              <a:rPr lang="tr-TR" dirty="0" smtClean="0"/>
              <a:t>Türkiye’de 15 Mart 2014 verilerine göre (3) aktif çalışan ameliyathane </a:t>
            </a:r>
          </a:p>
          <a:p>
            <a:pPr algn="just">
              <a:buNone/>
            </a:pPr>
            <a:r>
              <a:rPr lang="tr-TR" dirty="0" smtClean="0"/>
              <a:t>teknikeri sayısı 411 ‘</a:t>
            </a:r>
            <a:r>
              <a:rPr lang="tr-TR" dirty="0" err="1" smtClean="0"/>
              <a:t>dir</a:t>
            </a:r>
            <a:r>
              <a:rPr lang="tr-TR" dirty="0" smtClean="0"/>
              <a:t>.Bir başka deyişle 1000 kişiye düşen ameliyathane </a:t>
            </a:r>
          </a:p>
          <a:p>
            <a:pPr algn="just">
              <a:buNone/>
            </a:pPr>
            <a:r>
              <a:rPr lang="tr-TR" dirty="0" smtClean="0"/>
              <a:t>teknikeri sayısı 0,005 ‘</a:t>
            </a:r>
            <a:r>
              <a:rPr lang="tr-TR" dirty="0" err="1" smtClean="0"/>
              <a:t>dir</a:t>
            </a:r>
            <a:r>
              <a:rPr lang="tr-TR" dirty="0" smtClean="0"/>
              <a:t>. Türkiye ‘deki ameliyathane teknikeri istihdamının </a:t>
            </a:r>
          </a:p>
          <a:p>
            <a:pPr algn="just">
              <a:buNone/>
            </a:pPr>
            <a:r>
              <a:rPr lang="tr-TR" dirty="0" smtClean="0"/>
              <a:t>%18’i </a:t>
            </a:r>
            <a:r>
              <a:rPr lang="tr-TR" dirty="0" err="1" smtClean="0"/>
              <a:t>SB’de</a:t>
            </a:r>
            <a:r>
              <a:rPr lang="tr-TR" dirty="0" smtClean="0"/>
              <a:t> , %43’ü üniversitelerde , %39’u da özel sektördedir.</a:t>
            </a:r>
          </a:p>
          <a:p>
            <a:pPr algn="just"/>
            <a:endParaRPr lang="tr-TR" dirty="0"/>
          </a:p>
        </p:txBody>
      </p:sp>
    </p:spTree>
    <p:extLst>
      <p:ext uri="{BB962C8B-B14F-4D97-AF65-F5344CB8AC3E}">
        <p14:creationId xmlns:p14="http://schemas.microsoft.com/office/powerpoint/2010/main" val="1209907805"/>
      </p:ext>
    </p:extLst>
  </p:cSld>
  <p:clrMapOvr>
    <a:masterClrMapping/>
  </p:clrMapOvr>
  <p:transition spd="med">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595717" y="672353"/>
            <a:ext cx="9183908" cy="578223"/>
          </a:xfrm>
        </p:spPr>
        <p:txBody>
          <a:bodyPr>
            <a:normAutofit/>
          </a:bodyPr>
          <a:lstStyle/>
          <a:p>
            <a:r>
              <a:rPr lang="tr-TR" sz="2800" b="1" dirty="0" smtClean="0"/>
              <a:t>SAĞLIK İŞ GÜCÜ HEDEFLERİ VE SAĞLIK EĞİTİMİ</a:t>
            </a:r>
            <a:endParaRPr lang="tr-TR" sz="2800" dirty="0"/>
          </a:p>
        </p:txBody>
      </p:sp>
      <p:sp>
        <p:nvSpPr>
          <p:cNvPr id="5" name="İçerik Yer Tutucusu 2"/>
          <p:cNvSpPr txBox="1">
            <a:spLocks/>
          </p:cNvSpPr>
          <p:nvPr/>
        </p:nvSpPr>
        <p:spPr>
          <a:xfrm>
            <a:off x="0" y="1825625"/>
            <a:ext cx="12192000"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b="1" dirty="0" smtClean="0"/>
              <a:t>                                      ANESTEZİ TEKNİSYENLİĞİ/ TEKNİKERLİĞİ</a:t>
            </a:r>
          </a:p>
          <a:p>
            <a:endParaRPr lang="tr-TR" b="1" dirty="0" smtClean="0"/>
          </a:p>
          <a:p>
            <a:r>
              <a:rPr lang="tr-TR" b="1" dirty="0" smtClean="0"/>
              <a:t>Mevcut İş Gücü Düzeyi </a:t>
            </a:r>
          </a:p>
          <a:p>
            <a:pPr algn="just">
              <a:buNone/>
            </a:pPr>
            <a:r>
              <a:rPr lang="tr-TR" dirty="0" smtClean="0"/>
              <a:t>   Türkiye ‘de 15 Mart 2014 verilerine göre (3) aktif	çalışan anestezi  teknisyeni / teknikeri sayısı 9.287 ‘</a:t>
            </a:r>
            <a:r>
              <a:rPr lang="tr-TR" dirty="0" err="1" smtClean="0"/>
              <a:t>dir</a:t>
            </a:r>
            <a:r>
              <a:rPr lang="tr-TR" dirty="0" smtClean="0"/>
              <a:t>. Bir başka deyişle 1000 kişiye düşen anestezi teknisyeni/teknikeri sayısı 0,12 ‘</a:t>
            </a:r>
            <a:r>
              <a:rPr lang="tr-TR" dirty="0" err="1" smtClean="0"/>
              <a:t>dir</a:t>
            </a:r>
            <a:r>
              <a:rPr lang="tr-TR" dirty="0" smtClean="0"/>
              <a:t>. Türkiye ‘deki anestezi teknisyeni/teknikeri istihdamının %64’i </a:t>
            </a:r>
            <a:r>
              <a:rPr lang="tr-TR" dirty="0" err="1" smtClean="0"/>
              <a:t>SB’de</a:t>
            </a:r>
            <a:r>
              <a:rPr lang="tr-TR" dirty="0" smtClean="0"/>
              <a:t> , %29,5’u özel sektörde, , %39’u da üniversitelerdedir.</a:t>
            </a:r>
          </a:p>
          <a:p>
            <a:endParaRPr lang="tr-TR" dirty="0"/>
          </a:p>
        </p:txBody>
      </p:sp>
    </p:spTree>
    <p:extLst>
      <p:ext uri="{BB962C8B-B14F-4D97-AF65-F5344CB8AC3E}">
        <p14:creationId xmlns:p14="http://schemas.microsoft.com/office/powerpoint/2010/main" val="75249806"/>
      </p:ext>
    </p:extLst>
  </p:cSld>
  <p:clrMapOvr>
    <a:masterClrMapping/>
  </p:clrMapOvr>
  <p:transition spd="med">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551471" y="672353"/>
            <a:ext cx="9228153" cy="578223"/>
          </a:xfrm>
        </p:spPr>
        <p:txBody>
          <a:bodyPr>
            <a:normAutofit/>
          </a:bodyPr>
          <a:lstStyle/>
          <a:p>
            <a:r>
              <a:rPr lang="tr-TR" sz="2800" b="1" dirty="0" smtClean="0"/>
              <a:t>SAĞLIK İŞ GÜCÜ HEDEFLERİ VE SAĞLIK EĞİTİMİ</a:t>
            </a:r>
            <a:endParaRPr lang="tr-TR" sz="28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b="1" dirty="0" smtClean="0"/>
              <a:t>DİŞ PROTEZ TEKNİSYENLİĞİ / TEKNİKERLİĞİ</a:t>
            </a:r>
          </a:p>
          <a:p>
            <a:endParaRPr lang="tr-TR" b="1" dirty="0" smtClean="0"/>
          </a:p>
          <a:p>
            <a:r>
              <a:rPr lang="tr-TR" b="1" dirty="0" smtClean="0"/>
              <a:t>Mevcut İş Gücü Düzeyi </a:t>
            </a:r>
          </a:p>
          <a:p>
            <a:pPr algn="just">
              <a:buNone/>
            </a:pPr>
            <a:r>
              <a:rPr lang="tr-TR" dirty="0" smtClean="0"/>
              <a:t>Türkiye’de 15 Mart 2014 verilerine göre (3) Diş protez teknisyeni /teknikeri</a:t>
            </a:r>
          </a:p>
          <a:p>
            <a:pPr algn="just">
              <a:buNone/>
            </a:pPr>
            <a:r>
              <a:rPr lang="tr-TR" dirty="0" smtClean="0"/>
              <a:t>sayısı 3.926 ‘dır. Bir başka deyişle 1000 kişiye düşen </a:t>
            </a:r>
          </a:p>
          <a:p>
            <a:pPr algn="just">
              <a:buNone/>
            </a:pPr>
            <a:r>
              <a:rPr lang="tr-TR" dirty="0" smtClean="0"/>
              <a:t>Diş protez teknisyeni/teknikeri sayısı 0,05 ‘</a:t>
            </a:r>
            <a:r>
              <a:rPr lang="tr-TR" dirty="0" err="1" smtClean="0"/>
              <a:t>dir</a:t>
            </a:r>
            <a:r>
              <a:rPr lang="tr-TR" dirty="0" smtClean="0"/>
              <a:t>. Türkiye ‘deki Diş protez </a:t>
            </a:r>
          </a:p>
          <a:p>
            <a:pPr algn="just">
              <a:buNone/>
            </a:pPr>
            <a:r>
              <a:rPr lang="tr-TR" dirty="0" smtClean="0"/>
              <a:t>teknisyeni/teknikeri istihdamının %62’si özel sektörde , %34’ü </a:t>
            </a:r>
            <a:r>
              <a:rPr lang="tr-TR" dirty="0" err="1" smtClean="0"/>
              <a:t>SB’de</a:t>
            </a:r>
            <a:r>
              <a:rPr lang="tr-TR" dirty="0" smtClean="0"/>
              <a:t>  ve  </a:t>
            </a:r>
          </a:p>
          <a:p>
            <a:pPr algn="just">
              <a:buNone/>
            </a:pPr>
            <a:r>
              <a:rPr lang="tr-TR" dirty="0" smtClean="0"/>
              <a:t>%4’ü da üniversitelerdedir.</a:t>
            </a:r>
          </a:p>
          <a:p>
            <a:endParaRPr lang="tr-TR" dirty="0"/>
          </a:p>
        </p:txBody>
      </p:sp>
    </p:spTree>
    <p:extLst>
      <p:ext uri="{BB962C8B-B14F-4D97-AF65-F5344CB8AC3E}">
        <p14:creationId xmlns:p14="http://schemas.microsoft.com/office/powerpoint/2010/main" val="1784731020"/>
      </p:ext>
    </p:extLst>
  </p:cSld>
  <p:clrMapOvr>
    <a:masterClrMapping/>
  </p:clrMapOvr>
  <p:transition spd="med">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580969" y="672353"/>
            <a:ext cx="9198656" cy="578223"/>
          </a:xfrm>
        </p:spPr>
        <p:txBody>
          <a:bodyPr>
            <a:normAutofit/>
          </a:bodyPr>
          <a:lstStyle/>
          <a:p>
            <a:r>
              <a:rPr lang="tr-TR" sz="2800" b="1" dirty="0" smtClean="0"/>
              <a:t>SAĞLIK İŞ GÜCÜ HEDEFLERİ VE SAĞLIK EĞİTİMİ</a:t>
            </a:r>
            <a:endParaRPr lang="tr-TR" sz="2800" dirty="0"/>
          </a:p>
        </p:txBody>
      </p:sp>
      <p:sp>
        <p:nvSpPr>
          <p:cNvPr id="5" name="İçerik Yer Tutucusu 2"/>
          <p:cNvSpPr txBox="1">
            <a:spLocks/>
          </p:cNvSpPr>
          <p:nvPr/>
        </p:nvSpPr>
        <p:spPr>
          <a:xfrm>
            <a:off x="0" y="1825625"/>
            <a:ext cx="12192000" cy="461551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smtClean="0"/>
          </a:p>
          <a:p>
            <a:pPr marL="0" indent="0">
              <a:buNone/>
            </a:pPr>
            <a:r>
              <a:rPr lang="tr-TR" dirty="0"/>
              <a:t> </a:t>
            </a:r>
            <a:r>
              <a:rPr lang="tr-TR" dirty="0" smtClean="0"/>
              <a:t>                                               </a:t>
            </a:r>
            <a:r>
              <a:rPr lang="tr-TR" b="1" dirty="0"/>
              <a:t>DİŞ TABİPLİĞİ </a:t>
            </a:r>
          </a:p>
          <a:p>
            <a:pPr marL="0" indent="0">
              <a:buNone/>
            </a:pPr>
            <a:r>
              <a:rPr lang="tr-TR" dirty="0" smtClean="0"/>
              <a:t>                           </a:t>
            </a:r>
            <a:endParaRPr lang="tr-TR" dirty="0"/>
          </a:p>
          <a:p>
            <a:endParaRPr lang="tr-TR" dirty="0" smtClean="0"/>
          </a:p>
          <a:p>
            <a:pPr marL="0" indent="0">
              <a:buNone/>
            </a:pPr>
            <a:r>
              <a:rPr lang="tr-TR" b="1" dirty="0" smtClean="0"/>
              <a:t>                                     Mevcut İş Gücü Düzeyi; </a:t>
            </a:r>
          </a:p>
          <a:p>
            <a:pPr algn="just">
              <a:buNone/>
            </a:pPr>
            <a:r>
              <a:rPr lang="tr-TR" dirty="0" smtClean="0"/>
              <a:t>           </a:t>
            </a:r>
          </a:p>
          <a:p>
            <a:pPr algn="just">
              <a:buNone/>
            </a:pPr>
            <a:r>
              <a:rPr lang="tr-TR" dirty="0" smtClean="0"/>
              <a:t>          Türkiye’de 15 Mart 2014 verilerine göre (3) Diş tabip Sayısı 21.268 ‘</a:t>
            </a:r>
            <a:r>
              <a:rPr lang="tr-TR" dirty="0" err="1" smtClean="0"/>
              <a:t>dir</a:t>
            </a:r>
            <a:r>
              <a:rPr lang="tr-TR" dirty="0" smtClean="0"/>
              <a:t>. Bir başka deyişle 1000 kişiye düşen Diş tabip Sayısı  sayısı 0,28 ‘</a:t>
            </a:r>
            <a:r>
              <a:rPr lang="tr-TR" dirty="0" err="1" smtClean="0"/>
              <a:t>dir</a:t>
            </a:r>
            <a:r>
              <a:rPr lang="tr-TR" dirty="0" smtClean="0"/>
              <a:t>. Bu konuda DSÖ Avrupa Bölgesi ortalaması 0,49; AB ortalaması ise 0,66’dır(10).Türkiye’de Diş Tabibi istihdamının %62’si özel sektörde , %34’ü </a:t>
            </a:r>
            <a:r>
              <a:rPr lang="tr-TR" dirty="0" err="1" smtClean="0"/>
              <a:t>SB’de</a:t>
            </a:r>
            <a:r>
              <a:rPr lang="tr-TR" dirty="0" smtClean="0"/>
              <a:t> ve %4’ü üniversitelerde </a:t>
            </a:r>
            <a:r>
              <a:rPr lang="tr-TR" dirty="0" err="1" smtClean="0"/>
              <a:t>dir</a:t>
            </a:r>
            <a:r>
              <a:rPr lang="tr-TR" dirty="0" smtClean="0"/>
              <a:t>.</a:t>
            </a:r>
            <a:endParaRPr lang="tr-TR" dirty="0"/>
          </a:p>
        </p:txBody>
      </p:sp>
    </p:spTree>
    <p:extLst>
      <p:ext uri="{BB962C8B-B14F-4D97-AF65-F5344CB8AC3E}">
        <p14:creationId xmlns:p14="http://schemas.microsoft.com/office/powerpoint/2010/main" val="3859236242"/>
      </p:ext>
    </p:extLst>
  </p:cSld>
  <p:clrMapOvr>
    <a:masterClrMapping/>
  </p:clrMapOvr>
  <p:transition spd="med">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516193"/>
            <a:ext cx="12192000" cy="6863645"/>
          </a:xfrm>
        </p:spPr>
      </p:pic>
      <p:sp>
        <p:nvSpPr>
          <p:cNvPr id="2" name="Unvan 1"/>
          <p:cNvSpPr>
            <a:spLocks noGrp="1"/>
          </p:cNvSpPr>
          <p:nvPr>
            <p:ph type="title"/>
          </p:nvPr>
        </p:nvSpPr>
        <p:spPr>
          <a:xfrm>
            <a:off x="2766190" y="1203295"/>
            <a:ext cx="8969189" cy="578223"/>
          </a:xfrm>
        </p:spPr>
        <p:txBody>
          <a:bodyPr>
            <a:normAutofit fontScale="90000"/>
          </a:bodyPr>
          <a:lstStyle/>
          <a:p>
            <a:endParaRPr lang="tr-TR"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tr-TR" dirty="0"/>
          </a:p>
        </p:txBody>
      </p:sp>
      <p:graphicFrame>
        <p:nvGraphicFramePr>
          <p:cNvPr id="12" name="11 Tablo"/>
          <p:cNvGraphicFramePr>
            <a:graphicFrameLocks noGrp="1"/>
          </p:cNvGraphicFramePr>
          <p:nvPr/>
        </p:nvGraphicFramePr>
        <p:xfrm>
          <a:off x="1943510" y="2356737"/>
          <a:ext cx="8128000" cy="3977640"/>
        </p:xfrm>
        <a:graphic>
          <a:graphicData uri="http://schemas.openxmlformats.org/drawingml/2006/table">
            <a:tbl>
              <a:tblPr firstRow="1" bandRow="1">
                <a:tableStyleId>{5C22544A-7EE6-4342-B048-85BDC9FD1C3A}</a:tableStyleId>
              </a:tblPr>
              <a:tblGrid>
                <a:gridCol w="2032000"/>
                <a:gridCol w="2032000"/>
                <a:gridCol w="2032000"/>
                <a:gridCol w="2032000"/>
              </a:tblGrid>
              <a:tr h="370840">
                <a:tc gridSpan="4">
                  <a:txBody>
                    <a:bodyPr/>
                    <a:lstStyle/>
                    <a:p>
                      <a:pPr algn="ctr"/>
                      <a:r>
                        <a:rPr lang="tr-TR" dirty="0" smtClean="0"/>
                        <a:t>1000 KİŞİYE  DÜŞEN DİŞ TABİBİ</a:t>
                      </a:r>
                      <a:r>
                        <a:rPr lang="tr-TR" baseline="0" dirty="0" smtClean="0"/>
                        <a:t> SAYISI</a:t>
                      </a:r>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370840">
                <a:tc>
                  <a:txBody>
                    <a:bodyPr/>
                    <a:lstStyle/>
                    <a:p>
                      <a:r>
                        <a:rPr lang="tr-TR" dirty="0" smtClean="0"/>
                        <a:t>0,7</a:t>
                      </a:r>
                      <a:endParaRPr lang="tr-TR" dirty="0"/>
                    </a:p>
                  </a:txBody>
                  <a:tcPr/>
                </a:tc>
                <a:tc>
                  <a:txBody>
                    <a:bodyPr/>
                    <a:lstStyle/>
                    <a:p>
                      <a:endParaRPr lang="tr-TR" dirty="0"/>
                    </a:p>
                  </a:txBody>
                  <a:tcPr/>
                </a:tc>
                <a:tc>
                  <a:txBody>
                    <a:bodyPr/>
                    <a:lstStyle/>
                    <a:p>
                      <a:endParaRPr lang="tr-TR"/>
                    </a:p>
                  </a:txBody>
                  <a:tcPr/>
                </a:tc>
                <a:tc>
                  <a:txBody>
                    <a:bodyPr/>
                    <a:lstStyle/>
                    <a:p>
                      <a:pPr algn="ctr"/>
                      <a:r>
                        <a:rPr lang="tr-TR" dirty="0" smtClean="0"/>
                        <a:t>0,66</a:t>
                      </a:r>
                      <a:endParaRPr lang="tr-TR" dirty="0"/>
                    </a:p>
                  </a:txBody>
                  <a:tcPr/>
                </a:tc>
              </a:tr>
              <a:tr h="370840">
                <a:tc>
                  <a:txBody>
                    <a:bodyPr/>
                    <a:lstStyle/>
                    <a:p>
                      <a:r>
                        <a:rPr lang="tr-TR" dirty="0" smtClean="0"/>
                        <a:t>0,6</a:t>
                      </a:r>
                      <a:endParaRPr lang="tr-TR" dirty="0"/>
                    </a:p>
                  </a:txBody>
                  <a:tcPr/>
                </a:tc>
                <a:tc>
                  <a:txBody>
                    <a:bodyPr/>
                    <a:lstStyle/>
                    <a:p>
                      <a:endParaRPr lang="tr-TR"/>
                    </a:p>
                  </a:txBody>
                  <a:tcPr/>
                </a:tc>
                <a:tc>
                  <a:txBody>
                    <a:bodyPr/>
                    <a:lstStyle/>
                    <a:p>
                      <a:endParaRPr lang="tr-TR"/>
                    </a:p>
                  </a:txBody>
                  <a:tcPr/>
                </a:tc>
                <a:tc>
                  <a:txBody>
                    <a:bodyPr/>
                    <a:lstStyle/>
                    <a:p>
                      <a:endParaRPr lang="tr-TR" dirty="0"/>
                    </a:p>
                  </a:txBody>
                  <a:tcPr/>
                </a:tc>
              </a:tr>
              <a:tr h="370840">
                <a:tc>
                  <a:txBody>
                    <a:bodyPr/>
                    <a:lstStyle/>
                    <a:p>
                      <a:r>
                        <a:rPr lang="tr-TR" dirty="0" smtClean="0"/>
                        <a:t>0,5</a:t>
                      </a:r>
                      <a:endParaRPr lang="tr-TR" dirty="0"/>
                    </a:p>
                  </a:txBody>
                  <a:tcPr/>
                </a:tc>
                <a:tc>
                  <a:txBody>
                    <a:bodyPr/>
                    <a:lstStyle/>
                    <a:p>
                      <a:endParaRPr lang="tr-TR"/>
                    </a:p>
                  </a:txBody>
                  <a:tcPr/>
                </a:tc>
                <a:tc>
                  <a:txBody>
                    <a:bodyPr/>
                    <a:lstStyle/>
                    <a:p>
                      <a:pPr algn="ctr"/>
                      <a:r>
                        <a:rPr lang="tr-TR" dirty="0" smtClean="0"/>
                        <a:t>0,49</a:t>
                      </a:r>
                      <a:endParaRPr lang="tr-TR" dirty="0"/>
                    </a:p>
                  </a:txBody>
                  <a:tcPr/>
                </a:tc>
                <a:tc>
                  <a:txBody>
                    <a:bodyPr/>
                    <a:lstStyle/>
                    <a:p>
                      <a:endParaRPr lang="tr-TR" dirty="0"/>
                    </a:p>
                  </a:txBody>
                  <a:tcPr/>
                </a:tc>
              </a:tr>
              <a:tr h="370840">
                <a:tc>
                  <a:txBody>
                    <a:bodyPr/>
                    <a:lstStyle/>
                    <a:p>
                      <a:r>
                        <a:rPr lang="tr-TR" dirty="0" smtClean="0"/>
                        <a:t>0,4</a:t>
                      </a:r>
                      <a:endParaRPr lang="tr-TR" dirty="0"/>
                    </a:p>
                  </a:txBody>
                  <a:tcPr/>
                </a:tc>
                <a:tc>
                  <a:txBody>
                    <a:bodyPr/>
                    <a:lstStyle/>
                    <a:p>
                      <a:endParaRPr lang="tr-TR"/>
                    </a:p>
                  </a:txBody>
                  <a:tcPr/>
                </a:tc>
                <a:tc>
                  <a:txBody>
                    <a:bodyPr/>
                    <a:lstStyle/>
                    <a:p>
                      <a:endParaRPr lang="tr-TR"/>
                    </a:p>
                  </a:txBody>
                  <a:tcPr/>
                </a:tc>
                <a:tc>
                  <a:txBody>
                    <a:bodyPr/>
                    <a:lstStyle/>
                    <a:p>
                      <a:endParaRPr lang="tr-TR"/>
                    </a:p>
                  </a:txBody>
                  <a:tcPr/>
                </a:tc>
              </a:tr>
              <a:tr h="370840">
                <a:tc>
                  <a:txBody>
                    <a:bodyPr/>
                    <a:lstStyle/>
                    <a:p>
                      <a:r>
                        <a:rPr lang="tr-TR" dirty="0" smtClean="0"/>
                        <a:t>0,3</a:t>
                      </a:r>
                      <a:endParaRPr lang="tr-TR" dirty="0"/>
                    </a:p>
                  </a:txBody>
                  <a:tcPr/>
                </a:tc>
                <a:tc>
                  <a:txBody>
                    <a:bodyPr/>
                    <a:lstStyle/>
                    <a:p>
                      <a:pPr algn="ctr"/>
                      <a:r>
                        <a:rPr lang="tr-TR" dirty="0" smtClean="0"/>
                        <a:t>0,28</a:t>
                      </a:r>
                      <a:endParaRPr lang="tr-TR" dirty="0"/>
                    </a:p>
                  </a:txBody>
                  <a:tcPr/>
                </a:tc>
                <a:tc>
                  <a:txBody>
                    <a:bodyPr/>
                    <a:lstStyle/>
                    <a:p>
                      <a:endParaRPr lang="tr-TR"/>
                    </a:p>
                  </a:txBody>
                  <a:tcPr/>
                </a:tc>
                <a:tc>
                  <a:txBody>
                    <a:bodyPr/>
                    <a:lstStyle/>
                    <a:p>
                      <a:endParaRPr lang="tr-TR"/>
                    </a:p>
                  </a:txBody>
                  <a:tcPr/>
                </a:tc>
              </a:tr>
              <a:tr h="370840">
                <a:tc>
                  <a:txBody>
                    <a:bodyPr/>
                    <a:lstStyle/>
                    <a:p>
                      <a:r>
                        <a:rPr lang="tr-TR" dirty="0" smtClean="0"/>
                        <a:t>0,2</a:t>
                      </a:r>
                      <a:endParaRPr lang="tr-TR" dirty="0"/>
                    </a:p>
                  </a:txBody>
                  <a:tcPr/>
                </a:tc>
                <a:tc>
                  <a:txBody>
                    <a:bodyPr/>
                    <a:lstStyle/>
                    <a:p>
                      <a:endParaRPr lang="tr-TR"/>
                    </a:p>
                  </a:txBody>
                  <a:tcPr/>
                </a:tc>
                <a:tc>
                  <a:txBody>
                    <a:bodyPr/>
                    <a:lstStyle/>
                    <a:p>
                      <a:endParaRPr lang="tr-TR"/>
                    </a:p>
                  </a:txBody>
                  <a:tcPr/>
                </a:tc>
                <a:tc>
                  <a:txBody>
                    <a:bodyPr/>
                    <a:lstStyle/>
                    <a:p>
                      <a:endParaRPr lang="tr-TR"/>
                    </a:p>
                  </a:txBody>
                  <a:tcPr/>
                </a:tc>
              </a:tr>
              <a:tr h="370840">
                <a:tc>
                  <a:txBody>
                    <a:bodyPr/>
                    <a:lstStyle/>
                    <a:p>
                      <a:r>
                        <a:rPr lang="tr-TR" dirty="0" smtClean="0"/>
                        <a:t>0,1</a:t>
                      </a:r>
                      <a:endParaRPr lang="tr-TR" dirty="0"/>
                    </a:p>
                  </a:txBody>
                  <a:tcPr/>
                </a:tc>
                <a:tc>
                  <a:txBody>
                    <a:bodyPr/>
                    <a:lstStyle/>
                    <a:p>
                      <a:endParaRPr lang="tr-TR"/>
                    </a:p>
                  </a:txBody>
                  <a:tcPr/>
                </a:tc>
                <a:tc>
                  <a:txBody>
                    <a:bodyPr/>
                    <a:lstStyle/>
                    <a:p>
                      <a:endParaRPr lang="tr-TR"/>
                    </a:p>
                  </a:txBody>
                  <a:tcPr/>
                </a:tc>
                <a:tc>
                  <a:txBody>
                    <a:bodyPr/>
                    <a:lstStyle/>
                    <a:p>
                      <a:endParaRPr lang="tr-TR" dirty="0"/>
                    </a:p>
                  </a:txBody>
                  <a:tcPr/>
                </a:tc>
              </a:tr>
              <a:tr h="370840">
                <a:tc>
                  <a:txBody>
                    <a:bodyPr/>
                    <a:lstStyle/>
                    <a:p>
                      <a:r>
                        <a:rPr lang="tr-TR" dirty="0" smtClean="0"/>
                        <a:t>0</a:t>
                      </a:r>
                      <a:endParaRPr lang="tr-TR" dirty="0"/>
                    </a:p>
                  </a:txBody>
                  <a:tcPr/>
                </a:tc>
                <a:tc>
                  <a:txBody>
                    <a:bodyPr/>
                    <a:lstStyle/>
                    <a:p>
                      <a:endParaRPr lang="tr-TR"/>
                    </a:p>
                  </a:txBody>
                  <a:tcPr/>
                </a:tc>
                <a:tc>
                  <a:txBody>
                    <a:bodyPr/>
                    <a:lstStyle/>
                    <a:p>
                      <a:endParaRPr lang="tr-TR"/>
                    </a:p>
                  </a:txBody>
                  <a:tcPr/>
                </a:tc>
                <a:tc>
                  <a:txBody>
                    <a:bodyPr/>
                    <a:lstStyle/>
                    <a:p>
                      <a:endParaRPr lang="tr-TR" dirty="0"/>
                    </a:p>
                  </a:txBody>
                  <a:tcPr/>
                </a:tc>
              </a:tr>
              <a:tr h="370840">
                <a:tc>
                  <a:txBody>
                    <a:bodyPr/>
                    <a:lstStyle/>
                    <a:p>
                      <a:endParaRPr lang="tr-TR" dirty="0"/>
                    </a:p>
                  </a:txBody>
                  <a:tcPr/>
                </a:tc>
                <a:tc>
                  <a:txBody>
                    <a:bodyPr/>
                    <a:lstStyle/>
                    <a:p>
                      <a:pPr algn="ctr"/>
                      <a:r>
                        <a:rPr lang="tr-TR" dirty="0" smtClean="0"/>
                        <a:t>TÜRKİYE </a:t>
                      </a:r>
                      <a:endParaRPr lang="tr-TR" dirty="0"/>
                    </a:p>
                  </a:txBody>
                  <a:tcPr/>
                </a:tc>
                <a:tc>
                  <a:txBody>
                    <a:bodyPr/>
                    <a:lstStyle/>
                    <a:p>
                      <a:pPr algn="ctr"/>
                      <a:r>
                        <a:rPr lang="tr-TR" dirty="0" smtClean="0"/>
                        <a:t>DSÖ AVRUPA BÖLGESİ</a:t>
                      </a:r>
                      <a:endParaRPr lang="tr-TR" dirty="0"/>
                    </a:p>
                  </a:txBody>
                  <a:tcPr/>
                </a:tc>
                <a:tc>
                  <a:txBody>
                    <a:bodyPr/>
                    <a:lstStyle/>
                    <a:p>
                      <a:pPr algn="ctr"/>
                      <a:r>
                        <a:rPr lang="tr-TR" dirty="0" smtClean="0"/>
                        <a:t>AVRUPA BİRLİĞİ</a:t>
                      </a:r>
                      <a:endParaRPr lang="tr-TR" dirty="0"/>
                    </a:p>
                  </a:txBody>
                  <a:tcPr/>
                </a:tc>
              </a:tr>
            </a:tbl>
          </a:graphicData>
        </a:graphic>
      </p:graphicFrame>
      <p:sp>
        <p:nvSpPr>
          <p:cNvPr id="13" name="12 Yuvarlatılmış Dikdörtgen"/>
          <p:cNvSpPr/>
          <p:nvPr/>
        </p:nvSpPr>
        <p:spPr>
          <a:xfrm>
            <a:off x="4188541" y="4572001"/>
            <a:ext cx="1489588" cy="112235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13 Yuvarlatılmış Dikdörtgen"/>
          <p:cNvSpPr/>
          <p:nvPr/>
        </p:nvSpPr>
        <p:spPr>
          <a:xfrm>
            <a:off x="6194323" y="3893574"/>
            <a:ext cx="1474838" cy="17993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14 Yuvarlatılmış Dikdörtgen"/>
          <p:cNvSpPr/>
          <p:nvPr/>
        </p:nvSpPr>
        <p:spPr>
          <a:xfrm>
            <a:off x="8318090" y="3244646"/>
            <a:ext cx="1430593" cy="244823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219638249"/>
      </p:ext>
    </p:extLst>
  </p:cSld>
  <p:clrMapOvr>
    <a:masterClrMapping/>
  </p:clrMapOvr>
  <p:transition spd="med">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fontScale="90000"/>
          </a:bodyPr>
          <a:lstStyle/>
          <a:p>
            <a:endParaRPr lang="tr-TR" dirty="0"/>
          </a:p>
        </p:txBody>
      </p:sp>
      <p:graphicFrame>
        <p:nvGraphicFramePr>
          <p:cNvPr id="6" name="5 Tablo"/>
          <p:cNvGraphicFramePr>
            <a:graphicFrameLocks noGrp="1"/>
          </p:cNvGraphicFramePr>
          <p:nvPr>
            <p:extLst>
              <p:ext uri="{D42A27DB-BD31-4B8C-83A1-F6EECF244321}">
                <p14:modId xmlns:p14="http://schemas.microsoft.com/office/powerpoint/2010/main" val="1733605262"/>
              </p:ext>
            </p:extLst>
          </p:nvPr>
        </p:nvGraphicFramePr>
        <p:xfrm>
          <a:off x="1047136" y="1669518"/>
          <a:ext cx="10559844" cy="5104591"/>
        </p:xfrm>
        <a:graphic>
          <a:graphicData uri="http://schemas.openxmlformats.org/drawingml/2006/table">
            <a:tbl>
              <a:tblPr firstRow="1" bandRow="1">
                <a:tableStyleId>{5C22544A-7EE6-4342-B048-85BDC9FD1C3A}</a:tableStyleId>
              </a:tblPr>
              <a:tblGrid>
                <a:gridCol w="1371599"/>
                <a:gridCol w="4527755"/>
                <a:gridCol w="4660490"/>
              </a:tblGrid>
              <a:tr h="466042">
                <a:tc gridSpan="3">
                  <a:txBody>
                    <a:bodyPr/>
                    <a:lstStyle/>
                    <a:p>
                      <a:pPr algn="ctr"/>
                      <a:r>
                        <a:rPr lang="tr-TR" dirty="0" smtClean="0"/>
                        <a:t>1000 KİŞİYE DÜŞEN TABİP SAYISI</a:t>
                      </a:r>
                      <a:endParaRPr lang="tr-TR" dirty="0"/>
                    </a:p>
                  </a:txBody>
                  <a:tcPr/>
                </a:tc>
                <a:tc hMerge="1">
                  <a:txBody>
                    <a:bodyPr/>
                    <a:lstStyle/>
                    <a:p>
                      <a:endParaRPr lang="tr-TR" dirty="0"/>
                    </a:p>
                  </a:txBody>
                  <a:tcPr/>
                </a:tc>
                <a:tc hMerge="1">
                  <a:txBody>
                    <a:bodyPr/>
                    <a:lstStyle/>
                    <a:p>
                      <a:endParaRPr lang="tr-TR" dirty="0"/>
                    </a:p>
                  </a:txBody>
                  <a:tcPr/>
                </a:tc>
              </a:tr>
              <a:tr h="461449">
                <a:tc>
                  <a:txBody>
                    <a:bodyPr/>
                    <a:lstStyle/>
                    <a:p>
                      <a:pPr algn="ctr"/>
                      <a:r>
                        <a:rPr lang="tr-TR" dirty="0" smtClean="0"/>
                        <a:t>0,5</a:t>
                      </a:r>
                      <a:endParaRPr lang="tr-TR" dirty="0"/>
                    </a:p>
                  </a:txBody>
                  <a:tcPr/>
                </a:tc>
                <a:tc>
                  <a:txBody>
                    <a:bodyPr/>
                    <a:lstStyle/>
                    <a:p>
                      <a:endParaRPr lang="tr-TR"/>
                    </a:p>
                  </a:txBody>
                  <a:tcPr/>
                </a:tc>
                <a:tc>
                  <a:txBody>
                    <a:bodyPr/>
                    <a:lstStyle/>
                    <a:p>
                      <a:pPr algn="ctr"/>
                      <a:r>
                        <a:rPr lang="tr-TR" dirty="0" smtClean="0"/>
                        <a:t>0,45</a:t>
                      </a:r>
                      <a:endParaRPr lang="tr-TR" dirty="0"/>
                    </a:p>
                  </a:txBody>
                  <a:tcPr/>
                </a:tc>
              </a:tr>
              <a:tr h="461449">
                <a:tc>
                  <a:txBody>
                    <a:bodyPr/>
                    <a:lstStyle/>
                    <a:p>
                      <a:pPr algn="ctr"/>
                      <a:r>
                        <a:rPr lang="tr-TR" dirty="0" smtClean="0"/>
                        <a:t>0,45</a:t>
                      </a:r>
                      <a:endParaRPr lang="tr-TR" dirty="0"/>
                    </a:p>
                  </a:txBody>
                  <a:tcPr/>
                </a:tc>
                <a:tc>
                  <a:txBody>
                    <a:bodyPr/>
                    <a:lstStyle/>
                    <a:p>
                      <a:endParaRPr lang="tr-TR"/>
                    </a:p>
                  </a:txBody>
                  <a:tcPr/>
                </a:tc>
                <a:tc>
                  <a:txBody>
                    <a:bodyPr/>
                    <a:lstStyle/>
                    <a:p>
                      <a:endParaRPr lang="tr-TR"/>
                    </a:p>
                  </a:txBody>
                  <a:tcPr/>
                </a:tc>
              </a:tr>
              <a:tr h="461449">
                <a:tc>
                  <a:txBody>
                    <a:bodyPr/>
                    <a:lstStyle/>
                    <a:p>
                      <a:pPr algn="ctr"/>
                      <a:r>
                        <a:rPr lang="tr-TR" dirty="0" smtClean="0"/>
                        <a:t>0,4</a:t>
                      </a:r>
                      <a:endParaRPr lang="tr-TR" dirty="0"/>
                    </a:p>
                  </a:txBody>
                  <a:tcPr/>
                </a:tc>
                <a:tc>
                  <a:txBody>
                    <a:bodyPr/>
                    <a:lstStyle/>
                    <a:p>
                      <a:endParaRPr lang="tr-TR"/>
                    </a:p>
                  </a:txBody>
                  <a:tcPr/>
                </a:tc>
                <a:tc>
                  <a:txBody>
                    <a:bodyPr/>
                    <a:lstStyle/>
                    <a:p>
                      <a:endParaRPr lang="tr-TR"/>
                    </a:p>
                  </a:txBody>
                  <a:tcPr/>
                </a:tc>
              </a:tr>
              <a:tr h="381917">
                <a:tc>
                  <a:txBody>
                    <a:bodyPr/>
                    <a:lstStyle/>
                    <a:p>
                      <a:pPr algn="ctr"/>
                      <a:r>
                        <a:rPr lang="tr-TR" dirty="0" smtClean="0"/>
                        <a:t>0,35</a:t>
                      </a:r>
                      <a:endParaRPr lang="tr-TR" dirty="0"/>
                    </a:p>
                  </a:txBody>
                  <a:tcPr/>
                </a:tc>
                <a:tc>
                  <a:txBody>
                    <a:bodyPr/>
                    <a:lstStyle/>
                    <a:p>
                      <a:endParaRPr lang="tr-TR" dirty="0"/>
                    </a:p>
                  </a:txBody>
                  <a:tcPr/>
                </a:tc>
                <a:tc>
                  <a:txBody>
                    <a:bodyPr/>
                    <a:lstStyle/>
                    <a:p>
                      <a:endParaRPr lang="tr-TR"/>
                    </a:p>
                  </a:txBody>
                  <a:tcPr/>
                </a:tc>
              </a:tr>
              <a:tr h="461449">
                <a:tc>
                  <a:txBody>
                    <a:bodyPr/>
                    <a:lstStyle/>
                    <a:p>
                      <a:pPr algn="ctr"/>
                      <a:r>
                        <a:rPr lang="tr-TR" dirty="0" smtClean="0"/>
                        <a:t>0,3</a:t>
                      </a:r>
                      <a:endParaRPr lang="tr-TR" dirty="0"/>
                    </a:p>
                  </a:txBody>
                  <a:tcPr/>
                </a:tc>
                <a:tc>
                  <a:txBody>
                    <a:bodyPr/>
                    <a:lstStyle/>
                    <a:p>
                      <a:pPr algn="ctr"/>
                      <a:r>
                        <a:rPr lang="tr-TR" dirty="0" smtClean="0"/>
                        <a:t>0,28</a:t>
                      </a:r>
                      <a:endParaRPr lang="tr-TR" dirty="0"/>
                    </a:p>
                  </a:txBody>
                  <a:tcPr/>
                </a:tc>
                <a:tc>
                  <a:txBody>
                    <a:bodyPr/>
                    <a:lstStyle/>
                    <a:p>
                      <a:endParaRPr lang="tr-TR"/>
                    </a:p>
                  </a:txBody>
                  <a:tcPr/>
                </a:tc>
              </a:tr>
              <a:tr h="461449">
                <a:tc>
                  <a:txBody>
                    <a:bodyPr/>
                    <a:lstStyle/>
                    <a:p>
                      <a:pPr algn="ctr"/>
                      <a:r>
                        <a:rPr lang="tr-TR" dirty="0" smtClean="0"/>
                        <a:t>0,2</a:t>
                      </a:r>
                      <a:endParaRPr lang="tr-TR" dirty="0"/>
                    </a:p>
                  </a:txBody>
                  <a:tcPr/>
                </a:tc>
                <a:tc>
                  <a:txBody>
                    <a:bodyPr/>
                    <a:lstStyle/>
                    <a:p>
                      <a:endParaRPr lang="tr-TR" dirty="0"/>
                    </a:p>
                  </a:txBody>
                  <a:tcPr/>
                </a:tc>
                <a:tc>
                  <a:txBody>
                    <a:bodyPr/>
                    <a:lstStyle/>
                    <a:p>
                      <a:endParaRPr lang="tr-TR" dirty="0"/>
                    </a:p>
                  </a:txBody>
                  <a:tcPr/>
                </a:tc>
              </a:tr>
              <a:tr h="345550">
                <a:tc>
                  <a:txBody>
                    <a:bodyPr/>
                    <a:lstStyle/>
                    <a:p>
                      <a:pPr algn="ctr"/>
                      <a:r>
                        <a:rPr lang="tr-TR" dirty="0" smtClean="0"/>
                        <a:t>0,15</a:t>
                      </a:r>
                      <a:endParaRPr lang="tr-TR" dirty="0"/>
                    </a:p>
                  </a:txBody>
                  <a:tcPr/>
                </a:tc>
                <a:tc>
                  <a:txBody>
                    <a:bodyPr/>
                    <a:lstStyle/>
                    <a:p>
                      <a:endParaRPr lang="tr-TR"/>
                    </a:p>
                  </a:txBody>
                  <a:tcPr/>
                </a:tc>
                <a:tc>
                  <a:txBody>
                    <a:bodyPr/>
                    <a:lstStyle/>
                    <a:p>
                      <a:endParaRPr lang="tr-TR" dirty="0"/>
                    </a:p>
                  </a:txBody>
                  <a:tcPr/>
                </a:tc>
              </a:tr>
              <a:tr h="424404">
                <a:tc>
                  <a:txBody>
                    <a:bodyPr/>
                    <a:lstStyle/>
                    <a:p>
                      <a:pPr algn="ctr"/>
                      <a:r>
                        <a:rPr lang="tr-TR" dirty="0" smtClean="0"/>
                        <a:t>0,1</a:t>
                      </a:r>
                      <a:endParaRPr lang="tr-TR" dirty="0"/>
                    </a:p>
                  </a:txBody>
                  <a:tcPr/>
                </a:tc>
                <a:tc>
                  <a:txBody>
                    <a:bodyPr/>
                    <a:lstStyle/>
                    <a:p>
                      <a:endParaRPr lang="tr-TR" dirty="0"/>
                    </a:p>
                  </a:txBody>
                  <a:tcPr/>
                </a:tc>
                <a:tc>
                  <a:txBody>
                    <a:bodyPr/>
                    <a:lstStyle/>
                    <a:p>
                      <a:endParaRPr lang="tr-TR" dirty="0"/>
                    </a:p>
                  </a:txBody>
                  <a:tcPr/>
                </a:tc>
              </a:tr>
              <a:tr h="345552">
                <a:tc>
                  <a:txBody>
                    <a:bodyPr/>
                    <a:lstStyle/>
                    <a:p>
                      <a:pPr algn="ctr"/>
                      <a:r>
                        <a:rPr lang="tr-TR" dirty="0" smtClean="0"/>
                        <a:t>0,05</a:t>
                      </a:r>
                      <a:endParaRPr lang="tr-TR" dirty="0"/>
                    </a:p>
                  </a:txBody>
                  <a:tcPr/>
                </a:tc>
                <a:tc>
                  <a:txBody>
                    <a:bodyPr/>
                    <a:lstStyle/>
                    <a:p>
                      <a:endParaRPr lang="tr-TR" dirty="0"/>
                    </a:p>
                  </a:txBody>
                  <a:tcPr/>
                </a:tc>
                <a:tc>
                  <a:txBody>
                    <a:bodyPr/>
                    <a:lstStyle/>
                    <a:p>
                      <a:endParaRPr lang="tr-TR" dirty="0"/>
                    </a:p>
                  </a:txBody>
                  <a:tcPr/>
                </a:tc>
              </a:tr>
              <a:tr h="427703">
                <a:tc>
                  <a:txBody>
                    <a:bodyPr/>
                    <a:lstStyle/>
                    <a:p>
                      <a:pPr algn="ctr"/>
                      <a:r>
                        <a:rPr lang="tr-TR" dirty="0" smtClean="0"/>
                        <a:t>0</a:t>
                      </a:r>
                      <a:endParaRPr lang="tr-TR" dirty="0"/>
                    </a:p>
                  </a:txBody>
                  <a:tcPr/>
                </a:tc>
                <a:tc>
                  <a:txBody>
                    <a:bodyPr/>
                    <a:lstStyle/>
                    <a:p>
                      <a:endParaRPr lang="tr-TR" dirty="0"/>
                    </a:p>
                  </a:txBody>
                  <a:tcPr/>
                </a:tc>
                <a:tc>
                  <a:txBody>
                    <a:bodyPr/>
                    <a:lstStyle/>
                    <a:p>
                      <a:endParaRPr lang="tr-TR" dirty="0"/>
                    </a:p>
                  </a:txBody>
                  <a:tcPr/>
                </a:tc>
              </a:tr>
              <a:tr h="324465">
                <a:tc>
                  <a:txBody>
                    <a:bodyPr/>
                    <a:lstStyle/>
                    <a:p>
                      <a:endParaRPr lang="tr-TR" dirty="0"/>
                    </a:p>
                  </a:txBody>
                  <a:tcPr/>
                </a:tc>
                <a:tc>
                  <a:txBody>
                    <a:bodyPr/>
                    <a:lstStyle/>
                    <a:p>
                      <a:pPr algn="ctr"/>
                      <a:r>
                        <a:rPr lang="tr-TR" dirty="0" smtClean="0"/>
                        <a:t>2014</a:t>
                      </a:r>
                      <a:endParaRPr lang="tr-TR" dirty="0"/>
                    </a:p>
                  </a:txBody>
                  <a:tcPr/>
                </a:tc>
                <a:tc>
                  <a:txBody>
                    <a:bodyPr/>
                    <a:lstStyle/>
                    <a:p>
                      <a:pPr algn="ctr"/>
                      <a:r>
                        <a:rPr lang="tr-TR" dirty="0" smtClean="0"/>
                        <a:t>2023</a:t>
                      </a:r>
                      <a:endParaRPr lang="tr-TR" dirty="0"/>
                    </a:p>
                  </a:txBody>
                  <a:tcPr/>
                </a:tc>
              </a:tr>
            </a:tbl>
          </a:graphicData>
        </a:graphic>
      </p:graphicFrame>
      <p:sp>
        <p:nvSpPr>
          <p:cNvPr id="7" name="6 Yuvarlatılmış Dikdörtgen"/>
          <p:cNvSpPr/>
          <p:nvPr/>
        </p:nvSpPr>
        <p:spPr>
          <a:xfrm>
            <a:off x="3436374" y="4645744"/>
            <a:ext cx="2344994" cy="178455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Yuvarlatılmış Dikdörtgen"/>
          <p:cNvSpPr/>
          <p:nvPr/>
        </p:nvSpPr>
        <p:spPr>
          <a:xfrm>
            <a:off x="7816645" y="2595716"/>
            <a:ext cx="2359742" cy="381983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52931008"/>
      </p:ext>
    </p:extLst>
  </p:cSld>
  <p:clrMapOvr>
    <a:masterClrMapping/>
  </p:clrMapOvr>
  <p:transition spd="med">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a:bodyPr>
          <a:lstStyle/>
          <a:p>
            <a:r>
              <a:rPr lang="tr-TR" sz="2800" b="1" dirty="0" smtClean="0"/>
              <a:t>SAĞLIK İŞ GÜCÜ HEDEFLERİ VE SAĞLIK EĞİTİMİ</a:t>
            </a:r>
            <a:endParaRPr lang="tr-TR" sz="2800" dirty="0"/>
          </a:p>
        </p:txBody>
      </p:sp>
      <p:sp>
        <p:nvSpPr>
          <p:cNvPr id="5" name="İçerik Yer Tutucusu 2"/>
          <p:cNvSpPr txBox="1">
            <a:spLocks/>
          </p:cNvSpPr>
          <p:nvPr/>
        </p:nvSpPr>
        <p:spPr>
          <a:xfrm>
            <a:off x="167425" y="1825625"/>
            <a:ext cx="11900079" cy="461551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dirty="0" smtClean="0"/>
              <a:t>         2023 yılı için hedeflenen 38.000 diş tabibinin 16.500 kadarının özel sektörde olacağı tahmin edilmektedir.2023 yılı belirlenen 38.000 hedefine  göre diş hekimliği fakültelerinin alması gereken öğrenci sayıları SHGM tarafından </a:t>
            </a:r>
            <a:r>
              <a:rPr lang="tr-TR" dirty="0" err="1" smtClean="0"/>
              <a:t>projekte</a:t>
            </a:r>
            <a:r>
              <a:rPr lang="tr-TR" dirty="0" smtClean="0"/>
              <a:t> edilmiştir.</a:t>
            </a:r>
          </a:p>
          <a:p>
            <a:pPr marL="0" indent="0" algn="just">
              <a:buNone/>
            </a:pPr>
            <a:r>
              <a:rPr lang="tr-TR" b="1" dirty="0" smtClean="0"/>
              <a:t> </a:t>
            </a:r>
          </a:p>
          <a:p>
            <a:pPr marL="0" indent="0" algn="just">
              <a:buNone/>
            </a:pPr>
            <a:r>
              <a:rPr lang="tr-TR" b="1" dirty="0"/>
              <a:t> </a:t>
            </a:r>
            <a:r>
              <a:rPr lang="tr-TR" b="1" dirty="0" smtClean="0"/>
              <a:t>          SONUÇ :</a:t>
            </a:r>
          </a:p>
          <a:p>
            <a:pPr algn="just"/>
            <a:r>
              <a:rPr lang="tr-TR" dirty="0" smtClean="0"/>
              <a:t>Diş Hekimliği fakültelerindeki öğrenci alımının mevcut haliyle devam etmesi durumunda 2023 hedefine göre yaklaşık 6.000 diş tabibi fazla yetiştirilmiş olacaktır.</a:t>
            </a:r>
          </a:p>
          <a:p>
            <a:pPr algn="just">
              <a:buNone/>
            </a:pPr>
            <a:endParaRPr lang="tr-TR" dirty="0" smtClean="0"/>
          </a:p>
          <a:p>
            <a:pPr algn="just">
              <a:buNone/>
            </a:pPr>
            <a:endParaRPr lang="tr-TR" dirty="0" smtClean="0"/>
          </a:p>
          <a:p>
            <a:pPr algn="just">
              <a:buNone/>
            </a:pPr>
            <a:endParaRPr lang="tr-TR" dirty="0" smtClean="0"/>
          </a:p>
          <a:p>
            <a:pPr algn="just">
              <a:buNone/>
            </a:pPr>
            <a:endParaRPr lang="tr-TR" dirty="0" smtClean="0"/>
          </a:p>
        </p:txBody>
      </p:sp>
    </p:spTree>
    <p:extLst>
      <p:ext uri="{BB962C8B-B14F-4D97-AF65-F5344CB8AC3E}">
        <p14:creationId xmlns:p14="http://schemas.microsoft.com/office/powerpoint/2010/main" val="123778256"/>
      </p:ext>
    </p:extLst>
  </p:cSld>
  <p:clrMapOvr>
    <a:masterClrMapping/>
  </p:clrMapOvr>
  <p:transition spd="med">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a:bodyPr>
          <a:lstStyle/>
          <a:p>
            <a:r>
              <a:rPr lang="tr-TR" sz="2800" b="1" dirty="0" smtClean="0"/>
              <a:t>SAĞLIK İŞ GÜCÜ HEDEFLERİ VE SAĞLIK EĞİTİMİ</a:t>
            </a:r>
            <a:endParaRPr lang="tr-TR" sz="28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tr-TR" b="1" dirty="0" smtClean="0"/>
              <a:t>                              DİYALİZ TEKNİKERLİĞİ  :</a:t>
            </a:r>
          </a:p>
          <a:p>
            <a:pPr marL="0" indent="0">
              <a:buNone/>
            </a:pPr>
            <a:r>
              <a:rPr lang="tr-TR" b="1" dirty="0" smtClean="0"/>
              <a:t>                            </a:t>
            </a:r>
          </a:p>
          <a:p>
            <a:pPr marL="0" indent="0">
              <a:buNone/>
            </a:pPr>
            <a:r>
              <a:rPr lang="tr-TR" b="1" dirty="0" smtClean="0"/>
              <a:t> </a:t>
            </a:r>
          </a:p>
          <a:p>
            <a:pPr marL="0" indent="0">
              <a:buNone/>
            </a:pPr>
            <a:r>
              <a:rPr lang="tr-TR" b="1" dirty="0" smtClean="0"/>
              <a:t>Mevcut İş Gücü Düzeyi;</a:t>
            </a:r>
          </a:p>
          <a:p>
            <a:pPr marL="0" indent="0">
              <a:buNone/>
            </a:pPr>
            <a:r>
              <a:rPr lang="tr-TR" dirty="0"/>
              <a:t> </a:t>
            </a:r>
            <a:r>
              <a:rPr lang="tr-TR" dirty="0" smtClean="0"/>
              <a:t>   Diyaliz Sertifikası ile çalışan 3.950 kişi (4.650 sertifikalının %85’i aktiftir)</a:t>
            </a:r>
          </a:p>
          <a:p>
            <a:pPr>
              <a:buNone/>
            </a:pPr>
            <a:r>
              <a:rPr lang="tr-TR" dirty="0" smtClean="0"/>
              <a:t>daha bulunmaktadır.Bunlar da dahil edildiğinde 1000 kişiye düşen diyaliz </a:t>
            </a:r>
          </a:p>
          <a:p>
            <a:pPr>
              <a:buNone/>
            </a:pPr>
            <a:r>
              <a:rPr lang="tr-TR" dirty="0" smtClean="0"/>
              <a:t>teknikeri sayısı 0,05 olmaktadır.Eğitim projeksiyonları yapılırken </a:t>
            </a:r>
            <a:r>
              <a:rPr lang="tr-TR" dirty="0" err="1" smtClean="0"/>
              <a:t>mevcu</a:t>
            </a:r>
            <a:r>
              <a:rPr lang="tr-TR" dirty="0" smtClean="0"/>
              <a:t> </a:t>
            </a:r>
          </a:p>
          <a:p>
            <a:pPr>
              <a:buNone/>
            </a:pPr>
            <a:r>
              <a:rPr lang="tr-TR" dirty="0" smtClean="0"/>
              <a:t>diyaliz teknikeri sayısı 4.350 olarak alınmıştır.</a:t>
            </a:r>
          </a:p>
        </p:txBody>
      </p:sp>
    </p:spTree>
    <p:extLst>
      <p:ext uri="{BB962C8B-B14F-4D97-AF65-F5344CB8AC3E}">
        <p14:creationId xmlns:p14="http://schemas.microsoft.com/office/powerpoint/2010/main" val="2292557424"/>
      </p:ext>
    </p:extLst>
  </p:cSld>
  <p:clrMapOvr>
    <a:masterClrMapping/>
  </p:clrMapOvr>
  <p:transition spd="med">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a:bodyPr>
          <a:lstStyle/>
          <a:p>
            <a:r>
              <a:rPr lang="tr-TR" sz="2800" b="1" dirty="0" smtClean="0"/>
              <a:t>SAĞLIK İŞ GÜCÜ HEDEFLERİ VE SAĞLIK EĞİTİMİ</a:t>
            </a:r>
            <a:endParaRPr lang="tr-TR" sz="2800" dirty="0"/>
          </a:p>
        </p:txBody>
      </p:sp>
      <p:sp>
        <p:nvSpPr>
          <p:cNvPr id="5" name="İçerik Yer Tutucusu 2"/>
          <p:cNvSpPr txBox="1">
            <a:spLocks/>
          </p:cNvSpPr>
          <p:nvPr/>
        </p:nvSpPr>
        <p:spPr>
          <a:xfrm>
            <a:off x="90152" y="1825625"/>
            <a:ext cx="12101848" cy="4615516"/>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smtClean="0"/>
          </a:p>
          <a:p>
            <a:endParaRPr lang="tr-TR" dirty="0" smtClean="0"/>
          </a:p>
          <a:p>
            <a:pPr marL="0" indent="0">
              <a:buNone/>
            </a:pPr>
            <a:r>
              <a:rPr lang="tr-TR" b="1" dirty="0" smtClean="0"/>
              <a:t>                                                       </a:t>
            </a:r>
            <a:r>
              <a:rPr lang="tr-TR" b="1" u="sng" dirty="0" smtClean="0"/>
              <a:t>HEMŞİRELİK</a:t>
            </a:r>
          </a:p>
          <a:p>
            <a:pPr>
              <a:buNone/>
            </a:pPr>
            <a:endParaRPr lang="tr-TR" dirty="0" smtClean="0"/>
          </a:p>
          <a:p>
            <a:r>
              <a:rPr lang="tr-TR" b="1" dirty="0" smtClean="0"/>
              <a:t>Mevcut İş Gücü Düzeyi ; </a:t>
            </a:r>
          </a:p>
          <a:p>
            <a:pPr algn="just">
              <a:buNone/>
            </a:pPr>
            <a:endParaRPr lang="tr-TR" dirty="0" smtClean="0"/>
          </a:p>
          <a:p>
            <a:pPr algn="just">
              <a:buNone/>
            </a:pPr>
            <a:r>
              <a:rPr lang="tr-TR" dirty="0"/>
              <a:t> </a:t>
            </a:r>
            <a:r>
              <a:rPr lang="tr-TR" dirty="0" smtClean="0"/>
              <a:t>             Türkiye’de 15 Mart 2014 verilerine göre (3) aktif çalışan Hemşire  Sayısı (Toplum sağlığı </a:t>
            </a:r>
          </a:p>
          <a:p>
            <a:pPr algn="just">
              <a:buNone/>
            </a:pPr>
            <a:r>
              <a:rPr lang="tr-TR" dirty="0" smtClean="0"/>
              <a:t>teknisyeni dahil)152.254‘dür. Bir başka deyişle 1000 kişiye düşen hemşire sayısı 1,96 ‘dır. Bu </a:t>
            </a:r>
          </a:p>
          <a:p>
            <a:pPr algn="just">
              <a:buNone/>
            </a:pPr>
            <a:r>
              <a:rPr lang="tr-TR" dirty="0" smtClean="0"/>
              <a:t>konuda DSÖ Avrupa Bölgesi ortalaması 8,12; AB ortalaması ise 8,23’dür(10).Türkiye’deki hemşire </a:t>
            </a:r>
          </a:p>
          <a:p>
            <a:pPr algn="just">
              <a:buNone/>
            </a:pPr>
            <a:r>
              <a:rPr lang="tr-TR" dirty="0" smtClean="0"/>
              <a:t>istihdamının %15,5’i özel sektörde , %70,2’si </a:t>
            </a:r>
            <a:r>
              <a:rPr lang="tr-TR" dirty="0" err="1" smtClean="0"/>
              <a:t>SB’de</a:t>
            </a:r>
            <a:r>
              <a:rPr lang="tr-TR" dirty="0" smtClean="0"/>
              <a:t> ve %14,3’ü üniversitelerdedir.</a:t>
            </a:r>
          </a:p>
          <a:p>
            <a:pPr algn="just"/>
            <a:endParaRPr lang="tr-TR" dirty="0"/>
          </a:p>
        </p:txBody>
      </p:sp>
    </p:spTree>
    <p:extLst>
      <p:ext uri="{BB962C8B-B14F-4D97-AF65-F5344CB8AC3E}">
        <p14:creationId xmlns:p14="http://schemas.microsoft.com/office/powerpoint/2010/main" val="940883579"/>
      </p:ext>
    </p:extLst>
  </p:cSld>
  <p:clrMapOvr>
    <a:masterClrMapping/>
  </p:clrMapOvr>
  <p:transition spd="med">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a:bodyPr>
          <a:lstStyle/>
          <a:p>
            <a:r>
              <a:rPr lang="tr-TR" sz="2800" b="1" dirty="0" smtClean="0"/>
              <a:t>SAĞLIK İŞ GÜCÜ HEDEFLERİ VE SAĞLIK EĞİTİMİ</a:t>
            </a:r>
            <a:endParaRPr lang="tr-TR" sz="28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a:p>
        </p:txBody>
      </p:sp>
      <p:graphicFrame>
        <p:nvGraphicFramePr>
          <p:cNvPr id="6" name="5 Tablo"/>
          <p:cNvGraphicFramePr>
            <a:graphicFrameLocks noGrp="1"/>
          </p:cNvGraphicFramePr>
          <p:nvPr/>
        </p:nvGraphicFramePr>
        <p:xfrm>
          <a:off x="1047135" y="1781242"/>
          <a:ext cx="9527459" cy="4453541"/>
        </p:xfrm>
        <a:graphic>
          <a:graphicData uri="http://schemas.openxmlformats.org/drawingml/2006/table">
            <a:tbl>
              <a:tblPr firstRow="1" bandRow="1">
                <a:tableStyleId>{5C22544A-7EE6-4342-B048-85BDC9FD1C3A}</a:tableStyleId>
              </a:tblPr>
              <a:tblGrid>
                <a:gridCol w="1607576"/>
                <a:gridCol w="2536721"/>
                <a:gridCol w="2669458"/>
                <a:gridCol w="2713704"/>
              </a:tblGrid>
              <a:tr h="453885">
                <a:tc gridSpan="4">
                  <a:txBody>
                    <a:bodyPr/>
                    <a:lstStyle/>
                    <a:p>
                      <a:pPr algn="ctr"/>
                      <a:r>
                        <a:rPr lang="tr-TR" sz="2400" dirty="0" smtClean="0"/>
                        <a:t>1000 KİŞİYE DÜŞEN HEMŞİRE</a:t>
                      </a:r>
                      <a:r>
                        <a:rPr lang="tr-TR" sz="2400" baseline="0" dirty="0" smtClean="0"/>
                        <a:t> SAYISI</a:t>
                      </a:r>
                      <a:endParaRPr lang="tr-TR" sz="2400" dirty="0"/>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500792">
                <a:tc>
                  <a:txBody>
                    <a:bodyPr/>
                    <a:lstStyle/>
                    <a:p>
                      <a:pPr algn="ctr"/>
                      <a:r>
                        <a:rPr lang="tr-TR" b="1" dirty="0" smtClean="0"/>
                        <a:t>12</a:t>
                      </a:r>
                      <a:endParaRPr lang="tr-TR" b="1" dirty="0"/>
                    </a:p>
                  </a:txBody>
                  <a:tcPr anchor="ctr"/>
                </a:tc>
                <a:tc>
                  <a:txBody>
                    <a:bodyPr/>
                    <a:lstStyle/>
                    <a:p>
                      <a:endParaRPr lang="tr-TR" dirty="0"/>
                    </a:p>
                  </a:txBody>
                  <a:tcPr/>
                </a:tc>
                <a:tc>
                  <a:txBody>
                    <a:bodyPr/>
                    <a:lstStyle/>
                    <a:p>
                      <a:endParaRPr lang="tr-TR" dirty="0"/>
                    </a:p>
                  </a:txBody>
                  <a:tcPr/>
                </a:tc>
                <a:tc>
                  <a:txBody>
                    <a:bodyPr/>
                    <a:lstStyle/>
                    <a:p>
                      <a:endParaRPr lang="tr-TR"/>
                    </a:p>
                  </a:txBody>
                  <a:tcPr/>
                </a:tc>
              </a:tr>
              <a:tr h="512451">
                <a:tc>
                  <a:txBody>
                    <a:bodyPr/>
                    <a:lstStyle/>
                    <a:p>
                      <a:pPr algn="ctr"/>
                      <a:r>
                        <a:rPr lang="tr-TR" b="1" dirty="0" smtClean="0"/>
                        <a:t>10</a:t>
                      </a:r>
                      <a:endParaRPr lang="tr-TR" b="1" dirty="0"/>
                    </a:p>
                  </a:txBody>
                  <a:tcPr anchor="ctr"/>
                </a:tc>
                <a:tc>
                  <a:txBody>
                    <a:bodyPr/>
                    <a:lstStyle/>
                    <a:p>
                      <a:endParaRPr lang="tr-TR"/>
                    </a:p>
                  </a:txBody>
                  <a:tcPr/>
                </a:tc>
                <a:tc>
                  <a:txBody>
                    <a:bodyPr/>
                    <a:lstStyle/>
                    <a:p>
                      <a:pPr algn="ctr"/>
                      <a:r>
                        <a:rPr lang="tr-TR" dirty="0" smtClean="0"/>
                        <a:t>8,12</a:t>
                      </a:r>
                      <a:endParaRPr lang="tr-TR" dirty="0"/>
                    </a:p>
                  </a:txBody>
                  <a:tcPr/>
                </a:tc>
                <a:tc>
                  <a:txBody>
                    <a:bodyPr/>
                    <a:lstStyle/>
                    <a:p>
                      <a:pPr algn="ctr"/>
                      <a:r>
                        <a:rPr lang="tr-TR" dirty="0" smtClean="0"/>
                        <a:t>8,23</a:t>
                      </a:r>
                      <a:endParaRPr lang="tr-TR" dirty="0"/>
                    </a:p>
                  </a:txBody>
                  <a:tcPr/>
                </a:tc>
              </a:tr>
              <a:tr h="439243">
                <a:tc>
                  <a:txBody>
                    <a:bodyPr/>
                    <a:lstStyle/>
                    <a:p>
                      <a:pPr algn="ctr"/>
                      <a:r>
                        <a:rPr lang="tr-TR" b="1" dirty="0" smtClean="0"/>
                        <a:t>8</a:t>
                      </a:r>
                      <a:endParaRPr lang="tr-TR" b="1" dirty="0"/>
                    </a:p>
                  </a:txBody>
                  <a:tcPr anchor="ctr"/>
                </a:tc>
                <a:tc>
                  <a:txBody>
                    <a:bodyPr/>
                    <a:lstStyle/>
                    <a:p>
                      <a:endParaRPr lang="tr-TR"/>
                    </a:p>
                  </a:txBody>
                  <a:tcPr/>
                </a:tc>
                <a:tc>
                  <a:txBody>
                    <a:bodyPr/>
                    <a:lstStyle/>
                    <a:p>
                      <a:endParaRPr lang="tr-TR" dirty="0"/>
                    </a:p>
                  </a:txBody>
                  <a:tcPr/>
                </a:tc>
                <a:tc>
                  <a:txBody>
                    <a:bodyPr/>
                    <a:lstStyle/>
                    <a:p>
                      <a:endParaRPr lang="tr-TR"/>
                    </a:p>
                  </a:txBody>
                  <a:tcPr/>
                </a:tc>
              </a:tr>
              <a:tr h="468527">
                <a:tc>
                  <a:txBody>
                    <a:bodyPr/>
                    <a:lstStyle/>
                    <a:p>
                      <a:pPr algn="ctr"/>
                      <a:r>
                        <a:rPr lang="tr-TR" b="1" dirty="0" smtClean="0"/>
                        <a:t>6</a:t>
                      </a:r>
                      <a:endParaRPr lang="tr-TR" b="1" dirty="0"/>
                    </a:p>
                  </a:txBody>
                  <a:tcPr anchor="ctr"/>
                </a:tc>
                <a:tc>
                  <a:txBody>
                    <a:bodyPr/>
                    <a:lstStyle/>
                    <a:p>
                      <a:endParaRPr lang="tr-TR"/>
                    </a:p>
                  </a:txBody>
                  <a:tcPr/>
                </a:tc>
                <a:tc>
                  <a:txBody>
                    <a:bodyPr/>
                    <a:lstStyle/>
                    <a:p>
                      <a:endParaRPr lang="tr-TR"/>
                    </a:p>
                  </a:txBody>
                  <a:tcPr/>
                </a:tc>
                <a:tc>
                  <a:txBody>
                    <a:bodyPr/>
                    <a:lstStyle/>
                    <a:p>
                      <a:endParaRPr lang="tr-TR"/>
                    </a:p>
                  </a:txBody>
                  <a:tcPr/>
                </a:tc>
              </a:tr>
              <a:tr h="527091">
                <a:tc>
                  <a:txBody>
                    <a:bodyPr/>
                    <a:lstStyle/>
                    <a:p>
                      <a:pPr algn="ctr"/>
                      <a:r>
                        <a:rPr lang="tr-TR" b="1" dirty="0" smtClean="0"/>
                        <a:t>4</a:t>
                      </a:r>
                      <a:endParaRPr lang="tr-TR" b="1" dirty="0"/>
                    </a:p>
                  </a:txBody>
                  <a:tcPr anchor="ctr"/>
                </a:tc>
                <a:tc>
                  <a:txBody>
                    <a:bodyPr/>
                    <a:lstStyle/>
                    <a:p>
                      <a:endParaRPr lang="tr-TR"/>
                    </a:p>
                  </a:txBody>
                  <a:tcPr/>
                </a:tc>
                <a:tc>
                  <a:txBody>
                    <a:bodyPr/>
                    <a:lstStyle/>
                    <a:p>
                      <a:endParaRPr lang="tr-TR"/>
                    </a:p>
                  </a:txBody>
                  <a:tcPr/>
                </a:tc>
                <a:tc>
                  <a:txBody>
                    <a:bodyPr/>
                    <a:lstStyle/>
                    <a:p>
                      <a:endParaRPr lang="tr-TR"/>
                    </a:p>
                  </a:txBody>
                  <a:tcPr/>
                </a:tc>
              </a:tr>
              <a:tr h="424603">
                <a:tc>
                  <a:txBody>
                    <a:bodyPr/>
                    <a:lstStyle/>
                    <a:p>
                      <a:pPr algn="ctr"/>
                      <a:r>
                        <a:rPr lang="tr-TR" b="1" dirty="0" smtClean="0"/>
                        <a:t>2</a:t>
                      </a:r>
                      <a:endParaRPr lang="tr-TR" b="1" dirty="0"/>
                    </a:p>
                  </a:txBody>
                  <a:tcPr anchor="ctr"/>
                </a:tc>
                <a:tc>
                  <a:txBody>
                    <a:bodyPr/>
                    <a:lstStyle/>
                    <a:p>
                      <a:pPr algn="ctr"/>
                      <a:r>
                        <a:rPr lang="tr-TR" dirty="0" smtClean="0"/>
                        <a:t>1,96</a:t>
                      </a:r>
                      <a:endParaRPr lang="tr-TR" dirty="0"/>
                    </a:p>
                  </a:txBody>
                  <a:tcPr/>
                </a:tc>
                <a:tc>
                  <a:txBody>
                    <a:bodyPr/>
                    <a:lstStyle/>
                    <a:p>
                      <a:endParaRPr lang="tr-TR"/>
                    </a:p>
                  </a:txBody>
                  <a:tcPr/>
                </a:tc>
                <a:tc>
                  <a:txBody>
                    <a:bodyPr/>
                    <a:lstStyle/>
                    <a:p>
                      <a:endParaRPr lang="tr-TR" dirty="0"/>
                    </a:p>
                  </a:txBody>
                  <a:tcPr/>
                </a:tc>
              </a:tr>
              <a:tr h="468526">
                <a:tc>
                  <a:txBody>
                    <a:bodyPr/>
                    <a:lstStyle/>
                    <a:p>
                      <a:pPr algn="ctr"/>
                      <a:r>
                        <a:rPr lang="tr-TR" b="1" dirty="0" smtClean="0"/>
                        <a:t>0</a:t>
                      </a:r>
                      <a:endParaRPr lang="tr-TR" b="1" dirty="0"/>
                    </a:p>
                  </a:txBody>
                  <a:tcPr anchor="ctr"/>
                </a:tc>
                <a:tc>
                  <a:txBody>
                    <a:bodyPr/>
                    <a:lstStyle/>
                    <a:p>
                      <a:endParaRPr lang="tr-TR"/>
                    </a:p>
                  </a:txBody>
                  <a:tcPr/>
                </a:tc>
                <a:tc>
                  <a:txBody>
                    <a:bodyPr/>
                    <a:lstStyle/>
                    <a:p>
                      <a:endParaRPr lang="tr-TR" dirty="0"/>
                    </a:p>
                  </a:txBody>
                  <a:tcPr/>
                </a:tc>
                <a:tc>
                  <a:txBody>
                    <a:bodyPr/>
                    <a:lstStyle/>
                    <a:p>
                      <a:endParaRPr lang="tr-TR" dirty="0"/>
                    </a:p>
                  </a:txBody>
                  <a:tcPr/>
                </a:tc>
              </a:tr>
              <a:tr h="655108">
                <a:tc>
                  <a:txBody>
                    <a:bodyPr/>
                    <a:lstStyle/>
                    <a:p>
                      <a:pPr algn="ctr"/>
                      <a:endParaRPr lang="tr-TR" dirty="0"/>
                    </a:p>
                  </a:txBody>
                  <a:tcPr anchor="ctr"/>
                </a:tc>
                <a:tc>
                  <a:txBody>
                    <a:bodyPr/>
                    <a:lstStyle/>
                    <a:p>
                      <a:pPr algn="ctr"/>
                      <a:r>
                        <a:rPr lang="tr-TR" b="1" dirty="0" smtClean="0"/>
                        <a:t>TÜRKİYE </a:t>
                      </a:r>
                      <a:endParaRPr lang="tr-TR" b="1" dirty="0"/>
                    </a:p>
                  </a:txBody>
                  <a:tcPr anchor="ctr"/>
                </a:tc>
                <a:tc>
                  <a:txBody>
                    <a:bodyPr/>
                    <a:lstStyle/>
                    <a:p>
                      <a:pPr algn="ctr"/>
                      <a:r>
                        <a:rPr lang="tr-TR" b="1" dirty="0" smtClean="0"/>
                        <a:t>DSÖ AVRUPA</a:t>
                      </a:r>
                      <a:r>
                        <a:rPr lang="tr-TR" b="1" baseline="0" dirty="0" smtClean="0"/>
                        <a:t> BÖLGESİ </a:t>
                      </a:r>
                      <a:endParaRPr lang="tr-TR" b="1" dirty="0"/>
                    </a:p>
                  </a:txBody>
                  <a:tcPr anchor="ctr"/>
                </a:tc>
                <a:tc>
                  <a:txBody>
                    <a:bodyPr/>
                    <a:lstStyle/>
                    <a:p>
                      <a:pPr algn="ctr"/>
                      <a:r>
                        <a:rPr lang="tr-TR" b="1" dirty="0" smtClean="0"/>
                        <a:t>AVRUPA BİRLİĞİ</a:t>
                      </a:r>
                      <a:endParaRPr lang="tr-TR" b="1" dirty="0"/>
                    </a:p>
                  </a:txBody>
                  <a:tcPr anchor="ctr"/>
                </a:tc>
              </a:tr>
            </a:tbl>
          </a:graphicData>
        </a:graphic>
      </p:graphicFrame>
      <p:sp>
        <p:nvSpPr>
          <p:cNvPr id="7" name="6 Yuvarlatılmış Dikdörtgen"/>
          <p:cNvSpPr/>
          <p:nvPr/>
        </p:nvSpPr>
        <p:spPr>
          <a:xfrm>
            <a:off x="3067664" y="5161935"/>
            <a:ext cx="2109019" cy="38345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Yuvarlatılmış Dikdörtgen"/>
          <p:cNvSpPr/>
          <p:nvPr/>
        </p:nvSpPr>
        <p:spPr>
          <a:xfrm>
            <a:off x="5722374" y="3185652"/>
            <a:ext cx="1710813" cy="235974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Yuvarlatılmış Dikdörtgen"/>
          <p:cNvSpPr/>
          <p:nvPr/>
        </p:nvSpPr>
        <p:spPr>
          <a:xfrm>
            <a:off x="8391833" y="3082413"/>
            <a:ext cx="1710812" cy="2462981"/>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38590247"/>
      </p:ext>
    </p:extLst>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a:bodyPr>
          <a:lstStyle/>
          <a:p>
            <a:r>
              <a:rPr lang="tr-TR" sz="2400" b="1" dirty="0" smtClean="0"/>
              <a:t>SAĞLIK İŞ GÜCÜ HEDEFLERİ VE SAĞLIK EĞİTİMİ</a:t>
            </a:r>
            <a:endParaRPr lang="tr-TR" sz="2400" dirty="0"/>
          </a:p>
        </p:txBody>
      </p:sp>
      <p:sp>
        <p:nvSpPr>
          <p:cNvPr id="5" name="İçerik Yer Tutucusu 2"/>
          <p:cNvSpPr txBox="1">
            <a:spLocks/>
          </p:cNvSpPr>
          <p:nvPr/>
        </p:nvSpPr>
        <p:spPr>
          <a:xfrm>
            <a:off x="193183" y="1825625"/>
            <a:ext cx="11998817"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dirty="0" smtClean="0"/>
              <a:t>Bu çalışmanın amacı , sağlık hizmetlerindeki iş gücü ihtiyacının belirlenmesinin yanı sıra gelecekte arz-ihtiyaç dengesinin mümkün olan en iyi durumda olabilmesi için öneriler getirmektir.</a:t>
            </a:r>
          </a:p>
          <a:p>
            <a:pPr algn="just"/>
            <a:r>
              <a:rPr lang="tr-TR" dirty="0" smtClean="0"/>
              <a:t>Bakanlığımızın 2023 yılı iş gücü hedefleri ile eğitimdeki mevcut durumun devamı halinde oluşacak arzı karşılaştıran bu raporun 17 sağlık mesleğini içeren ilk sürümü Ağustos 2012 ‘de hazırlanmıştır. </a:t>
            </a:r>
          </a:p>
          <a:p>
            <a:pPr algn="just"/>
            <a:endParaRPr lang="tr-TR" dirty="0"/>
          </a:p>
        </p:txBody>
      </p:sp>
    </p:spTree>
    <p:extLst>
      <p:ext uri="{BB962C8B-B14F-4D97-AF65-F5344CB8AC3E}">
        <p14:creationId xmlns:p14="http://schemas.microsoft.com/office/powerpoint/2010/main" val="1017091505"/>
      </p:ext>
    </p:extLst>
  </p:cSld>
  <p:clrMapOvr>
    <a:masterClrMapping/>
  </p:clrMapOvr>
  <p:transition spd="med">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48" y="0"/>
            <a:ext cx="12192000" cy="6863645"/>
          </a:xfrm>
        </p:spPr>
      </p:pic>
      <p:sp>
        <p:nvSpPr>
          <p:cNvPr id="2" name="Unvan 1"/>
          <p:cNvSpPr>
            <a:spLocks noGrp="1"/>
          </p:cNvSpPr>
          <p:nvPr>
            <p:ph type="title"/>
          </p:nvPr>
        </p:nvSpPr>
        <p:spPr>
          <a:xfrm>
            <a:off x="2810435" y="672353"/>
            <a:ext cx="8969189" cy="578223"/>
          </a:xfrm>
        </p:spPr>
        <p:txBody>
          <a:bodyPr>
            <a:normAutofit/>
          </a:bodyPr>
          <a:lstStyle/>
          <a:p>
            <a:r>
              <a:rPr lang="tr-TR" sz="2800" b="1" dirty="0" smtClean="0"/>
              <a:t>SAĞLIK İŞ GÜCÜ HEDEFLERİ VE SAĞLIK EĞİTİMİ</a:t>
            </a:r>
            <a:endParaRPr lang="tr-TR" sz="2800" dirty="0"/>
          </a:p>
        </p:txBody>
      </p:sp>
      <p:sp>
        <p:nvSpPr>
          <p:cNvPr id="5" name="İçerik Yer Tutucusu 2"/>
          <p:cNvSpPr txBox="1">
            <a:spLocks/>
          </p:cNvSpPr>
          <p:nvPr/>
        </p:nvSpPr>
        <p:spPr>
          <a:xfrm>
            <a:off x="0" y="1825625"/>
            <a:ext cx="11779624" cy="4615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b="1" dirty="0" smtClean="0"/>
              <a:t>2023 Yılı İçin Gücü Düzeyi Hedefleri ;</a:t>
            </a:r>
          </a:p>
          <a:p>
            <a:endParaRPr lang="tr-TR" dirty="0" smtClean="0"/>
          </a:p>
          <a:p>
            <a:pPr algn="just"/>
            <a:r>
              <a:rPr lang="tr-TR" dirty="0" smtClean="0"/>
              <a:t>Sağlık Bakanlığı Sağlıkta İnsan Kaynakları 2023 vizyonuna göre (1) 2023 Hemşire ihtiyacı yaklaşık 315.000 olarak belirlenmiştir.Bu durumda 2023 yılında 1000 kişiye düşen hemşire sayısı 3,7 olmaktadır.2023 yılı için hedeflenen 315.000 hemşirenin yaklaşık 50.000’nin özel sektörde olacağı yine 315.000 hemşirenin 35.000 kadarının birinci basamakta diğerlerinin hastanelerde istihdam edileceği tahmin edilmektedir. </a:t>
            </a:r>
          </a:p>
          <a:p>
            <a:endParaRPr lang="tr-TR" dirty="0"/>
          </a:p>
        </p:txBody>
      </p:sp>
    </p:spTree>
    <p:extLst>
      <p:ext uri="{BB962C8B-B14F-4D97-AF65-F5344CB8AC3E}">
        <p14:creationId xmlns:p14="http://schemas.microsoft.com/office/powerpoint/2010/main" val="1585744023"/>
      </p:ext>
    </p:extLst>
  </p:cSld>
  <p:clrMapOvr>
    <a:masterClrMapping/>
  </p:clrMapOvr>
  <p:transition spd="med">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a:bodyPr>
          <a:lstStyle/>
          <a:p>
            <a:r>
              <a:rPr lang="tr-TR" sz="2800" b="1" dirty="0" smtClean="0"/>
              <a:t>SAĞLIK İŞ GÜCÜ HEDEFLERİ VE SAĞLIK EĞİTİMİ</a:t>
            </a:r>
            <a:endParaRPr lang="tr-TR" sz="28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b="1" dirty="0" smtClean="0"/>
              <a:t>SONUÇ  :</a:t>
            </a:r>
          </a:p>
          <a:p>
            <a:pPr algn="just"/>
            <a:endParaRPr lang="tr-TR" dirty="0" smtClean="0"/>
          </a:p>
          <a:p>
            <a:pPr algn="just"/>
            <a:r>
              <a:rPr lang="tr-TR" dirty="0" smtClean="0"/>
              <a:t>Hemşirelik bölümlerinin mevcut durumdaki öğrenci alımlarının devam </a:t>
            </a:r>
          </a:p>
          <a:p>
            <a:pPr algn="just">
              <a:buNone/>
            </a:pPr>
            <a:r>
              <a:rPr lang="tr-TR" dirty="0" smtClean="0"/>
              <a:t>etmesi durumunda 2023 yılında ,bu yıl için belirlenmiş hedeften yaklaşık </a:t>
            </a:r>
          </a:p>
          <a:p>
            <a:pPr algn="just">
              <a:buNone/>
            </a:pPr>
            <a:r>
              <a:rPr lang="tr-TR" dirty="0" smtClean="0"/>
              <a:t>olarak 6.000 daha fazla hemşire  yetiştirilmiş olunacaktır.</a:t>
            </a:r>
          </a:p>
        </p:txBody>
      </p:sp>
    </p:spTree>
    <p:extLst>
      <p:ext uri="{BB962C8B-B14F-4D97-AF65-F5344CB8AC3E}">
        <p14:creationId xmlns:p14="http://schemas.microsoft.com/office/powerpoint/2010/main" val="2022324174"/>
      </p:ext>
    </p:extLst>
  </p:cSld>
  <p:clrMapOvr>
    <a:masterClrMapping/>
  </p:clrMapOvr>
  <p:transition spd="med">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a:bodyPr>
          <a:lstStyle/>
          <a:p>
            <a:r>
              <a:rPr lang="tr-TR" sz="2800" b="1" dirty="0" smtClean="0"/>
              <a:t>SAĞLIK İŞ GÜCÜ HEDEFLERİ VE SAĞLIK EĞİTİMİ</a:t>
            </a:r>
            <a:endParaRPr lang="tr-TR" sz="2800" dirty="0"/>
          </a:p>
        </p:txBody>
      </p:sp>
      <p:sp>
        <p:nvSpPr>
          <p:cNvPr id="5" name="İçerik Yer Tutucusu 2"/>
          <p:cNvSpPr txBox="1">
            <a:spLocks/>
          </p:cNvSpPr>
          <p:nvPr/>
        </p:nvSpPr>
        <p:spPr>
          <a:xfrm>
            <a:off x="115909" y="1825625"/>
            <a:ext cx="11964473"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tr-TR" b="1" dirty="0" smtClean="0"/>
              <a:t>                                                 </a:t>
            </a:r>
            <a:r>
              <a:rPr lang="tr-TR" b="1" u="sng" dirty="0" smtClean="0"/>
              <a:t>TABİPLİK </a:t>
            </a:r>
          </a:p>
          <a:p>
            <a:pPr algn="just"/>
            <a:endParaRPr lang="tr-TR" dirty="0" smtClean="0"/>
          </a:p>
          <a:p>
            <a:pPr marL="0" indent="0" algn="just">
              <a:buNone/>
            </a:pPr>
            <a:r>
              <a:rPr lang="tr-TR" b="1" dirty="0" smtClean="0"/>
              <a:t>                                   Mevcut İş Gücü Düzeyi ;</a:t>
            </a:r>
          </a:p>
          <a:p>
            <a:pPr algn="just"/>
            <a:endParaRPr lang="tr-TR" dirty="0" smtClean="0"/>
          </a:p>
          <a:p>
            <a:pPr algn="just">
              <a:buNone/>
            </a:pPr>
            <a:r>
              <a:rPr lang="tr-TR" dirty="0" smtClean="0"/>
              <a:t>        Türkiye’de 15 Mart 2014 verilerine göre  aktif çalışan Tabip   Sayısı 128.181‘dir. Bir başka deyişle 1000 kişiye düşen tabip sayısı 1,65 ‘</a:t>
            </a:r>
            <a:r>
              <a:rPr lang="tr-TR" dirty="0" err="1" smtClean="0"/>
              <a:t>dir</a:t>
            </a:r>
            <a:r>
              <a:rPr lang="tr-TR" dirty="0" smtClean="0"/>
              <a:t>. </a:t>
            </a:r>
          </a:p>
          <a:p>
            <a:pPr algn="just">
              <a:buNone/>
            </a:pPr>
            <a:r>
              <a:rPr lang="tr-TR" dirty="0" smtClean="0"/>
              <a:t>        Bu konuda DSÖ Avrupa Bölgesi Ortalaması 3,33; AB ortalaması ise 3,36’dır(19).Türkiye’deki tabip istihdamının %20,6’sı özel sektörde , %57,1’i  </a:t>
            </a:r>
            <a:r>
              <a:rPr lang="tr-TR" dirty="0" err="1" smtClean="0"/>
              <a:t>SB’de</a:t>
            </a:r>
            <a:r>
              <a:rPr lang="tr-TR" dirty="0" smtClean="0"/>
              <a:t> ve %22,3’ü üniversitelerde </a:t>
            </a:r>
            <a:r>
              <a:rPr lang="tr-TR" dirty="0" err="1" smtClean="0"/>
              <a:t>dir</a:t>
            </a:r>
            <a:r>
              <a:rPr lang="tr-TR" dirty="0" smtClean="0"/>
              <a:t>.</a:t>
            </a:r>
          </a:p>
        </p:txBody>
      </p:sp>
    </p:spTree>
    <p:extLst>
      <p:ext uri="{BB962C8B-B14F-4D97-AF65-F5344CB8AC3E}">
        <p14:creationId xmlns:p14="http://schemas.microsoft.com/office/powerpoint/2010/main" val="4076783816"/>
      </p:ext>
    </p:extLst>
  </p:cSld>
  <p:clrMapOvr>
    <a:masterClrMapping/>
  </p:clrMapOvr>
  <p:transition spd="med">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p:spPr>
      </p:pic>
      <p:sp>
        <p:nvSpPr>
          <p:cNvPr id="2" name="Unvan 1"/>
          <p:cNvSpPr>
            <a:spLocks noGrp="1"/>
          </p:cNvSpPr>
          <p:nvPr>
            <p:ph type="title"/>
          </p:nvPr>
        </p:nvSpPr>
        <p:spPr>
          <a:xfrm>
            <a:off x="2810435" y="672353"/>
            <a:ext cx="8969189" cy="578223"/>
          </a:xfrm>
        </p:spPr>
        <p:txBody>
          <a:bodyPr>
            <a:normAutofit fontScale="90000"/>
          </a:bodyPr>
          <a:lstStyle/>
          <a:p>
            <a:r>
              <a:rPr lang="tr-TR" dirty="0" smtClean="0"/>
              <a:t> </a:t>
            </a:r>
            <a:endParaRPr lang="tr-TR"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a:p>
        </p:txBody>
      </p:sp>
      <p:sp>
        <p:nvSpPr>
          <p:cNvPr id="6" name="5 Dikdörtgen"/>
          <p:cNvSpPr/>
          <p:nvPr/>
        </p:nvSpPr>
        <p:spPr>
          <a:xfrm>
            <a:off x="2713703" y="678426"/>
            <a:ext cx="8627807" cy="523220"/>
          </a:xfrm>
          <a:prstGeom prst="rect">
            <a:avLst/>
          </a:prstGeom>
        </p:spPr>
        <p:txBody>
          <a:bodyPr wrap="square">
            <a:spAutoFit/>
          </a:bodyPr>
          <a:lstStyle/>
          <a:p>
            <a:r>
              <a:rPr lang="tr-TR" sz="2800" b="1" dirty="0" smtClean="0"/>
              <a:t>SAĞLIK İŞ GÜCÜ HEDEFLERİ VE SAĞLIK EĞİTİMİ</a:t>
            </a:r>
            <a:endParaRPr lang="tr-TR" sz="2800" dirty="0"/>
          </a:p>
        </p:txBody>
      </p:sp>
      <p:graphicFrame>
        <p:nvGraphicFramePr>
          <p:cNvPr id="7" name="6 Tablo"/>
          <p:cNvGraphicFramePr>
            <a:graphicFrameLocks noGrp="1"/>
          </p:cNvGraphicFramePr>
          <p:nvPr/>
        </p:nvGraphicFramePr>
        <p:xfrm>
          <a:off x="1061882" y="1722556"/>
          <a:ext cx="10486104" cy="4079240"/>
        </p:xfrm>
        <a:graphic>
          <a:graphicData uri="http://schemas.openxmlformats.org/drawingml/2006/table">
            <a:tbl>
              <a:tblPr firstRow="1" bandRow="1">
                <a:tableStyleId>{5C22544A-7EE6-4342-B048-85BDC9FD1C3A}</a:tableStyleId>
              </a:tblPr>
              <a:tblGrid>
                <a:gridCol w="1583487"/>
                <a:gridCol w="3268734"/>
                <a:gridCol w="3012357"/>
                <a:gridCol w="2621526"/>
              </a:tblGrid>
              <a:tr h="370840">
                <a:tc>
                  <a:txBody>
                    <a:bodyPr/>
                    <a:lstStyle/>
                    <a:p>
                      <a:endParaRPr lang="tr-TR" dirty="0"/>
                    </a:p>
                  </a:txBody>
                  <a:tcPr/>
                </a:tc>
                <a:tc>
                  <a:txBody>
                    <a:bodyPr/>
                    <a:lstStyle/>
                    <a:p>
                      <a:endParaRPr lang="tr-TR" dirty="0"/>
                    </a:p>
                  </a:txBody>
                  <a:tcPr/>
                </a:tc>
                <a:tc>
                  <a:txBody>
                    <a:bodyPr/>
                    <a:lstStyle/>
                    <a:p>
                      <a:endParaRPr lang="tr-TR" dirty="0"/>
                    </a:p>
                  </a:txBody>
                  <a:tcPr/>
                </a:tc>
                <a:tc>
                  <a:txBody>
                    <a:bodyPr/>
                    <a:lstStyle/>
                    <a:p>
                      <a:endParaRPr lang="tr-TR"/>
                    </a:p>
                  </a:txBody>
                  <a:tcPr/>
                </a:tc>
              </a:tr>
              <a:tr h="370840">
                <a:tc>
                  <a:txBody>
                    <a:bodyPr/>
                    <a:lstStyle/>
                    <a:p>
                      <a:pPr algn="ctr"/>
                      <a:r>
                        <a:rPr lang="tr-TR" b="1" dirty="0" smtClean="0"/>
                        <a:t>4</a:t>
                      </a:r>
                      <a:endParaRPr lang="tr-TR" b="1" dirty="0"/>
                    </a:p>
                  </a:txBody>
                  <a:tcPr/>
                </a:tc>
                <a:tc>
                  <a:txBody>
                    <a:bodyPr/>
                    <a:lstStyle/>
                    <a:p>
                      <a:endParaRPr lang="tr-TR" dirty="0"/>
                    </a:p>
                  </a:txBody>
                  <a:tcPr/>
                </a:tc>
                <a:tc>
                  <a:txBody>
                    <a:bodyPr/>
                    <a:lstStyle/>
                    <a:p>
                      <a:pPr algn="ctr"/>
                      <a:r>
                        <a:rPr lang="tr-TR" dirty="0" smtClean="0"/>
                        <a:t>3,33</a:t>
                      </a:r>
                      <a:endParaRPr lang="tr-TR" dirty="0"/>
                    </a:p>
                  </a:txBody>
                  <a:tcPr/>
                </a:tc>
                <a:tc>
                  <a:txBody>
                    <a:bodyPr/>
                    <a:lstStyle/>
                    <a:p>
                      <a:pPr algn="ctr"/>
                      <a:r>
                        <a:rPr lang="tr-TR" dirty="0" smtClean="0"/>
                        <a:t>3,36</a:t>
                      </a:r>
                      <a:endParaRPr lang="tr-TR" dirty="0"/>
                    </a:p>
                  </a:txBody>
                  <a:tcPr/>
                </a:tc>
              </a:tr>
              <a:tr h="370840">
                <a:tc>
                  <a:txBody>
                    <a:bodyPr/>
                    <a:lstStyle/>
                    <a:p>
                      <a:pPr algn="ctr"/>
                      <a:r>
                        <a:rPr lang="tr-TR" b="1" dirty="0" smtClean="0"/>
                        <a:t>3,5</a:t>
                      </a:r>
                      <a:endParaRPr lang="tr-TR" b="1" dirty="0"/>
                    </a:p>
                  </a:txBody>
                  <a:tcPr/>
                </a:tc>
                <a:tc>
                  <a:txBody>
                    <a:bodyPr/>
                    <a:lstStyle/>
                    <a:p>
                      <a:endParaRPr lang="tr-TR"/>
                    </a:p>
                  </a:txBody>
                  <a:tcPr/>
                </a:tc>
                <a:tc>
                  <a:txBody>
                    <a:bodyPr/>
                    <a:lstStyle/>
                    <a:p>
                      <a:endParaRPr lang="tr-TR"/>
                    </a:p>
                  </a:txBody>
                  <a:tcPr/>
                </a:tc>
                <a:tc>
                  <a:txBody>
                    <a:bodyPr/>
                    <a:lstStyle/>
                    <a:p>
                      <a:endParaRPr lang="tr-TR"/>
                    </a:p>
                  </a:txBody>
                  <a:tcPr/>
                </a:tc>
              </a:tr>
              <a:tr h="370840">
                <a:tc>
                  <a:txBody>
                    <a:bodyPr/>
                    <a:lstStyle/>
                    <a:p>
                      <a:pPr algn="ctr"/>
                      <a:r>
                        <a:rPr lang="tr-TR" b="1" dirty="0" smtClean="0"/>
                        <a:t>3</a:t>
                      </a:r>
                      <a:endParaRPr lang="tr-TR" b="1" dirty="0"/>
                    </a:p>
                  </a:txBody>
                  <a:tcPr/>
                </a:tc>
                <a:tc>
                  <a:txBody>
                    <a:bodyPr/>
                    <a:lstStyle/>
                    <a:p>
                      <a:endParaRPr lang="tr-TR"/>
                    </a:p>
                  </a:txBody>
                  <a:tcPr/>
                </a:tc>
                <a:tc>
                  <a:txBody>
                    <a:bodyPr/>
                    <a:lstStyle/>
                    <a:p>
                      <a:endParaRPr lang="tr-TR"/>
                    </a:p>
                  </a:txBody>
                  <a:tcPr/>
                </a:tc>
                <a:tc>
                  <a:txBody>
                    <a:bodyPr/>
                    <a:lstStyle/>
                    <a:p>
                      <a:endParaRPr lang="tr-TR" dirty="0"/>
                    </a:p>
                  </a:txBody>
                  <a:tcPr/>
                </a:tc>
              </a:tr>
              <a:tr h="370840">
                <a:tc>
                  <a:txBody>
                    <a:bodyPr/>
                    <a:lstStyle/>
                    <a:p>
                      <a:pPr algn="ctr"/>
                      <a:r>
                        <a:rPr lang="tr-TR" b="1" dirty="0" smtClean="0"/>
                        <a:t>2,5</a:t>
                      </a:r>
                      <a:endParaRPr lang="tr-TR" b="1" dirty="0"/>
                    </a:p>
                  </a:txBody>
                  <a:tcPr/>
                </a:tc>
                <a:tc>
                  <a:txBody>
                    <a:bodyPr/>
                    <a:lstStyle/>
                    <a:p>
                      <a:endParaRPr lang="tr-TR"/>
                    </a:p>
                  </a:txBody>
                  <a:tcPr/>
                </a:tc>
                <a:tc>
                  <a:txBody>
                    <a:bodyPr/>
                    <a:lstStyle/>
                    <a:p>
                      <a:endParaRPr lang="tr-TR"/>
                    </a:p>
                  </a:txBody>
                  <a:tcPr/>
                </a:tc>
                <a:tc>
                  <a:txBody>
                    <a:bodyPr/>
                    <a:lstStyle/>
                    <a:p>
                      <a:endParaRPr lang="tr-TR" dirty="0"/>
                    </a:p>
                  </a:txBody>
                  <a:tcPr/>
                </a:tc>
              </a:tr>
              <a:tr h="370840">
                <a:tc>
                  <a:txBody>
                    <a:bodyPr/>
                    <a:lstStyle/>
                    <a:p>
                      <a:pPr algn="ctr"/>
                      <a:r>
                        <a:rPr lang="tr-TR" b="1" dirty="0" smtClean="0"/>
                        <a:t>2</a:t>
                      </a:r>
                      <a:endParaRPr lang="tr-TR" b="1" dirty="0"/>
                    </a:p>
                  </a:txBody>
                  <a:tcPr/>
                </a:tc>
                <a:tc>
                  <a:txBody>
                    <a:bodyPr/>
                    <a:lstStyle/>
                    <a:p>
                      <a:pPr algn="ctr"/>
                      <a:r>
                        <a:rPr lang="tr-TR" dirty="0" smtClean="0"/>
                        <a:t>1,65</a:t>
                      </a:r>
                      <a:endParaRPr lang="tr-TR" dirty="0"/>
                    </a:p>
                  </a:txBody>
                  <a:tcPr/>
                </a:tc>
                <a:tc>
                  <a:txBody>
                    <a:bodyPr/>
                    <a:lstStyle/>
                    <a:p>
                      <a:endParaRPr lang="tr-TR"/>
                    </a:p>
                  </a:txBody>
                  <a:tcPr/>
                </a:tc>
                <a:tc>
                  <a:txBody>
                    <a:bodyPr/>
                    <a:lstStyle/>
                    <a:p>
                      <a:endParaRPr lang="tr-TR" dirty="0"/>
                    </a:p>
                  </a:txBody>
                  <a:tcPr/>
                </a:tc>
              </a:tr>
              <a:tr h="370840">
                <a:tc>
                  <a:txBody>
                    <a:bodyPr/>
                    <a:lstStyle/>
                    <a:p>
                      <a:pPr algn="ctr"/>
                      <a:r>
                        <a:rPr lang="tr-TR" b="1" dirty="0" smtClean="0"/>
                        <a:t>1,5</a:t>
                      </a:r>
                      <a:endParaRPr lang="tr-TR" b="1" dirty="0"/>
                    </a:p>
                  </a:txBody>
                  <a:tcPr/>
                </a:tc>
                <a:tc>
                  <a:txBody>
                    <a:bodyPr/>
                    <a:lstStyle/>
                    <a:p>
                      <a:endParaRPr lang="tr-TR"/>
                    </a:p>
                  </a:txBody>
                  <a:tcPr/>
                </a:tc>
                <a:tc>
                  <a:txBody>
                    <a:bodyPr/>
                    <a:lstStyle/>
                    <a:p>
                      <a:endParaRPr lang="tr-TR"/>
                    </a:p>
                  </a:txBody>
                  <a:tcPr/>
                </a:tc>
                <a:tc>
                  <a:txBody>
                    <a:bodyPr/>
                    <a:lstStyle/>
                    <a:p>
                      <a:endParaRPr lang="tr-TR" dirty="0"/>
                    </a:p>
                  </a:txBody>
                  <a:tcPr/>
                </a:tc>
              </a:tr>
              <a:tr h="370840">
                <a:tc>
                  <a:txBody>
                    <a:bodyPr/>
                    <a:lstStyle/>
                    <a:p>
                      <a:pPr algn="ctr"/>
                      <a:r>
                        <a:rPr lang="tr-TR" b="1" dirty="0" smtClean="0"/>
                        <a:t>1</a:t>
                      </a:r>
                      <a:endParaRPr lang="tr-TR" b="1" dirty="0"/>
                    </a:p>
                  </a:txBody>
                  <a:tcPr/>
                </a:tc>
                <a:tc>
                  <a:txBody>
                    <a:bodyPr/>
                    <a:lstStyle/>
                    <a:p>
                      <a:endParaRPr lang="tr-TR"/>
                    </a:p>
                  </a:txBody>
                  <a:tcPr/>
                </a:tc>
                <a:tc>
                  <a:txBody>
                    <a:bodyPr/>
                    <a:lstStyle/>
                    <a:p>
                      <a:endParaRPr lang="tr-TR"/>
                    </a:p>
                  </a:txBody>
                  <a:tcPr/>
                </a:tc>
                <a:tc>
                  <a:txBody>
                    <a:bodyPr/>
                    <a:lstStyle/>
                    <a:p>
                      <a:endParaRPr lang="tr-TR" dirty="0"/>
                    </a:p>
                  </a:txBody>
                  <a:tcPr/>
                </a:tc>
              </a:tr>
              <a:tr h="370840">
                <a:tc>
                  <a:txBody>
                    <a:bodyPr/>
                    <a:lstStyle/>
                    <a:p>
                      <a:pPr algn="ctr"/>
                      <a:r>
                        <a:rPr lang="tr-TR" b="1" dirty="0" smtClean="0"/>
                        <a:t>0,5</a:t>
                      </a:r>
                      <a:endParaRPr lang="tr-TR" b="1" dirty="0"/>
                    </a:p>
                  </a:txBody>
                  <a:tcPr/>
                </a:tc>
                <a:tc>
                  <a:txBody>
                    <a:bodyPr/>
                    <a:lstStyle/>
                    <a:p>
                      <a:endParaRPr lang="tr-TR"/>
                    </a:p>
                  </a:txBody>
                  <a:tcPr/>
                </a:tc>
                <a:tc>
                  <a:txBody>
                    <a:bodyPr/>
                    <a:lstStyle/>
                    <a:p>
                      <a:endParaRPr lang="tr-TR"/>
                    </a:p>
                  </a:txBody>
                  <a:tcPr/>
                </a:tc>
                <a:tc>
                  <a:txBody>
                    <a:bodyPr/>
                    <a:lstStyle/>
                    <a:p>
                      <a:endParaRPr lang="tr-TR" dirty="0"/>
                    </a:p>
                  </a:txBody>
                  <a:tcPr/>
                </a:tc>
              </a:tr>
              <a:tr h="370840">
                <a:tc>
                  <a:txBody>
                    <a:bodyPr/>
                    <a:lstStyle/>
                    <a:p>
                      <a:pPr algn="ctr"/>
                      <a:r>
                        <a:rPr lang="tr-TR" b="1" dirty="0" smtClean="0"/>
                        <a:t>0</a:t>
                      </a:r>
                      <a:endParaRPr lang="tr-TR" b="1" dirty="0"/>
                    </a:p>
                  </a:txBody>
                  <a:tcPr/>
                </a:tc>
                <a:tc>
                  <a:txBody>
                    <a:bodyPr/>
                    <a:lstStyle/>
                    <a:p>
                      <a:endParaRPr lang="tr-TR"/>
                    </a:p>
                  </a:txBody>
                  <a:tcPr/>
                </a:tc>
                <a:tc>
                  <a:txBody>
                    <a:bodyPr/>
                    <a:lstStyle/>
                    <a:p>
                      <a:endParaRPr lang="tr-TR"/>
                    </a:p>
                  </a:txBody>
                  <a:tcPr/>
                </a:tc>
                <a:tc>
                  <a:txBody>
                    <a:bodyPr/>
                    <a:lstStyle/>
                    <a:p>
                      <a:endParaRPr lang="tr-TR" dirty="0"/>
                    </a:p>
                  </a:txBody>
                  <a:tcPr/>
                </a:tc>
              </a:tr>
              <a:tr h="370840">
                <a:tc>
                  <a:txBody>
                    <a:bodyPr/>
                    <a:lstStyle/>
                    <a:p>
                      <a:pPr algn="ctr"/>
                      <a:endParaRPr lang="tr-TR" b="1" dirty="0"/>
                    </a:p>
                  </a:txBody>
                  <a:tcPr/>
                </a:tc>
                <a:tc>
                  <a:txBody>
                    <a:bodyPr/>
                    <a:lstStyle/>
                    <a:p>
                      <a:pPr algn="ctr"/>
                      <a:r>
                        <a:rPr lang="tr-TR" b="1" dirty="0" smtClean="0"/>
                        <a:t>TÜRKİYE </a:t>
                      </a:r>
                      <a:endParaRPr lang="tr-TR" b="1" dirty="0"/>
                    </a:p>
                  </a:txBody>
                  <a:tcPr/>
                </a:tc>
                <a:tc>
                  <a:txBody>
                    <a:bodyPr/>
                    <a:lstStyle/>
                    <a:p>
                      <a:pPr algn="ctr"/>
                      <a:r>
                        <a:rPr lang="tr-TR" b="1" dirty="0" smtClean="0"/>
                        <a:t>DSÖ AVRUPA BÖLGESİ</a:t>
                      </a:r>
                      <a:endParaRPr lang="tr-TR" b="1" dirty="0"/>
                    </a:p>
                  </a:txBody>
                  <a:tcPr/>
                </a:tc>
                <a:tc>
                  <a:txBody>
                    <a:bodyPr/>
                    <a:lstStyle/>
                    <a:p>
                      <a:pPr algn="ctr"/>
                      <a:r>
                        <a:rPr lang="tr-TR" b="1" dirty="0" smtClean="0"/>
                        <a:t>AVRUPA BİRLİĞİ</a:t>
                      </a:r>
                      <a:endParaRPr lang="tr-TR" b="1" dirty="0"/>
                    </a:p>
                  </a:txBody>
                  <a:tcPr/>
                </a:tc>
              </a:tr>
            </a:tbl>
          </a:graphicData>
        </a:graphic>
      </p:graphicFrame>
      <p:sp>
        <p:nvSpPr>
          <p:cNvPr id="8" name="7 Yuvarlatılmış Dikdörtgen"/>
          <p:cNvSpPr/>
          <p:nvPr/>
        </p:nvSpPr>
        <p:spPr>
          <a:xfrm>
            <a:off x="3318387" y="3893574"/>
            <a:ext cx="2330245" cy="150433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Yuvarlatılmış Dikdörtgen"/>
          <p:cNvSpPr/>
          <p:nvPr/>
        </p:nvSpPr>
        <p:spPr>
          <a:xfrm>
            <a:off x="6695768" y="2639961"/>
            <a:ext cx="1592826" cy="2787445"/>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Yuvarlatılmış Dikdörtgen"/>
          <p:cNvSpPr/>
          <p:nvPr/>
        </p:nvSpPr>
        <p:spPr>
          <a:xfrm>
            <a:off x="9350477" y="2580968"/>
            <a:ext cx="1740310" cy="283169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52632938"/>
      </p:ext>
    </p:extLst>
  </p:cSld>
  <p:clrMapOvr>
    <a:masterClrMapping/>
  </p:clrMapOvr>
  <p:transition spd="med">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a:bodyPr>
          <a:lstStyle/>
          <a:p>
            <a:r>
              <a:rPr lang="tr-TR" sz="2800" b="1" dirty="0" smtClean="0"/>
              <a:t>SAĞLIK İŞ GÜCÜ HEDEFLERİ VE SAĞLIK EĞİTİMİ</a:t>
            </a:r>
            <a:endParaRPr lang="tr-TR" sz="2800" dirty="0"/>
          </a:p>
        </p:txBody>
      </p:sp>
      <p:sp>
        <p:nvSpPr>
          <p:cNvPr id="5" name="İçerik Yer Tutucusu 2"/>
          <p:cNvSpPr txBox="1">
            <a:spLocks/>
          </p:cNvSpPr>
          <p:nvPr/>
        </p:nvSpPr>
        <p:spPr>
          <a:xfrm>
            <a:off x="128789" y="1825625"/>
            <a:ext cx="12063211"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b="1" dirty="0" smtClean="0"/>
              <a:t>Meslek Eğitimi</a:t>
            </a:r>
          </a:p>
          <a:p>
            <a:pPr algn="just"/>
            <a:endParaRPr lang="tr-TR" b="1" dirty="0" smtClean="0"/>
          </a:p>
          <a:p>
            <a:pPr algn="just"/>
            <a:r>
              <a:rPr lang="tr-TR" dirty="0" smtClean="0"/>
              <a:t>Türkiye’de Tabip eğitimi 6 yıllık lisans düzeyinde eğitim veren tıp fakültelerinde yürütülmektedir.2012-2013 öğretim yılında mevcut bölüm sayısı 76,bu bölümlere yeni kayıt  </a:t>
            </a:r>
            <a:r>
              <a:rPr lang="tr-TR" dirty="0" err="1" smtClean="0"/>
              <a:t>yapılanöğrenci</a:t>
            </a:r>
            <a:r>
              <a:rPr lang="tr-TR" dirty="0" smtClean="0"/>
              <a:t> sayısı 10.009, halen eğitimdeki toplam öğrenci sayısı ise 50.733’dür.</a:t>
            </a:r>
            <a:r>
              <a:rPr lang="tr-TR" b="1" dirty="0" smtClean="0"/>
              <a:t> </a:t>
            </a:r>
            <a:endParaRPr lang="tr-TR" b="1" dirty="0"/>
          </a:p>
        </p:txBody>
      </p:sp>
    </p:spTree>
    <p:extLst>
      <p:ext uri="{BB962C8B-B14F-4D97-AF65-F5344CB8AC3E}">
        <p14:creationId xmlns:p14="http://schemas.microsoft.com/office/powerpoint/2010/main" val="225727456"/>
      </p:ext>
    </p:extLst>
  </p:cSld>
  <p:clrMapOvr>
    <a:masterClrMapping/>
  </p:clrMapOvr>
  <p:transition spd="med">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a:bodyPr>
          <a:lstStyle/>
          <a:p>
            <a:r>
              <a:rPr lang="tr-TR" sz="2800" b="1" dirty="0" smtClean="0"/>
              <a:t>SAĞLIK İŞ GÜCÜ HEDEFLERİ VE SAĞLIK EĞİTİMİ</a:t>
            </a:r>
            <a:endParaRPr lang="tr-TR" sz="2800" dirty="0"/>
          </a:p>
        </p:txBody>
      </p:sp>
      <p:sp>
        <p:nvSpPr>
          <p:cNvPr id="5" name="İçerik Yer Tutucusu 2"/>
          <p:cNvSpPr txBox="1">
            <a:spLocks/>
          </p:cNvSpPr>
          <p:nvPr/>
        </p:nvSpPr>
        <p:spPr>
          <a:xfrm>
            <a:off x="115910" y="1825625"/>
            <a:ext cx="11951594"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b="1" dirty="0" smtClean="0"/>
              <a:t>2023 Yılı İçin İş Gücü Düzeyi Hedefleri </a:t>
            </a:r>
            <a:r>
              <a:rPr lang="tr-TR" dirty="0" smtClean="0"/>
              <a:t>;</a:t>
            </a:r>
          </a:p>
          <a:p>
            <a:pPr algn="just"/>
            <a:endParaRPr lang="tr-TR" dirty="0" smtClean="0"/>
          </a:p>
          <a:p>
            <a:r>
              <a:rPr lang="tr-TR" dirty="0" smtClean="0"/>
              <a:t>Sağlık Bakanlığı Sağlıkta İnsan Kaynakları 2023 vizyonuna göre (1) 2023 </a:t>
            </a:r>
          </a:p>
          <a:p>
            <a:pPr>
              <a:buNone/>
            </a:pPr>
            <a:r>
              <a:rPr lang="tr-TR" dirty="0" smtClean="0"/>
              <a:t>yılı tabip ihtiyacı yaklaşık 200.000 olarak belirlenmiştir.Bu durumda 2023 </a:t>
            </a:r>
          </a:p>
          <a:p>
            <a:pPr>
              <a:buNone/>
            </a:pPr>
            <a:r>
              <a:rPr lang="tr-TR" dirty="0" smtClean="0"/>
              <a:t>yılında 1000 kişiye düşen tabip sayısı 2,37 olmaktadır.</a:t>
            </a:r>
          </a:p>
          <a:p>
            <a:endParaRPr lang="tr-TR" dirty="0"/>
          </a:p>
        </p:txBody>
      </p:sp>
    </p:spTree>
    <p:extLst>
      <p:ext uri="{BB962C8B-B14F-4D97-AF65-F5344CB8AC3E}">
        <p14:creationId xmlns:p14="http://schemas.microsoft.com/office/powerpoint/2010/main" val="3627067903"/>
      </p:ext>
    </p:extLst>
  </p:cSld>
  <p:clrMapOvr>
    <a:masterClrMapping/>
  </p:clrMapOvr>
  <p:transition spd="med">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a:bodyPr>
          <a:lstStyle/>
          <a:p>
            <a:r>
              <a:rPr lang="tr-TR" sz="2800" b="1" dirty="0" smtClean="0"/>
              <a:t>SAĞLIK İŞ GÜCÜ HEDEFLERİ VE SAĞLIK EĞİTİMİ</a:t>
            </a:r>
            <a:endParaRPr lang="tr-TR" sz="28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a:p>
        </p:txBody>
      </p:sp>
      <p:graphicFrame>
        <p:nvGraphicFramePr>
          <p:cNvPr id="6" name="5 Tablo"/>
          <p:cNvGraphicFramePr>
            <a:graphicFrameLocks noGrp="1"/>
          </p:cNvGraphicFramePr>
          <p:nvPr>
            <p:extLst>
              <p:ext uri="{D42A27DB-BD31-4B8C-83A1-F6EECF244321}">
                <p14:modId xmlns:p14="http://schemas.microsoft.com/office/powerpoint/2010/main" val="1948179708"/>
              </p:ext>
            </p:extLst>
          </p:nvPr>
        </p:nvGraphicFramePr>
        <p:xfrm>
          <a:off x="1840271" y="1840543"/>
          <a:ext cx="8127999" cy="4360334"/>
        </p:xfrm>
        <a:graphic>
          <a:graphicData uri="http://schemas.openxmlformats.org/drawingml/2006/table">
            <a:tbl>
              <a:tblPr firstRow="1" bandRow="1">
                <a:tableStyleId>{5C22544A-7EE6-4342-B048-85BDC9FD1C3A}</a:tableStyleId>
              </a:tblPr>
              <a:tblGrid>
                <a:gridCol w="1389626"/>
                <a:gridCol w="3377380"/>
                <a:gridCol w="3360993"/>
              </a:tblGrid>
              <a:tr h="651934">
                <a:tc gridSpan="3">
                  <a:txBody>
                    <a:bodyPr/>
                    <a:lstStyle/>
                    <a:p>
                      <a:pPr algn="ctr"/>
                      <a:r>
                        <a:rPr lang="tr-TR" b="1" dirty="0" smtClean="0"/>
                        <a:t>1000 KİŞİYE DÜŞEN TABİP</a:t>
                      </a:r>
                      <a:r>
                        <a:rPr lang="tr-TR" b="1" baseline="0" dirty="0" smtClean="0"/>
                        <a:t> SAYISI</a:t>
                      </a:r>
                      <a:endParaRPr lang="tr-TR" b="1" dirty="0"/>
                    </a:p>
                  </a:txBody>
                  <a:tcPr anchor="ctr"/>
                </a:tc>
                <a:tc hMerge="1">
                  <a:txBody>
                    <a:bodyPr/>
                    <a:lstStyle/>
                    <a:p>
                      <a:endParaRPr lang="tr-TR" dirty="0"/>
                    </a:p>
                  </a:txBody>
                  <a:tcPr/>
                </a:tc>
                <a:tc hMerge="1">
                  <a:txBody>
                    <a:bodyPr/>
                    <a:lstStyle/>
                    <a:p>
                      <a:endParaRPr lang="tr-TR" dirty="0"/>
                    </a:p>
                  </a:txBody>
                  <a:tcPr/>
                </a:tc>
              </a:tr>
              <a:tr h="370840">
                <a:tc>
                  <a:txBody>
                    <a:bodyPr/>
                    <a:lstStyle/>
                    <a:p>
                      <a:pPr algn="ctr"/>
                      <a:r>
                        <a:rPr lang="tr-TR" b="1" dirty="0" smtClean="0"/>
                        <a:t>4</a:t>
                      </a:r>
                      <a:endParaRPr lang="tr-TR" b="1" dirty="0"/>
                    </a:p>
                  </a:txBody>
                  <a:tcPr/>
                </a:tc>
                <a:tc>
                  <a:txBody>
                    <a:bodyPr/>
                    <a:lstStyle/>
                    <a:p>
                      <a:endParaRPr lang="tr-TR" dirty="0"/>
                    </a:p>
                  </a:txBody>
                  <a:tcPr/>
                </a:tc>
                <a:tc>
                  <a:txBody>
                    <a:bodyPr/>
                    <a:lstStyle/>
                    <a:p>
                      <a:endParaRPr lang="tr-TR" dirty="0"/>
                    </a:p>
                  </a:txBody>
                  <a:tcPr/>
                </a:tc>
              </a:tr>
              <a:tr h="370840">
                <a:tc>
                  <a:txBody>
                    <a:bodyPr/>
                    <a:lstStyle/>
                    <a:p>
                      <a:pPr algn="ctr"/>
                      <a:r>
                        <a:rPr lang="tr-TR" b="1" dirty="0" smtClean="0"/>
                        <a:t>3,5</a:t>
                      </a:r>
                      <a:endParaRPr lang="tr-TR" b="1" dirty="0"/>
                    </a:p>
                  </a:txBody>
                  <a:tcPr/>
                </a:tc>
                <a:tc>
                  <a:txBody>
                    <a:bodyPr/>
                    <a:lstStyle/>
                    <a:p>
                      <a:endParaRPr lang="tr-TR" dirty="0"/>
                    </a:p>
                  </a:txBody>
                  <a:tcPr/>
                </a:tc>
                <a:tc>
                  <a:txBody>
                    <a:bodyPr/>
                    <a:lstStyle/>
                    <a:p>
                      <a:endParaRPr lang="tr-TR" dirty="0"/>
                    </a:p>
                  </a:txBody>
                  <a:tcPr/>
                </a:tc>
              </a:tr>
              <a:tr h="370840">
                <a:tc>
                  <a:txBody>
                    <a:bodyPr/>
                    <a:lstStyle/>
                    <a:p>
                      <a:pPr algn="ctr"/>
                      <a:r>
                        <a:rPr lang="tr-TR" b="1" dirty="0" smtClean="0"/>
                        <a:t>3</a:t>
                      </a:r>
                      <a:endParaRPr lang="tr-TR" b="1" dirty="0"/>
                    </a:p>
                  </a:txBody>
                  <a:tcPr/>
                </a:tc>
                <a:tc>
                  <a:txBody>
                    <a:bodyPr/>
                    <a:lstStyle/>
                    <a:p>
                      <a:endParaRPr lang="tr-T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2,37</a:t>
                      </a:r>
                    </a:p>
                  </a:txBody>
                  <a:tcPr/>
                </a:tc>
              </a:tr>
              <a:tr h="370840">
                <a:tc>
                  <a:txBody>
                    <a:bodyPr/>
                    <a:lstStyle/>
                    <a:p>
                      <a:pPr algn="ctr"/>
                      <a:r>
                        <a:rPr lang="tr-TR" b="1" dirty="0" smtClean="0"/>
                        <a:t>2,5</a:t>
                      </a:r>
                      <a:endParaRPr lang="tr-TR" b="1" dirty="0"/>
                    </a:p>
                  </a:txBody>
                  <a:tcPr/>
                </a:tc>
                <a:tc>
                  <a:txBody>
                    <a:bodyPr/>
                    <a:lstStyle/>
                    <a:p>
                      <a:r>
                        <a:rPr lang="tr-TR" dirty="0" smtClean="0"/>
                        <a:t>                      </a:t>
                      </a:r>
                      <a:endParaRPr lang="tr-TR" dirty="0"/>
                    </a:p>
                  </a:txBody>
                  <a:tcPr/>
                </a:tc>
                <a:tc>
                  <a:txBody>
                    <a:bodyPr/>
                    <a:lstStyle/>
                    <a:p>
                      <a:pPr algn="ctr"/>
                      <a:endParaRPr lang="tr-TR" dirty="0"/>
                    </a:p>
                  </a:txBody>
                  <a:tcPr/>
                </a:tc>
              </a:tr>
              <a:tr h="370840">
                <a:tc>
                  <a:txBody>
                    <a:bodyPr/>
                    <a:lstStyle/>
                    <a:p>
                      <a:pPr algn="ctr"/>
                      <a:r>
                        <a:rPr lang="tr-TR" b="1" dirty="0" smtClean="0"/>
                        <a:t>2</a:t>
                      </a:r>
                      <a:endParaRPr lang="tr-TR" b="1" dirty="0"/>
                    </a:p>
                  </a:txBody>
                  <a:tcPr/>
                </a:tc>
                <a:tc>
                  <a:txBody>
                    <a:bodyPr/>
                    <a:lstStyle/>
                    <a:p>
                      <a:pPr algn="ctr"/>
                      <a:r>
                        <a:rPr lang="tr-TR" dirty="0" smtClean="0"/>
                        <a:t>1,65</a:t>
                      </a:r>
                      <a:endParaRPr lang="tr-TR" dirty="0"/>
                    </a:p>
                  </a:txBody>
                  <a:tcPr/>
                </a:tc>
                <a:tc>
                  <a:txBody>
                    <a:bodyPr/>
                    <a:lstStyle/>
                    <a:p>
                      <a:endParaRPr lang="tr-TR" dirty="0"/>
                    </a:p>
                  </a:txBody>
                  <a:tcPr/>
                </a:tc>
              </a:tr>
              <a:tr h="370840">
                <a:tc>
                  <a:txBody>
                    <a:bodyPr/>
                    <a:lstStyle/>
                    <a:p>
                      <a:pPr algn="ctr"/>
                      <a:r>
                        <a:rPr lang="tr-TR" b="1" dirty="0" smtClean="0"/>
                        <a:t>1,5</a:t>
                      </a:r>
                      <a:endParaRPr lang="tr-TR" b="1" dirty="0"/>
                    </a:p>
                  </a:txBody>
                  <a:tcPr/>
                </a:tc>
                <a:tc>
                  <a:txBody>
                    <a:bodyPr/>
                    <a:lstStyle/>
                    <a:p>
                      <a:endParaRPr lang="tr-TR"/>
                    </a:p>
                  </a:txBody>
                  <a:tcPr/>
                </a:tc>
                <a:tc>
                  <a:txBody>
                    <a:bodyPr/>
                    <a:lstStyle/>
                    <a:p>
                      <a:endParaRPr lang="tr-TR" dirty="0"/>
                    </a:p>
                  </a:txBody>
                  <a:tcPr/>
                </a:tc>
              </a:tr>
              <a:tr h="370840">
                <a:tc>
                  <a:txBody>
                    <a:bodyPr/>
                    <a:lstStyle/>
                    <a:p>
                      <a:pPr algn="ctr"/>
                      <a:r>
                        <a:rPr lang="tr-TR" b="1" dirty="0" smtClean="0"/>
                        <a:t>1</a:t>
                      </a:r>
                      <a:endParaRPr lang="tr-TR" b="1" dirty="0"/>
                    </a:p>
                  </a:txBody>
                  <a:tcPr/>
                </a:tc>
                <a:tc>
                  <a:txBody>
                    <a:bodyPr/>
                    <a:lstStyle/>
                    <a:p>
                      <a:endParaRPr lang="tr-TR"/>
                    </a:p>
                  </a:txBody>
                  <a:tcPr/>
                </a:tc>
                <a:tc>
                  <a:txBody>
                    <a:bodyPr/>
                    <a:lstStyle/>
                    <a:p>
                      <a:endParaRPr lang="tr-TR" dirty="0"/>
                    </a:p>
                  </a:txBody>
                  <a:tcPr/>
                </a:tc>
              </a:tr>
              <a:tr h="370840">
                <a:tc>
                  <a:txBody>
                    <a:bodyPr/>
                    <a:lstStyle/>
                    <a:p>
                      <a:pPr algn="ctr"/>
                      <a:r>
                        <a:rPr lang="tr-TR" b="1" dirty="0" smtClean="0"/>
                        <a:t>0,5</a:t>
                      </a:r>
                      <a:endParaRPr lang="tr-TR" b="1" dirty="0"/>
                    </a:p>
                  </a:txBody>
                  <a:tcPr/>
                </a:tc>
                <a:tc>
                  <a:txBody>
                    <a:bodyPr/>
                    <a:lstStyle/>
                    <a:p>
                      <a:endParaRPr lang="tr-TR"/>
                    </a:p>
                  </a:txBody>
                  <a:tcPr/>
                </a:tc>
                <a:tc>
                  <a:txBody>
                    <a:bodyPr/>
                    <a:lstStyle/>
                    <a:p>
                      <a:endParaRPr lang="tr-TR" dirty="0"/>
                    </a:p>
                  </a:txBody>
                  <a:tcPr/>
                </a:tc>
              </a:tr>
              <a:tr h="370840">
                <a:tc>
                  <a:txBody>
                    <a:bodyPr/>
                    <a:lstStyle/>
                    <a:p>
                      <a:pPr algn="ctr"/>
                      <a:r>
                        <a:rPr lang="tr-TR" b="1" dirty="0" smtClean="0"/>
                        <a:t>0</a:t>
                      </a:r>
                      <a:endParaRPr lang="tr-TR" b="1" dirty="0"/>
                    </a:p>
                  </a:txBody>
                  <a:tcPr/>
                </a:tc>
                <a:tc>
                  <a:txBody>
                    <a:bodyPr/>
                    <a:lstStyle/>
                    <a:p>
                      <a:endParaRPr lang="tr-TR"/>
                    </a:p>
                  </a:txBody>
                  <a:tcPr/>
                </a:tc>
                <a:tc>
                  <a:txBody>
                    <a:bodyPr/>
                    <a:lstStyle/>
                    <a:p>
                      <a:endParaRPr lang="tr-TR" dirty="0"/>
                    </a:p>
                  </a:txBody>
                  <a:tcPr/>
                </a:tc>
              </a:tr>
              <a:tr h="370840">
                <a:tc>
                  <a:txBody>
                    <a:bodyPr/>
                    <a:lstStyle/>
                    <a:p>
                      <a:endParaRPr lang="tr-TR" dirty="0"/>
                    </a:p>
                  </a:txBody>
                  <a:tcPr/>
                </a:tc>
                <a:tc>
                  <a:txBody>
                    <a:bodyPr/>
                    <a:lstStyle/>
                    <a:p>
                      <a:pPr algn="ctr"/>
                      <a:r>
                        <a:rPr lang="tr-TR" b="1" dirty="0" smtClean="0"/>
                        <a:t>2014</a:t>
                      </a:r>
                      <a:endParaRPr lang="tr-TR" b="1" dirty="0"/>
                    </a:p>
                  </a:txBody>
                  <a:tcPr/>
                </a:tc>
                <a:tc>
                  <a:txBody>
                    <a:bodyPr/>
                    <a:lstStyle/>
                    <a:p>
                      <a:pPr algn="ctr"/>
                      <a:r>
                        <a:rPr lang="tr-TR" b="1" dirty="0" smtClean="0"/>
                        <a:t>2023</a:t>
                      </a:r>
                      <a:endParaRPr lang="tr-TR" b="1" dirty="0"/>
                    </a:p>
                  </a:txBody>
                  <a:tcPr/>
                </a:tc>
              </a:tr>
            </a:tbl>
          </a:graphicData>
        </a:graphic>
      </p:graphicFrame>
      <p:sp>
        <p:nvSpPr>
          <p:cNvPr id="7" name="6 Yuvarlatılmış Dikdörtgen"/>
          <p:cNvSpPr/>
          <p:nvPr/>
        </p:nvSpPr>
        <p:spPr>
          <a:xfrm>
            <a:off x="3725198" y="4282017"/>
            <a:ext cx="2182761" cy="151908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Yuvarlatılmış Dikdörtgen"/>
          <p:cNvSpPr/>
          <p:nvPr/>
        </p:nvSpPr>
        <p:spPr>
          <a:xfrm>
            <a:off x="7295029" y="3810069"/>
            <a:ext cx="1740310" cy="199103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390250331"/>
      </p:ext>
    </p:extLst>
  </p:cSld>
  <p:clrMapOvr>
    <a:masterClrMapping/>
  </p:clrMapOvr>
  <p:transition spd="med">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a:bodyPr>
          <a:lstStyle/>
          <a:p>
            <a:r>
              <a:rPr lang="tr-TR" sz="2800" b="1" dirty="0" smtClean="0"/>
              <a:t>SAĞLIK İŞ GÜCÜ HEDEFLERİ VE SAĞLIK EĞİTİMİ</a:t>
            </a:r>
            <a:endParaRPr lang="tr-TR" sz="28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dirty="0" smtClean="0"/>
              <a:t>2023 için hedeflenen 200.000 tabibin yaklaşık 50.000 kadarının aile hekimliği uygulamasındaki aile hekimleri , 38.000 kadarını ise Özel Sektördeki </a:t>
            </a:r>
            <a:r>
              <a:rPr lang="tr-TR" dirty="0" err="1" smtClean="0"/>
              <a:t>Tabibler</a:t>
            </a:r>
            <a:r>
              <a:rPr lang="tr-TR" dirty="0" smtClean="0"/>
              <a:t> olacağı tahmin edilmektedir.Yine 200.000 tabibin 53.000 kadarının 1.basamakta olacağı 110.000 uzman </a:t>
            </a:r>
            <a:r>
              <a:rPr lang="tr-TR" dirty="0" err="1" smtClean="0"/>
              <a:t>tabib</a:t>
            </a:r>
            <a:r>
              <a:rPr lang="tr-TR" dirty="0" smtClean="0"/>
              <a:t> ve 25.000 kadar da uzmanlık eğitimine devam eden tabip olacağı beklenmektedir.</a:t>
            </a:r>
          </a:p>
          <a:p>
            <a:pPr algn="just"/>
            <a:r>
              <a:rPr lang="tr-TR" dirty="0" smtClean="0"/>
              <a:t>2023 yılı için belirlenen 200.000 hedefine göre tıp fakültelerinin alması gereken öğrenci sayıları SHGM tarafından </a:t>
            </a:r>
            <a:r>
              <a:rPr lang="tr-TR" dirty="0" err="1" smtClean="0"/>
              <a:t>projekte</a:t>
            </a:r>
            <a:r>
              <a:rPr lang="tr-TR" dirty="0" smtClean="0"/>
              <a:t> edilmiştir.Nüfus artış hızı da dikkate alınarak hedef yıldaki 1000 kişiye düşen personel sayısının sonraki yıllarda sabit kalması için gereken yıllık yeni öğrenci sayısı ise 5.215 bulunmuştur.</a:t>
            </a:r>
            <a:endParaRPr lang="tr-TR" dirty="0"/>
          </a:p>
        </p:txBody>
      </p:sp>
    </p:spTree>
    <p:extLst>
      <p:ext uri="{BB962C8B-B14F-4D97-AF65-F5344CB8AC3E}">
        <p14:creationId xmlns:p14="http://schemas.microsoft.com/office/powerpoint/2010/main" val="1147790491"/>
      </p:ext>
    </p:extLst>
  </p:cSld>
  <p:clrMapOvr>
    <a:masterClrMapping/>
  </p:clrMapOvr>
  <p:transition spd="med">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12496347" cy="7034981"/>
          </a:xfrm>
        </p:spPr>
      </p:pic>
      <p:sp>
        <p:nvSpPr>
          <p:cNvPr id="2" name="Unvan 1"/>
          <p:cNvSpPr>
            <a:spLocks noGrp="1"/>
          </p:cNvSpPr>
          <p:nvPr>
            <p:ph type="title"/>
          </p:nvPr>
        </p:nvSpPr>
        <p:spPr>
          <a:xfrm>
            <a:off x="2810435" y="672353"/>
            <a:ext cx="8969189" cy="578223"/>
          </a:xfrm>
        </p:spPr>
        <p:txBody>
          <a:bodyPr>
            <a:normAutofit/>
          </a:bodyPr>
          <a:lstStyle/>
          <a:p>
            <a:r>
              <a:rPr lang="tr-TR" sz="2800" b="1" dirty="0" smtClean="0"/>
              <a:t>SAĞLIK İŞ GÜCÜ HEDEFLERİ VE SAĞLIK EĞİTİMİ</a:t>
            </a:r>
            <a:endParaRPr lang="tr-TR" sz="28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a:p>
        </p:txBody>
      </p:sp>
      <p:graphicFrame>
        <p:nvGraphicFramePr>
          <p:cNvPr id="6" name="5 Tablo"/>
          <p:cNvGraphicFramePr>
            <a:graphicFrameLocks noGrp="1"/>
          </p:cNvGraphicFramePr>
          <p:nvPr/>
        </p:nvGraphicFramePr>
        <p:xfrm>
          <a:off x="693172" y="1709835"/>
          <a:ext cx="10943304" cy="5148165"/>
        </p:xfrm>
        <a:graphic>
          <a:graphicData uri="http://schemas.openxmlformats.org/drawingml/2006/table">
            <a:tbl>
              <a:tblPr firstRow="1" bandRow="1">
                <a:tableStyleId>{5C22544A-7EE6-4342-B048-85BDC9FD1C3A}</a:tableStyleId>
              </a:tblPr>
              <a:tblGrid>
                <a:gridCol w="2735826"/>
                <a:gridCol w="2735826"/>
                <a:gridCol w="2735826"/>
                <a:gridCol w="2735826"/>
              </a:tblGrid>
              <a:tr h="350165">
                <a:tc>
                  <a:txBody>
                    <a:bodyPr/>
                    <a:lstStyle/>
                    <a:p>
                      <a:r>
                        <a:rPr lang="tr-TR" b="1" dirty="0" smtClean="0"/>
                        <a:t>ÖĞRETİM YILI </a:t>
                      </a:r>
                      <a:endParaRPr lang="tr-TR" b="1" dirty="0"/>
                    </a:p>
                  </a:txBody>
                  <a:tcPr/>
                </a:tc>
                <a:tc>
                  <a:txBody>
                    <a:bodyPr/>
                    <a:lstStyle/>
                    <a:p>
                      <a:r>
                        <a:rPr lang="tr-TR" b="1" dirty="0" smtClean="0"/>
                        <a:t>YENİ KAYIT</a:t>
                      </a:r>
                      <a:endParaRPr lang="tr-TR" b="1" dirty="0"/>
                    </a:p>
                  </a:txBody>
                  <a:tcPr/>
                </a:tc>
                <a:tc>
                  <a:txBody>
                    <a:bodyPr/>
                    <a:lstStyle/>
                    <a:p>
                      <a:r>
                        <a:rPr lang="tr-TR" b="1" dirty="0" smtClean="0"/>
                        <a:t>MEZUN</a:t>
                      </a:r>
                      <a:endParaRPr lang="tr-TR" b="1" dirty="0"/>
                    </a:p>
                  </a:txBody>
                  <a:tcPr/>
                </a:tc>
                <a:tc>
                  <a:txBody>
                    <a:bodyPr/>
                    <a:lstStyle/>
                    <a:p>
                      <a:r>
                        <a:rPr lang="tr-TR" b="1" dirty="0" smtClean="0"/>
                        <a:t>TABİP</a:t>
                      </a:r>
                      <a:r>
                        <a:rPr lang="tr-TR" b="1" baseline="0" dirty="0" smtClean="0"/>
                        <a:t>  SAYISI</a:t>
                      </a:r>
                      <a:endParaRPr lang="tr-TR" b="1" dirty="0"/>
                    </a:p>
                  </a:txBody>
                  <a:tcPr/>
                </a:tc>
              </a:tr>
              <a:tr h="320985">
                <a:tc>
                  <a:txBody>
                    <a:bodyPr/>
                    <a:lstStyle/>
                    <a:p>
                      <a:r>
                        <a:rPr lang="tr-TR" sz="1400" b="1" dirty="0" smtClean="0"/>
                        <a:t>2008-2009</a:t>
                      </a:r>
                      <a:endParaRPr lang="tr-TR" sz="1400" b="1" dirty="0"/>
                    </a:p>
                  </a:txBody>
                  <a:tcPr/>
                </a:tc>
                <a:tc>
                  <a:txBody>
                    <a:bodyPr/>
                    <a:lstStyle/>
                    <a:p>
                      <a:pPr algn="ctr"/>
                      <a:r>
                        <a:rPr lang="tr-TR" sz="1400" dirty="0" smtClean="0"/>
                        <a:t>8,087</a:t>
                      </a:r>
                      <a:endParaRPr lang="tr-TR" sz="1400" dirty="0"/>
                    </a:p>
                  </a:txBody>
                  <a:tcPr/>
                </a:tc>
                <a:tc>
                  <a:txBody>
                    <a:bodyPr/>
                    <a:lstStyle/>
                    <a:p>
                      <a:pPr algn="ctr"/>
                      <a:endParaRPr lang="tr-TR" sz="1400"/>
                    </a:p>
                  </a:txBody>
                  <a:tcPr/>
                </a:tc>
                <a:tc>
                  <a:txBody>
                    <a:bodyPr/>
                    <a:lstStyle/>
                    <a:p>
                      <a:pPr algn="ctr"/>
                      <a:endParaRPr lang="tr-TR" sz="1400"/>
                    </a:p>
                  </a:txBody>
                  <a:tcPr/>
                </a:tc>
              </a:tr>
              <a:tr h="320985">
                <a:tc>
                  <a:txBody>
                    <a:bodyPr/>
                    <a:lstStyle/>
                    <a:p>
                      <a:r>
                        <a:rPr lang="tr-TR" sz="1400" b="1" dirty="0" smtClean="0"/>
                        <a:t>2009-2010</a:t>
                      </a:r>
                      <a:endParaRPr lang="tr-TR" sz="1400" b="1" dirty="0"/>
                    </a:p>
                  </a:txBody>
                  <a:tcPr/>
                </a:tc>
                <a:tc>
                  <a:txBody>
                    <a:bodyPr/>
                    <a:lstStyle/>
                    <a:p>
                      <a:pPr algn="ctr"/>
                      <a:r>
                        <a:rPr lang="tr-TR" sz="1400" dirty="0" smtClean="0"/>
                        <a:t>9,299</a:t>
                      </a:r>
                      <a:endParaRPr lang="tr-TR" sz="1400" dirty="0"/>
                    </a:p>
                  </a:txBody>
                  <a:tcPr/>
                </a:tc>
                <a:tc>
                  <a:txBody>
                    <a:bodyPr/>
                    <a:lstStyle/>
                    <a:p>
                      <a:pPr algn="ctr"/>
                      <a:endParaRPr lang="tr-TR" sz="1400"/>
                    </a:p>
                  </a:txBody>
                  <a:tcPr/>
                </a:tc>
                <a:tc>
                  <a:txBody>
                    <a:bodyPr/>
                    <a:lstStyle/>
                    <a:p>
                      <a:pPr algn="ctr"/>
                      <a:endParaRPr lang="tr-TR" sz="1400" dirty="0"/>
                    </a:p>
                  </a:txBody>
                  <a:tcPr/>
                </a:tc>
              </a:tr>
              <a:tr h="320985">
                <a:tc>
                  <a:txBody>
                    <a:bodyPr/>
                    <a:lstStyle/>
                    <a:p>
                      <a:r>
                        <a:rPr lang="tr-TR" sz="1400" b="1" dirty="0" smtClean="0"/>
                        <a:t>2010-2011</a:t>
                      </a:r>
                      <a:endParaRPr lang="tr-TR" sz="1400" b="1" dirty="0"/>
                    </a:p>
                  </a:txBody>
                  <a:tcPr/>
                </a:tc>
                <a:tc>
                  <a:txBody>
                    <a:bodyPr/>
                    <a:lstStyle/>
                    <a:p>
                      <a:pPr algn="ctr"/>
                      <a:r>
                        <a:rPr lang="tr-TR" sz="1400" dirty="0" smtClean="0"/>
                        <a:t>9,860</a:t>
                      </a:r>
                      <a:endParaRPr lang="tr-TR" sz="1400" dirty="0"/>
                    </a:p>
                  </a:txBody>
                  <a:tcPr/>
                </a:tc>
                <a:tc>
                  <a:txBody>
                    <a:bodyPr/>
                    <a:lstStyle/>
                    <a:p>
                      <a:pPr algn="ctr"/>
                      <a:endParaRPr lang="tr-TR" sz="1400" dirty="0"/>
                    </a:p>
                  </a:txBody>
                  <a:tcPr/>
                </a:tc>
                <a:tc>
                  <a:txBody>
                    <a:bodyPr/>
                    <a:lstStyle/>
                    <a:p>
                      <a:pPr algn="ctr"/>
                      <a:endParaRPr lang="tr-TR" sz="1400" dirty="0"/>
                    </a:p>
                  </a:txBody>
                  <a:tcPr/>
                </a:tc>
              </a:tr>
              <a:tr h="320985">
                <a:tc>
                  <a:txBody>
                    <a:bodyPr/>
                    <a:lstStyle/>
                    <a:p>
                      <a:r>
                        <a:rPr lang="tr-TR" sz="1400" b="1" dirty="0" smtClean="0"/>
                        <a:t>2011-2012</a:t>
                      </a:r>
                      <a:endParaRPr lang="tr-TR" sz="1400" b="1" dirty="0"/>
                    </a:p>
                  </a:txBody>
                  <a:tcPr/>
                </a:tc>
                <a:tc>
                  <a:txBody>
                    <a:bodyPr/>
                    <a:lstStyle/>
                    <a:p>
                      <a:pPr algn="ctr"/>
                      <a:r>
                        <a:rPr lang="tr-TR" sz="1400" dirty="0" smtClean="0"/>
                        <a:t>10,632</a:t>
                      </a:r>
                      <a:endParaRPr lang="tr-TR" sz="1400" dirty="0"/>
                    </a:p>
                  </a:txBody>
                  <a:tcPr/>
                </a:tc>
                <a:tc>
                  <a:txBody>
                    <a:bodyPr/>
                    <a:lstStyle/>
                    <a:p>
                      <a:pPr algn="ctr"/>
                      <a:endParaRPr lang="tr-TR" sz="1400"/>
                    </a:p>
                  </a:txBody>
                  <a:tcPr/>
                </a:tc>
                <a:tc>
                  <a:txBody>
                    <a:bodyPr/>
                    <a:lstStyle/>
                    <a:p>
                      <a:pPr algn="ctr"/>
                      <a:endParaRPr lang="tr-TR" sz="1400" dirty="0"/>
                    </a:p>
                  </a:txBody>
                  <a:tcPr/>
                </a:tc>
              </a:tr>
              <a:tr h="320985">
                <a:tc>
                  <a:txBody>
                    <a:bodyPr/>
                    <a:lstStyle/>
                    <a:p>
                      <a:r>
                        <a:rPr lang="tr-TR" sz="1400" b="1" dirty="0" smtClean="0"/>
                        <a:t>2012-2013</a:t>
                      </a:r>
                      <a:endParaRPr lang="tr-TR" sz="1400" b="1" dirty="0"/>
                    </a:p>
                  </a:txBody>
                  <a:tcPr/>
                </a:tc>
                <a:tc>
                  <a:txBody>
                    <a:bodyPr/>
                    <a:lstStyle/>
                    <a:p>
                      <a:pPr algn="ctr"/>
                      <a:r>
                        <a:rPr lang="tr-TR" sz="1400" dirty="0" smtClean="0"/>
                        <a:t>11,431</a:t>
                      </a:r>
                      <a:endParaRPr lang="tr-TR" sz="1400" dirty="0"/>
                    </a:p>
                  </a:txBody>
                  <a:tcPr/>
                </a:tc>
                <a:tc>
                  <a:txBody>
                    <a:bodyPr/>
                    <a:lstStyle/>
                    <a:p>
                      <a:pPr algn="ctr"/>
                      <a:endParaRPr lang="tr-TR" sz="1400"/>
                    </a:p>
                  </a:txBody>
                  <a:tcPr/>
                </a:tc>
                <a:tc>
                  <a:txBody>
                    <a:bodyPr/>
                    <a:lstStyle/>
                    <a:p>
                      <a:pPr algn="ctr"/>
                      <a:endParaRPr lang="tr-TR" sz="1400" dirty="0"/>
                    </a:p>
                  </a:txBody>
                  <a:tcPr/>
                </a:tc>
              </a:tr>
              <a:tr h="217347">
                <a:tc>
                  <a:txBody>
                    <a:bodyPr/>
                    <a:lstStyle/>
                    <a:p>
                      <a:r>
                        <a:rPr lang="tr-TR" sz="1400" b="1" dirty="0" smtClean="0"/>
                        <a:t>2013-2014</a:t>
                      </a:r>
                      <a:endParaRPr lang="tr-TR" sz="1400" b="1" dirty="0"/>
                    </a:p>
                  </a:txBody>
                  <a:tcPr/>
                </a:tc>
                <a:tc>
                  <a:txBody>
                    <a:bodyPr/>
                    <a:lstStyle/>
                    <a:p>
                      <a:pPr algn="ctr"/>
                      <a:r>
                        <a:rPr lang="tr-TR" sz="1400" dirty="0" smtClean="0"/>
                        <a:t>11,431</a:t>
                      </a:r>
                      <a:endParaRPr lang="tr-TR" sz="1400" dirty="0"/>
                    </a:p>
                  </a:txBody>
                  <a:tcPr/>
                </a:tc>
                <a:tc>
                  <a:txBody>
                    <a:bodyPr/>
                    <a:lstStyle/>
                    <a:p>
                      <a:pPr algn="ctr"/>
                      <a:r>
                        <a:rPr lang="tr-TR" sz="1400" dirty="0" smtClean="0"/>
                        <a:t>7,806</a:t>
                      </a:r>
                      <a:endParaRPr lang="tr-TR" sz="1400" dirty="0"/>
                    </a:p>
                  </a:txBody>
                  <a:tcPr/>
                </a:tc>
                <a:tc>
                  <a:txBody>
                    <a:bodyPr/>
                    <a:lstStyle/>
                    <a:p>
                      <a:pPr algn="ctr"/>
                      <a:r>
                        <a:rPr lang="tr-TR" sz="1400" dirty="0" smtClean="0"/>
                        <a:t>134,397</a:t>
                      </a:r>
                      <a:endParaRPr lang="tr-TR" sz="1400" dirty="0"/>
                    </a:p>
                  </a:txBody>
                  <a:tcPr/>
                </a:tc>
              </a:tr>
              <a:tr h="265525">
                <a:tc>
                  <a:txBody>
                    <a:bodyPr/>
                    <a:lstStyle/>
                    <a:p>
                      <a:r>
                        <a:rPr lang="tr-TR" sz="1400" b="1" dirty="0" smtClean="0"/>
                        <a:t>2014-2015</a:t>
                      </a:r>
                      <a:endParaRPr lang="tr-TR" sz="1400" b="1" dirty="0"/>
                    </a:p>
                  </a:txBody>
                  <a:tcPr/>
                </a:tc>
                <a:tc>
                  <a:txBody>
                    <a:bodyPr/>
                    <a:lstStyle/>
                    <a:p>
                      <a:pPr algn="ctr"/>
                      <a:r>
                        <a:rPr lang="tr-TR" sz="1400" dirty="0" smtClean="0"/>
                        <a:t>12,000</a:t>
                      </a:r>
                      <a:endParaRPr lang="tr-TR" sz="1400" dirty="0"/>
                    </a:p>
                  </a:txBody>
                  <a:tcPr/>
                </a:tc>
                <a:tc>
                  <a:txBody>
                    <a:bodyPr/>
                    <a:lstStyle/>
                    <a:p>
                      <a:pPr algn="ctr"/>
                      <a:r>
                        <a:rPr lang="tr-TR" sz="1400" dirty="0" smtClean="0"/>
                        <a:t>8,975</a:t>
                      </a:r>
                      <a:endParaRPr lang="tr-TR" sz="1400" dirty="0"/>
                    </a:p>
                  </a:txBody>
                  <a:tcPr/>
                </a:tc>
                <a:tc>
                  <a:txBody>
                    <a:bodyPr/>
                    <a:lstStyle/>
                    <a:p>
                      <a:pPr algn="ctr"/>
                      <a:r>
                        <a:rPr lang="tr-TR" sz="1400" dirty="0" smtClean="0"/>
                        <a:t>141,706</a:t>
                      </a:r>
                      <a:endParaRPr lang="tr-TR" sz="1400" dirty="0"/>
                    </a:p>
                  </a:txBody>
                  <a:tcPr/>
                </a:tc>
              </a:tr>
              <a:tr h="320985">
                <a:tc>
                  <a:txBody>
                    <a:bodyPr/>
                    <a:lstStyle/>
                    <a:p>
                      <a:r>
                        <a:rPr lang="tr-TR" sz="1400" b="1" dirty="0" smtClean="0"/>
                        <a:t>2015-2016</a:t>
                      </a:r>
                      <a:endParaRPr lang="tr-TR" sz="1400" b="1" dirty="0"/>
                    </a:p>
                  </a:txBody>
                  <a:tcPr/>
                </a:tc>
                <a:tc>
                  <a:txBody>
                    <a:bodyPr/>
                    <a:lstStyle/>
                    <a:p>
                      <a:pPr algn="ctr"/>
                      <a:r>
                        <a:rPr lang="tr-TR" sz="1400" dirty="0" smtClean="0"/>
                        <a:t>10,000</a:t>
                      </a:r>
                      <a:endParaRPr lang="tr-TR" sz="1400" dirty="0"/>
                    </a:p>
                  </a:txBody>
                  <a:tcPr/>
                </a:tc>
                <a:tc>
                  <a:txBody>
                    <a:bodyPr/>
                    <a:lstStyle/>
                    <a:p>
                      <a:pPr algn="ctr"/>
                      <a:r>
                        <a:rPr lang="tr-TR" sz="1400" dirty="0" smtClean="0"/>
                        <a:t>9,517</a:t>
                      </a:r>
                      <a:endParaRPr lang="tr-TR" sz="1400" dirty="0"/>
                    </a:p>
                  </a:txBody>
                  <a:tcPr/>
                </a:tc>
                <a:tc>
                  <a:txBody>
                    <a:bodyPr/>
                    <a:lstStyle/>
                    <a:p>
                      <a:pPr algn="ctr"/>
                      <a:r>
                        <a:rPr lang="tr-TR" sz="1400" dirty="0" smtClean="0"/>
                        <a:t>149,466</a:t>
                      </a:r>
                      <a:endParaRPr lang="tr-TR" sz="1400" dirty="0"/>
                    </a:p>
                  </a:txBody>
                  <a:tcPr/>
                </a:tc>
              </a:tr>
              <a:tr h="320985">
                <a:tc>
                  <a:txBody>
                    <a:bodyPr/>
                    <a:lstStyle/>
                    <a:p>
                      <a:r>
                        <a:rPr lang="tr-TR" sz="1400" b="1" dirty="0" smtClean="0"/>
                        <a:t>2016-2017</a:t>
                      </a:r>
                      <a:endParaRPr lang="tr-TR" sz="1400" b="1" dirty="0"/>
                    </a:p>
                  </a:txBody>
                  <a:tcPr/>
                </a:tc>
                <a:tc>
                  <a:txBody>
                    <a:bodyPr/>
                    <a:lstStyle/>
                    <a:p>
                      <a:pPr algn="ctr"/>
                      <a:r>
                        <a:rPr lang="tr-TR" sz="1400" dirty="0" smtClean="0"/>
                        <a:t>7,500</a:t>
                      </a:r>
                      <a:endParaRPr lang="tr-TR" sz="1400" dirty="0"/>
                    </a:p>
                  </a:txBody>
                  <a:tcPr/>
                </a:tc>
                <a:tc>
                  <a:txBody>
                    <a:bodyPr/>
                    <a:lstStyle/>
                    <a:p>
                      <a:pPr algn="ctr"/>
                      <a:r>
                        <a:rPr lang="tr-TR" sz="1400" dirty="0" smtClean="0"/>
                        <a:t>10,262</a:t>
                      </a:r>
                      <a:endParaRPr lang="tr-TR" sz="1400" dirty="0"/>
                    </a:p>
                  </a:txBody>
                  <a:tcPr/>
                </a:tc>
                <a:tc>
                  <a:txBody>
                    <a:bodyPr/>
                    <a:lstStyle/>
                    <a:p>
                      <a:pPr algn="ctr"/>
                      <a:r>
                        <a:rPr lang="tr-TR" sz="1400" dirty="0" smtClean="0"/>
                        <a:t>157,874</a:t>
                      </a:r>
                      <a:endParaRPr lang="tr-TR" sz="1400" dirty="0"/>
                    </a:p>
                  </a:txBody>
                  <a:tcPr/>
                </a:tc>
              </a:tr>
              <a:tr h="320985">
                <a:tc>
                  <a:txBody>
                    <a:bodyPr/>
                    <a:lstStyle/>
                    <a:p>
                      <a:r>
                        <a:rPr lang="tr-TR" sz="1400" b="1" dirty="0" smtClean="0"/>
                        <a:t>2017-2018</a:t>
                      </a:r>
                      <a:endParaRPr lang="tr-TR" sz="1400" b="1" dirty="0"/>
                    </a:p>
                  </a:txBody>
                  <a:tcPr/>
                </a:tc>
                <a:tc>
                  <a:txBody>
                    <a:bodyPr/>
                    <a:lstStyle/>
                    <a:p>
                      <a:pPr algn="ctr"/>
                      <a:r>
                        <a:rPr lang="tr-TR" sz="1400" dirty="0" smtClean="0"/>
                        <a:t>5,250</a:t>
                      </a:r>
                      <a:endParaRPr lang="tr-TR" sz="1400" dirty="0"/>
                    </a:p>
                  </a:txBody>
                  <a:tcPr/>
                </a:tc>
                <a:tc>
                  <a:txBody>
                    <a:bodyPr/>
                    <a:lstStyle/>
                    <a:p>
                      <a:pPr algn="ctr"/>
                      <a:r>
                        <a:rPr lang="tr-TR" sz="1400" dirty="0" smtClean="0"/>
                        <a:t>11,033</a:t>
                      </a:r>
                      <a:endParaRPr lang="tr-TR" sz="1400" dirty="0"/>
                    </a:p>
                  </a:txBody>
                  <a:tcPr/>
                </a:tc>
                <a:tc>
                  <a:txBody>
                    <a:bodyPr/>
                    <a:lstStyle/>
                    <a:p>
                      <a:pPr algn="ctr"/>
                      <a:r>
                        <a:rPr lang="tr-TR" sz="1400" dirty="0" smtClean="0"/>
                        <a:t>166,950</a:t>
                      </a:r>
                      <a:endParaRPr lang="tr-TR" sz="1400" dirty="0"/>
                    </a:p>
                  </a:txBody>
                  <a:tcPr/>
                </a:tc>
              </a:tr>
              <a:tr h="320985">
                <a:tc>
                  <a:txBody>
                    <a:bodyPr/>
                    <a:lstStyle/>
                    <a:p>
                      <a:r>
                        <a:rPr lang="tr-TR" sz="1400" b="1" dirty="0" smtClean="0"/>
                        <a:t>2018-2019</a:t>
                      </a:r>
                      <a:endParaRPr lang="tr-TR" sz="1400" b="1" dirty="0"/>
                    </a:p>
                  </a:txBody>
                  <a:tcPr/>
                </a:tc>
                <a:tc>
                  <a:txBody>
                    <a:bodyPr/>
                    <a:lstStyle/>
                    <a:p>
                      <a:pPr algn="ctr"/>
                      <a:endParaRPr lang="tr-TR" sz="1400" dirty="0"/>
                    </a:p>
                  </a:txBody>
                  <a:tcPr/>
                </a:tc>
                <a:tc>
                  <a:txBody>
                    <a:bodyPr/>
                    <a:lstStyle/>
                    <a:p>
                      <a:pPr algn="ctr"/>
                      <a:r>
                        <a:rPr lang="tr-TR" sz="1400" dirty="0" smtClean="0"/>
                        <a:t>11,033</a:t>
                      </a:r>
                      <a:endParaRPr lang="tr-TR" sz="1400" dirty="0"/>
                    </a:p>
                  </a:txBody>
                  <a:tcPr/>
                </a:tc>
                <a:tc>
                  <a:txBody>
                    <a:bodyPr/>
                    <a:lstStyle/>
                    <a:p>
                      <a:pPr algn="ctr"/>
                      <a:r>
                        <a:rPr lang="tr-TR" sz="1400" dirty="0" smtClean="0"/>
                        <a:t>175,913</a:t>
                      </a:r>
                      <a:endParaRPr lang="tr-TR" sz="1400" dirty="0"/>
                    </a:p>
                  </a:txBody>
                  <a:tcPr/>
                </a:tc>
              </a:tr>
              <a:tr h="320985">
                <a:tc>
                  <a:txBody>
                    <a:bodyPr/>
                    <a:lstStyle/>
                    <a:p>
                      <a:r>
                        <a:rPr lang="tr-TR" sz="1400" b="1" dirty="0" smtClean="0"/>
                        <a:t>2019-2020</a:t>
                      </a:r>
                      <a:endParaRPr lang="tr-TR" sz="1400" b="1" dirty="0"/>
                    </a:p>
                  </a:txBody>
                  <a:tcPr/>
                </a:tc>
                <a:tc>
                  <a:txBody>
                    <a:bodyPr/>
                    <a:lstStyle/>
                    <a:p>
                      <a:pPr algn="ctr"/>
                      <a:endParaRPr lang="tr-TR" sz="1400" dirty="0"/>
                    </a:p>
                  </a:txBody>
                  <a:tcPr/>
                </a:tc>
                <a:tc>
                  <a:txBody>
                    <a:bodyPr/>
                    <a:lstStyle/>
                    <a:p>
                      <a:pPr algn="ctr"/>
                      <a:r>
                        <a:rPr lang="tr-TR" sz="1400" dirty="0" smtClean="0"/>
                        <a:t>11,582</a:t>
                      </a:r>
                      <a:endParaRPr lang="tr-TR" sz="1400" dirty="0"/>
                    </a:p>
                  </a:txBody>
                  <a:tcPr/>
                </a:tc>
                <a:tc>
                  <a:txBody>
                    <a:bodyPr/>
                    <a:lstStyle/>
                    <a:p>
                      <a:pPr algn="ctr"/>
                      <a:r>
                        <a:rPr lang="tr-TR" sz="1400" dirty="0" smtClean="0"/>
                        <a:t>185,314</a:t>
                      </a:r>
                      <a:endParaRPr lang="tr-TR" sz="1400" dirty="0"/>
                    </a:p>
                  </a:txBody>
                  <a:tcPr/>
                </a:tc>
              </a:tr>
              <a:tr h="320985">
                <a:tc>
                  <a:txBody>
                    <a:bodyPr/>
                    <a:lstStyle/>
                    <a:p>
                      <a:r>
                        <a:rPr lang="tr-TR" sz="1400" b="1" dirty="0" smtClean="0"/>
                        <a:t>2020-2021</a:t>
                      </a:r>
                      <a:endParaRPr lang="tr-TR" sz="1400" b="1" dirty="0"/>
                    </a:p>
                  </a:txBody>
                  <a:tcPr/>
                </a:tc>
                <a:tc>
                  <a:txBody>
                    <a:bodyPr/>
                    <a:lstStyle/>
                    <a:p>
                      <a:pPr algn="ctr"/>
                      <a:endParaRPr lang="tr-TR" sz="1400" dirty="0"/>
                    </a:p>
                  </a:txBody>
                  <a:tcPr/>
                </a:tc>
                <a:tc>
                  <a:txBody>
                    <a:bodyPr/>
                    <a:lstStyle/>
                    <a:p>
                      <a:pPr algn="ctr"/>
                      <a:r>
                        <a:rPr lang="tr-TR" sz="1400" dirty="0" smtClean="0"/>
                        <a:t>9,652</a:t>
                      </a:r>
                      <a:endParaRPr lang="tr-TR" sz="1400" dirty="0"/>
                    </a:p>
                  </a:txBody>
                  <a:tcPr/>
                </a:tc>
                <a:tc>
                  <a:txBody>
                    <a:bodyPr/>
                    <a:lstStyle/>
                    <a:p>
                      <a:pPr algn="ctr"/>
                      <a:r>
                        <a:rPr lang="tr-TR" sz="1400" dirty="0" smtClean="0"/>
                        <a:t>192,668</a:t>
                      </a:r>
                      <a:endParaRPr lang="tr-TR" sz="1400" dirty="0"/>
                    </a:p>
                  </a:txBody>
                  <a:tcPr/>
                </a:tc>
              </a:tr>
              <a:tr h="320985">
                <a:tc>
                  <a:txBody>
                    <a:bodyPr/>
                    <a:lstStyle/>
                    <a:p>
                      <a:r>
                        <a:rPr lang="tr-TR" sz="1400" b="1" dirty="0" smtClean="0"/>
                        <a:t>2021-2022</a:t>
                      </a:r>
                      <a:endParaRPr lang="tr-TR" sz="1400" b="1" dirty="0"/>
                    </a:p>
                  </a:txBody>
                  <a:tcPr/>
                </a:tc>
                <a:tc>
                  <a:txBody>
                    <a:bodyPr/>
                    <a:lstStyle/>
                    <a:p>
                      <a:pPr algn="ctr"/>
                      <a:endParaRPr lang="tr-TR" sz="1400" dirty="0"/>
                    </a:p>
                  </a:txBody>
                  <a:tcPr/>
                </a:tc>
                <a:tc>
                  <a:txBody>
                    <a:bodyPr/>
                    <a:lstStyle/>
                    <a:p>
                      <a:pPr algn="ctr"/>
                      <a:r>
                        <a:rPr lang="tr-TR" sz="1400" dirty="0" smtClean="0"/>
                        <a:t>7,239</a:t>
                      </a:r>
                      <a:endParaRPr lang="tr-TR" sz="1400" dirty="0"/>
                    </a:p>
                  </a:txBody>
                  <a:tcPr/>
                </a:tc>
                <a:tc>
                  <a:txBody>
                    <a:bodyPr/>
                    <a:lstStyle/>
                    <a:p>
                      <a:pPr algn="ctr"/>
                      <a:r>
                        <a:rPr lang="tr-TR" sz="1400" dirty="0" smtClean="0"/>
                        <a:t>197,518</a:t>
                      </a:r>
                      <a:endParaRPr lang="tr-TR" sz="1400" dirty="0"/>
                    </a:p>
                  </a:txBody>
                  <a:tcPr/>
                </a:tc>
              </a:tr>
              <a:tr h="320985">
                <a:tc>
                  <a:txBody>
                    <a:bodyPr/>
                    <a:lstStyle/>
                    <a:p>
                      <a:r>
                        <a:rPr lang="tr-TR" sz="1400" b="1" dirty="0" smtClean="0"/>
                        <a:t>2022-2023</a:t>
                      </a:r>
                      <a:endParaRPr lang="tr-TR" sz="1400" b="1" dirty="0"/>
                    </a:p>
                  </a:txBody>
                  <a:tcPr/>
                </a:tc>
                <a:tc>
                  <a:txBody>
                    <a:bodyPr/>
                    <a:lstStyle/>
                    <a:p>
                      <a:pPr algn="ctr"/>
                      <a:endParaRPr lang="tr-TR" sz="1400" dirty="0"/>
                    </a:p>
                  </a:txBody>
                  <a:tcPr/>
                </a:tc>
                <a:tc>
                  <a:txBody>
                    <a:bodyPr/>
                    <a:lstStyle/>
                    <a:p>
                      <a:pPr algn="ctr"/>
                      <a:r>
                        <a:rPr lang="tr-TR" sz="1400" dirty="0" smtClean="0"/>
                        <a:t>5,067</a:t>
                      </a:r>
                      <a:endParaRPr lang="tr-TR" sz="1400" dirty="0"/>
                    </a:p>
                  </a:txBody>
                  <a:tcPr/>
                </a:tc>
                <a:tc>
                  <a:txBody>
                    <a:bodyPr/>
                    <a:lstStyle/>
                    <a:p>
                      <a:pPr algn="ctr"/>
                      <a:r>
                        <a:rPr lang="tr-TR" sz="1400" dirty="0" smtClean="0"/>
                        <a:t>200,136</a:t>
                      </a:r>
                      <a:endParaRPr lang="tr-TR" sz="1400" dirty="0"/>
                    </a:p>
                  </a:txBody>
                  <a:tcPr/>
                </a:tc>
              </a:tr>
            </a:tbl>
          </a:graphicData>
        </a:graphic>
      </p:graphicFrame>
    </p:spTree>
    <p:extLst>
      <p:ext uri="{BB962C8B-B14F-4D97-AF65-F5344CB8AC3E}">
        <p14:creationId xmlns:p14="http://schemas.microsoft.com/office/powerpoint/2010/main" val="2582930245"/>
      </p:ext>
    </p:extLst>
  </p:cSld>
  <p:clrMapOvr>
    <a:masterClrMapping/>
  </p:clrMapOvr>
  <p:transition spd="med">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a:bodyPr>
          <a:lstStyle/>
          <a:p>
            <a:r>
              <a:rPr lang="tr-TR" sz="2800" b="1" dirty="0" smtClean="0"/>
              <a:t>SAĞLIK İŞ GÜCÜ HEDEFLERİ VE SAĞLIK EĞİTİMİ</a:t>
            </a:r>
            <a:endParaRPr lang="tr-TR" sz="28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b="1" dirty="0" smtClean="0"/>
              <a:t>SONUÇ  :</a:t>
            </a:r>
          </a:p>
          <a:p>
            <a:pPr algn="just"/>
            <a:endParaRPr lang="tr-TR" dirty="0" smtClean="0"/>
          </a:p>
          <a:p>
            <a:pPr algn="just"/>
            <a:r>
              <a:rPr lang="tr-TR" dirty="0" smtClean="0"/>
              <a:t>Tıp Fakültelerindeki mevcut öğrenci alımının devamında oluşacak tabip sayısı ile 2023 hedefine göre ayarlanmış öğrenci alımı olması durumunda oluşacak tabip sayısı arasında yaklaşık 5000 fark bulunmaktadır.</a:t>
            </a:r>
            <a:endParaRPr lang="tr-TR" dirty="0"/>
          </a:p>
        </p:txBody>
      </p:sp>
    </p:spTree>
    <p:extLst>
      <p:ext uri="{BB962C8B-B14F-4D97-AF65-F5344CB8AC3E}">
        <p14:creationId xmlns:p14="http://schemas.microsoft.com/office/powerpoint/2010/main" val="1204791048"/>
      </p:ext>
    </p:extLst>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a:bodyPr>
          <a:lstStyle/>
          <a:p>
            <a:r>
              <a:rPr lang="tr-TR" sz="2400" b="1" dirty="0" smtClean="0"/>
              <a:t>SAĞLIK İŞ GÜCÜ HEDEFLERİ VE SAĞLIK EĞİTİMİ</a:t>
            </a:r>
            <a:endParaRPr lang="tr-TR" sz="2400" dirty="0"/>
          </a:p>
        </p:txBody>
      </p:sp>
      <p:sp>
        <p:nvSpPr>
          <p:cNvPr id="5" name="İçerik Yer Tutucusu 2"/>
          <p:cNvSpPr txBox="1">
            <a:spLocks/>
          </p:cNvSpPr>
          <p:nvPr/>
        </p:nvSpPr>
        <p:spPr>
          <a:xfrm>
            <a:off x="0" y="1825625"/>
            <a:ext cx="11779624"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dirty="0" smtClean="0"/>
              <a:t>Daha sonra kapsam genişletilerek 6225 sayılı kanunda tanımlanan tüm meslekleri de içerecek şekilde tekrar düzenlenerek ikinci sürüm olarak Nisan 2013’de 6514 sayılı kanunla tanımlanan meslekleri ve diğer mesleklerdeki son gelişmeleri de içeren üçüncü versiyonu ise Haziran 2014’de tamamlanmıştır. </a:t>
            </a:r>
          </a:p>
          <a:p>
            <a:pPr algn="just"/>
            <a:endParaRPr lang="tr-TR" dirty="0"/>
          </a:p>
        </p:txBody>
      </p:sp>
    </p:spTree>
    <p:extLst>
      <p:ext uri="{BB962C8B-B14F-4D97-AF65-F5344CB8AC3E}">
        <p14:creationId xmlns:p14="http://schemas.microsoft.com/office/powerpoint/2010/main" val="6156197"/>
      </p:ext>
    </p:extLst>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fontScale="90000"/>
          </a:bodyPr>
          <a:lstStyle/>
          <a:p>
            <a:endParaRPr lang="tr-TR"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a:p>
        </p:txBody>
      </p:sp>
      <p:graphicFrame>
        <p:nvGraphicFramePr>
          <p:cNvPr id="6" name="5 Tablo"/>
          <p:cNvGraphicFramePr>
            <a:graphicFrameLocks noGrp="1"/>
          </p:cNvGraphicFramePr>
          <p:nvPr/>
        </p:nvGraphicFramePr>
        <p:xfrm>
          <a:off x="1224115" y="2017525"/>
          <a:ext cx="10028904" cy="3675351"/>
        </p:xfrm>
        <a:graphic>
          <a:graphicData uri="http://schemas.openxmlformats.org/drawingml/2006/table">
            <a:tbl>
              <a:tblPr firstRow="1" bandRow="1">
                <a:tableStyleId>{5C22544A-7EE6-4342-B048-85BDC9FD1C3A}</a:tableStyleId>
              </a:tblPr>
              <a:tblGrid>
                <a:gridCol w="3342968"/>
                <a:gridCol w="3342968"/>
                <a:gridCol w="3342968"/>
              </a:tblGrid>
              <a:tr h="692546">
                <a:tc>
                  <a:txBody>
                    <a:bodyPr/>
                    <a:lstStyle/>
                    <a:p>
                      <a:r>
                        <a:rPr lang="tr-TR" dirty="0" smtClean="0"/>
                        <a:t>MESLEK</a:t>
                      </a:r>
                      <a:endParaRPr lang="tr-TR" dirty="0"/>
                    </a:p>
                  </a:txBody>
                  <a:tcPr/>
                </a:tc>
                <a:tc>
                  <a:txBody>
                    <a:bodyPr/>
                    <a:lstStyle/>
                    <a:p>
                      <a:r>
                        <a:rPr lang="tr-TR" dirty="0" smtClean="0"/>
                        <a:t>2023 NEDENİ</a:t>
                      </a:r>
                      <a:endParaRPr lang="tr-TR" dirty="0"/>
                    </a:p>
                  </a:txBody>
                  <a:tcPr/>
                </a:tc>
                <a:tc>
                  <a:txBody>
                    <a:bodyPr/>
                    <a:lstStyle/>
                    <a:p>
                      <a:r>
                        <a:rPr lang="tr-TR" sz="1600" dirty="0" smtClean="0"/>
                        <a:t>MEVCUT DURUMUN DEVAMI</a:t>
                      </a:r>
                      <a:r>
                        <a:rPr lang="tr-TR" sz="1600" baseline="0" dirty="0" smtClean="0"/>
                        <a:t> HALİNDE OLUŞACAK ARZ</a:t>
                      </a:r>
                      <a:endParaRPr lang="tr-TR" sz="1600" dirty="0"/>
                    </a:p>
                  </a:txBody>
                  <a:tcPr/>
                </a:tc>
              </a:tr>
              <a:tr h="443472">
                <a:tc>
                  <a:txBody>
                    <a:bodyPr/>
                    <a:lstStyle/>
                    <a:p>
                      <a:r>
                        <a:rPr lang="tr-TR" dirty="0" smtClean="0"/>
                        <a:t>Ameliyathane teknikerliği </a:t>
                      </a:r>
                      <a:endParaRPr lang="tr-TR" dirty="0"/>
                    </a:p>
                  </a:txBody>
                  <a:tcPr/>
                </a:tc>
                <a:tc>
                  <a:txBody>
                    <a:bodyPr/>
                    <a:lstStyle/>
                    <a:p>
                      <a:pPr algn="ctr"/>
                      <a:r>
                        <a:rPr lang="tr-TR" dirty="0" smtClean="0"/>
                        <a:t>10,500</a:t>
                      </a:r>
                      <a:endParaRPr lang="tr-TR" dirty="0"/>
                    </a:p>
                  </a:txBody>
                  <a:tcPr/>
                </a:tc>
                <a:tc>
                  <a:txBody>
                    <a:bodyPr/>
                    <a:lstStyle/>
                    <a:p>
                      <a:pPr algn="ctr"/>
                      <a:r>
                        <a:rPr lang="tr-TR" dirty="0" smtClean="0"/>
                        <a:t>3,006</a:t>
                      </a:r>
                      <a:endParaRPr lang="tr-TR" dirty="0"/>
                    </a:p>
                  </a:txBody>
                  <a:tcPr/>
                </a:tc>
              </a:tr>
              <a:tr h="443472">
                <a:tc>
                  <a:txBody>
                    <a:bodyPr/>
                    <a:lstStyle/>
                    <a:p>
                      <a:r>
                        <a:rPr lang="tr-TR" dirty="0" smtClean="0"/>
                        <a:t>Anestezi teknisyenliği/teknikerliği </a:t>
                      </a:r>
                      <a:endParaRPr lang="tr-TR" dirty="0"/>
                    </a:p>
                  </a:txBody>
                  <a:tcPr/>
                </a:tc>
                <a:tc>
                  <a:txBody>
                    <a:bodyPr/>
                    <a:lstStyle/>
                    <a:p>
                      <a:pPr algn="ctr"/>
                      <a:r>
                        <a:rPr lang="tr-TR" dirty="0" smtClean="0"/>
                        <a:t>10,500</a:t>
                      </a:r>
                      <a:endParaRPr lang="tr-TR" dirty="0"/>
                    </a:p>
                  </a:txBody>
                  <a:tcPr/>
                </a:tc>
                <a:tc>
                  <a:txBody>
                    <a:bodyPr/>
                    <a:lstStyle/>
                    <a:p>
                      <a:pPr algn="ctr"/>
                      <a:r>
                        <a:rPr lang="tr-TR" dirty="0" smtClean="0"/>
                        <a:t>31,500</a:t>
                      </a:r>
                      <a:endParaRPr lang="tr-TR" dirty="0"/>
                    </a:p>
                  </a:txBody>
                  <a:tcPr/>
                </a:tc>
              </a:tr>
              <a:tr h="765445">
                <a:tc>
                  <a:txBody>
                    <a:bodyPr/>
                    <a:lstStyle/>
                    <a:p>
                      <a:r>
                        <a:rPr lang="tr-TR" dirty="0" smtClean="0"/>
                        <a:t>Diş protez teknisyenliği</a:t>
                      </a:r>
                      <a:r>
                        <a:rPr lang="tr-TR" baseline="0" dirty="0" smtClean="0"/>
                        <a:t> /teknikerliği</a:t>
                      </a:r>
                      <a:endParaRPr lang="tr-TR" dirty="0"/>
                    </a:p>
                  </a:txBody>
                  <a:tcPr/>
                </a:tc>
                <a:tc>
                  <a:txBody>
                    <a:bodyPr/>
                    <a:lstStyle/>
                    <a:p>
                      <a:pPr algn="ctr"/>
                      <a:r>
                        <a:rPr lang="tr-TR" dirty="0" smtClean="0"/>
                        <a:t>10,150</a:t>
                      </a:r>
                      <a:endParaRPr lang="tr-TR" dirty="0"/>
                    </a:p>
                  </a:txBody>
                  <a:tcPr anchor="ctr"/>
                </a:tc>
                <a:tc>
                  <a:txBody>
                    <a:bodyPr/>
                    <a:lstStyle/>
                    <a:p>
                      <a:pPr algn="ctr"/>
                      <a:r>
                        <a:rPr lang="tr-TR" dirty="0" smtClean="0"/>
                        <a:t>9,620</a:t>
                      </a:r>
                      <a:endParaRPr lang="tr-TR" dirty="0"/>
                    </a:p>
                  </a:txBody>
                  <a:tcPr anchor="ctr"/>
                </a:tc>
              </a:tr>
              <a:tr h="443472">
                <a:tc>
                  <a:txBody>
                    <a:bodyPr/>
                    <a:lstStyle/>
                    <a:p>
                      <a:r>
                        <a:rPr lang="tr-TR" dirty="0" smtClean="0"/>
                        <a:t>Diyaliz</a:t>
                      </a:r>
                      <a:r>
                        <a:rPr lang="tr-TR" baseline="0" dirty="0" smtClean="0"/>
                        <a:t> teknikerliği</a:t>
                      </a:r>
                      <a:endParaRPr lang="tr-TR" dirty="0"/>
                    </a:p>
                  </a:txBody>
                  <a:tcPr/>
                </a:tc>
                <a:tc>
                  <a:txBody>
                    <a:bodyPr/>
                    <a:lstStyle/>
                    <a:p>
                      <a:pPr algn="ctr"/>
                      <a:r>
                        <a:rPr lang="tr-TR" dirty="0" smtClean="0"/>
                        <a:t>6,300</a:t>
                      </a:r>
                      <a:endParaRPr lang="tr-TR" dirty="0"/>
                    </a:p>
                  </a:txBody>
                  <a:tcPr/>
                </a:tc>
                <a:tc>
                  <a:txBody>
                    <a:bodyPr/>
                    <a:lstStyle/>
                    <a:p>
                      <a:pPr algn="ctr"/>
                      <a:r>
                        <a:rPr lang="tr-TR" dirty="0" smtClean="0"/>
                        <a:t>8,605</a:t>
                      </a:r>
                      <a:endParaRPr lang="tr-TR" dirty="0"/>
                    </a:p>
                  </a:txBody>
                  <a:tcPr/>
                </a:tc>
              </a:tr>
              <a:tr h="443472">
                <a:tc>
                  <a:txBody>
                    <a:bodyPr/>
                    <a:lstStyle/>
                    <a:p>
                      <a:r>
                        <a:rPr lang="tr-TR" dirty="0" smtClean="0"/>
                        <a:t>Tabiplik</a:t>
                      </a:r>
                      <a:endParaRPr lang="tr-TR" dirty="0"/>
                    </a:p>
                  </a:txBody>
                  <a:tcPr/>
                </a:tc>
                <a:tc>
                  <a:txBody>
                    <a:bodyPr/>
                    <a:lstStyle/>
                    <a:p>
                      <a:pPr algn="ctr"/>
                      <a:r>
                        <a:rPr lang="tr-TR" dirty="0" smtClean="0"/>
                        <a:t>200,000</a:t>
                      </a:r>
                      <a:endParaRPr lang="tr-TR" dirty="0"/>
                    </a:p>
                  </a:txBody>
                  <a:tcPr/>
                </a:tc>
                <a:tc>
                  <a:txBody>
                    <a:bodyPr/>
                    <a:lstStyle/>
                    <a:p>
                      <a:pPr algn="ctr"/>
                      <a:r>
                        <a:rPr lang="tr-TR" dirty="0" smtClean="0"/>
                        <a:t>205,300</a:t>
                      </a:r>
                      <a:endParaRPr lang="tr-TR" dirty="0"/>
                    </a:p>
                  </a:txBody>
                  <a:tcPr/>
                </a:tc>
              </a:tr>
              <a:tr h="443472">
                <a:tc>
                  <a:txBody>
                    <a:bodyPr/>
                    <a:lstStyle/>
                    <a:p>
                      <a:r>
                        <a:rPr lang="tr-TR" dirty="0" smtClean="0"/>
                        <a:t>Hemşirelik </a:t>
                      </a:r>
                      <a:endParaRPr lang="tr-TR" dirty="0"/>
                    </a:p>
                  </a:txBody>
                  <a:tcPr/>
                </a:tc>
                <a:tc>
                  <a:txBody>
                    <a:bodyPr/>
                    <a:lstStyle/>
                    <a:p>
                      <a:pPr algn="ctr"/>
                      <a:r>
                        <a:rPr lang="tr-TR" dirty="0" smtClean="0"/>
                        <a:t>315,000</a:t>
                      </a:r>
                      <a:endParaRPr lang="tr-TR" dirty="0"/>
                    </a:p>
                  </a:txBody>
                  <a:tcPr/>
                </a:tc>
                <a:tc>
                  <a:txBody>
                    <a:bodyPr/>
                    <a:lstStyle/>
                    <a:p>
                      <a:pPr algn="ctr"/>
                      <a:r>
                        <a:rPr lang="tr-TR" dirty="0" smtClean="0"/>
                        <a:t>321,000</a:t>
                      </a:r>
                      <a:endParaRPr lang="tr-TR" dirty="0"/>
                    </a:p>
                  </a:txBody>
                  <a:tcPr/>
                </a:tc>
              </a:tr>
            </a:tbl>
          </a:graphicData>
        </a:graphic>
      </p:graphicFrame>
    </p:spTree>
    <p:extLst>
      <p:ext uri="{BB962C8B-B14F-4D97-AF65-F5344CB8AC3E}">
        <p14:creationId xmlns:p14="http://schemas.microsoft.com/office/powerpoint/2010/main" val="215313809"/>
      </p:ext>
    </p:extLst>
  </p:cSld>
  <p:clrMapOvr>
    <a:masterClrMapping/>
  </p:clrMapOvr>
  <p:transition spd="med">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a:bodyPr>
          <a:lstStyle/>
          <a:p>
            <a:r>
              <a:rPr lang="tr-TR" sz="2800" b="1" dirty="0" smtClean="0"/>
              <a:t>SAĞLIK İŞ GÜCÜ HEDEFLERİ VE SAĞLIK EĞİTİMİ</a:t>
            </a:r>
            <a:endParaRPr lang="tr-TR" sz="28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b="1" dirty="0" smtClean="0"/>
              <a:t>GENEL SONUÇLAR ;</a:t>
            </a:r>
          </a:p>
          <a:p>
            <a:pPr algn="just"/>
            <a:endParaRPr lang="tr-TR" b="1" dirty="0" smtClean="0"/>
          </a:p>
          <a:p>
            <a:pPr algn="just"/>
            <a:r>
              <a:rPr lang="tr-TR" dirty="0" smtClean="0"/>
              <a:t>Yapılan bu çalışmada sağlık meslekleri ile ilgili 2023 yılına yönelik ihtiyaçlar belirlenmiş , mevcut öğrenci sayıları ve okul kontenjanları ile karşılaştırılarak 2023 yılında arz ve ihtiyaç dengesinin nasıl </a:t>
            </a:r>
            <a:r>
              <a:rPr lang="tr-TR" dirty="0" err="1" smtClean="0"/>
              <a:t>olacğı</a:t>
            </a:r>
            <a:r>
              <a:rPr lang="tr-TR" dirty="0" smtClean="0"/>
              <a:t> ortaya konulmuştur.</a:t>
            </a:r>
            <a:endParaRPr lang="tr-TR" dirty="0"/>
          </a:p>
        </p:txBody>
      </p:sp>
    </p:spTree>
    <p:extLst>
      <p:ext uri="{BB962C8B-B14F-4D97-AF65-F5344CB8AC3E}">
        <p14:creationId xmlns:p14="http://schemas.microsoft.com/office/powerpoint/2010/main" val="2373524807"/>
      </p:ext>
    </p:extLst>
  </p:cSld>
  <p:clrMapOvr>
    <a:masterClrMapping/>
  </p:clrMapOvr>
  <p:transition spd="med">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03030"/>
            <a:ext cx="12192000" cy="5755326"/>
          </a:xfrm>
        </p:spPr>
      </p:pic>
      <p:sp>
        <p:nvSpPr>
          <p:cNvPr id="2" name="Unvan 1"/>
          <p:cNvSpPr>
            <a:spLocks noGrp="1"/>
          </p:cNvSpPr>
          <p:nvPr>
            <p:ph type="title"/>
          </p:nvPr>
        </p:nvSpPr>
        <p:spPr>
          <a:xfrm>
            <a:off x="3632200" y="656823"/>
            <a:ext cx="6323169" cy="825068"/>
          </a:xfrm>
        </p:spPr>
        <p:txBody>
          <a:bodyPr>
            <a:noAutofit/>
          </a:bodyPr>
          <a:lstStyle/>
          <a:p>
            <a:pPr>
              <a:defRPr/>
            </a:pPr>
            <a:r>
              <a:rPr lang="tr-TR" b="1" dirty="0"/>
              <a:t>İMZA YETKİLERİ YÖNERGESİ</a:t>
            </a:r>
            <a:br>
              <a:rPr lang="tr-TR" b="1" dirty="0"/>
            </a:br>
            <a:endParaRPr lang="tr-TR" dirty="0"/>
          </a:p>
        </p:txBody>
      </p:sp>
      <p:sp>
        <p:nvSpPr>
          <p:cNvPr id="53252" name="İçerik Yer Tutucusu 2"/>
          <p:cNvSpPr txBox="1">
            <a:spLocks/>
          </p:cNvSpPr>
          <p:nvPr/>
        </p:nvSpPr>
        <p:spPr bwMode="auto">
          <a:xfrm>
            <a:off x="2152649" y="2227263"/>
            <a:ext cx="9927733"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228600" indent="-228600">
              <a:spcBef>
                <a:spcPct val="20000"/>
              </a:spcBef>
              <a:buChar char="•"/>
              <a:defRPr sz="3200">
                <a:solidFill>
                  <a:schemeClr val="tx1"/>
                </a:solidFill>
                <a:latin typeface="Verdana" panose="020B0604030504040204" pitchFamily="34" charset="0"/>
              </a:defRPr>
            </a:lvl1pPr>
            <a:lvl2pPr marL="685800" indent="-22860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nSpc>
                <a:spcPct val="90000"/>
              </a:lnSpc>
              <a:spcBef>
                <a:spcPts val="1000"/>
              </a:spcBef>
            </a:pPr>
            <a:endParaRPr lang="tr-TR" sz="2100"/>
          </a:p>
        </p:txBody>
      </p:sp>
      <p:sp>
        <p:nvSpPr>
          <p:cNvPr id="53253" name="Rectangle 2"/>
          <p:cNvSpPr txBox="1">
            <a:spLocks noChangeArrowheads="1"/>
          </p:cNvSpPr>
          <p:nvPr/>
        </p:nvSpPr>
        <p:spPr bwMode="auto">
          <a:xfrm>
            <a:off x="2152650" y="1754189"/>
            <a:ext cx="86931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lnSpc>
                <a:spcPct val="90000"/>
              </a:lnSpc>
              <a:spcBef>
                <a:spcPct val="0"/>
              </a:spcBef>
              <a:buFontTx/>
              <a:buNone/>
            </a:pPr>
            <a:r>
              <a:rPr lang="tr-TR" sz="3300">
                <a:solidFill>
                  <a:srgbClr val="FF0000"/>
                </a:solidFill>
              </a:rPr>
              <a:t>            GÜZEL BİR YAŞAM DİLEĞİYLE…</a:t>
            </a:r>
          </a:p>
        </p:txBody>
      </p:sp>
      <p:pic>
        <p:nvPicPr>
          <p:cNvPr id="53254" name="Picture 3" descr="BEBEK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200" y="2616200"/>
            <a:ext cx="2859088"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Rectangle 2"/>
          <p:cNvSpPr txBox="1">
            <a:spLocks noChangeArrowheads="1"/>
          </p:cNvSpPr>
          <p:nvPr/>
        </p:nvSpPr>
        <p:spPr bwMode="auto">
          <a:xfrm>
            <a:off x="4981576" y="2808289"/>
            <a:ext cx="4017963"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r" eaLnBrk="1" hangingPunct="1">
              <a:lnSpc>
                <a:spcPct val="90000"/>
              </a:lnSpc>
              <a:spcBef>
                <a:spcPct val="0"/>
              </a:spcBef>
              <a:buFontTx/>
              <a:buNone/>
            </a:pPr>
            <a:r>
              <a:rPr lang="tr-TR" sz="3600" dirty="0">
                <a:solidFill>
                  <a:srgbClr val="FF0000"/>
                </a:solidFill>
                <a:latin typeface="Comic Sans MS" panose="030F0702030302020204" pitchFamily="66" charset="0"/>
              </a:rPr>
              <a:t>GÜLÜMSEYİN</a:t>
            </a:r>
            <a:endParaRPr lang="en-US" sz="3600" dirty="0">
              <a:solidFill>
                <a:srgbClr val="FF0000"/>
              </a:solidFill>
              <a:latin typeface="Comic Sans MS" panose="030F0702030302020204" pitchFamily="66" charset="0"/>
            </a:endParaRPr>
          </a:p>
        </p:txBody>
      </p:sp>
      <p:sp>
        <p:nvSpPr>
          <p:cNvPr id="53256" name="Dikdörtgen 9"/>
          <p:cNvSpPr>
            <a:spLocks noChangeArrowheads="1"/>
          </p:cNvSpPr>
          <p:nvPr/>
        </p:nvSpPr>
        <p:spPr bwMode="auto">
          <a:xfrm flipH="1">
            <a:off x="7804597" y="4352926"/>
            <a:ext cx="35619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 typeface="Wingdings" panose="05000000000000000000" pitchFamily="2" charset="2"/>
              <a:buNone/>
            </a:pPr>
            <a:r>
              <a:rPr lang="tr-TR" sz="3000" dirty="0"/>
              <a:t>TEŞEKKÜRLER</a:t>
            </a:r>
          </a:p>
        </p:txBody>
      </p:sp>
    </p:spTree>
    <p:extLst>
      <p:ext uri="{BB962C8B-B14F-4D97-AF65-F5344CB8AC3E}">
        <p14:creationId xmlns:p14="http://schemas.microsoft.com/office/powerpoint/2010/main" val="1122565552"/>
      </p:ext>
    </p:extLst>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a:bodyPr>
          <a:lstStyle/>
          <a:p>
            <a:r>
              <a:rPr lang="tr-TR" sz="2400" b="1" dirty="0" smtClean="0"/>
              <a:t>SAĞLIK İŞ GÜCÜ HEDEFLERİ VE SAĞLIK EĞİTİMİ</a:t>
            </a:r>
            <a:endParaRPr lang="tr-TR" sz="2400" dirty="0"/>
          </a:p>
        </p:txBody>
      </p:sp>
      <p:sp>
        <p:nvSpPr>
          <p:cNvPr id="5" name="İçerik Yer Tutucusu 2"/>
          <p:cNvSpPr txBox="1">
            <a:spLocks/>
          </p:cNvSpPr>
          <p:nvPr/>
        </p:nvSpPr>
        <p:spPr>
          <a:xfrm>
            <a:off x="0" y="1825625"/>
            <a:ext cx="12192000"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dirty="0" smtClean="0"/>
              <a:t>Yapılan çalışmalar , eğitimdeki mevcut durumun devamı halinde oluşacak arzın bazı meslek gruplarında hedefin üzerinde, bazılarında altında olduğunu; bazı mesleklerde bir denge varken bazılarında ise çok büyük farkların bulunduğunu göstermektedir.</a:t>
            </a:r>
            <a:endParaRPr lang="tr-TR" dirty="0"/>
          </a:p>
        </p:txBody>
      </p:sp>
    </p:spTree>
    <p:extLst>
      <p:ext uri="{BB962C8B-B14F-4D97-AF65-F5344CB8AC3E}">
        <p14:creationId xmlns:p14="http://schemas.microsoft.com/office/powerpoint/2010/main" val="4152441247"/>
      </p:ext>
    </p:extLst>
  </p:cSld>
  <p:clrMapOvr>
    <a:masterClrMapping/>
  </p:clrMapOvr>
  <p:transition spd="med">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a:bodyPr>
          <a:lstStyle/>
          <a:p>
            <a:r>
              <a:rPr lang="tr-TR" sz="2400" b="1" dirty="0" smtClean="0"/>
              <a:t>SAĞLIK İŞ GÜCÜ HEDEFLERİ VE SAĞLIK EĞİTİMİ</a:t>
            </a:r>
            <a:endParaRPr lang="tr-TR" sz="2400" dirty="0"/>
          </a:p>
        </p:txBody>
      </p:sp>
      <p:sp>
        <p:nvSpPr>
          <p:cNvPr id="5" name="İçerik Yer Tutucusu 2"/>
          <p:cNvSpPr txBox="1">
            <a:spLocks/>
          </p:cNvSpPr>
          <p:nvPr/>
        </p:nvSpPr>
        <p:spPr>
          <a:xfrm>
            <a:off x="0" y="1825625"/>
            <a:ext cx="12093262"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dirty="0" smtClean="0"/>
              <a:t>Örneğin, okulların mevcut kontenjanlarının ve öğrenci alım sayılarının devamı halinde ağız ve diş sağlığı teknikerliği mesleğindeki arz, ihtiyacın yarısını karşılarken, laboratuar teknisyenliği ve teknikerliğin de arz , ihtiyacın yaklaşık 2,5 katı kadar  olacaktır.</a:t>
            </a:r>
            <a:endParaRPr lang="tr-TR" dirty="0"/>
          </a:p>
        </p:txBody>
      </p:sp>
    </p:spTree>
    <p:extLst>
      <p:ext uri="{BB962C8B-B14F-4D97-AF65-F5344CB8AC3E}">
        <p14:creationId xmlns:p14="http://schemas.microsoft.com/office/powerpoint/2010/main" val="624996201"/>
      </p:ext>
    </p:extLst>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4213294425"/>
              </p:ext>
            </p:extLst>
          </p:nvPr>
        </p:nvGraphicFramePr>
        <p:xfrm>
          <a:off x="285709" y="714357"/>
          <a:ext cx="11296696" cy="5715041"/>
        </p:xfrm>
        <a:graphic>
          <a:graphicData uri="http://schemas.openxmlformats.org/drawingml/2006/table">
            <a:tbl>
              <a:tblPr firstRow="1" bandRow="1">
                <a:tableStyleId>{5C22544A-7EE6-4342-B048-85BDC9FD1C3A}</a:tableStyleId>
              </a:tblPr>
              <a:tblGrid>
                <a:gridCol w="3619527"/>
                <a:gridCol w="2476517"/>
                <a:gridCol w="2376479"/>
                <a:gridCol w="2824173"/>
              </a:tblGrid>
              <a:tr h="1538619">
                <a:tc>
                  <a:txBody>
                    <a:bodyPr/>
                    <a:lstStyle/>
                    <a:p>
                      <a:pPr algn="ctr"/>
                      <a:r>
                        <a:rPr lang="tr-TR" sz="2400" dirty="0" smtClean="0"/>
                        <a:t>MESLEK</a:t>
                      </a:r>
                      <a:endParaRPr lang="tr-TR" sz="2400" dirty="0"/>
                    </a:p>
                  </a:txBody>
                  <a:tcPr marL="121920" marR="121920" anchor="ctr"/>
                </a:tc>
                <a:tc>
                  <a:txBody>
                    <a:bodyPr/>
                    <a:lstStyle/>
                    <a:p>
                      <a:pPr algn="ctr"/>
                      <a:r>
                        <a:rPr lang="tr-TR" sz="2400" dirty="0" smtClean="0"/>
                        <a:t>2014  MEVCUT İŞ GÜCÜ</a:t>
                      </a:r>
                      <a:endParaRPr lang="tr-TR" sz="2400" dirty="0"/>
                    </a:p>
                  </a:txBody>
                  <a:tcPr marL="121920" marR="121920" anchor="ctr"/>
                </a:tc>
                <a:tc>
                  <a:txBody>
                    <a:bodyPr/>
                    <a:lstStyle/>
                    <a:p>
                      <a:pPr algn="ctr"/>
                      <a:r>
                        <a:rPr lang="tr-TR" sz="2400" dirty="0" smtClean="0"/>
                        <a:t>2023 HEDEFİ</a:t>
                      </a:r>
                      <a:endParaRPr lang="tr-TR" sz="2400" dirty="0"/>
                    </a:p>
                  </a:txBody>
                  <a:tcPr marL="121920" marR="121920" anchor="ctr"/>
                </a:tc>
                <a:tc>
                  <a:txBody>
                    <a:bodyPr/>
                    <a:lstStyle/>
                    <a:p>
                      <a:pPr algn="ctr"/>
                      <a:r>
                        <a:rPr lang="tr-TR" sz="1800" dirty="0" smtClean="0"/>
                        <a:t>MEVCUT DURUMUN  DEVAMI HALİNDE OLUŞACAK ARZ</a:t>
                      </a:r>
                      <a:endParaRPr lang="tr-TR" sz="1800" dirty="0"/>
                    </a:p>
                  </a:txBody>
                  <a:tcPr marL="121920" marR="121920" anchor="ctr"/>
                </a:tc>
              </a:tr>
              <a:tr h="502750">
                <a:tc>
                  <a:txBody>
                    <a:bodyPr/>
                    <a:lstStyle/>
                    <a:p>
                      <a:r>
                        <a:rPr lang="tr-TR" sz="2000" dirty="0" smtClean="0"/>
                        <a:t>Acil Tıp Teknikerliği</a:t>
                      </a:r>
                      <a:endParaRPr lang="tr-TR" sz="2000" dirty="0"/>
                    </a:p>
                  </a:txBody>
                  <a:tcPr marL="121920" marR="121920"/>
                </a:tc>
                <a:tc>
                  <a:txBody>
                    <a:bodyPr/>
                    <a:lstStyle/>
                    <a:p>
                      <a:pPr algn="ctr"/>
                      <a:r>
                        <a:rPr lang="tr-TR" sz="2000" dirty="0" smtClean="0"/>
                        <a:t>4.800</a:t>
                      </a:r>
                      <a:endParaRPr lang="tr-TR" sz="2000" dirty="0"/>
                    </a:p>
                  </a:txBody>
                  <a:tcPr marL="121920" marR="121920" anchor="ctr"/>
                </a:tc>
                <a:tc>
                  <a:txBody>
                    <a:bodyPr/>
                    <a:lstStyle/>
                    <a:p>
                      <a:pPr algn="ctr"/>
                      <a:r>
                        <a:rPr lang="tr-TR" sz="2000" dirty="0" smtClean="0"/>
                        <a:t>27.000</a:t>
                      </a:r>
                      <a:endParaRPr lang="tr-TR" sz="2000" dirty="0"/>
                    </a:p>
                  </a:txBody>
                  <a:tcPr marL="121920" marR="121920" anchor="ctr"/>
                </a:tc>
                <a:tc>
                  <a:txBody>
                    <a:bodyPr/>
                    <a:lstStyle/>
                    <a:p>
                      <a:pPr algn="ctr"/>
                      <a:r>
                        <a:rPr lang="tr-TR" sz="2000" dirty="0" smtClean="0"/>
                        <a:t>30.300</a:t>
                      </a:r>
                    </a:p>
                  </a:txBody>
                  <a:tcPr marL="121920" marR="121920" anchor="ctr"/>
                </a:tc>
              </a:tr>
              <a:tr h="502750">
                <a:tc>
                  <a:txBody>
                    <a:bodyPr/>
                    <a:lstStyle/>
                    <a:p>
                      <a:r>
                        <a:rPr lang="tr-TR" sz="2000" dirty="0" smtClean="0"/>
                        <a:t>Acil Tıp Teknisyenliği</a:t>
                      </a:r>
                      <a:endParaRPr lang="tr-TR" sz="2000" dirty="0"/>
                    </a:p>
                  </a:txBody>
                  <a:tcPr marL="121920" marR="121920"/>
                </a:tc>
                <a:tc>
                  <a:txBody>
                    <a:bodyPr/>
                    <a:lstStyle/>
                    <a:p>
                      <a:pPr algn="ctr"/>
                      <a:r>
                        <a:rPr lang="tr-TR" sz="2000" dirty="0" smtClean="0"/>
                        <a:t>29.738</a:t>
                      </a:r>
                      <a:endParaRPr lang="tr-TR" sz="2000" dirty="0"/>
                    </a:p>
                  </a:txBody>
                  <a:tcPr marL="121920" marR="121920" anchor="ctr"/>
                </a:tc>
                <a:tc>
                  <a:txBody>
                    <a:bodyPr/>
                    <a:lstStyle/>
                    <a:p>
                      <a:pPr algn="ctr"/>
                      <a:r>
                        <a:rPr lang="tr-TR" sz="2000" dirty="0" smtClean="0"/>
                        <a:t>50.000</a:t>
                      </a:r>
                      <a:endParaRPr lang="tr-TR" sz="2000" dirty="0"/>
                    </a:p>
                  </a:txBody>
                  <a:tcPr marL="121920" marR="121920" anchor="ctr"/>
                </a:tc>
                <a:tc>
                  <a:txBody>
                    <a:bodyPr/>
                    <a:lstStyle/>
                    <a:p>
                      <a:pPr algn="ctr"/>
                      <a:r>
                        <a:rPr lang="tr-TR" sz="2000" dirty="0" smtClean="0"/>
                        <a:t>59.400</a:t>
                      </a:r>
                      <a:endParaRPr lang="tr-TR" sz="2000" dirty="0"/>
                    </a:p>
                  </a:txBody>
                  <a:tcPr marL="121920" marR="121920" anchor="ctr"/>
                </a:tc>
              </a:tr>
              <a:tr h="502649">
                <a:tc>
                  <a:txBody>
                    <a:bodyPr/>
                    <a:lstStyle/>
                    <a:p>
                      <a:r>
                        <a:rPr lang="tr-TR" sz="2000" dirty="0" smtClean="0"/>
                        <a:t>Adli</a:t>
                      </a:r>
                      <a:r>
                        <a:rPr lang="tr-TR" sz="2000" baseline="0" dirty="0" smtClean="0"/>
                        <a:t> </a:t>
                      </a:r>
                      <a:r>
                        <a:rPr lang="tr-TR" sz="2000" dirty="0" smtClean="0"/>
                        <a:t>Tıp Teknikerliği</a:t>
                      </a:r>
                      <a:endParaRPr lang="tr-TR" sz="2000" dirty="0"/>
                    </a:p>
                  </a:txBody>
                  <a:tcPr marL="121920" marR="121920"/>
                </a:tc>
                <a:tc>
                  <a:txBody>
                    <a:bodyPr/>
                    <a:lstStyle/>
                    <a:p>
                      <a:pPr algn="ctr"/>
                      <a:r>
                        <a:rPr lang="tr-TR" sz="2000" dirty="0" smtClean="0"/>
                        <a:t>40</a:t>
                      </a:r>
                      <a:endParaRPr lang="tr-TR" sz="2000" dirty="0"/>
                    </a:p>
                  </a:txBody>
                  <a:tcPr marL="121920" marR="121920" anchor="ctr"/>
                </a:tc>
                <a:tc>
                  <a:txBody>
                    <a:bodyPr/>
                    <a:lstStyle/>
                    <a:p>
                      <a:pPr algn="ctr"/>
                      <a:r>
                        <a:rPr lang="tr-TR" sz="2000" dirty="0" smtClean="0"/>
                        <a:t>260</a:t>
                      </a:r>
                      <a:endParaRPr lang="tr-TR" sz="2000" dirty="0"/>
                    </a:p>
                  </a:txBody>
                  <a:tcPr marL="121920" marR="121920" anchor="ctr"/>
                </a:tc>
                <a:tc>
                  <a:txBody>
                    <a:bodyPr/>
                    <a:lstStyle/>
                    <a:p>
                      <a:pPr algn="ctr"/>
                      <a:r>
                        <a:rPr lang="tr-TR" sz="2000" dirty="0" smtClean="0"/>
                        <a:t>450</a:t>
                      </a:r>
                      <a:endParaRPr lang="tr-TR" sz="2000" dirty="0"/>
                    </a:p>
                  </a:txBody>
                  <a:tcPr marL="121920" marR="121920" anchor="ctr"/>
                </a:tc>
              </a:tr>
              <a:tr h="776839">
                <a:tc>
                  <a:txBody>
                    <a:bodyPr/>
                    <a:lstStyle/>
                    <a:p>
                      <a:r>
                        <a:rPr lang="tr-TR" sz="2000" dirty="0" smtClean="0"/>
                        <a:t>Ağız ve diş sağlığı teknikerliği</a:t>
                      </a:r>
                      <a:endParaRPr lang="tr-TR" sz="2000" dirty="0"/>
                    </a:p>
                  </a:txBody>
                  <a:tcPr marL="121920" marR="121920"/>
                </a:tc>
                <a:tc>
                  <a:txBody>
                    <a:bodyPr/>
                    <a:lstStyle/>
                    <a:p>
                      <a:pPr algn="ctr"/>
                      <a:r>
                        <a:rPr lang="tr-TR" sz="2000" dirty="0" smtClean="0"/>
                        <a:t>6.500</a:t>
                      </a:r>
                      <a:endParaRPr lang="tr-TR" sz="2000" dirty="0"/>
                    </a:p>
                  </a:txBody>
                  <a:tcPr marL="121920" marR="121920" anchor="ctr"/>
                </a:tc>
                <a:tc>
                  <a:txBody>
                    <a:bodyPr/>
                    <a:lstStyle/>
                    <a:p>
                      <a:pPr algn="ctr"/>
                      <a:r>
                        <a:rPr lang="tr-TR" sz="2000" dirty="0" smtClean="0"/>
                        <a:t>20.000</a:t>
                      </a:r>
                      <a:endParaRPr lang="tr-TR" sz="2000" dirty="0"/>
                    </a:p>
                  </a:txBody>
                  <a:tcPr marL="121920" marR="121920" anchor="ctr"/>
                </a:tc>
                <a:tc>
                  <a:txBody>
                    <a:bodyPr/>
                    <a:lstStyle/>
                    <a:p>
                      <a:pPr algn="ctr"/>
                      <a:r>
                        <a:rPr lang="tr-TR" sz="2000" dirty="0" smtClean="0"/>
                        <a:t>9.518</a:t>
                      </a:r>
                      <a:endParaRPr lang="tr-TR" sz="2000" dirty="0"/>
                    </a:p>
                  </a:txBody>
                  <a:tcPr marL="121920" marR="121920" anchor="ctr"/>
                </a:tc>
              </a:tr>
              <a:tr h="776839">
                <a:tc>
                  <a:txBody>
                    <a:bodyPr/>
                    <a:lstStyle/>
                    <a:p>
                      <a:r>
                        <a:rPr lang="tr-TR" sz="2000" dirty="0" smtClean="0"/>
                        <a:t>Ameliyathane teknikerliği</a:t>
                      </a:r>
                      <a:endParaRPr lang="tr-TR" sz="2000" dirty="0"/>
                    </a:p>
                  </a:txBody>
                  <a:tcPr marL="121920" marR="121920"/>
                </a:tc>
                <a:tc>
                  <a:txBody>
                    <a:bodyPr/>
                    <a:lstStyle/>
                    <a:p>
                      <a:pPr algn="ctr"/>
                      <a:r>
                        <a:rPr lang="tr-TR" sz="2000" dirty="0" smtClean="0"/>
                        <a:t>411</a:t>
                      </a:r>
                      <a:endParaRPr lang="tr-TR" sz="2000" dirty="0"/>
                    </a:p>
                  </a:txBody>
                  <a:tcPr marL="121920" marR="121920" anchor="ctr"/>
                </a:tc>
                <a:tc>
                  <a:txBody>
                    <a:bodyPr/>
                    <a:lstStyle/>
                    <a:p>
                      <a:pPr algn="ctr"/>
                      <a:r>
                        <a:rPr lang="tr-TR" sz="2000" dirty="0" smtClean="0"/>
                        <a:t>10.500</a:t>
                      </a:r>
                      <a:endParaRPr lang="tr-TR" sz="2000" dirty="0"/>
                    </a:p>
                  </a:txBody>
                  <a:tcPr marL="121920" marR="121920" anchor="ctr"/>
                </a:tc>
                <a:tc>
                  <a:txBody>
                    <a:bodyPr/>
                    <a:lstStyle/>
                    <a:p>
                      <a:pPr algn="ctr"/>
                      <a:r>
                        <a:rPr lang="tr-TR" sz="2000" dirty="0" smtClean="0"/>
                        <a:t>3.006</a:t>
                      </a:r>
                      <a:endParaRPr lang="tr-TR" sz="2000" dirty="0"/>
                    </a:p>
                  </a:txBody>
                  <a:tcPr marL="121920" marR="121920" anchor="ctr"/>
                </a:tc>
              </a:tr>
              <a:tr h="1114595">
                <a:tc>
                  <a:txBody>
                    <a:bodyPr/>
                    <a:lstStyle/>
                    <a:p>
                      <a:r>
                        <a:rPr lang="tr-TR" sz="2000" dirty="0" smtClean="0"/>
                        <a:t>Anestezi teknisyenliği/teknikerliği</a:t>
                      </a:r>
                      <a:endParaRPr lang="tr-TR" sz="2000" dirty="0"/>
                    </a:p>
                  </a:txBody>
                  <a:tcPr marL="121920" marR="121920"/>
                </a:tc>
                <a:tc>
                  <a:txBody>
                    <a:bodyPr/>
                    <a:lstStyle/>
                    <a:p>
                      <a:pPr algn="ctr"/>
                      <a:r>
                        <a:rPr lang="tr-TR" sz="2000" dirty="0" smtClean="0"/>
                        <a:t>9.287</a:t>
                      </a:r>
                      <a:endParaRPr lang="tr-TR" sz="2000" dirty="0"/>
                    </a:p>
                  </a:txBody>
                  <a:tcPr marL="121920" marR="121920" anchor="ctr"/>
                </a:tc>
                <a:tc>
                  <a:txBody>
                    <a:bodyPr/>
                    <a:lstStyle/>
                    <a:p>
                      <a:pPr algn="ctr"/>
                      <a:r>
                        <a:rPr lang="tr-TR" sz="2000" dirty="0" smtClean="0"/>
                        <a:t>10.500</a:t>
                      </a:r>
                      <a:endParaRPr lang="tr-TR" sz="2000" dirty="0"/>
                    </a:p>
                  </a:txBody>
                  <a:tcPr marL="121920" marR="121920" anchor="ctr"/>
                </a:tc>
                <a:tc>
                  <a:txBody>
                    <a:bodyPr/>
                    <a:lstStyle/>
                    <a:p>
                      <a:pPr algn="ctr"/>
                      <a:r>
                        <a:rPr lang="tr-TR" sz="2000" dirty="0" smtClean="0"/>
                        <a:t>31.500</a:t>
                      </a:r>
                      <a:endParaRPr lang="tr-TR" sz="2000" dirty="0"/>
                    </a:p>
                  </a:txBody>
                  <a:tcPr marL="121920" marR="121920" anchor="ctr"/>
                </a:tc>
              </a:tr>
            </a:tbl>
          </a:graphicData>
        </a:graphic>
      </p:graphicFrame>
      <p:sp>
        <p:nvSpPr>
          <p:cNvPr id="5" name="1 Başlık"/>
          <p:cNvSpPr>
            <a:spLocks noGrp="1"/>
          </p:cNvSpPr>
          <p:nvPr>
            <p:ph type="title"/>
          </p:nvPr>
        </p:nvSpPr>
        <p:spPr>
          <a:xfrm>
            <a:off x="190459" y="142852"/>
            <a:ext cx="11391941" cy="428628"/>
          </a:xfrm>
        </p:spPr>
        <p:txBody>
          <a:bodyPr>
            <a:noAutofit/>
          </a:bodyPr>
          <a:lstStyle/>
          <a:p>
            <a:r>
              <a:rPr lang="tr-TR" sz="2400" dirty="0" smtClean="0">
                <a:solidFill>
                  <a:srgbClr val="FF0000"/>
                </a:solidFill>
              </a:rPr>
              <a:t>2023 hedefleri ile mevcut eğitimin devamında oluşacak arzın karşılaştırılması</a:t>
            </a:r>
            <a:endParaRPr lang="tr-TR" sz="2400" dirty="0">
              <a:solidFill>
                <a:srgbClr val="FF0000"/>
              </a:solidFill>
            </a:endParaRPr>
          </a:p>
        </p:txBody>
      </p:sp>
    </p:spTree>
  </p:cSld>
  <p:clrMapOvr>
    <a:masterClrMapping/>
  </p:clrMapOvr>
  <p:transition spd="med">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285710" y="142853"/>
          <a:ext cx="11430079" cy="5760697"/>
        </p:xfrm>
        <a:graphic>
          <a:graphicData uri="http://schemas.openxmlformats.org/drawingml/2006/table">
            <a:tbl>
              <a:tblPr firstRow="1" bandRow="1">
                <a:tableStyleId>{5C22544A-7EE6-4342-B048-85BDC9FD1C3A}</a:tableStyleId>
              </a:tblPr>
              <a:tblGrid>
                <a:gridCol w="3169687"/>
                <a:gridCol w="2594181"/>
                <a:gridCol w="2808692"/>
                <a:gridCol w="2857519"/>
              </a:tblGrid>
              <a:tr h="1353082">
                <a:tc>
                  <a:txBody>
                    <a:bodyPr/>
                    <a:lstStyle/>
                    <a:p>
                      <a:pPr algn="ctr"/>
                      <a:r>
                        <a:rPr lang="tr-TR" sz="2400" dirty="0" smtClean="0"/>
                        <a:t>MESLEK</a:t>
                      </a:r>
                      <a:endParaRPr lang="tr-TR" sz="2400" dirty="0"/>
                    </a:p>
                  </a:txBody>
                  <a:tcPr marL="121920" marR="121920" anchor="ctr"/>
                </a:tc>
                <a:tc>
                  <a:txBody>
                    <a:bodyPr/>
                    <a:lstStyle/>
                    <a:p>
                      <a:pPr algn="ctr"/>
                      <a:r>
                        <a:rPr lang="tr-TR" sz="2400" dirty="0" smtClean="0"/>
                        <a:t>2014  MEVCUT İŞ GÜCÜ</a:t>
                      </a:r>
                      <a:endParaRPr lang="tr-TR" sz="2400" dirty="0"/>
                    </a:p>
                  </a:txBody>
                  <a:tcPr marL="121920" marR="121920" anchor="ctr"/>
                </a:tc>
                <a:tc>
                  <a:txBody>
                    <a:bodyPr/>
                    <a:lstStyle/>
                    <a:p>
                      <a:pPr algn="ctr"/>
                      <a:r>
                        <a:rPr lang="tr-TR" sz="2400" dirty="0" smtClean="0"/>
                        <a:t>2023 HEDEFİ</a:t>
                      </a:r>
                      <a:endParaRPr lang="tr-TR" sz="2400" dirty="0"/>
                    </a:p>
                  </a:txBody>
                  <a:tcPr marL="121920" marR="121920" anchor="ctr"/>
                </a:tc>
                <a:tc>
                  <a:txBody>
                    <a:bodyPr/>
                    <a:lstStyle/>
                    <a:p>
                      <a:pPr algn="ctr"/>
                      <a:r>
                        <a:rPr lang="tr-TR" sz="1800" dirty="0" smtClean="0"/>
                        <a:t>MEVCUT DURUMUN  DEVAMI HALİNDE OLUŞACAK ARZ</a:t>
                      </a:r>
                      <a:endParaRPr lang="tr-TR" sz="1800" dirty="0"/>
                    </a:p>
                  </a:txBody>
                  <a:tcPr marL="121920" marR="121920" anchor="ctr"/>
                </a:tc>
              </a:tr>
              <a:tr h="747363">
                <a:tc>
                  <a:txBody>
                    <a:bodyPr/>
                    <a:lstStyle/>
                    <a:p>
                      <a:r>
                        <a:rPr lang="tr-TR" sz="2000" dirty="0" smtClean="0"/>
                        <a:t>Biyomedikal mühendisliği</a:t>
                      </a:r>
                      <a:endParaRPr lang="tr-TR" sz="2000" dirty="0"/>
                    </a:p>
                  </a:txBody>
                  <a:tcPr marL="121920" marR="121920"/>
                </a:tc>
                <a:tc>
                  <a:txBody>
                    <a:bodyPr/>
                    <a:lstStyle/>
                    <a:p>
                      <a:pPr algn="ctr"/>
                      <a:r>
                        <a:rPr lang="tr-TR" sz="2000" dirty="0" smtClean="0"/>
                        <a:t>435</a:t>
                      </a:r>
                      <a:endParaRPr lang="tr-TR" sz="2000" dirty="0"/>
                    </a:p>
                  </a:txBody>
                  <a:tcPr marL="121920" marR="121920" anchor="ctr"/>
                </a:tc>
                <a:tc>
                  <a:txBody>
                    <a:bodyPr/>
                    <a:lstStyle/>
                    <a:p>
                      <a:pPr algn="ctr"/>
                      <a:r>
                        <a:rPr lang="tr-TR" sz="2000" dirty="0" smtClean="0"/>
                        <a:t>1.100</a:t>
                      </a:r>
                      <a:endParaRPr lang="tr-TR" sz="2000" dirty="0"/>
                    </a:p>
                  </a:txBody>
                  <a:tcPr marL="121920" marR="121920" anchor="ctr"/>
                </a:tc>
                <a:tc>
                  <a:txBody>
                    <a:bodyPr/>
                    <a:lstStyle/>
                    <a:p>
                      <a:pPr algn="ctr"/>
                      <a:endParaRPr lang="tr-TR" sz="2000" dirty="0"/>
                    </a:p>
                  </a:txBody>
                  <a:tcPr marL="121920" marR="121920" anchor="ctr"/>
                </a:tc>
              </a:tr>
              <a:tr h="747363">
                <a:tc>
                  <a:txBody>
                    <a:bodyPr/>
                    <a:lstStyle/>
                    <a:p>
                      <a:r>
                        <a:rPr lang="tr-TR" sz="2000" dirty="0" smtClean="0"/>
                        <a:t>Dil ve konuşma terapistliği</a:t>
                      </a:r>
                      <a:endParaRPr lang="tr-TR" sz="2000" dirty="0"/>
                    </a:p>
                  </a:txBody>
                  <a:tcPr marL="121920" marR="121920"/>
                </a:tc>
                <a:tc>
                  <a:txBody>
                    <a:bodyPr/>
                    <a:lstStyle/>
                    <a:p>
                      <a:pPr algn="ctr"/>
                      <a:r>
                        <a:rPr lang="tr-TR" sz="2000" dirty="0" smtClean="0"/>
                        <a:t>130</a:t>
                      </a:r>
                      <a:endParaRPr lang="tr-TR" sz="2000" dirty="0"/>
                    </a:p>
                  </a:txBody>
                  <a:tcPr marL="121920" marR="121920" anchor="ctr"/>
                </a:tc>
                <a:tc>
                  <a:txBody>
                    <a:bodyPr/>
                    <a:lstStyle/>
                    <a:p>
                      <a:pPr algn="ctr"/>
                      <a:r>
                        <a:rPr lang="tr-TR" sz="2000" dirty="0" smtClean="0"/>
                        <a:t>850</a:t>
                      </a:r>
                      <a:endParaRPr lang="tr-TR" sz="2000" dirty="0"/>
                    </a:p>
                  </a:txBody>
                  <a:tcPr marL="121920" marR="121920" anchor="ctr"/>
                </a:tc>
                <a:tc>
                  <a:txBody>
                    <a:bodyPr/>
                    <a:lstStyle/>
                    <a:p>
                      <a:pPr algn="ctr"/>
                      <a:r>
                        <a:rPr lang="tr-TR" sz="2000" dirty="0" smtClean="0"/>
                        <a:t>653</a:t>
                      </a:r>
                      <a:endParaRPr lang="tr-TR" sz="2000" dirty="0"/>
                    </a:p>
                  </a:txBody>
                  <a:tcPr marL="121920" marR="121920" anchor="ctr"/>
                </a:tc>
              </a:tr>
              <a:tr h="520417">
                <a:tc>
                  <a:txBody>
                    <a:bodyPr/>
                    <a:lstStyle/>
                    <a:p>
                      <a:r>
                        <a:rPr lang="tr-TR" sz="2000" dirty="0" smtClean="0"/>
                        <a:t>Diş Hekimliği</a:t>
                      </a:r>
                      <a:endParaRPr lang="tr-TR" sz="2000" dirty="0"/>
                    </a:p>
                  </a:txBody>
                  <a:tcPr marL="121920" marR="121920"/>
                </a:tc>
                <a:tc>
                  <a:txBody>
                    <a:bodyPr/>
                    <a:lstStyle/>
                    <a:p>
                      <a:pPr algn="ctr"/>
                      <a:r>
                        <a:rPr lang="tr-TR" sz="2000" dirty="0" smtClean="0"/>
                        <a:t>21.268</a:t>
                      </a:r>
                      <a:endParaRPr lang="tr-TR" sz="2000" dirty="0"/>
                    </a:p>
                  </a:txBody>
                  <a:tcPr marL="121920" marR="121920" anchor="ctr"/>
                </a:tc>
                <a:tc>
                  <a:txBody>
                    <a:bodyPr/>
                    <a:lstStyle/>
                    <a:p>
                      <a:pPr algn="ctr"/>
                      <a:r>
                        <a:rPr lang="tr-TR" sz="2000" dirty="0" smtClean="0"/>
                        <a:t>38.000</a:t>
                      </a:r>
                      <a:endParaRPr lang="tr-TR" sz="2000" dirty="0"/>
                    </a:p>
                  </a:txBody>
                  <a:tcPr marL="121920" marR="121920" anchor="ctr"/>
                </a:tc>
                <a:tc>
                  <a:txBody>
                    <a:bodyPr/>
                    <a:lstStyle/>
                    <a:p>
                      <a:pPr algn="ctr"/>
                      <a:r>
                        <a:rPr lang="tr-TR" sz="2000" dirty="0" smtClean="0"/>
                        <a:t>44.800</a:t>
                      </a:r>
                      <a:endParaRPr lang="tr-TR" sz="2000" dirty="0"/>
                    </a:p>
                  </a:txBody>
                  <a:tcPr marL="121920" marR="121920" anchor="ctr"/>
                </a:tc>
              </a:tr>
              <a:tr h="1022476">
                <a:tc>
                  <a:txBody>
                    <a:bodyPr/>
                    <a:lstStyle/>
                    <a:p>
                      <a:r>
                        <a:rPr lang="tr-TR" sz="2000" dirty="0" smtClean="0"/>
                        <a:t>Diş protez teknisyenliği / teknikerliği</a:t>
                      </a:r>
                      <a:endParaRPr lang="tr-TR" sz="2000" dirty="0"/>
                    </a:p>
                  </a:txBody>
                  <a:tcPr marL="121920" marR="121920"/>
                </a:tc>
                <a:tc>
                  <a:txBody>
                    <a:bodyPr/>
                    <a:lstStyle/>
                    <a:p>
                      <a:pPr algn="ctr"/>
                      <a:r>
                        <a:rPr lang="tr-TR" sz="2000" dirty="0" smtClean="0"/>
                        <a:t>3.926</a:t>
                      </a:r>
                      <a:endParaRPr lang="tr-TR" sz="2000" dirty="0"/>
                    </a:p>
                  </a:txBody>
                  <a:tcPr marL="121920" marR="121920" anchor="ctr"/>
                </a:tc>
                <a:tc>
                  <a:txBody>
                    <a:bodyPr/>
                    <a:lstStyle/>
                    <a:p>
                      <a:pPr algn="ctr"/>
                      <a:r>
                        <a:rPr lang="tr-TR" sz="2000" dirty="0" smtClean="0"/>
                        <a:t>10.150</a:t>
                      </a:r>
                      <a:endParaRPr lang="tr-TR" sz="2000" dirty="0"/>
                    </a:p>
                  </a:txBody>
                  <a:tcPr marL="121920" marR="121920" anchor="ctr"/>
                </a:tc>
                <a:tc>
                  <a:txBody>
                    <a:bodyPr/>
                    <a:lstStyle/>
                    <a:p>
                      <a:pPr algn="ctr"/>
                      <a:r>
                        <a:rPr lang="tr-TR" sz="2000" dirty="0" smtClean="0"/>
                        <a:t>9.620</a:t>
                      </a:r>
                      <a:endParaRPr lang="tr-TR" sz="2000" dirty="0"/>
                    </a:p>
                  </a:txBody>
                  <a:tcPr marL="121920" marR="121920" anchor="ctr"/>
                </a:tc>
              </a:tr>
              <a:tr h="849579">
                <a:tc>
                  <a:txBody>
                    <a:bodyPr/>
                    <a:lstStyle/>
                    <a:p>
                      <a:r>
                        <a:rPr lang="tr-TR" sz="2000" dirty="0" smtClean="0"/>
                        <a:t>Diyaliz Teknikerliği</a:t>
                      </a:r>
                      <a:endParaRPr lang="tr-TR" sz="2000" dirty="0"/>
                    </a:p>
                  </a:txBody>
                  <a:tcPr marL="121920" marR="121920"/>
                </a:tc>
                <a:tc>
                  <a:txBody>
                    <a:bodyPr/>
                    <a:lstStyle/>
                    <a:p>
                      <a:pPr algn="ctr"/>
                      <a:r>
                        <a:rPr lang="tr-TR" sz="2000" dirty="0" smtClean="0"/>
                        <a:t>4.370</a:t>
                      </a:r>
                      <a:endParaRPr lang="tr-TR" sz="2000" dirty="0"/>
                    </a:p>
                  </a:txBody>
                  <a:tcPr marL="121920" marR="121920" anchor="ctr"/>
                </a:tc>
                <a:tc>
                  <a:txBody>
                    <a:bodyPr/>
                    <a:lstStyle/>
                    <a:p>
                      <a:pPr algn="ctr"/>
                      <a:r>
                        <a:rPr lang="tr-TR" sz="2000" dirty="0" smtClean="0"/>
                        <a:t>6.300</a:t>
                      </a:r>
                      <a:endParaRPr lang="tr-TR" sz="2000" dirty="0"/>
                    </a:p>
                  </a:txBody>
                  <a:tcPr marL="121920" marR="121920" anchor="ctr"/>
                </a:tc>
                <a:tc>
                  <a:txBody>
                    <a:bodyPr/>
                    <a:lstStyle/>
                    <a:p>
                      <a:pPr algn="ctr"/>
                      <a:r>
                        <a:rPr lang="tr-TR" sz="2000" dirty="0" smtClean="0"/>
                        <a:t>8.605</a:t>
                      </a:r>
                      <a:endParaRPr lang="tr-TR" sz="2000" dirty="0"/>
                    </a:p>
                  </a:txBody>
                  <a:tcPr marL="121920" marR="121920" anchor="ctr"/>
                </a:tc>
              </a:tr>
              <a:tr h="520417">
                <a:tc>
                  <a:txBody>
                    <a:bodyPr/>
                    <a:lstStyle/>
                    <a:p>
                      <a:r>
                        <a:rPr lang="tr-TR" sz="2000" dirty="0" smtClean="0"/>
                        <a:t>Diyetisyenlik</a:t>
                      </a:r>
                      <a:endParaRPr lang="tr-TR" sz="2000" dirty="0"/>
                    </a:p>
                  </a:txBody>
                  <a:tcPr marL="121920" marR="121920"/>
                </a:tc>
                <a:tc>
                  <a:txBody>
                    <a:bodyPr/>
                    <a:lstStyle/>
                    <a:p>
                      <a:pPr algn="ctr"/>
                      <a:r>
                        <a:rPr lang="tr-TR" sz="2000" dirty="0" smtClean="0"/>
                        <a:t>2.118</a:t>
                      </a:r>
                      <a:endParaRPr lang="tr-TR" sz="2000" dirty="0"/>
                    </a:p>
                  </a:txBody>
                  <a:tcPr marL="121920" marR="121920" anchor="ctr"/>
                </a:tc>
                <a:tc>
                  <a:txBody>
                    <a:bodyPr/>
                    <a:lstStyle/>
                    <a:p>
                      <a:pPr algn="ctr"/>
                      <a:r>
                        <a:rPr lang="tr-TR" sz="2000" dirty="0" smtClean="0"/>
                        <a:t>4.300</a:t>
                      </a:r>
                      <a:endParaRPr lang="tr-TR" sz="2000" dirty="0"/>
                    </a:p>
                  </a:txBody>
                  <a:tcPr marL="121920" marR="121920" anchor="ctr"/>
                </a:tc>
                <a:tc>
                  <a:txBody>
                    <a:bodyPr/>
                    <a:lstStyle/>
                    <a:p>
                      <a:pPr algn="ctr"/>
                      <a:r>
                        <a:rPr lang="tr-TR" sz="2000" dirty="0" smtClean="0"/>
                        <a:t>16.800</a:t>
                      </a:r>
                      <a:endParaRPr lang="tr-TR" sz="2000" dirty="0"/>
                    </a:p>
                  </a:txBody>
                  <a:tcPr marL="121920" marR="121920" anchor="ctr"/>
                </a:tc>
              </a:tr>
            </a:tbl>
          </a:graphicData>
        </a:graphic>
      </p:graphicFrame>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190459" y="428604"/>
          <a:ext cx="11582404" cy="4297680"/>
        </p:xfrm>
        <a:graphic>
          <a:graphicData uri="http://schemas.openxmlformats.org/drawingml/2006/table">
            <a:tbl>
              <a:tblPr firstRow="1" bandRow="1">
                <a:tableStyleId>{5C22544A-7EE6-4342-B048-85BDC9FD1C3A}</a:tableStyleId>
              </a:tblPr>
              <a:tblGrid>
                <a:gridCol w="2895601"/>
                <a:gridCol w="2895601"/>
                <a:gridCol w="2895601"/>
                <a:gridCol w="2895601"/>
              </a:tblGrid>
              <a:tr h="785818">
                <a:tc>
                  <a:txBody>
                    <a:bodyPr/>
                    <a:lstStyle/>
                    <a:p>
                      <a:pPr algn="ctr"/>
                      <a:r>
                        <a:rPr lang="tr-TR" sz="2000" dirty="0" smtClean="0"/>
                        <a:t>MESLEK</a:t>
                      </a:r>
                      <a:endParaRPr lang="tr-TR" sz="2000" dirty="0"/>
                    </a:p>
                  </a:txBody>
                  <a:tcPr marL="121920" marR="121920" anchor="ctr"/>
                </a:tc>
                <a:tc>
                  <a:txBody>
                    <a:bodyPr/>
                    <a:lstStyle/>
                    <a:p>
                      <a:pPr algn="ctr"/>
                      <a:r>
                        <a:rPr lang="tr-TR" sz="2000" dirty="0" smtClean="0"/>
                        <a:t>2014 Mevcut İş Gücü</a:t>
                      </a:r>
                      <a:endParaRPr lang="tr-TR" sz="2000" dirty="0"/>
                    </a:p>
                  </a:txBody>
                  <a:tcPr marL="121920" marR="121920" anchor="ctr"/>
                </a:tc>
                <a:tc>
                  <a:txBody>
                    <a:bodyPr/>
                    <a:lstStyle/>
                    <a:p>
                      <a:pPr algn="ctr"/>
                      <a:r>
                        <a:rPr lang="tr-TR" sz="2000" dirty="0" smtClean="0"/>
                        <a:t>2023 Hedef</a:t>
                      </a:r>
                      <a:endParaRPr lang="tr-TR" sz="2000" dirty="0"/>
                    </a:p>
                  </a:txBody>
                  <a:tcPr marL="121920" marR="1219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dirty="0" smtClean="0"/>
                        <a:t>MEVCUT DURUMUN  DEVAMI HALİNDE OLUŞACAK ARZ</a:t>
                      </a:r>
                    </a:p>
                    <a:p>
                      <a:pPr algn="ctr"/>
                      <a:endParaRPr lang="tr-TR" sz="2000" dirty="0"/>
                    </a:p>
                  </a:txBody>
                  <a:tcPr marL="121920" marR="121920" anchor="ctr"/>
                </a:tc>
              </a:tr>
              <a:tr h="280044">
                <a:tc>
                  <a:txBody>
                    <a:bodyPr/>
                    <a:lstStyle/>
                    <a:p>
                      <a:r>
                        <a:rPr lang="tr-TR" sz="2000" dirty="0" smtClean="0"/>
                        <a:t>Ebe Yardımcılığı</a:t>
                      </a:r>
                      <a:endParaRPr lang="tr-TR" sz="2000" dirty="0"/>
                    </a:p>
                  </a:txBody>
                  <a:tcPr marL="121920" marR="121920"/>
                </a:tc>
                <a:tc>
                  <a:txBody>
                    <a:bodyPr/>
                    <a:lstStyle/>
                    <a:p>
                      <a:pPr algn="ctr"/>
                      <a:endParaRPr lang="tr-TR" sz="2000" dirty="0"/>
                    </a:p>
                  </a:txBody>
                  <a:tcPr marL="121920" marR="121920" anchor="ctr"/>
                </a:tc>
                <a:tc>
                  <a:txBody>
                    <a:bodyPr/>
                    <a:lstStyle/>
                    <a:p>
                      <a:pPr algn="ctr"/>
                      <a:r>
                        <a:rPr lang="tr-TR" sz="2000" dirty="0" smtClean="0"/>
                        <a:t>13.000</a:t>
                      </a:r>
                      <a:endParaRPr lang="tr-TR" sz="2000" dirty="0"/>
                    </a:p>
                  </a:txBody>
                  <a:tcPr marL="121920" marR="121920" anchor="ctr"/>
                </a:tc>
                <a:tc>
                  <a:txBody>
                    <a:bodyPr/>
                    <a:lstStyle/>
                    <a:p>
                      <a:pPr algn="ctr"/>
                      <a:endParaRPr lang="tr-TR" sz="2000" dirty="0"/>
                    </a:p>
                  </a:txBody>
                  <a:tcPr marL="121920" marR="121920" anchor="ctr"/>
                </a:tc>
              </a:tr>
              <a:tr h="280044">
                <a:tc>
                  <a:txBody>
                    <a:bodyPr/>
                    <a:lstStyle/>
                    <a:p>
                      <a:r>
                        <a:rPr lang="tr-TR" sz="2000" dirty="0" smtClean="0"/>
                        <a:t>Ebelik</a:t>
                      </a:r>
                      <a:endParaRPr lang="tr-TR" sz="2000" dirty="0"/>
                    </a:p>
                  </a:txBody>
                  <a:tcPr marL="121920" marR="121920"/>
                </a:tc>
                <a:tc>
                  <a:txBody>
                    <a:bodyPr/>
                    <a:lstStyle/>
                    <a:p>
                      <a:pPr algn="ctr"/>
                      <a:r>
                        <a:rPr lang="tr-TR" sz="2000" dirty="0" smtClean="0"/>
                        <a:t>52.471</a:t>
                      </a:r>
                      <a:endParaRPr lang="tr-TR" sz="2000" dirty="0"/>
                    </a:p>
                  </a:txBody>
                  <a:tcPr marL="121920" marR="121920" anchor="ctr"/>
                </a:tc>
                <a:tc>
                  <a:txBody>
                    <a:bodyPr/>
                    <a:lstStyle/>
                    <a:p>
                      <a:pPr algn="ctr"/>
                      <a:r>
                        <a:rPr lang="tr-TR" sz="2000" dirty="0" smtClean="0"/>
                        <a:t>70.000</a:t>
                      </a:r>
                      <a:endParaRPr lang="tr-TR" sz="2000" dirty="0"/>
                    </a:p>
                  </a:txBody>
                  <a:tcPr marL="121920" marR="121920" anchor="ctr"/>
                </a:tc>
                <a:tc>
                  <a:txBody>
                    <a:bodyPr/>
                    <a:lstStyle/>
                    <a:p>
                      <a:pPr algn="ctr"/>
                      <a:r>
                        <a:rPr lang="tr-TR" sz="2000" dirty="0" smtClean="0"/>
                        <a:t>67.200</a:t>
                      </a:r>
                      <a:endParaRPr lang="tr-TR" sz="2000" dirty="0"/>
                    </a:p>
                  </a:txBody>
                  <a:tcPr marL="121920" marR="121920" anchor="ctr"/>
                </a:tc>
              </a:tr>
              <a:tr h="280044">
                <a:tc>
                  <a:txBody>
                    <a:bodyPr/>
                    <a:lstStyle/>
                    <a:p>
                      <a:r>
                        <a:rPr lang="tr-TR" sz="2000" dirty="0" smtClean="0"/>
                        <a:t>Eczacılık</a:t>
                      </a:r>
                      <a:endParaRPr lang="tr-TR" sz="2000" dirty="0"/>
                    </a:p>
                  </a:txBody>
                  <a:tcPr marL="121920" marR="121920"/>
                </a:tc>
                <a:tc>
                  <a:txBody>
                    <a:bodyPr/>
                    <a:lstStyle/>
                    <a:p>
                      <a:pPr algn="ctr"/>
                      <a:r>
                        <a:rPr lang="tr-TR" sz="2000" dirty="0" smtClean="0"/>
                        <a:t>26.642</a:t>
                      </a:r>
                      <a:endParaRPr lang="tr-TR" sz="2000" dirty="0"/>
                    </a:p>
                  </a:txBody>
                  <a:tcPr marL="121920" marR="121920" anchor="ctr"/>
                </a:tc>
                <a:tc>
                  <a:txBody>
                    <a:bodyPr/>
                    <a:lstStyle/>
                    <a:p>
                      <a:pPr algn="ctr"/>
                      <a:r>
                        <a:rPr lang="tr-TR" sz="2000" dirty="0" smtClean="0"/>
                        <a:t>31.300</a:t>
                      </a:r>
                      <a:endParaRPr lang="tr-TR" sz="2000" dirty="0"/>
                    </a:p>
                  </a:txBody>
                  <a:tcPr marL="121920" marR="121920" anchor="ctr"/>
                </a:tc>
                <a:tc>
                  <a:txBody>
                    <a:bodyPr/>
                    <a:lstStyle/>
                    <a:p>
                      <a:pPr algn="ctr"/>
                      <a:r>
                        <a:rPr lang="tr-TR" sz="2000" dirty="0" smtClean="0"/>
                        <a:t>39.400</a:t>
                      </a:r>
                      <a:endParaRPr lang="tr-TR" sz="2000" dirty="0"/>
                    </a:p>
                  </a:txBody>
                  <a:tcPr marL="121920" marR="121920" anchor="ctr"/>
                </a:tc>
              </a:tr>
              <a:tr h="280044">
                <a:tc>
                  <a:txBody>
                    <a:bodyPr/>
                    <a:lstStyle/>
                    <a:p>
                      <a:pPr algn="ctr"/>
                      <a:r>
                        <a:rPr lang="tr-TR" sz="2000" dirty="0" smtClean="0"/>
                        <a:t>Eczane Teknikerliği</a:t>
                      </a:r>
                      <a:endParaRPr lang="tr-TR" sz="2000" dirty="0"/>
                    </a:p>
                  </a:txBody>
                  <a:tcPr marL="121920" marR="121920" anchor="ctr"/>
                </a:tc>
                <a:tc>
                  <a:txBody>
                    <a:bodyPr/>
                    <a:lstStyle/>
                    <a:p>
                      <a:pPr algn="ctr"/>
                      <a:endParaRPr lang="tr-TR" sz="2000" dirty="0"/>
                    </a:p>
                  </a:txBody>
                  <a:tcPr marL="121920" marR="121920" anchor="ctr"/>
                </a:tc>
                <a:tc>
                  <a:txBody>
                    <a:bodyPr/>
                    <a:lstStyle/>
                    <a:p>
                      <a:pPr algn="ctr"/>
                      <a:r>
                        <a:rPr lang="tr-TR" sz="2000" dirty="0" smtClean="0"/>
                        <a:t>62.750</a:t>
                      </a:r>
                      <a:endParaRPr lang="tr-TR" sz="2000" dirty="0"/>
                    </a:p>
                  </a:txBody>
                  <a:tcPr marL="121920" marR="121920" anchor="ctr"/>
                </a:tc>
                <a:tc>
                  <a:txBody>
                    <a:bodyPr/>
                    <a:lstStyle/>
                    <a:p>
                      <a:pPr algn="ctr"/>
                      <a:r>
                        <a:rPr lang="tr-TR" sz="2000" dirty="0" smtClean="0"/>
                        <a:t>58.600</a:t>
                      </a:r>
                    </a:p>
                  </a:txBody>
                  <a:tcPr marL="121920" marR="121920" anchor="ctr"/>
                </a:tc>
              </a:tr>
              <a:tr h="280044">
                <a:tc>
                  <a:txBody>
                    <a:bodyPr/>
                    <a:lstStyle/>
                    <a:p>
                      <a:pPr algn="ctr"/>
                      <a:r>
                        <a:rPr lang="tr-TR" sz="2000" dirty="0" err="1" smtClean="0"/>
                        <a:t>Elektronörofizyoloji</a:t>
                      </a:r>
                      <a:r>
                        <a:rPr lang="tr-TR" sz="2000" dirty="0" smtClean="0"/>
                        <a:t> teknikerliği</a:t>
                      </a:r>
                      <a:endParaRPr lang="tr-TR" sz="2000" dirty="0"/>
                    </a:p>
                  </a:txBody>
                  <a:tcPr marL="121920" marR="121920" anchor="ctr"/>
                </a:tc>
                <a:tc>
                  <a:txBody>
                    <a:bodyPr/>
                    <a:lstStyle/>
                    <a:p>
                      <a:pPr algn="ctr"/>
                      <a:r>
                        <a:rPr lang="tr-TR" sz="2000" dirty="0" smtClean="0"/>
                        <a:t>26</a:t>
                      </a:r>
                      <a:endParaRPr lang="tr-TR" sz="2000" dirty="0"/>
                    </a:p>
                  </a:txBody>
                  <a:tcPr marL="121920" marR="121920" anchor="ctr"/>
                </a:tc>
                <a:tc>
                  <a:txBody>
                    <a:bodyPr/>
                    <a:lstStyle/>
                    <a:p>
                      <a:pPr algn="ctr"/>
                      <a:r>
                        <a:rPr lang="tr-TR" sz="2000" dirty="0" smtClean="0"/>
                        <a:t>2.000</a:t>
                      </a:r>
                      <a:endParaRPr lang="tr-TR" sz="2000" dirty="0"/>
                    </a:p>
                  </a:txBody>
                  <a:tcPr marL="121920" marR="121920" anchor="ctr"/>
                </a:tc>
                <a:tc>
                  <a:txBody>
                    <a:bodyPr/>
                    <a:lstStyle/>
                    <a:p>
                      <a:pPr algn="ctr"/>
                      <a:r>
                        <a:rPr lang="tr-TR" sz="2000" dirty="0" smtClean="0"/>
                        <a:t>1.250</a:t>
                      </a:r>
                      <a:endParaRPr lang="tr-TR" sz="2000" dirty="0"/>
                    </a:p>
                  </a:txBody>
                  <a:tcPr marL="121920" marR="121920" anchor="ctr"/>
                </a:tc>
              </a:tr>
              <a:tr h="370840">
                <a:tc>
                  <a:txBody>
                    <a:bodyPr/>
                    <a:lstStyle/>
                    <a:p>
                      <a:pPr algn="ctr"/>
                      <a:r>
                        <a:rPr lang="tr-TR" sz="2000" dirty="0" err="1" smtClean="0"/>
                        <a:t>Ergoterapistlik</a:t>
                      </a:r>
                      <a:r>
                        <a:rPr lang="tr-TR" sz="2000" dirty="0" smtClean="0"/>
                        <a:t> ve </a:t>
                      </a:r>
                      <a:r>
                        <a:rPr lang="tr-TR" sz="2000" dirty="0" err="1" smtClean="0"/>
                        <a:t>ergoterapi</a:t>
                      </a:r>
                      <a:r>
                        <a:rPr lang="tr-TR" sz="2000" dirty="0" smtClean="0"/>
                        <a:t> teknikerliği</a:t>
                      </a:r>
                      <a:endParaRPr lang="tr-TR" sz="2000" dirty="0"/>
                    </a:p>
                  </a:txBody>
                  <a:tcPr marL="121920" marR="121920" anchor="ctr"/>
                </a:tc>
                <a:tc>
                  <a:txBody>
                    <a:bodyPr/>
                    <a:lstStyle/>
                    <a:p>
                      <a:pPr algn="ctr"/>
                      <a:r>
                        <a:rPr lang="tr-TR" sz="2000" dirty="0" smtClean="0"/>
                        <a:t>200</a:t>
                      </a:r>
                      <a:endParaRPr lang="tr-TR" sz="2000" dirty="0"/>
                    </a:p>
                  </a:txBody>
                  <a:tcPr marL="121920" marR="121920" anchor="ctr"/>
                </a:tc>
                <a:tc>
                  <a:txBody>
                    <a:bodyPr/>
                    <a:lstStyle/>
                    <a:p>
                      <a:pPr algn="ctr"/>
                      <a:r>
                        <a:rPr lang="tr-TR" sz="2000" dirty="0" smtClean="0"/>
                        <a:t>3.500</a:t>
                      </a:r>
                      <a:endParaRPr lang="tr-TR" sz="2000" dirty="0"/>
                    </a:p>
                  </a:txBody>
                  <a:tcPr marL="121920" marR="121920" anchor="ctr"/>
                </a:tc>
                <a:tc>
                  <a:txBody>
                    <a:bodyPr/>
                    <a:lstStyle/>
                    <a:p>
                      <a:pPr algn="ctr"/>
                      <a:r>
                        <a:rPr lang="tr-TR" sz="2000" dirty="0" smtClean="0"/>
                        <a:t>1.000</a:t>
                      </a:r>
                      <a:endParaRPr lang="tr-TR" sz="2000" dirty="0"/>
                    </a:p>
                  </a:txBody>
                  <a:tcPr marL="121920" marR="121920" anchor="ctr"/>
                </a:tc>
              </a:tr>
            </a:tbl>
          </a:graphicData>
        </a:graphic>
      </p:graphicFrame>
    </p:spTree>
  </p:cSld>
  <p:clrMapOvr>
    <a:masterClrMapping/>
  </p:clrMapOvr>
  <p:transition spd="med">
    <p:wipe dir="u"/>
  </p:transition>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TotalTime>
  <Words>2052</Words>
  <Application>Microsoft Office PowerPoint</Application>
  <PresentationFormat>Geniş ekran</PresentationFormat>
  <Paragraphs>454</Paragraphs>
  <Slides>42</Slides>
  <Notes>1</Notes>
  <HiddenSlides>0</HiddenSlides>
  <MMClips>0</MMClips>
  <ScaleCrop>false</ScaleCrop>
  <HeadingPairs>
    <vt:vector size="8" baseType="variant">
      <vt:variant>
        <vt:lpstr>Kullanılan Yazı Tipleri</vt:lpstr>
      </vt:variant>
      <vt:variant>
        <vt:i4>6</vt:i4>
      </vt:variant>
      <vt:variant>
        <vt:lpstr>Tema</vt:lpstr>
      </vt:variant>
      <vt:variant>
        <vt:i4>1</vt:i4>
      </vt:variant>
      <vt:variant>
        <vt:lpstr>Slayt Başlıkları</vt:lpstr>
      </vt:variant>
      <vt:variant>
        <vt:i4>42</vt:i4>
      </vt:variant>
      <vt:variant>
        <vt:lpstr>Özel Gösteriler</vt:lpstr>
      </vt:variant>
      <vt:variant>
        <vt:i4>1</vt:i4>
      </vt:variant>
    </vt:vector>
  </HeadingPairs>
  <TitlesOfParts>
    <vt:vector size="50" baseType="lpstr">
      <vt:lpstr>Arial</vt:lpstr>
      <vt:lpstr>Calibri</vt:lpstr>
      <vt:lpstr>Calibri Light</vt:lpstr>
      <vt:lpstr>Comic Sans MS</vt:lpstr>
      <vt:lpstr>Verdana</vt:lpstr>
      <vt:lpstr>Wingdings</vt:lpstr>
      <vt:lpstr>Office Teması</vt:lpstr>
      <vt:lpstr>2023 YILI</vt:lpstr>
      <vt:lpstr>SAĞLIK İŞ GÜCÜ HEDEFLERİ VE SAĞLIK EĞİTİMİ</vt:lpstr>
      <vt:lpstr>SAĞLIK İŞ GÜCÜ HEDEFLERİ VE SAĞLIK EĞİTİMİ</vt:lpstr>
      <vt:lpstr>SAĞLIK İŞ GÜCÜ HEDEFLERİ VE SAĞLIK EĞİTİMİ</vt:lpstr>
      <vt:lpstr>SAĞLIK İŞ GÜCÜ HEDEFLERİ VE SAĞLIK EĞİTİMİ</vt:lpstr>
      <vt:lpstr>SAĞLIK İŞ GÜCÜ HEDEFLERİ VE SAĞLIK EĞİTİMİ</vt:lpstr>
      <vt:lpstr>2023 hedefleri ile mevcut eğitimin devamında oluşacak arzın karşılaştırılması</vt:lpstr>
      <vt:lpstr>PowerPoint Sunusu</vt:lpstr>
      <vt:lpstr>PowerPoint Sunusu</vt:lpstr>
      <vt:lpstr>PowerPoint Sunusu</vt:lpstr>
      <vt:lpstr>PowerPoint Sunusu</vt:lpstr>
      <vt:lpstr>PowerPoint Sunusu</vt:lpstr>
      <vt:lpstr>SAĞLIK İŞ GÜCÜ HEDEFLERİ VE SAĞLIK EĞİTİMİ</vt:lpstr>
      <vt:lpstr>SAĞLIK İŞ GÜCÜ HEDEFLERİ VE SAĞLIK EĞİTİMİ</vt:lpstr>
      <vt:lpstr>SAĞLIK İŞ GÜCÜ HEDEFLERİ VE SAĞLIK EĞİTİMİ</vt:lpstr>
      <vt:lpstr>SAĞLIK İŞ GÜCÜ HEDEFLERİ VE SAĞLIK EĞİTİMİ</vt:lpstr>
      <vt:lpstr>SAĞLIK İŞ GÜCÜ HEDEFLERİ VE SAĞLIK EĞİTİMİ</vt:lpstr>
      <vt:lpstr>SAĞLIK İŞ GÜCÜ HEDEFLERİ VE SAĞLIK EĞİTİMİ</vt:lpstr>
      <vt:lpstr>SAĞLIK İŞ GÜCÜ HEDEFLERİ VE SAĞLIK EĞİTİMİ</vt:lpstr>
      <vt:lpstr>SAĞLIK İŞ GÜCÜ HEDEFLERİ VE SAĞLIK EĞİTİMİ</vt:lpstr>
      <vt:lpstr>SAĞLIK İŞ GÜCÜ HEDEFLERİ VE SAĞLIK EĞİTİMİ</vt:lpstr>
      <vt:lpstr>SAĞLIK İŞ GÜCÜ HEDEFLERİ VE SAĞLIK EĞİTİMİ</vt:lpstr>
      <vt:lpstr>SAĞLIK İŞ GÜCÜ HEDEFLERİ VE SAĞLIK EĞİTİMİ</vt:lpstr>
      <vt:lpstr>PowerPoint Sunusu</vt:lpstr>
      <vt:lpstr>PowerPoint Sunusu</vt:lpstr>
      <vt:lpstr>SAĞLIK İŞ GÜCÜ HEDEFLERİ VE SAĞLIK EĞİTİMİ</vt:lpstr>
      <vt:lpstr>SAĞLIK İŞ GÜCÜ HEDEFLERİ VE SAĞLIK EĞİTİMİ</vt:lpstr>
      <vt:lpstr>SAĞLIK İŞ GÜCÜ HEDEFLERİ VE SAĞLIK EĞİTİMİ</vt:lpstr>
      <vt:lpstr>SAĞLIK İŞ GÜCÜ HEDEFLERİ VE SAĞLIK EĞİTİMİ</vt:lpstr>
      <vt:lpstr>SAĞLIK İŞ GÜCÜ HEDEFLERİ VE SAĞLIK EĞİTİMİ</vt:lpstr>
      <vt:lpstr>SAĞLIK İŞ GÜCÜ HEDEFLERİ VE SAĞLIK EĞİTİMİ</vt:lpstr>
      <vt:lpstr>SAĞLIK İŞ GÜCÜ HEDEFLERİ VE SAĞLIK EĞİTİMİ</vt:lpstr>
      <vt:lpstr> </vt:lpstr>
      <vt:lpstr>SAĞLIK İŞ GÜCÜ HEDEFLERİ VE SAĞLIK EĞİTİMİ</vt:lpstr>
      <vt:lpstr>SAĞLIK İŞ GÜCÜ HEDEFLERİ VE SAĞLIK EĞİTİMİ</vt:lpstr>
      <vt:lpstr>SAĞLIK İŞ GÜCÜ HEDEFLERİ VE SAĞLIK EĞİTİMİ</vt:lpstr>
      <vt:lpstr>SAĞLIK İŞ GÜCÜ HEDEFLERİ VE SAĞLIK EĞİTİMİ</vt:lpstr>
      <vt:lpstr>SAĞLIK İŞ GÜCÜ HEDEFLERİ VE SAĞLIK EĞİTİMİ</vt:lpstr>
      <vt:lpstr>SAĞLIK İŞ GÜCÜ HEDEFLERİ VE SAĞLIK EĞİTİMİ</vt:lpstr>
      <vt:lpstr>PowerPoint Sunusu</vt:lpstr>
      <vt:lpstr>SAĞLIK İŞ GÜCÜ HEDEFLERİ VE SAĞLIK EĞİTİMİ</vt:lpstr>
      <vt:lpstr>İMZA YETKİLERİ YÖNERGESİ </vt:lpstr>
      <vt:lpstr>Özel Gösteri 1</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saglik02</dc:creator>
  <cp:lastModifiedBy>Adem ÖZER</cp:lastModifiedBy>
  <cp:revision>58</cp:revision>
  <dcterms:created xsi:type="dcterms:W3CDTF">2015-03-10T11:28:45Z</dcterms:created>
  <dcterms:modified xsi:type="dcterms:W3CDTF">2015-04-08T11:54:54Z</dcterms:modified>
</cp:coreProperties>
</file>