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6" r:id="rId2"/>
    <p:sldId id="294" r:id="rId3"/>
    <p:sldId id="297" r:id="rId4"/>
    <p:sldId id="300" r:id="rId5"/>
    <p:sldId id="305" r:id="rId6"/>
    <p:sldId id="298" r:id="rId7"/>
    <p:sldId id="301" r:id="rId8"/>
    <p:sldId id="302" r:id="rId9"/>
    <p:sldId id="303" r:id="rId10"/>
    <p:sldId id="286" r:id="rId11"/>
    <p:sldId id="304" r:id="rId12"/>
    <p:sldId id="291" r:id="rId13"/>
    <p:sldId id="283" r:id="rId14"/>
    <p:sldId id="295" r:id="rId15"/>
    <p:sldId id="278" r:id="rId16"/>
    <p:sldId id="306" r:id="rId17"/>
    <p:sldId id="310" r:id="rId18"/>
    <p:sldId id="311" r:id="rId19"/>
    <p:sldId id="314" r:id="rId20"/>
    <p:sldId id="312" r:id="rId21"/>
    <p:sldId id="317" r:id="rId22"/>
    <p:sldId id="315" r:id="rId23"/>
    <p:sldId id="313" r:id="rId24"/>
    <p:sldId id="316" r:id="rId25"/>
    <p:sldId id="318" r:id="rId26"/>
    <p:sldId id="319" r:id="rId27"/>
    <p:sldId id="320" r:id="rId28"/>
    <p:sldId id="321" r:id="rId29"/>
    <p:sldId id="269" r:id="rId30"/>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gizhan Çalışkan" initials="CÇ"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7125" autoAdjust="0"/>
  </p:normalViewPr>
  <p:slideViewPr>
    <p:cSldViewPr>
      <p:cViewPr>
        <p:scale>
          <a:sx n="110" d="100"/>
          <a:sy n="110" d="100"/>
        </p:scale>
        <p:origin x="-16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5F4AB51-918C-41AB-9C73-A38E5E99DFDB}" type="datetimeFigureOut">
              <a:rPr lang="tr-TR" smtClean="0"/>
              <a:pPr/>
              <a:t>19.02.2019</a:t>
            </a:fld>
            <a:endParaRPr lang="tr-TR"/>
          </a:p>
        </p:txBody>
      </p:sp>
      <p:sp>
        <p:nvSpPr>
          <p:cNvPr id="4" name="3 Altbilgi Yer Tutucusu"/>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A7F1333-7A55-406B-A1AC-28D4EA45AD3D}" type="slidenum">
              <a:rPr lang="tr-TR" smtClean="0"/>
              <a:pPr/>
              <a:t>‹#›</a:t>
            </a:fld>
            <a:endParaRPr lang="tr-TR"/>
          </a:p>
        </p:txBody>
      </p:sp>
    </p:spTree>
    <p:extLst>
      <p:ext uri="{BB962C8B-B14F-4D97-AF65-F5344CB8AC3E}">
        <p14:creationId xmlns:p14="http://schemas.microsoft.com/office/powerpoint/2010/main" val="421926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EF9951FB-3019-46A3-9CA3-DF130396D082}" type="datetimeFigureOut">
              <a:rPr lang="tr-TR" smtClean="0"/>
              <a:pPr/>
              <a:t>19.02.2019</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421E299-80FB-4C1E-AFEA-EC956249D879}" type="slidenum">
              <a:rPr lang="tr-TR" smtClean="0"/>
              <a:pPr/>
              <a:t>‹#›</a:t>
            </a:fld>
            <a:endParaRPr lang="tr-TR"/>
          </a:p>
        </p:txBody>
      </p:sp>
    </p:spTree>
    <p:extLst>
      <p:ext uri="{BB962C8B-B14F-4D97-AF65-F5344CB8AC3E}">
        <p14:creationId xmlns:p14="http://schemas.microsoft.com/office/powerpoint/2010/main" val="98514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421E299-80FB-4C1E-AFEA-EC956249D879}" type="slidenum">
              <a:rPr lang="tr-TR" smtClean="0"/>
              <a:pPr/>
              <a:t>1</a:t>
            </a:fld>
            <a:endParaRPr lang="tr-TR"/>
          </a:p>
        </p:txBody>
      </p:sp>
    </p:spTree>
    <p:extLst>
      <p:ext uri="{BB962C8B-B14F-4D97-AF65-F5344CB8AC3E}">
        <p14:creationId xmlns:p14="http://schemas.microsoft.com/office/powerpoint/2010/main" val="332184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11</a:t>
            </a:fld>
            <a:endParaRPr lang="tr-TR"/>
          </a:p>
        </p:txBody>
      </p:sp>
    </p:spTree>
    <p:extLst>
      <p:ext uri="{BB962C8B-B14F-4D97-AF65-F5344CB8AC3E}">
        <p14:creationId xmlns:p14="http://schemas.microsoft.com/office/powerpoint/2010/main" val="334396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12</a:t>
            </a:fld>
            <a:endParaRPr lang="tr-TR"/>
          </a:p>
        </p:txBody>
      </p:sp>
    </p:spTree>
    <p:extLst>
      <p:ext uri="{BB962C8B-B14F-4D97-AF65-F5344CB8AC3E}">
        <p14:creationId xmlns:p14="http://schemas.microsoft.com/office/powerpoint/2010/main" val="422852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13</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14</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15</a:t>
            </a:fld>
            <a:endParaRPr lang="tr-TR"/>
          </a:p>
        </p:txBody>
      </p:sp>
    </p:spTree>
    <p:extLst>
      <p:ext uri="{BB962C8B-B14F-4D97-AF65-F5344CB8AC3E}">
        <p14:creationId xmlns:p14="http://schemas.microsoft.com/office/powerpoint/2010/main" val="67977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16</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17</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18</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19</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20</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3</a:t>
            </a:fld>
            <a:endParaRPr lang="tr-TR"/>
          </a:p>
        </p:txBody>
      </p:sp>
    </p:spTree>
    <p:extLst>
      <p:ext uri="{BB962C8B-B14F-4D97-AF65-F5344CB8AC3E}">
        <p14:creationId xmlns:p14="http://schemas.microsoft.com/office/powerpoint/2010/main" val="422852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21</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22</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23</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24</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25</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26</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27</a:t>
            </a:fld>
            <a:endParaRPr lang="tr-TR"/>
          </a:p>
        </p:txBody>
      </p:sp>
    </p:spTree>
    <p:extLst>
      <p:ext uri="{BB962C8B-B14F-4D97-AF65-F5344CB8AC3E}">
        <p14:creationId xmlns:p14="http://schemas.microsoft.com/office/powerpoint/2010/main" val="2241039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2241039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Slide Number Placeholder 3"/>
          <p:cNvSpPr>
            <a:spLocks noGrp="1"/>
          </p:cNvSpPr>
          <p:nvPr>
            <p:ph type="sldNum" sz="quarter" idx="5"/>
          </p:nvPr>
        </p:nvSpPr>
        <p:spPr/>
        <p:txBody>
          <a:bodyPr/>
          <a:lstStyle/>
          <a:p>
            <a:pPr>
              <a:defRPr/>
            </a:pPr>
            <a:fld id="{CC5462E3-D614-4458-A8A1-82C0745D7BD1}" type="slidenum">
              <a:rPr lang="en-US" smtClean="0"/>
              <a:pPr>
                <a:defRPr/>
              </a:pPr>
              <a:t>29</a:t>
            </a:fld>
            <a:endParaRPr lang="en-US" dirty="0"/>
          </a:p>
        </p:txBody>
      </p:sp>
    </p:spTree>
    <p:extLst>
      <p:ext uri="{BB962C8B-B14F-4D97-AF65-F5344CB8AC3E}">
        <p14:creationId xmlns:p14="http://schemas.microsoft.com/office/powerpoint/2010/main" val="66523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4</a:t>
            </a:fld>
            <a:endParaRPr lang="tr-TR"/>
          </a:p>
        </p:txBody>
      </p:sp>
    </p:spTree>
    <p:extLst>
      <p:ext uri="{BB962C8B-B14F-4D97-AF65-F5344CB8AC3E}">
        <p14:creationId xmlns:p14="http://schemas.microsoft.com/office/powerpoint/2010/main" val="33439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5</a:t>
            </a:fld>
            <a:endParaRPr lang="tr-TR"/>
          </a:p>
        </p:txBody>
      </p:sp>
    </p:spTree>
    <p:extLst>
      <p:ext uri="{BB962C8B-B14F-4D97-AF65-F5344CB8AC3E}">
        <p14:creationId xmlns:p14="http://schemas.microsoft.com/office/powerpoint/2010/main" val="422852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6</a:t>
            </a:fld>
            <a:endParaRPr lang="tr-TR"/>
          </a:p>
        </p:txBody>
      </p:sp>
    </p:spTree>
    <p:extLst>
      <p:ext uri="{BB962C8B-B14F-4D97-AF65-F5344CB8AC3E}">
        <p14:creationId xmlns:p14="http://schemas.microsoft.com/office/powerpoint/2010/main" val="422852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7</a:t>
            </a:fld>
            <a:endParaRPr lang="tr-TR"/>
          </a:p>
        </p:txBody>
      </p:sp>
    </p:spTree>
    <p:extLst>
      <p:ext uri="{BB962C8B-B14F-4D97-AF65-F5344CB8AC3E}">
        <p14:creationId xmlns:p14="http://schemas.microsoft.com/office/powerpoint/2010/main" val="334396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8</a:t>
            </a:fld>
            <a:endParaRPr lang="tr-TR"/>
          </a:p>
        </p:txBody>
      </p:sp>
    </p:spTree>
    <p:extLst>
      <p:ext uri="{BB962C8B-B14F-4D97-AF65-F5344CB8AC3E}">
        <p14:creationId xmlns:p14="http://schemas.microsoft.com/office/powerpoint/2010/main" val="334396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9</a:t>
            </a:fld>
            <a:endParaRPr lang="tr-TR"/>
          </a:p>
        </p:txBody>
      </p:sp>
    </p:spTree>
    <p:extLst>
      <p:ext uri="{BB962C8B-B14F-4D97-AF65-F5344CB8AC3E}">
        <p14:creationId xmlns:p14="http://schemas.microsoft.com/office/powerpoint/2010/main" val="334396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lgn="just"/>
            <a:r>
              <a:rPr lang="tr-TR" sz="1200" i="0" kern="120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C421E299-80FB-4C1E-AFEA-EC956249D879}" type="slidenum">
              <a:rPr lang="tr-TR" smtClean="0"/>
              <a:pPr/>
              <a:t>10</a:t>
            </a:fld>
            <a:endParaRPr lang="tr-TR"/>
          </a:p>
        </p:txBody>
      </p:sp>
    </p:spTree>
    <p:extLst>
      <p:ext uri="{BB962C8B-B14F-4D97-AF65-F5344CB8AC3E}">
        <p14:creationId xmlns:p14="http://schemas.microsoft.com/office/powerpoint/2010/main" val="334396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36803A2-8462-491F-8797-C4A9F2E107BE}" type="datetimeFigureOut">
              <a:rPr lang="tr-TR" smtClean="0"/>
              <a:pPr/>
              <a:t>19.02.2019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6F17C9-6E1B-4A12-969D-B29D3446321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803A2-8462-491F-8797-C4A9F2E107BE}" type="datetimeFigureOut">
              <a:rPr lang="tr-TR" smtClean="0"/>
              <a:pPr/>
              <a:t>19.02.2019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F17C9-6E1B-4A12-969D-B29D3446321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2.png"/>
          <p:cNvPicPr>
            <a:picLocks noChangeAspect="1"/>
          </p:cNvPicPr>
          <p:nvPr/>
        </p:nvPicPr>
        <p:blipFill>
          <a:blip r:embed="rId3" cstate="print"/>
          <a:stretch>
            <a:fillRect/>
          </a:stretch>
        </p:blipFill>
        <p:spPr>
          <a:xfrm>
            <a:off x="0" y="-28253"/>
            <a:ext cx="9144000" cy="6858000"/>
          </a:xfrm>
          <a:prstGeom prst="rect">
            <a:avLst/>
          </a:prstGeom>
        </p:spPr>
      </p:pic>
      <p:pic>
        <p:nvPicPr>
          <p:cNvPr id="1027" name="Picture 3" descr="D:\desktop\1.png"/>
          <p:cNvPicPr>
            <a:picLocks noChangeAspect="1" noChangeArrowheads="1"/>
          </p:cNvPicPr>
          <p:nvPr/>
        </p:nvPicPr>
        <p:blipFill>
          <a:blip r:embed="rId4" cstate="print"/>
          <a:srcRect/>
          <a:stretch>
            <a:fillRect/>
          </a:stretch>
        </p:blipFill>
        <p:spPr bwMode="auto">
          <a:xfrm>
            <a:off x="0" y="285728"/>
            <a:ext cx="6686551" cy="1079500"/>
          </a:xfrm>
          <a:prstGeom prst="rect">
            <a:avLst/>
          </a:prstGeom>
          <a:noFill/>
        </p:spPr>
      </p:pic>
      <p:sp>
        <p:nvSpPr>
          <p:cNvPr id="2" name="1 Başlık"/>
          <p:cNvSpPr>
            <a:spLocks noGrp="1"/>
          </p:cNvSpPr>
          <p:nvPr>
            <p:ph type="ctrTitle"/>
          </p:nvPr>
        </p:nvSpPr>
        <p:spPr>
          <a:xfrm>
            <a:off x="214282" y="285728"/>
            <a:ext cx="8243918" cy="1071570"/>
          </a:xfrm>
          <a:noFill/>
          <a:ln>
            <a:noFill/>
          </a:ln>
        </p:spPr>
        <p:txBody>
          <a:bodyPr>
            <a:normAutofit/>
          </a:bodyPr>
          <a:lstStyle/>
          <a:p>
            <a:pPr algn="l"/>
            <a:r>
              <a:rPr lang="tr-TR" sz="2800" b="1" dirty="0" smtClean="0">
                <a:solidFill>
                  <a:schemeClr val="bg1"/>
                </a:solidFill>
                <a:latin typeface="Times New Roman" pitchFamily="18" charset="0"/>
                <a:cs typeface="Times New Roman" pitchFamily="18" charset="0"/>
              </a:rPr>
              <a:t>SAĞLIK HİZMET GRUBU</a:t>
            </a:r>
            <a:endParaRPr lang="tr-TR" sz="2800" b="1" dirty="0">
              <a:solidFill>
                <a:schemeClr val="bg1"/>
              </a:solidFill>
              <a:latin typeface="Times New Roman" pitchFamily="18" charset="0"/>
              <a:cs typeface="Times New Roman" pitchFamily="18" charset="0"/>
            </a:endParaRPr>
          </a:p>
        </p:txBody>
      </p:sp>
      <p:grpSp>
        <p:nvGrpSpPr>
          <p:cNvPr id="8" name="Grup 7"/>
          <p:cNvGrpSpPr/>
          <p:nvPr/>
        </p:nvGrpSpPr>
        <p:grpSpPr>
          <a:xfrm>
            <a:off x="1243012" y="4551363"/>
            <a:ext cx="7900988" cy="2306637"/>
            <a:chOff x="1243012" y="4551363"/>
            <a:chExt cx="7900988" cy="2306637"/>
          </a:xfrm>
        </p:grpSpPr>
        <p:grpSp>
          <p:nvGrpSpPr>
            <p:cNvPr id="7" name="Grup 6"/>
            <p:cNvGrpSpPr/>
            <p:nvPr/>
          </p:nvGrpSpPr>
          <p:grpSpPr>
            <a:xfrm>
              <a:off x="1243012" y="4551363"/>
              <a:ext cx="7900988" cy="2306637"/>
              <a:chOff x="1243012" y="4551363"/>
              <a:chExt cx="7900988" cy="2306637"/>
            </a:xfrm>
          </p:grpSpPr>
          <p:pic>
            <p:nvPicPr>
              <p:cNvPr id="1026" name="Picture 2" descr="D:\desktop\3.png"/>
              <p:cNvPicPr>
                <a:picLocks noChangeAspect="1" noChangeArrowheads="1"/>
              </p:cNvPicPr>
              <p:nvPr/>
            </p:nvPicPr>
            <p:blipFill>
              <a:blip r:embed="rId5" cstate="print"/>
              <a:srcRect/>
              <a:stretch>
                <a:fillRect/>
              </a:stretch>
            </p:blipFill>
            <p:spPr bwMode="auto">
              <a:xfrm>
                <a:off x="1243012" y="4551363"/>
                <a:ext cx="7900988" cy="2306637"/>
              </a:xfrm>
              <a:prstGeom prst="rect">
                <a:avLst/>
              </a:prstGeom>
              <a:noFill/>
            </p:spPr>
          </p:pic>
          <p:sp>
            <p:nvSpPr>
              <p:cNvPr id="5" name="Dikdörtgen 4"/>
              <p:cNvSpPr/>
              <p:nvPr/>
            </p:nvSpPr>
            <p:spPr>
              <a:xfrm>
                <a:off x="6921520" y="4869160"/>
                <a:ext cx="132288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grpSp>
        <p:sp>
          <p:nvSpPr>
            <p:cNvPr id="13" name="Dikdörtgen 12"/>
            <p:cNvSpPr/>
            <p:nvPr/>
          </p:nvSpPr>
          <p:spPr>
            <a:xfrm>
              <a:off x="6372200" y="5229200"/>
              <a:ext cx="2232248" cy="159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grpSp>
      <p:sp>
        <p:nvSpPr>
          <p:cNvPr id="4" name="Dikdörtgen 3"/>
          <p:cNvSpPr/>
          <p:nvPr/>
        </p:nvSpPr>
        <p:spPr>
          <a:xfrm>
            <a:off x="2699792" y="5609981"/>
            <a:ext cx="3960440" cy="830997"/>
          </a:xfrm>
          <a:prstGeom prst="rect">
            <a:avLst/>
          </a:prstGeom>
        </p:spPr>
        <p:txBody>
          <a:bodyPr wrap="square">
            <a:spAutoFit/>
          </a:bodyPr>
          <a:lstStyle/>
          <a:p>
            <a:pPr algn="ctr"/>
            <a:r>
              <a:rPr lang="tr-TR" sz="2400" b="1" dirty="0">
                <a:latin typeface="Times New Roman" pitchFamily="18" charset="0"/>
                <a:cs typeface="Times New Roman" pitchFamily="18" charset="0"/>
              </a:rPr>
              <a:t>Sivil Savunma ve Seferberlik Hizmetleri </a:t>
            </a:r>
            <a:r>
              <a:rPr lang="tr-TR" sz="2400" b="1" dirty="0" smtClean="0">
                <a:latin typeface="Times New Roman" pitchFamily="18" charset="0"/>
                <a:cs typeface="Times New Roman" pitchFamily="18" charset="0"/>
              </a:rPr>
              <a:t>Birimi</a:t>
            </a:r>
            <a:endParaRPr lang="tr-TR" sz="2400"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428596" y="1628800"/>
            <a:ext cx="8501122" cy="2940358"/>
          </a:xfrm>
        </p:spPr>
        <p:txBody>
          <a:bodyPr>
            <a:normAutofit fontScale="40000" lnSpcReduction="20000"/>
          </a:bodyPr>
          <a:lstStyle/>
          <a:p>
            <a:pPr algn="just"/>
            <a:endParaRPr lang="tr-TR" sz="2000" dirty="0">
              <a:solidFill>
                <a:schemeClr val="bg1"/>
              </a:solidFill>
              <a:latin typeface="Times New Roman" pitchFamily="18" charset="0"/>
              <a:cs typeface="Times New Roman" pitchFamily="18" charset="0"/>
            </a:endParaRPr>
          </a:p>
          <a:p>
            <a:pPr algn="just"/>
            <a:endParaRPr lang="tr-TR" sz="2000" dirty="0" smtClean="0">
              <a:solidFill>
                <a:schemeClr val="bg1"/>
              </a:solidFill>
              <a:latin typeface="Times New Roman" pitchFamily="18" charset="0"/>
              <a:cs typeface="Times New Roman" pitchFamily="18" charset="0"/>
            </a:endParaRPr>
          </a:p>
          <a:p>
            <a:r>
              <a:rPr lang="tr-TR" sz="5700" b="1" dirty="0" smtClean="0">
                <a:solidFill>
                  <a:schemeClr val="bg1"/>
                </a:solidFill>
                <a:latin typeface="Times New Roman" pitchFamily="18" charset="0"/>
                <a:cs typeface="Times New Roman" pitchFamily="18" charset="0"/>
              </a:rPr>
              <a:t>ANTALYA</a:t>
            </a:r>
          </a:p>
          <a:p>
            <a:r>
              <a:rPr lang="tr-TR" sz="5700" b="1" dirty="0" smtClean="0">
                <a:solidFill>
                  <a:schemeClr val="bg1"/>
                </a:solidFill>
                <a:latin typeface="Times New Roman" pitchFamily="18" charset="0"/>
                <a:cs typeface="Times New Roman" pitchFamily="18" charset="0"/>
              </a:rPr>
              <a:t>İL SAĞLIK MÜDÜRLÜĞÜ</a:t>
            </a:r>
          </a:p>
          <a:p>
            <a:endParaRPr lang="tr-TR" sz="5700" b="1" dirty="0" smtClean="0">
              <a:solidFill>
                <a:schemeClr val="bg1"/>
              </a:solidFill>
              <a:latin typeface="Times New Roman" pitchFamily="18" charset="0"/>
              <a:cs typeface="Times New Roman" pitchFamily="18" charset="0"/>
            </a:endParaRPr>
          </a:p>
          <a:p>
            <a:r>
              <a:rPr lang="tr-TR" sz="5700" b="1" dirty="0" smtClean="0">
                <a:solidFill>
                  <a:schemeClr val="bg1"/>
                </a:solidFill>
                <a:latin typeface="Times New Roman" pitchFamily="18" charset="0"/>
                <a:cs typeface="Times New Roman" pitchFamily="18" charset="0"/>
              </a:rPr>
              <a:t>YEREL DÜZEY SAĞLIK HİZMET GRUBU OPERASYON PLANI DEĞERLENDİRME TOPLANTISI</a:t>
            </a:r>
          </a:p>
          <a:p>
            <a:endParaRPr lang="tr-TR" sz="5700" b="1" dirty="0" smtClean="0">
              <a:solidFill>
                <a:schemeClr val="bg1"/>
              </a:solidFill>
              <a:latin typeface="Times New Roman" pitchFamily="18" charset="0"/>
              <a:cs typeface="Times New Roman" pitchFamily="18" charset="0"/>
            </a:endParaRPr>
          </a:p>
          <a:p>
            <a:r>
              <a:rPr lang="tr-TR" sz="5700" b="1" dirty="0" smtClean="0">
                <a:solidFill>
                  <a:schemeClr val="bg1"/>
                </a:solidFill>
                <a:latin typeface="Times New Roman" pitchFamily="18" charset="0"/>
                <a:cs typeface="Times New Roman" pitchFamily="18" charset="0"/>
              </a:rPr>
              <a:t>HOŞGELDİNİZ</a:t>
            </a:r>
            <a:endParaRPr lang="tr-TR" sz="5700" b="1" dirty="0">
              <a:solidFill>
                <a:schemeClr val="bg1"/>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1520" y="5129383"/>
            <a:ext cx="1754936" cy="13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585789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323528" y="274638"/>
            <a:ext cx="8363272" cy="73041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05264"/>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0" y="6021288"/>
            <a:ext cx="6372200" cy="707886"/>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a:p>
            <a:endParaRPr lang="tr-TR" sz="2000" dirty="0" smtClean="0">
              <a:solidFill>
                <a:schemeClr val="bg1">
                  <a:lumMod val="65000"/>
                </a:schemeClr>
              </a:solidFill>
              <a:latin typeface="Times New Roman" pitchFamily="18" charset="0"/>
              <a:cs typeface="Times New Roman" pitchFamily="18" charset="0"/>
            </a:endParaRPr>
          </a:p>
        </p:txBody>
      </p:sp>
      <p:sp>
        <p:nvSpPr>
          <p:cNvPr id="18" name="17 Metin kutusu"/>
          <p:cNvSpPr txBox="1"/>
          <p:nvPr/>
        </p:nvSpPr>
        <p:spPr>
          <a:xfrm>
            <a:off x="225839" y="1005057"/>
            <a:ext cx="8928992" cy="430887"/>
          </a:xfrm>
          <a:prstGeom prst="rect">
            <a:avLst/>
          </a:prstGeom>
          <a:noFill/>
        </p:spPr>
        <p:txBody>
          <a:bodyPr wrap="square" rtlCol="0">
            <a:spAutoFit/>
          </a:bodyPr>
          <a:lstStyle/>
          <a:p>
            <a:r>
              <a:rPr lang="tr-TR" sz="2200" u="sng" dirty="0">
                <a:solidFill>
                  <a:srgbClr val="002060"/>
                </a:solidFill>
              </a:rPr>
              <a:t>BÖLÜM 4. AFET ANI VE MÜDAHALE ÇALIŞMALARI</a:t>
            </a:r>
          </a:p>
        </p:txBody>
      </p:sp>
      <p:sp>
        <p:nvSpPr>
          <p:cNvPr id="5" name="Dikdörtgen 4"/>
          <p:cNvSpPr/>
          <p:nvPr/>
        </p:nvSpPr>
        <p:spPr>
          <a:xfrm>
            <a:off x="225839" y="1456687"/>
            <a:ext cx="8684090" cy="4401205"/>
          </a:xfrm>
          <a:prstGeom prst="rect">
            <a:avLst/>
          </a:prstGeom>
        </p:spPr>
        <p:txBody>
          <a:bodyPr wrap="square">
            <a:spAutoFit/>
          </a:bodyPr>
          <a:lstStyle/>
          <a:p>
            <a:r>
              <a:rPr lang="tr-TR" sz="2000" b="1" dirty="0" smtClean="0">
                <a:solidFill>
                  <a:srgbClr val="FF0000"/>
                </a:solidFill>
              </a:rPr>
              <a:t>KONUŞLANMA ALANLARI:</a:t>
            </a:r>
            <a:endParaRPr lang="tr-TR" sz="2000" b="1" dirty="0">
              <a:solidFill>
                <a:srgbClr val="FF0000"/>
              </a:solidFill>
            </a:endParaRPr>
          </a:p>
          <a:p>
            <a:pPr algn="just"/>
            <a:r>
              <a:rPr lang="tr-TR" sz="2000" dirty="0" smtClean="0"/>
              <a:t>112 </a:t>
            </a:r>
            <a:r>
              <a:rPr lang="tr-TR" sz="2000" dirty="0"/>
              <a:t>Ambulans servisi ve UMKE Ekipleri hizmetleri mobil olarak belirlenmiş bölgelerde hizmet vermektedir. Hastaneler ise </a:t>
            </a:r>
            <a:r>
              <a:rPr lang="tr-TR" sz="2000" b="1" dirty="0">
                <a:solidFill>
                  <a:srgbClr val="7030A0"/>
                </a:solidFill>
              </a:rPr>
              <a:t>Ek 11</a:t>
            </a:r>
            <a:r>
              <a:rPr lang="tr-TR" sz="2000" dirty="0">
                <a:solidFill>
                  <a:srgbClr val="7030A0"/>
                </a:solidFill>
              </a:rPr>
              <a:t> </a:t>
            </a:r>
            <a:r>
              <a:rPr lang="tr-TR" sz="2000" dirty="0"/>
              <a:t>Haritalar kısmında yerleri işaretlenmiştir. </a:t>
            </a:r>
            <a:r>
              <a:rPr lang="tr-TR" sz="2000" dirty="0" smtClean="0"/>
              <a:t>İL AFAD </a:t>
            </a:r>
            <a:r>
              <a:rPr lang="tr-TR" sz="2000" dirty="0"/>
              <a:t>koordinasyonunda Alternatif Hastane alanları belirlenmiştir.</a:t>
            </a:r>
            <a:endParaRPr lang="tr-TR" sz="2000" i="1" dirty="0"/>
          </a:p>
          <a:p>
            <a:pPr algn="just"/>
            <a:r>
              <a:rPr lang="tr-TR" sz="2000" dirty="0"/>
              <a:t>Afet ve acil durumlarda, ilde görevli personel emir beklemeksizin </a:t>
            </a:r>
            <a:r>
              <a:rPr lang="tr-TR" sz="2000" dirty="0" smtClean="0"/>
              <a:t>Planda belirtilen Bölge </a:t>
            </a:r>
            <a:r>
              <a:rPr lang="tr-TR" sz="2000" dirty="0"/>
              <a:t>Toplanma </a:t>
            </a:r>
            <a:r>
              <a:rPr lang="tr-TR" sz="2000" dirty="0" smtClean="0"/>
              <a:t>alanlarında </a:t>
            </a:r>
            <a:r>
              <a:rPr lang="tr-TR" sz="2000" dirty="0"/>
              <a:t>toplanacaktır</a:t>
            </a:r>
            <a:r>
              <a:rPr lang="tr-TR" sz="2000" dirty="0" smtClean="0"/>
              <a:t>.  Alternatif hasta bakım alanları personel barınma alanları yine </a:t>
            </a:r>
            <a:r>
              <a:rPr lang="tr-TR" sz="2000" b="1" dirty="0" smtClean="0">
                <a:solidFill>
                  <a:srgbClr val="7030A0"/>
                </a:solidFill>
              </a:rPr>
              <a:t>Ek 10</a:t>
            </a:r>
            <a:r>
              <a:rPr lang="tr-TR" sz="2000" b="1" dirty="0" smtClean="0"/>
              <a:t> </a:t>
            </a:r>
            <a:r>
              <a:rPr lang="tr-TR" sz="2000" dirty="0" smtClean="0"/>
              <a:t>da belirtilmiştir.</a:t>
            </a:r>
          </a:p>
          <a:p>
            <a:pPr lvl="0"/>
            <a:r>
              <a:rPr lang="tr-TR" sz="2000" b="1" dirty="0">
                <a:solidFill>
                  <a:srgbClr val="0070C0"/>
                </a:solidFill>
              </a:rPr>
              <a:t>Destek İllerden gelen ekiplerin karşılanması ve koordine edilmesi</a:t>
            </a:r>
            <a:endParaRPr lang="tr-TR" sz="2000" i="1" dirty="0">
              <a:solidFill>
                <a:srgbClr val="0070C0"/>
              </a:solidFill>
            </a:endParaRPr>
          </a:p>
          <a:p>
            <a:pPr algn="just"/>
            <a:r>
              <a:rPr lang="tr-TR" sz="2000" dirty="0"/>
              <a:t>Gelen Destek </a:t>
            </a:r>
            <a:r>
              <a:rPr lang="tr-TR" sz="2000" dirty="0" smtClean="0"/>
              <a:t>Ekipleri, </a:t>
            </a:r>
            <a:r>
              <a:rPr lang="tr-TR" sz="2000" dirty="0"/>
              <a:t>karayolu </a:t>
            </a:r>
            <a:r>
              <a:rPr lang="tr-TR" sz="2000" dirty="0" smtClean="0"/>
              <a:t>ve havayolu geliş </a:t>
            </a:r>
            <a:r>
              <a:rPr lang="tr-TR" sz="2000" dirty="0"/>
              <a:t>güzergâhlarına göre şehrin giriş ve çıkış </a:t>
            </a:r>
            <a:r>
              <a:rPr lang="tr-TR" sz="2000" dirty="0" smtClean="0"/>
              <a:t>noktalarında </a:t>
            </a:r>
            <a:r>
              <a:rPr lang="tr-TR" sz="2000" dirty="0"/>
              <a:t>Ulaştırma hizmetleri tarafından karşılanır. </a:t>
            </a:r>
            <a:r>
              <a:rPr lang="tr-TR" sz="2000" dirty="0" smtClean="0"/>
              <a:t>İl Afet Acil Durum Merkezi tarafından yönlendirilen sağlık ekiplerinin operasyon bölgelerine sevki, İl Ambulans Servisi Başhekimliği Komuta Kontrol Merkezince sağlanır. Acil Sağlık </a:t>
            </a:r>
            <a:r>
              <a:rPr lang="tr-TR" sz="2000" dirty="0"/>
              <a:t>Hizmetleri Başkanlığınca </a:t>
            </a:r>
            <a:r>
              <a:rPr lang="tr-TR" sz="2000" dirty="0" smtClean="0"/>
              <a:t>Antalya </a:t>
            </a:r>
            <a:r>
              <a:rPr lang="tr-TR" sz="2000" dirty="0"/>
              <a:t>havaalanına karşılama ekibi konuşlandırılır. </a:t>
            </a:r>
            <a:endParaRPr lang="tr-TR" sz="2000" b="1" dirty="0">
              <a:solidFill>
                <a:srgbClr val="FF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5427" y="5793681"/>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585789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251520" y="274638"/>
            <a:ext cx="8435280" cy="72139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05264"/>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0" y="6021288"/>
            <a:ext cx="6372200" cy="707886"/>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a:p>
            <a:endParaRPr lang="tr-TR" sz="2000" dirty="0" smtClean="0">
              <a:solidFill>
                <a:schemeClr val="bg1">
                  <a:lumMod val="65000"/>
                </a:schemeClr>
              </a:solidFill>
              <a:latin typeface="Times New Roman" pitchFamily="18" charset="0"/>
              <a:cs typeface="Times New Roman" pitchFamily="18" charset="0"/>
            </a:endParaRPr>
          </a:p>
        </p:txBody>
      </p:sp>
      <p:sp>
        <p:nvSpPr>
          <p:cNvPr id="18" name="17 Metin kutusu"/>
          <p:cNvSpPr txBox="1"/>
          <p:nvPr/>
        </p:nvSpPr>
        <p:spPr>
          <a:xfrm>
            <a:off x="161580" y="996029"/>
            <a:ext cx="8928992" cy="461665"/>
          </a:xfrm>
          <a:prstGeom prst="rect">
            <a:avLst/>
          </a:prstGeom>
          <a:noFill/>
        </p:spPr>
        <p:txBody>
          <a:bodyPr wrap="square" rtlCol="0">
            <a:spAutoFit/>
          </a:bodyPr>
          <a:lstStyle/>
          <a:p>
            <a:r>
              <a:rPr lang="tr-TR" sz="2400" u="sng" dirty="0">
                <a:solidFill>
                  <a:srgbClr val="002060"/>
                </a:solidFill>
              </a:rPr>
              <a:t>BÖLÜM 5. HABERLEŞME SİSTEMLERİ</a:t>
            </a:r>
          </a:p>
        </p:txBody>
      </p:sp>
      <p:sp>
        <p:nvSpPr>
          <p:cNvPr id="5" name="Dikdörtgen 4"/>
          <p:cNvSpPr/>
          <p:nvPr/>
        </p:nvSpPr>
        <p:spPr>
          <a:xfrm>
            <a:off x="193385" y="1446282"/>
            <a:ext cx="8568952" cy="4524315"/>
          </a:xfrm>
          <a:prstGeom prst="rect">
            <a:avLst/>
          </a:prstGeom>
        </p:spPr>
        <p:txBody>
          <a:bodyPr wrap="square">
            <a:spAutoFit/>
          </a:bodyPr>
          <a:lstStyle/>
          <a:p>
            <a:pPr algn="just"/>
            <a:r>
              <a:rPr lang="tr-TR" dirty="0" smtClean="0"/>
              <a:t>Bu bölümde Bakanlığımıza ait Telli ve Telsiz sistemler Uydu sistemleri Video telekonferans sistemleri (VTC) belirtilmiş . </a:t>
            </a:r>
            <a:r>
              <a:rPr lang="tr-TR" dirty="0"/>
              <a:t>Diğer yandan afet sırasında ulusal ve yerel düzeyde iletişim kurulabilecek personel listesi </a:t>
            </a:r>
            <a:r>
              <a:rPr lang="tr-TR" dirty="0">
                <a:solidFill>
                  <a:srgbClr val="7030A0"/>
                </a:solidFill>
              </a:rPr>
              <a:t>Ek 6, Ek 7 ve Ek 8’de </a:t>
            </a:r>
            <a:r>
              <a:rPr lang="tr-TR" dirty="0" smtClean="0"/>
              <a:t>sunulmuş, bu </a:t>
            </a:r>
            <a:r>
              <a:rPr lang="tr-TR" dirty="0"/>
              <a:t>doğrultuda hazırlanan Haberleşme Kapasitesi tablosu </a:t>
            </a:r>
            <a:r>
              <a:rPr lang="tr-TR" dirty="0">
                <a:solidFill>
                  <a:srgbClr val="7030A0"/>
                </a:solidFill>
              </a:rPr>
              <a:t>Ek 5’de </a:t>
            </a:r>
            <a:r>
              <a:rPr lang="tr-TR" dirty="0"/>
              <a:t>yer </a:t>
            </a:r>
            <a:r>
              <a:rPr lang="tr-TR" dirty="0" smtClean="0"/>
              <a:t>almıştır.</a:t>
            </a:r>
            <a:endParaRPr lang="tr-TR" u="sng" dirty="0">
              <a:solidFill>
                <a:srgbClr val="002060"/>
              </a:solidFill>
            </a:endParaRPr>
          </a:p>
          <a:p>
            <a:r>
              <a:rPr lang="tr-TR" u="sng" dirty="0" smtClean="0">
                <a:solidFill>
                  <a:srgbClr val="002060"/>
                </a:solidFill>
              </a:rPr>
              <a:t>BÖLÜM </a:t>
            </a:r>
            <a:r>
              <a:rPr lang="tr-TR" u="sng" dirty="0">
                <a:solidFill>
                  <a:srgbClr val="002060"/>
                </a:solidFill>
              </a:rPr>
              <a:t>6. RAPORLAMA </a:t>
            </a:r>
            <a:r>
              <a:rPr lang="tr-TR" u="sng" dirty="0" smtClean="0">
                <a:solidFill>
                  <a:srgbClr val="002060"/>
                </a:solidFill>
              </a:rPr>
              <a:t>USULLERİ </a:t>
            </a:r>
          </a:p>
          <a:p>
            <a:r>
              <a:rPr lang="tr-TR" dirty="0" smtClean="0"/>
              <a:t>Yerel Düzey raporlama usullerini içeren bilgiler detaylı olarak </a:t>
            </a:r>
            <a:r>
              <a:rPr lang="tr-TR" dirty="0" smtClean="0">
                <a:solidFill>
                  <a:srgbClr val="7030A0"/>
                </a:solidFill>
              </a:rPr>
              <a:t>(</a:t>
            </a:r>
            <a:r>
              <a:rPr lang="tr-TR" dirty="0">
                <a:solidFill>
                  <a:srgbClr val="7030A0"/>
                </a:solidFill>
              </a:rPr>
              <a:t>Tablo 18</a:t>
            </a:r>
            <a:r>
              <a:rPr lang="tr-TR" dirty="0" smtClean="0">
                <a:solidFill>
                  <a:srgbClr val="7030A0"/>
                </a:solidFill>
              </a:rPr>
              <a:t>) </a:t>
            </a:r>
            <a:r>
              <a:rPr lang="tr-TR" dirty="0" smtClean="0"/>
              <a:t>de sunulmaktadır.</a:t>
            </a:r>
            <a:endParaRPr lang="tr-TR" dirty="0">
              <a:solidFill>
                <a:srgbClr val="7030A0"/>
              </a:solidFill>
            </a:endParaRPr>
          </a:p>
          <a:p>
            <a:r>
              <a:rPr lang="tr-TR" dirty="0" smtClean="0"/>
              <a:t>Raporlama </a:t>
            </a:r>
            <a:r>
              <a:rPr lang="tr-TR" dirty="0"/>
              <a:t>usulleri kapsamında, Operasyon ve Lojistik Ekipleri, oluşan afet ve acil durumla ilgili resmi raporlarını Yerel Düzey Hizmet Grup Yöneticisine sunar. Yerel Düzey Hizmet Grubu Yöneticisi, bu bilgiler doğrultusunda hazırladığı raporları Valiliğe ve Ulusal Düzey Hizmet Grubuna iletir</a:t>
            </a:r>
            <a:r>
              <a:rPr lang="tr-TR" dirty="0" smtClean="0"/>
              <a:t>. Basın ve kamuoyunun bilgilendirilmesi Vali ve AFAD tarafından yapılır.</a:t>
            </a:r>
            <a:endParaRPr lang="tr-TR" u="sng" dirty="0">
              <a:solidFill>
                <a:srgbClr val="002060"/>
              </a:solidFill>
            </a:endParaRPr>
          </a:p>
          <a:p>
            <a:r>
              <a:rPr lang="tr-TR" u="sng" dirty="0">
                <a:solidFill>
                  <a:srgbClr val="002060"/>
                </a:solidFill>
              </a:rPr>
              <a:t>BÖLÜM 7. PLANIN TAKİBİ, GELİŞTİRİLMESİ VE </a:t>
            </a:r>
            <a:r>
              <a:rPr lang="tr-TR" u="sng" dirty="0" smtClean="0">
                <a:solidFill>
                  <a:srgbClr val="002060"/>
                </a:solidFill>
              </a:rPr>
              <a:t>GÜNCELLENMESİ</a:t>
            </a:r>
          </a:p>
          <a:p>
            <a:pPr algn="just"/>
            <a:r>
              <a:rPr lang="tr-TR" dirty="0" smtClean="0"/>
              <a:t>Afet </a:t>
            </a:r>
            <a:r>
              <a:rPr lang="tr-TR" dirty="0"/>
              <a:t>öncesi, sırası ve sonrasındaki ihtiyaçlar ve öncelikler,  görev ve sorumluluklar, kapasiteler, kaynaklar, ulusal ve yerel düzey çözüm ortaklarının rolleri ve yasal çerçeve değiştiği zaman güncellenir.</a:t>
            </a:r>
            <a:endParaRPr lang="tr-TR" i="1" dirty="0"/>
          </a:p>
          <a:p>
            <a:pPr algn="just"/>
            <a:r>
              <a:rPr lang="tr-TR" dirty="0"/>
              <a:t>Güncellemeler yıllık olarak </a:t>
            </a:r>
            <a:r>
              <a:rPr lang="tr-TR" dirty="0" smtClean="0"/>
              <a:t>yapılır.</a:t>
            </a:r>
            <a:endParaRPr lang="tr-TR" b="1" dirty="0">
              <a:solidFill>
                <a:srgbClr val="FF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7058" y="5702385"/>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36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585789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ctrTitle"/>
          </p:nvPr>
        </p:nvSpPr>
        <p:spPr>
          <a:xfrm>
            <a:off x="179512" y="285727"/>
            <a:ext cx="8278688" cy="71932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178278" y="5990025"/>
            <a:ext cx="6265930" cy="478225"/>
          </a:xfrm>
        </p:spPr>
        <p:txBody>
          <a:bodyPr>
            <a:normAutofit/>
          </a:bodyPr>
          <a:lstStyle/>
          <a:p>
            <a:pPr algn="l"/>
            <a:r>
              <a:rPr lang="tr-TR" sz="2000" dirty="0" smtClean="0">
                <a:latin typeface="Times New Roman" pitchFamily="18" charset="0"/>
                <a:cs typeface="Times New Roman" pitchFamily="18" charset="0"/>
              </a:rPr>
              <a:t>ANTALYA İL SAĞLIK MÜDÜRLÜĞÜ</a:t>
            </a:r>
            <a:endParaRPr lang="tr-TR" sz="2000" dirty="0">
              <a:latin typeface="Times New Roman" pitchFamily="18" charset="0"/>
              <a:cs typeface="Times New Roman" pitchFamily="18" charset="0"/>
            </a:endParaRPr>
          </a:p>
        </p:txBody>
      </p:sp>
      <p:sp>
        <p:nvSpPr>
          <p:cNvPr id="4" name="Dikdörtgen 3"/>
          <p:cNvSpPr/>
          <p:nvPr/>
        </p:nvSpPr>
        <p:spPr>
          <a:xfrm>
            <a:off x="6516216" y="5661248"/>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pic>
        <p:nvPicPr>
          <p:cNvPr id="12" name="Resim 1" descr="J:\A S H G M\w w w\image\logolar\acilSaglik.png"/>
          <p:cNvPicPr>
            <a:picLocks noChangeAspect="1" noChangeArrowheads="1"/>
          </p:cNvPicPr>
          <p:nvPr/>
        </p:nvPicPr>
        <p:blipFill>
          <a:blip r:embed="rId5" cstate="print"/>
          <a:srcRect b="19774"/>
          <a:stretch>
            <a:fillRect/>
          </a:stretch>
        </p:blipFill>
        <p:spPr bwMode="auto">
          <a:xfrm>
            <a:off x="7380312" y="5805264"/>
            <a:ext cx="1154534" cy="792000"/>
          </a:xfrm>
          <a:prstGeom prst="rect">
            <a:avLst/>
          </a:prstGeom>
          <a:noFill/>
          <a:ln w="9525">
            <a:noFill/>
            <a:miter lim="800000"/>
            <a:headEnd/>
            <a:tailEnd/>
          </a:ln>
        </p:spPr>
      </p:pic>
      <p:pic>
        <p:nvPicPr>
          <p:cNvPr id="2050" name="Picture 2" descr="Z:\masabaşı tatbikatı afad\foto\UMKE2.jpg"/>
          <p:cNvPicPr>
            <a:picLocks noChangeAspect="1" noChangeArrowheads="1"/>
          </p:cNvPicPr>
          <p:nvPr/>
        </p:nvPicPr>
        <p:blipFill>
          <a:blip r:embed="rId6" cstate="print"/>
          <a:srcRect/>
          <a:stretch>
            <a:fillRect/>
          </a:stretch>
        </p:blipFill>
        <p:spPr bwMode="auto">
          <a:xfrm>
            <a:off x="395536" y="4149080"/>
            <a:ext cx="8280920" cy="1656184"/>
          </a:xfrm>
          <a:prstGeom prst="rect">
            <a:avLst/>
          </a:prstGeom>
          <a:noFill/>
        </p:spPr>
      </p:pic>
      <p:sp>
        <p:nvSpPr>
          <p:cNvPr id="14" name="17 Metin kutusu"/>
          <p:cNvSpPr txBox="1"/>
          <p:nvPr/>
        </p:nvSpPr>
        <p:spPr>
          <a:xfrm>
            <a:off x="395536" y="1023119"/>
            <a:ext cx="8280920" cy="5632311"/>
          </a:xfrm>
          <a:prstGeom prst="rect">
            <a:avLst/>
          </a:prstGeom>
          <a:noFill/>
        </p:spPr>
        <p:txBody>
          <a:bodyPr wrap="square" rtlCol="0">
            <a:spAutoFit/>
          </a:bodyPr>
          <a:lstStyle/>
          <a:p>
            <a:r>
              <a:rPr lang="tr-TR" sz="2000" dirty="0"/>
              <a:t>EK 1 - YEREL DÜZEY SAĞLIK HİZMET GRUBU OPERASYON EKİPLERİNİN </a:t>
            </a:r>
            <a:r>
              <a:rPr lang="tr-TR" sz="2000" dirty="0" smtClean="0"/>
              <a:t>TEŞKİLİ</a:t>
            </a:r>
            <a:endParaRPr lang="tr-TR" sz="2000" dirty="0"/>
          </a:p>
          <a:p>
            <a:r>
              <a:rPr lang="tr-TR" sz="2000" dirty="0"/>
              <a:t>EK 2- YEREL DÜZEY SAĞLIK HİZMET GRUBU LOJİSTİK EKİPLERİNİN </a:t>
            </a:r>
            <a:r>
              <a:rPr lang="tr-TR" sz="2000" dirty="0" smtClean="0"/>
              <a:t>TEŞKİLİ</a:t>
            </a:r>
            <a:endParaRPr lang="tr-TR" sz="2000" dirty="0"/>
          </a:p>
          <a:p>
            <a:r>
              <a:rPr lang="tr-TR" sz="2000" dirty="0"/>
              <a:t>EK 3 - </a:t>
            </a:r>
            <a:r>
              <a:rPr lang="tr-TR" sz="2000" dirty="0" smtClean="0"/>
              <a:t>SENARYO</a:t>
            </a:r>
            <a:endParaRPr lang="tr-TR" sz="2000" dirty="0"/>
          </a:p>
          <a:p>
            <a:r>
              <a:rPr lang="tr-TR" sz="2000" dirty="0" smtClean="0"/>
              <a:t>EK </a:t>
            </a:r>
            <a:r>
              <a:rPr lang="tr-TR" sz="2000" dirty="0"/>
              <a:t>4 - YEREL DÜZEY (1, 2 ve 3.) VARDİYA </a:t>
            </a:r>
            <a:r>
              <a:rPr lang="tr-TR" sz="2000" dirty="0" smtClean="0"/>
              <a:t>LİSTESİ</a:t>
            </a:r>
            <a:endParaRPr lang="tr-TR" sz="2000" dirty="0"/>
          </a:p>
          <a:p>
            <a:r>
              <a:rPr lang="tr-TR" sz="2000" dirty="0"/>
              <a:t>EK 5- HABERLEŞME KAPASİTESİ (HABERLEŞME ENVANTER BİLGİSİ</a:t>
            </a:r>
            <a:r>
              <a:rPr lang="tr-TR" sz="2000" dirty="0" smtClean="0"/>
              <a:t>)</a:t>
            </a:r>
            <a:endParaRPr lang="tr-TR" sz="2000" dirty="0"/>
          </a:p>
          <a:p>
            <a:r>
              <a:rPr lang="tr-TR" sz="2000" dirty="0"/>
              <a:t>EK 6 - ULUSAL DÜZEY HİZMET GRUBU İRTİBAT </a:t>
            </a:r>
            <a:r>
              <a:rPr lang="tr-TR" sz="2000" dirty="0" smtClean="0"/>
              <a:t>NUMARALARI</a:t>
            </a:r>
            <a:endParaRPr lang="tr-TR" sz="2000" dirty="0"/>
          </a:p>
          <a:p>
            <a:r>
              <a:rPr lang="tr-TR" sz="2000" dirty="0"/>
              <a:t>EK 7 - YEREL DÜZEY HİZMET GRUBU İRTİBAT </a:t>
            </a:r>
            <a:r>
              <a:rPr lang="tr-TR" sz="2000" dirty="0" smtClean="0"/>
              <a:t>NUMARALARI</a:t>
            </a:r>
            <a:endParaRPr lang="tr-TR" sz="2000" dirty="0"/>
          </a:p>
          <a:p>
            <a:r>
              <a:rPr lang="tr-TR" sz="2000" dirty="0"/>
              <a:t>EK 8- </a:t>
            </a:r>
            <a:r>
              <a:rPr lang="tr-TR" sz="2000" dirty="0" smtClean="0"/>
              <a:t> ULUSAL </a:t>
            </a:r>
            <a:r>
              <a:rPr lang="tr-TR" sz="2000" dirty="0"/>
              <a:t>AFET MÜDAHALE SİSTEMİ İRTİBAT </a:t>
            </a:r>
            <a:r>
              <a:rPr lang="tr-TR" sz="2000" dirty="0" smtClean="0"/>
              <a:t>NUMARALARI</a:t>
            </a:r>
            <a:endParaRPr lang="tr-TR" sz="2000" dirty="0"/>
          </a:p>
          <a:p>
            <a:r>
              <a:rPr lang="tr-TR" sz="2000" dirty="0"/>
              <a:t>EK 9- </a:t>
            </a:r>
            <a:r>
              <a:rPr lang="tr-TR" sz="2000" dirty="0" smtClean="0"/>
              <a:t> FORMLAR</a:t>
            </a:r>
            <a:endParaRPr lang="tr-TR" sz="2000" dirty="0"/>
          </a:p>
          <a:p>
            <a:r>
              <a:rPr lang="tr-TR" sz="2000" dirty="0"/>
              <a:t>EK </a:t>
            </a:r>
            <a:r>
              <a:rPr lang="tr-TR" sz="2000" dirty="0" smtClean="0"/>
              <a:t>10–YEREL </a:t>
            </a:r>
            <a:r>
              <a:rPr lang="tr-TR" sz="2000" dirty="0"/>
              <a:t>DÜZEY AFETLERE HAZIRLIK </a:t>
            </a:r>
            <a:r>
              <a:rPr lang="tr-TR" sz="2000" dirty="0" smtClean="0"/>
              <a:t>PROTOKOLLERİ</a:t>
            </a:r>
            <a:endParaRPr lang="tr-TR" sz="2000" dirty="0"/>
          </a:p>
          <a:p>
            <a:r>
              <a:rPr lang="tr-TR" sz="2000" dirty="0"/>
              <a:t>EK </a:t>
            </a:r>
            <a:r>
              <a:rPr lang="tr-TR" sz="2000" dirty="0" smtClean="0"/>
              <a:t>11–HARİTALAR</a:t>
            </a:r>
            <a:r>
              <a:rPr lang="tr-TR" sz="2000" dirty="0"/>
              <a:t>, </a:t>
            </a:r>
            <a:r>
              <a:rPr lang="tr-TR" sz="2000" dirty="0" smtClean="0"/>
              <a:t>KROKİLER</a:t>
            </a:r>
            <a:endParaRPr lang="tr-TR" sz="2000" dirty="0"/>
          </a:p>
          <a:p>
            <a:r>
              <a:rPr lang="tr-TR" sz="2000" dirty="0"/>
              <a:t>EK </a:t>
            </a:r>
            <a:r>
              <a:rPr lang="tr-TR" sz="2000" dirty="0" smtClean="0"/>
              <a:t>12–KONTROL LİSTELERİ</a:t>
            </a:r>
          </a:p>
          <a:p>
            <a:endParaRPr lang="tr-TR" sz="2000" dirty="0"/>
          </a:p>
          <a:p>
            <a:endParaRPr lang="tr-TR" sz="2000" dirty="0" smtClean="0"/>
          </a:p>
          <a:p>
            <a:endParaRPr lang="tr-TR" sz="2000" dirty="0"/>
          </a:p>
          <a:p>
            <a:endParaRPr lang="tr-TR" sz="2000" dirty="0" smtClean="0"/>
          </a:p>
          <a:p>
            <a:endParaRPr lang="tr-TR" sz="2000" dirty="0" smtClean="0"/>
          </a:p>
          <a:p>
            <a:endParaRPr lang="tr-TR" sz="2000" dirty="0"/>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887" y="5777433"/>
            <a:ext cx="1080120"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21288"/>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95404" y="285751"/>
            <a:ext cx="8148484" cy="55096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661248"/>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161645"/>
            <a:ext cx="5760640" cy="400110"/>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endParaRPr lang="tr-TR" sz="2000" dirty="0"/>
          </a:p>
        </p:txBody>
      </p:sp>
      <p:sp>
        <p:nvSpPr>
          <p:cNvPr id="3" name="Dikdörtgen 2"/>
          <p:cNvSpPr/>
          <p:nvPr/>
        </p:nvSpPr>
        <p:spPr>
          <a:xfrm>
            <a:off x="95404" y="1002557"/>
            <a:ext cx="8856984" cy="5170646"/>
          </a:xfrm>
          <a:prstGeom prst="rect">
            <a:avLst/>
          </a:prstGeom>
        </p:spPr>
        <p:txBody>
          <a:bodyPr wrap="square">
            <a:spAutoFit/>
          </a:bodyPr>
          <a:lstStyle/>
          <a:p>
            <a:r>
              <a:rPr lang="tr-TR" sz="2200" dirty="0" smtClean="0"/>
              <a:t>EK 13 –PERSONEL VE ARAÇ GÖREVLİ KARTLARI</a:t>
            </a:r>
          </a:p>
          <a:p>
            <a:r>
              <a:rPr lang="tr-TR" sz="2200" dirty="0" smtClean="0"/>
              <a:t>EK 14 –HİZMET GRUBU RAPOR FORMATLARI</a:t>
            </a:r>
          </a:p>
          <a:p>
            <a:r>
              <a:rPr lang="tr-TR" sz="2200" dirty="0" smtClean="0"/>
              <a:t>EK 15 - İLDEKİ MORG VE SOĞUK HAVA DEPOLARININ BİLGİLERİ</a:t>
            </a:r>
          </a:p>
          <a:p>
            <a:r>
              <a:rPr lang="tr-TR" sz="2200" dirty="0" smtClean="0"/>
              <a:t>EK 16 - TIBBİ TAHLİYE PLANLAMASI</a:t>
            </a:r>
          </a:p>
          <a:p>
            <a:r>
              <a:rPr lang="tr-TR" sz="2200" dirty="0" smtClean="0"/>
              <a:t>EK 17 – İNSAN KAYNAĞI</a:t>
            </a:r>
          </a:p>
          <a:p>
            <a:r>
              <a:rPr lang="tr-TR" sz="2200" dirty="0" smtClean="0"/>
              <a:t>EK 18 - İLDEKİ 112 AMBULANS VE DİĞER AMBULANS BİLGİLERİ</a:t>
            </a:r>
          </a:p>
          <a:p>
            <a:r>
              <a:rPr lang="tr-TR" sz="2200" dirty="0" smtClean="0"/>
              <a:t>EK 19 – HASTANE AFET PLANLARI (HAP)</a:t>
            </a:r>
          </a:p>
          <a:p>
            <a:r>
              <a:rPr lang="tr-TR" sz="2200" dirty="0" smtClean="0"/>
              <a:t>EK 20 –İLİN ÖZELLİKLİ KRONİK HASTA YÜKÜ</a:t>
            </a:r>
          </a:p>
          <a:p>
            <a:r>
              <a:rPr lang="tr-TR" sz="2200" dirty="0" smtClean="0"/>
              <a:t>EK 21 – YAŞ GRUPLARINA GÖRE SAĞLIK KURULUŞLARININ AŞILAMA HIZLARI VE AŞILAMA MERKEZİ OLARAK KULLANILACAK TESİSLER</a:t>
            </a:r>
            <a:r>
              <a:rPr lang="en-US" sz="2200" dirty="0" smtClean="0"/>
              <a:t>	</a:t>
            </a:r>
            <a:endParaRPr lang="tr-TR" sz="2200" dirty="0" smtClean="0"/>
          </a:p>
          <a:p>
            <a:r>
              <a:rPr lang="tr-TR" sz="2200" dirty="0" smtClean="0"/>
              <a:t>EK 22 –KAMU, ÖZEL, ÜNİVERSİTE HASTANELERİ VE DİĞER SAĞLIK KURUM/KURULUŞLARININ YATAK/ YOĞUN BAKIM KAPASİTELERİ</a:t>
            </a:r>
          </a:p>
          <a:p>
            <a:r>
              <a:rPr lang="tr-TR" sz="2200" dirty="0" smtClean="0"/>
              <a:t>EK 23 – UMKE LOJİSTİK BİLGİLERİ</a:t>
            </a:r>
          </a:p>
          <a:p>
            <a:r>
              <a:rPr lang="tr-TR" sz="2200" dirty="0" smtClean="0"/>
              <a:t>EK 24 - AFET VE ACİL DURUMLARINDA SAĞLIK BAKANLIĞINA BAĞLI KURUM VE BİRİMLERİN YAPISI VE İŞLEYİŞİ ŞEMALARI</a:t>
            </a:r>
            <a:endParaRPr lang="tr-TR" sz="2000"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892868"/>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73274" y="575404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33256"/>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68524" y="5913651"/>
            <a:ext cx="6048672" cy="400110"/>
          </a:xfrm>
          <a:prstGeom prst="rect">
            <a:avLst/>
          </a:prstGeom>
          <a:noFill/>
        </p:spPr>
        <p:txBody>
          <a:bodyPr wrap="square" rtlCol="0" anchor="ctr">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p:txBody>
      </p:sp>
      <p:sp>
        <p:nvSpPr>
          <p:cNvPr id="3" name="Dikdörtgen 2"/>
          <p:cNvSpPr/>
          <p:nvPr/>
        </p:nvSpPr>
        <p:spPr>
          <a:xfrm>
            <a:off x="179512" y="908720"/>
            <a:ext cx="8208912" cy="646331"/>
          </a:xfrm>
          <a:prstGeom prst="rect">
            <a:avLst/>
          </a:prstGeom>
        </p:spPr>
        <p:txBody>
          <a:bodyPr wrap="square">
            <a:spAutoFit/>
          </a:bodyPr>
          <a:lstStyle/>
          <a:p>
            <a:pPr lvl="0" algn="ctr">
              <a:buNone/>
            </a:pPr>
            <a:r>
              <a:rPr lang="tr-TR" b="1" dirty="0">
                <a:solidFill>
                  <a:srgbClr val="0070C0"/>
                </a:solidFill>
                <a:latin typeface="Times New Roman" pitchFamily="18" charset="0"/>
                <a:cs typeface="Times New Roman" pitchFamily="18" charset="0"/>
              </a:rPr>
              <a:t>YEREL DÜZEY SAĞLIK HİZMET </a:t>
            </a:r>
            <a:r>
              <a:rPr lang="tr-TR" b="1" dirty="0" smtClean="0">
                <a:solidFill>
                  <a:srgbClr val="0070C0"/>
                </a:solidFill>
                <a:latin typeface="Times New Roman" pitchFamily="18" charset="0"/>
                <a:cs typeface="Times New Roman" pitchFamily="18" charset="0"/>
              </a:rPr>
              <a:t>GRUBU</a:t>
            </a:r>
            <a:endParaRPr lang="tr-TR" b="1" dirty="0">
              <a:solidFill>
                <a:srgbClr val="0070C0"/>
              </a:solidFill>
              <a:latin typeface="Times New Roman" pitchFamily="18" charset="0"/>
              <a:cs typeface="Times New Roman" pitchFamily="18" charset="0"/>
            </a:endParaRPr>
          </a:p>
          <a:p>
            <a:pPr lvl="0" algn="ctr">
              <a:buNone/>
            </a:pPr>
            <a:r>
              <a:rPr lang="tr-TR" b="1" dirty="0" smtClean="0">
                <a:solidFill>
                  <a:srgbClr val="0070C0"/>
                </a:solidFill>
                <a:latin typeface="Times New Roman" pitchFamily="18" charset="0"/>
                <a:cs typeface="Times New Roman" pitchFamily="18" charset="0"/>
              </a:rPr>
              <a:t>Afet Öncesi, Afet Sırası ve Afet Sonrası Görev ve Sorumlulukları</a:t>
            </a:r>
          </a:p>
        </p:txBody>
      </p:sp>
      <p:graphicFrame>
        <p:nvGraphicFramePr>
          <p:cNvPr id="6" name="Tablo 5"/>
          <p:cNvGraphicFramePr>
            <a:graphicFrameLocks noGrp="1"/>
          </p:cNvGraphicFramePr>
          <p:nvPr>
            <p:extLst>
              <p:ext uri="{D42A27DB-BD31-4B8C-83A1-F6EECF244321}">
                <p14:modId xmlns:p14="http://schemas.microsoft.com/office/powerpoint/2010/main" val="3812740656"/>
              </p:ext>
            </p:extLst>
          </p:nvPr>
        </p:nvGraphicFramePr>
        <p:xfrm>
          <a:off x="413098" y="2289089"/>
          <a:ext cx="8229600" cy="3291840"/>
        </p:xfrm>
        <a:graphic>
          <a:graphicData uri="http://schemas.openxmlformats.org/drawingml/2006/table">
            <a:tbl>
              <a:tblPr/>
              <a:tblGrid>
                <a:gridCol w="8229600"/>
              </a:tblGrid>
              <a:tr h="2724087">
                <a:tc>
                  <a:txBody>
                    <a:bodyPr/>
                    <a:lstStyle/>
                    <a:p>
                      <a:pPr marL="342900" indent="-342900" algn="just">
                        <a:lnSpc>
                          <a:spcPct val="120000"/>
                        </a:lnSpc>
                        <a:spcAft>
                          <a:spcPts val="0"/>
                        </a:spcAft>
                        <a:buAutoNum type="arabicPeriod"/>
                      </a:pPr>
                      <a:r>
                        <a:rPr lang="tr-TR" sz="2000" dirty="0" smtClean="0">
                          <a:effectLst/>
                          <a:latin typeface="Calibri"/>
                          <a:ea typeface="Times New Roman"/>
                          <a:cs typeface="Calibri"/>
                        </a:rPr>
                        <a:t>İlin </a:t>
                      </a:r>
                      <a:r>
                        <a:rPr lang="tr-TR" sz="2000" dirty="0">
                          <a:effectLst/>
                          <a:latin typeface="Calibri"/>
                          <a:ea typeface="Times New Roman"/>
                          <a:cs typeface="Calibri"/>
                        </a:rPr>
                        <a:t>sağlık afet ve acil durum planının hazırlanmasını </a:t>
                      </a:r>
                      <a:r>
                        <a:rPr lang="tr-TR" sz="2000" dirty="0" smtClean="0">
                          <a:effectLst/>
                          <a:latin typeface="Calibri"/>
                          <a:ea typeface="Times New Roman"/>
                          <a:cs typeface="Calibri"/>
                        </a:rPr>
                        <a:t>sağlamak.</a:t>
                      </a:r>
                    </a:p>
                    <a:p>
                      <a:pPr marL="342900" indent="-342900" algn="just">
                        <a:lnSpc>
                          <a:spcPct val="120000"/>
                        </a:lnSpc>
                        <a:spcAft>
                          <a:spcPts val="0"/>
                        </a:spcAft>
                        <a:buAutoNum type="arabicPeriod"/>
                      </a:pPr>
                      <a:r>
                        <a:rPr lang="tr-TR" sz="2000" dirty="0" smtClean="0">
                          <a:effectLst/>
                          <a:latin typeface="Calibri"/>
                          <a:ea typeface="Times New Roman"/>
                          <a:cs typeface="Calibri"/>
                        </a:rPr>
                        <a:t>Afet </a:t>
                      </a:r>
                      <a:r>
                        <a:rPr lang="tr-TR" sz="2000" dirty="0">
                          <a:effectLst/>
                          <a:latin typeface="Calibri"/>
                          <a:ea typeface="Times New Roman"/>
                          <a:cs typeface="Calibri"/>
                        </a:rPr>
                        <a:t>ve acil durumlarda il genelinde sağlık hizmetinin sunulması amacıyla bakanlık bağlı kuruluş ve hizmet birimlerinin tüm taşra teşkilatlarını koordine etmek ve diğer kurum ve kuruluşlar ile iş birliği yapılmasını </a:t>
                      </a:r>
                      <a:r>
                        <a:rPr lang="tr-TR" sz="2000" dirty="0" smtClean="0">
                          <a:effectLst/>
                          <a:latin typeface="Calibri"/>
                          <a:ea typeface="Times New Roman"/>
                          <a:cs typeface="Calibri"/>
                        </a:rPr>
                        <a:t>planlamak.</a:t>
                      </a:r>
                    </a:p>
                    <a:p>
                      <a:pPr marL="342900" indent="-342900" algn="just">
                        <a:lnSpc>
                          <a:spcPct val="120000"/>
                        </a:lnSpc>
                        <a:spcAft>
                          <a:spcPts val="0"/>
                        </a:spcAft>
                        <a:buAutoNum type="arabicPeriod"/>
                      </a:pPr>
                      <a:r>
                        <a:rPr lang="tr-TR" sz="2000" dirty="0" smtClean="0">
                          <a:effectLst/>
                          <a:latin typeface="Calibri"/>
                          <a:ea typeface="Times New Roman"/>
                          <a:cs typeface="Calibri"/>
                        </a:rPr>
                        <a:t>Afet </a:t>
                      </a:r>
                      <a:r>
                        <a:rPr lang="tr-TR" sz="2000" dirty="0">
                          <a:effectLst/>
                          <a:latin typeface="Calibri"/>
                          <a:ea typeface="Times New Roman"/>
                          <a:cs typeface="Calibri"/>
                        </a:rPr>
                        <a:t>ve acil durumlarda ilde meydana gelen olayın sağlık organizasyonunu </a:t>
                      </a:r>
                      <a:r>
                        <a:rPr lang="tr-TR" sz="2000" dirty="0" smtClean="0">
                          <a:effectLst/>
                          <a:latin typeface="Calibri"/>
                          <a:ea typeface="Times New Roman"/>
                          <a:cs typeface="Calibri"/>
                        </a:rPr>
                        <a:t>planlamak.</a:t>
                      </a:r>
                    </a:p>
                    <a:p>
                      <a:pPr marL="342900" indent="-342900" algn="just">
                        <a:lnSpc>
                          <a:spcPct val="120000"/>
                        </a:lnSpc>
                        <a:spcAft>
                          <a:spcPts val="0"/>
                        </a:spcAft>
                        <a:buAutoNum type="arabicPeriod"/>
                      </a:pPr>
                      <a:r>
                        <a:rPr lang="tr-TR" sz="2000" dirty="0" smtClean="0">
                          <a:effectLst/>
                          <a:latin typeface="Calibri"/>
                          <a:ea typeface="Times New Roman"/>
                          <a:cs typeface="Calibri"/>
                        </a:rPr>
                        <a:t>Tatbikat </a:t>
                      </a:r>
                      <a:r>
                        <a:rPr lang="tr-TR" sz="2000" dirty="0">
                          <a:effectLst/>
                          <a:latin typeface="Calibri"/>
                          <a:ea typeface="Times New Roman"/>
                          <a:cs typeface="Calibri"/>
                        </a:rPr>
                        <a:t>organizasyonları yapmak, yapılan ulusal ve uluslararası tatbikatlara katılımı sağlamak.</a:t>
                      </a:r>
                      <a:endParaRPr lang="tr-TR" sz="2000" dirty="0">
                        <a:effectLst/>
                        <a:latin typeface="Calibri"/>
                        <a:ea typeface="Calibri"/>
                        <a:cs typeface="Times New Roman"/>
                      </a:endParaRPr>
                    </a:p>
                  </a:txBody>
                  <a:tcPr marL="89535" marR="89535" marT="0" marB="0">
                    <a:lnL>
                      <a:noFill/>
                    </a:lnL>
                    <a:lnR>
                      <a:noFill/>
                    </a:lnR>
                    <a:lnT>
                      <a:noFill/>
                    </a:lnT>
                    <a:lnB>
                      <a:noFill/>
                    </a:lnB>
                  </a:tcPr>
                </a:tc>
              </a:tr>
            </a:tbl>
          </a:graphicData>
        </a:graphic>
      </p:graphicFrame>
      <p:sp>
        <p:nvSpPr>
          <p:cNvPr id="12" name="Dikdörtgen 11"/>
          <p:cNvSpPr/>
          <p:nvPr/>
        </p:nvSpPr>
        <p:spPr>
          <a:xfrm>
            <a:off x="2952052" y="1628800"/>
            <a:ext cx="2797432" cy="584775"/>
          </a:xfrm>
          <a:prstGeom prst="rect">
            <a:avLst/>
          </a:prstGeom>
        </p:spPr>
        <p:txBody>
          <a:bodyPr wrap="none">
            <a:spAutoFit/>
          </a:bodyPr>
          <a:lstStyle/>
          <a:p>
            <a:pPr lvl="0" algn="ctr"/>
            <a:r>
              <a:rPr lang="tr-TR" sz="1600" b="1" dirty="0" smtClean="0">
                <a:solidFill>
                  <a:srgbClr val="00B0F0"/>
                </a:solidFill>
                <a:latin typeface="Times New Roman" pitchFamily="18" charset="0"/>
                <a:cs typeface="Times New Roman" pitchFamily="18" charset="0"/>
              </a:rPr>
              <a:t>İL SAĞLIK MÜDÜRLÜĞÜ </a:t>
            </a:r>
          </a:p>
          <a:p>
            <a:pPr lvl="0" algn="ctr"/>
            <a:r>
              <a:rPr lang="tr-TR" sz="1600" b="1" dirty="0">
                <a:solidFill>
                  <a:srgbClr val="FF0000"/>
                </a:solidFill>
                <a:latin typeface="Times New Roman" pitchFamily="18" charset="0"/>
                <a:cs typeface="Times New Roman" pitchFamily="18" charset="0"/>
              </a:rPr>
              <a:t>AFET ÖNCESİ</a:t>
            </a:r>
            <a:endParaRPr lang="tr-TR" sz="1600" b="1" dirty="0">
              <a:solidFill>
                <a:srgbClr val="00B0F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055" y="5625622"/>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915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166055"/>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44624"/>
            <a:ext cx="8863602" cy="719329"/>
          </a:xfrm>
          <a:prstGeom prst="rect">
            <a:avLst/>
          </a:prstGeom>
        </p:spPr>
      </p:pic>
      <p:sp>
        <p:nvSpPr>
          <p:cNvPr id="2" name="1 Başlık"/>
          <p:cNvSpPr>
            <a:spLocks noGrp="1"/>
          </p:cNvSpPr>
          <p:nvPr>
            <p:ph type="ctrTitle"/>
          </p:nvPr>
        </p:nvSpPr>
        <p:spPr>
          <a:xfrm>
            <a:off x="251520" y="44624"/>
            <a:ext cx="8206680" cy="64807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14282" y="6387028"/>
            <a:ext cx="8715436" cy="470972"/>
          </a:xfrm>
        </p:spPr>
        <p:txBody>
          <a:bodyPr>
            <a:normAutofit/>
          </a:bodyPr>
          <a:lstStyle/>
          <a:p>
            <a:pPr algn="l"/>
            <a:r>
              <a:rPr lang="tr-TR" sz="2000" dirty="0" smtClean="0">
                <a:latin typeface="Times New Roman" pitchFamily="18" charset="0"/>
                <a:cs typeface="Times New Roman" pitchFamily="18" charset="0"/>
              </a:rPr>
              <a:t>ANTALYA İL SAĞLIK MÜDÜRLÜĞÜ</a:t>
            </a:r>
            <a:endParaRPr lang="tr-TR" sz="2000" dirty="0">
              <a:latin typeface="Times New Roman" pitchFamily="18" charset="0"/>
              <a:cs typeface="Times New Roman" pitchFamily="18" charset="0"/>
            </a:endParaRPr>
          </a:p>
        </p:txBody>
      </p:sp>
      <p:sp>
        <p:nvSpPr>
          <p:cNvPr id="4" name="Dikdörtgen 3"/>
          <p:cNvSpPr/>
          <p:nvPr/>
        </p:nvSpPr>
        <p:spPr>
          <a:xfrm>
            <a:off x="6539036" y="5778974"/>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graphicFrame>
        <p:nvGraphicFramePr>
          <p:cNvPr id="9" name="Tablo 8"/>
          <p:cNvGraphicFramePr>
            <a:graphicFrameLocks noGrp="1"/>
          </p:cNvGraphicFramePr>
          <p:nvPr>
            <p:extLst>
              <p:ext uri="{D42A27DB-BD31-4B8C-83A1-F6EECF244321}">
                <p14:modId xmlns:p14="http://schemas.microsoft.com/office/powerpoint/2010/main" val="2796870280"/>
              </p:ext>
            </p:extLst>
          </p:nvPr>
        </p:nvGraphicFramePr>
        <p:xfrm>
          <a:off x="143000" y="1406391"/>
          <a:ext cx="9001000" cy="3579876"/>
        </p:xfrm>
        <a:graphic>
          <a:graphicData uri="http://schemas.openxmlformats.org/drawingml/2006/table">
            <a:tbl>
              <a:tblPr>
                <a:tableStyleId>{5C22544A-7EE6-4342-B048-85BDC9FD1C3A}</a:tableStyleId>
              </a:tblPr>
              <a:tblGrid>
                <a:gridCol w="9001000"/>
              </a:tblGrid>
              <a:tr h="3456471">
                <a:tc>
                  <a:txBody>
                    <a:bodyPr/>
                    <a:lstStyle/>
                    <a:p>
                      <a:pPr marL="342900" lvl="0" indent="-342900" algn="just">
                        <a:spcAft>
                          <a:spcPts val="0"/>
                        </a:spcAft>
                        <a:buFont typeface="+mj-lt"/>
                        <a:buAutoNum type="arabicPeriod"/>
                      </a:pPr>
                      <a:r>
                        <a:rPr lang="tr-TR" sz="1800" dirty="0">
                          <a:effectLst/>
                        </a:rPr>
                        <a:t>Afet ve acil durumlarda sağlık hizmetinin sunumu için bakanlık bağlı kuruluş ve hizmet birimlerinin tüm taşra teşkilatının aktive edilmesini sağlamak. </a:t>
                      </a:r>
                    </a:p>
                    <a:p>
                      <a:pPr marL="342900" lvl="0" indent="-342900" algn="just">
                        <a:spcAft>
                          <a:spcPts val="0"/>
                        </a:spcAft>
                        <a:buFont typeface="+mj-lt"/>
                        <a:buAutoNum type="arabicPeriod"/>
                      </a:pPr>
                      <a:r>
                        <a:rPr lang="tr-TR" sz="1800" dirty="0">
                          <a:effectLst/>
                        </a:rPr>
                        <a:t>Afet ve acil durumlarda ilde meydana gelen olayın sağlık organizasyonunu yönetmek, Bakanlık SAKOM ile koordinasyonu sağlamak.</a:t>
                      </a:r>
                    </a:p>
                    <a:p>
                      <a:pPr marL="342900" lvl="0" indent="-342900" algn="just">
                        <a:spcAft>
                          <a:spcPts val="0"/>
                        </a:spcAft>
                        <a:buFont typeface="+mj-lt"/>
                        <a:buAutoNum type="arabicPeriod"/>
                      </a:pPr>
                      <a:r>
                        <a:rPr lang="tr-TR" sz="1800" dirty="0">
                          <a:effectLst/>
                        </a:rPr>
                        <a:t>İlgili kurum ve kuruluşlar ile koordinasyonu sağlamak.   </a:t>
                      </a:r>
                    </a:p>
                    <a:p>
                      <a:pPr marL="111760" indent="-90170" algn="just">
                        <a:lnSpc>
                          <a:spcPct val="115000"/>
                        </a:lnSpc>
                        <a:spcAft>
                          <a:spcPts val="0"/>
                        </a:spcAft>
                        <a:tabLst>
                          <a:tab pos="111760" algn="l"/>
                        </a:tabLst>
                      </a:pPr>
                      <a:r>
                        <a:rPr lang="tr-TR" sz="1800" dirty="0">
                          <a:effectLst/>
                        </a:rPr>
                        <a:t>4</a:t>
                      </a:r>
                      <a:r>
                        <a:rPr lang="tr-TR" sz="1800" dirty="0" smtClean="0">
                          <a:effectLst/>
                        </a:rPr>
                        <a:t>.   Bilgi </a:t>
                      </a:r>
                      <a:r>
                        <a:rPr lang="tr-TR" sz="1800" dirty="0">
                          <a:effectLst/>
                        </a:rPr>
                        <a:t>akışının kesintisiz sürdürülmesini sağlamak.</a:t>
                      </a:r>
                    </a:p>
                    <a:p>
                      <a:pPr marL="111760" indent="-90170" algn="just">
                        <a:lnSpc>
                          <a:spcPct val="115000"/>
                        </a:lnSpc>
                        <a:spcAft>
                          <a:spcPts val="0"/>
                        </a:spcAft>
                        <a:tabLst>
                          <a:tab pos="21590" algn="l"/>
                        </a:tabLst>
                      </a:pPr>
                      <a:r>
                        <a:rPr lang="tr-TR" sz="1800" dirty="0">
                          <a:effectLst/>
                        </a:rPr>
                        <a:t>5. </a:t>
                      </a:r>
                      <a:r>
                        <a:rPr lang="tr-TR" sz="1800" dirty="0" smtClean="0">
                          <a:effectLst/>
                        </a:rPr>
                        <a:t> Afet </a:t>
                      </a:r>
                      <a:r>
                        <a:rPr lang="tr-TR" sz="1800" dirty="0">
                          <a:effectLst/>
                        </a:rPr>
                        <a:t>bölgesine intikal eden ekiplerin kayıt altına alınmasını ve ekiplerin koordinasyonunu sağlamak.</a:t>
                      </a:r>
                    </a:p>
                    <a:p>
                      <a:pPr marL="342900" indent="-342900" algn="just">
                        <a:lnSpc>
                          <a:spcPct val="115000"/>
                        </a:lnSpc>
                        <a:spcAft>
                          <a:spcPts val="0"/>
                        </a:spcAft>
                        <a:buAutoNum type="arabicPeriod" startAt="6"/>
                        <a:tabLst>
                          <a:tab pos="111760" algn="l"/>
                        </a:tabLst>
                      </a:pPr>
                      <a:r>
                        <a:rPr lang="tr-TR" sz="1800" dirty="0" smtClean="0">
                          <a:effectLst/>
                        </a:rPr>
                        <a:t>Resmi </a:t>
                      </a:r>
                      <a:r>
                        <a:rPr lang="tr-TR" sz="1800" dirty="0">
                          <a:effectLst/>
                        </a:rPr>
                        <a:t>başvuruda bulunan hasta ve yaralı sayısını </a:t>
                      </a:r>
                      <a:r>
                        <a:rPr lang="tr-TR" sz="1800" dirty="0" smtClean="0">
                          <a:effectLst/>
                        </a:rPr>
                        <a:t>belirlemek.</a:t>
                      </a:r>
                    </a:p>
                    <a:p>
                      <a:pPr marL="342900" indent="-342900" algn="just">
                        <a:lnSpc>
                          <a:spcPct val="115000"/>
                        </a:lnSpc>
                        <a:spcAft>
                          <a:spcPts val="0"/>
                        </a:spcAft>
                        <a:buAutoNum type="arabicPeriod" startAt="6"/>
                        <a:tabLst>
                          <a:tab pos="111760" algn="l"/>
                        </a:tabLst>
                      </a:pPr>
                      <a:r>
                        <a:rPr lang="tr-TR" sz="1800" dirty="0" smtClean="0">
                          <a:effectLst/>
                        </a:rPr>
                        <a:t>Bakanlığın </a:t>
                      </a:r>
                      <a:r>
                        <a:rPr lang="tr-TR" sz="1800" dirty="0">
                          <a:effectLst/>
                        </a:rPr>
                        <a:t>görev alanı dâhilinde yurt içi ve yurt dışından gelen yardım ekiplerinin/malzemelerinin kayıt altına alınmasını, gerektiğinde uygun merkezlerde görevlendirilmelerini/depolanmasını koordine etmek. </a:t>
                      </a:r>
                      <a:endParaRPr lang="tr-TR" sz="1800" dirty="0">
                        <a:effectLst/>
                        <a:latin typeface="Calibri"/>
                        <a:ea typeface="Calibri"/>
                        <a:cs typeface="Times New Roman"/>
                      </a:endParaRPr>
                    </a:p>
                  </a:txBody>
                  <a:tcPr marL="89535" marR="89535" marT="0" marB="0"/>
                </a:tc>
              </a:tr>
            </a:tbl>
          </a:graphicData>
        </a:graphic>
      </p:graphicFrame>
      <p:sp>
        <p:nvSpPr>
          <p:cNvPr id="16" name="Dikdörtgen 15"/>
          <p:cNvSpPr/>
          <p:nvPr/>
        </p:nvSpPr>
        <p:spPr>
          <a:xfrm>
            <a:off x="2251408" y="764704"/>
            <a:ext cx="4198714" cy="646331"/>
          </a:xfrm>
          <a:prstGeom prst="rect">
            <a:avLst/>
          </a:prstGeom>
        </p:spPr>
        <p:txBody>
          <a:bodyPr wrap="none">
            <a:spAutoFit/>
          </a:bodyPr>
          <a:lstStyle/>
          <a:p>
            <a:pPr algn="ctr"/>
            <a:r>
              <a:rPr lang="tr-TR" b="1" dirty="0" smtClean="0">
                <a:solidFill>
                  <a:srgbClr val="00B0F0"/>
                </a:solidFill>
                <a:latin typeface="Times New Roman" pitchFamily="18" charset="0"/>
                <a:cs typeface="Times New Roman" pitchFamily="18" charset="0"/>
              </a:rPr>
              <a:t>İL </a:t>
            </a:r>
            <a:r>
              <a:rPr lang="tr-TR" b="1" dirty="0">
                <a:solidFill>
                  <a:srgbClr val="00B0F0"/>
                </a:solidFill>
                <a:latin typeface="Times New Roman" pitchFamily="18" charset="0"/>
                <a:cs typeface="Times New Roman" pitchFamily="18" charset="0"/>
              </a:rPr>
              <a:t>SAĞLIK MÜDÜRLÜĞÜ </a:t>
            </a:r>
            <a:r>
              <a:rPr lang="tr-TR" b="1" dirty="0" smtClean="0">
                <a:solidFill>
                  <a:srgbClr val="00B0F0"/>
                </a:solidFill>
                <a:latin typeface="Times New Roman" pitchFamily="18" charset="0"/>
                <a:cs typeface="Times New Roman" pitchFamily="18" charset="0"/>
              </a:rPr>
              <a:t>İL SAKOM</a:t>
            </a:r>
            <a:endParaRPr lang="tr-TR" b="1" dirty="0">
              <a:solidFill>
                <a:srgbClr val="00B0F0"/>
              </a:solidFill>
              <a:latin typeface="Times New Roman" pitchFamily="18" charset="0"/>
              <a:cs typeface="Times New Roman" pitchFamily="18" charset="0"/>
            </a:endParaRPr>
          </a:p>
          <a:p>
            <a:pPr lvl="0" algn="ctr"/>
            <a:r>
              <a:rPr lang="tr-TR" b="1" dirty="0" smtClean="0">
                <a:solidFill>
                  <a:srgbClr val="FF0000"/>
                </a:solidFill>
                <a:latin typeface="Times New Roman" pitchFamily="18" charset="0"/>
                <a:cs typeface="Times New Roman" pitchFamily="18" charset="0"/>
              </a:rPr>
              <a:t>AFET SIRASI</a:t>
            </a:r>
            <a:endParaRPr lang="tr-TR" b="1" dirty="0">
              <a:solidFill>
                <a:srgbClr val="FF0000"/>
              </a:solidFill>
              <a:latin typeface="Times New Roman" pitchFamily="18" charset="0"/>
              <a:cs typeface="Times New Roman" pitchFamily="18" charset="0"/>
            </a:endParaRPr>
          </a:p>
        </p:txBody>
      </p:sp>
      <p:sp>
        <p:nvSpPr>
          <p:cNvPr id="18" name="Dikdörtgen 17"/>
          <p:cNvSpPr/>
          <p:nvPr/>
        </p:nvSpPr>
        <p:spPr>
          <a:xfrm>
            <a:off x="3410923" y="5003884"/>
            <a:ext cx="1879682" cy="369332"/>
          </a:xfrm>
          <a:prstGeom prst="rect">
            <a:avLst/>
          </a:prstGeom>
        </p:spPr>
        <p:txBody>
          <a:bodyPr wrap="none">
            <a:spAutoFit/>
          </a:bodyPr>
          <a:lstStyle/>
          <a:p>
            <a:pPr lvl="0" algn="ctr"/>
            <a:r>
              <a:rPr lang="tr-TR" b="1" dirty="0">
                <a:solidFill>
                  <a:srgbClr val="FF0000"/>
                </a:solidFill>
                <a:latin typeface="Times New Roman" pitchFamily="18" charset="0"/>
                <a:cs typeface="Times New Roman" pitchFamily="18" charset="0"/>
              </a:rPr>
              <a:t>AFET </a:t>
            </a:r>
            <a:r>
              <a:rPr lang="tr-TR" b="1" dirty="0" smtClean="0">
                <a:solidFill>
                  <a:srgbClr val="FF0000"/>
                </a:solidFill>
                <a:latin typeface="Times New Roman" pitchFamily="18" charset="0"/>
                <a:cs typeface="Times New Roman" pitchFamily="18" charset="0"/>
              </a:rPr>
              <a:t>SONRASI</a:t>
            </a:r>
            <a:endParaRPr lang="tr-TR" b="1" dirty="0">
              <a:solidFill>
                <a:srgbClr val="FF0000"/>
              </a:solidFill>
              <a:latin typeface="Times New Roman" pitchFamily="18" charset="0"/>
              <a:cs typeface="Times New Roman" pitchFamily="18" charset="0"/>
            </a:endParaRPr>
          </a:p>
        </p:txBody>
      </p:sp>
      <p:graphicFrame>
        <p:nvGraphicFramePr>
          <p:cNvPr id="19" name="Tablo 18"/>
          <p:cNvGraphicFramePr>
            <a:graphicFrameLocks noGrp="1"/>
          </p:cNvGraphicFramePr>
          <p:nvPr>
            <p:extLst>
              <p:ext uri="{D42A27DB-BD31-4B8C-83A1-F6EECF244321}">
                <p14:modId xmlns:p14="http://schemas.microsoft.com/office/powerpoint/2010/main" val="3167792533"/>
              </p:ext>
            </p:extLst>
          </p:nvPr>
        </p:nvGraphicFramePr>
        <p:xfrm>
          <a:off x="107504" y="5445225"/>
          <a:ext cx="9036496" cy="648071"/>
        </p:xfrm>
        <a:graphic>
          <a:graphicData uri="http://schemas.openxmlformats.org/drawingml/2006/table">
            <a:tbl>
              <a:tblPr>
                <a:tableStyleId>{5C22544A-7EE6-4342-B048-85BDC9FD1C3A}</a:tableStyleId>
              </a:tblPr>
              <a:tblGrid>
                <a:gridCol w="9036496"/>
              </a:tblGrid>
              <a:tr h="648071">
                <a:tc>
                  <a:txBody>
                    <a:bodyPr/>
                    <a:lstStyle/>
                    <a:p>
                      <a:pPr marL="342900" lvl="0" indent="-342900" algn="just">
                        <a:spcAft>
                          <a:spcPts val="0"/>
                        </a:spcAft>
                        <a:buFont typeface="+mj-lt"/>
                        <a:buAutoNum type="arabicPeriod"/>
                      </a:pPr>
                      <a:r>
                        <a:rPr lang="tr-TR" sz="2000" dirty="0">
                          <a:effectLst/>
                          <a:latin typeface="+mn-lt"/>
                        </a:rPr>
                        <a:t>Resmi hasta ve yaralı sayısını </a:t>
                      </a:r>
                      <a:r>
                        <a:rPr lang="tr-TR" sz="2000" dirty="0" err="1" smtClean="0">
                          <a:effectLst/>
                          <a:latin typeface="+mn-lt"/>
                        </a:rPr>
                        <a:t>Valilğe</a:t>
                      </a:r>
                      <a:r>
                        <a:rPr lang="tr-TR" sz="2000" dirty="0" smtClean="0">
                          <a:effectLst/>
                          <a:latin typeface="+mn-lt"/>
                        </a:rPr>
                        <a:t> ve Bakanlık </a:t>
                      </a:r>
                      <a:r>
                        <a:rPr lang="tr-TR" sz="2000" dirty="0" err="1">
                          <a:effectLst/>
                          <a:latin typeface="+mn-lt"/>
                        </a:rPr>
                        <a:t>SAKOM’a</a:t>
                      </a:r>
                      <a:r>
                        <a:rPr lang="tr-TR" sz="2000" dirty="0">
                          <a:effectLst/>
                          <a:latin typeface="+mn-lt"/>
                        </a:rPr>
                        <a:t> raporlandırmak</a:t>
                      </a:r>
                      <a:r>
                        <a:rPr lang="tr-TR" sz="2000" dirty="0" smtClean="0">
                          <a:effectLst/>
                          <a:latin typeface="+mn-lt"/>
                        </a:rPr>
                        <a:t>. </a:t>
                      </a:r>
                    </a:p>
                    <a:p>
                      <a:pPr marL="342900" lvl="0" indent="-342900" algn="just">
                        <a:spcAft>
                          <a:spcPts val="0"/>
                        </a:spcAft>
                        <a:buFont typeface="+mj-lt"/>
                        <a:buAutoNum type="arabicPeriod"/>
                      </a:pPr>
                      <a:r>
                        <a:rPr kumimoji="0" lang="tr-TR" sz="2000" b="0" i="0" u="none" strike="noStrike" cap="none" normalizeH="0" baseline="0" dirty="0" smtClean="0">
                          <a:ln>
                            <a:noFill/>
                          </a:ln>
                          <a:solidFill>
                            <a:srgbClr val="000000"/>
                          </a:solidFill>
                          <a:effectLst/>
                          <a:latin typeface="+mn-lt"/>
                          <a:ea typeface="MS Mincho" pitchFamily="49" charset="-128"/>
                          <a:cs typeface="Calibri" pitchFamily="34" charset="0"/>
                        </a:rPr>
                        <a:t>Afet bölgesinde yapılan çalışmaları Valiliğe Bakanlık </a:t>
                      </a:r>
                      <a:r>
                        <a:rPr kumimoji="0" lang="tr-TR" sz="2000" b="0" i="0" u="none" strike="noStrike" cap="none" normalizeH="0" baseline="0" dirty="0" err="1" smtClean="0">
                          <a:ln>
                            <a:noFill/>
                          </a:ln>
                          <a:solidFill>
                            <a:srgbClr val="000000"/>
                          </a:solidFill>
                          <a:effectLst/>
                          <a:latin typeface="+mn-lt"/>
                          <a:ea typeface="MS Mincho" pitchFamily="49" charset="-128"/>
                          <a:cs typeface="Calibri" pitchFamily="34" charset="0"/>
                        </a:rPr>
                        <a:t>SAKOM’a</a:t>
                      </a:r>
                      <a:r>
                        <a:rPr kumimoji="0" lang="tr-TR" sz="2000" b="0" i="0" u="none" strike="noStrike" cap="none" normalizeH="0" baseline="0" dirty="0" smtClean="0">
                          <a:ln>
                            <a:noFill/>
                          </a:ln>
                          <a:solidFill>
                            <a:srgbClr val="000000"/>
                          </a:solidFill>
                          <a:effectLst/>
                          <a:latin typeface="+mn-lt"/>
                          <a:ea typeface="MS Mincho" pitchFamily="49" charset="-128"/>
                          <a:cs typeface="Calibri" pitchFamily="34" charset="0"/>
                        </a:rPr>
                        <a:t> raporlandırmak.</a:t>
                      </a:r>
                    </a:p>
                  </a:txBody>
                  <a:tcPr marL="89535" marR="89535" marT="0" marB="0"/>
                </a:tc>
              </a:tr>
            </a:tbl>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639" y="6011369"/>
            <a:ext cx="969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251520" y="285751"/>
            <a:ext cx="7992368" cy="478954"/>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949360"/>
            <a:ext cx="2448272" cy="90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2297787" y="908720"/>
            <a:ext cx="4476290" cy="646331"/>
          </a:xfrm>
          <a:prstGeom prst="rect">
            <a:avLst/>
          </a:prstGeom>
        </p:spPr>
        <p:txBody>
          <a:bodyPr wrap="none">
            <a:spAutoFit/>
          </a:bodyPr>
          <a:lstStyle/>
          <a:p>
            <a:r>
              <a:rPr lang="tr-TR" b="1" dirty="0" smtClean="0">
                <a:solidFill>
                  <a:srgbClr val="00B0F0"/>
                </a:solidFill>
                <a:latin typeface="+mj-lt"/>
              </a:rPr>
              <a:t>Acil Sağlık </a:t>
            </a:r>
            <a:r>
              <a:rPr lang="tr-TR" b="1" dirty="0">
                <a:solidFill>
                  <a:srgbClr val="00B0F0"/>
                </a:solidFill>
                <a:latin typeface="+mj-lt"/>
              </a:rPr>
              <a:t>Hizmetlerinden 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ÖNCESİ</a:t>
            </a:r>
            <a:endParaRPr lang="tr-TR" dirty="0">
              <a:solidFill>
                <a:srgbClr val="FF0000"/>
              </a:solidFill>
            </a:endParaRPr>
          </a:p>
        </p:txBody>
      </p:sp>
      <p:graphicFrame>
        <p:nvGraphicFramePr>
          <p:cNvPr id="19" name="Tablo 18"/>
          <p:cNvGraphicFramePr>
            <a:graphicFrameLocks noGrp="1"/>
          </p:cNvGraphicFramePr>
          <p:nvPr>
            <p:extLst>
              <p:ext uri="{D42A27DB-BD31-4B8C-83A1-F6EECF244321}">
                <p14:modId xmlns:p14="http://schemas.microsoft.com/office/powerpoint/2010/main" val="3283039854"/>
              </p:ext>
            </p:extLst>
          </p:nvPr>
        </p:nvGraphicFramePr>
        <p:xfrm>
          <a:off x="107504" y="1556792"/>
          <a:ext cx="8928992" cy="4114800"/>
        </p:xfrm>
        <a:graphic>
          <a:graphicData uri="http://schemas.openxmlformats.org/drawingml/2006/table">
            <a:tbl>
              <a:tblPr>
                <a:tableStyleId>{5C22544A-7EE6-4342-B048-85BDC9FD1C3A}</a:tableStyleId>
              </a:tblPr>
              <a:tblGrid>
                <a:gridCol w="8928992"/>
              </a:tblGrid>
              <a:tr h="0">
                <a:tc>
                  <a:txBody>
                    <a:bodyPr/>
                    <a:lstStyle/>
                    <a:p>
                      <a:pPr marL="342900" lvl="0" indent="-342900" algn="just">
                        <a:buFont typeface="+mj-lt"/>
                        <a:buAutoNum type="arabicPeriod"/>
                      </a:pPr>
                      <a:r>
                        <a:rPr lang="tr-TR" sz="1800" dirty="0">
                          <a:effectLst/>
                        </a:rPr>
                        <a:t>Afet ve acil durumlarda görev yapacak </a:t>
                      </a:r>
                      <a:r>
                        <a:rPr lang="tr-TR" sz="1800" dirty="0" smtClean="0">
                          <a:effectLst/>
                        </a:rPr>
                        <a:t> personel ile UMKE </a:t>
                      </a:r>
                      <a:r>
                        <a:rPr lang="tr-TR" sz="1800" dirty="0">
                          <a:effectLst/>
                        </a:rPr>
                        <a:t>timlerinin oluşturulmasını </a:t>
                      </a:r>
                      <a:r>
                        <a:rPr lang="tr-TR" sz="1800" dirty="0" smtClean="0">
                          <a:effectLst/>
                        </a:rPr>
                        <a:t>sağlamak.</a:t>
                      </a:r>
                    </a:p>
                    <a:p>
                      <a:pPr marL="342900" lvl="0" indent="-342900" algn="just">
                        <a:buFont typeface="+mj-lt"/>
                        <a:buAutoNum type="arabicPeriod"/>
                      </a:pPr>
                      <a:r>
                        <a:rPr lang="tr-TR" sz="1800" dirty="0" smtClean="0">
                          <a:effectLst/>
                        </a:rPr>
                        <a:t>Görev </a:t>
                      </a:r>
                      <a:r>
                        <a:rPr lang="tr-TR" sz="1800" dirty="0">
                          <a:effectLst/>
                        </a:rPr>
                        <a:t>ve sorumluluk alanı ile ilgili personelin yetiştirilmesi için ilgili kurum ve kuruluşlarla işbirliği içinde eğitim planlamak ve </a:t>
                      </a:r>
                      <a:r>
                        <a:rPr lang="tr-TR" sz="1800" dirty="0" smtClean="0">
                          <a:effectLst/>
                        </a:rPr>
                        <a:t>gerçekleştirmek.</a:t>
                      </a:r>
                    </a:p>
                    <a:p>
                      <a:pPr marL="342900" lvl="0" indent="-342900" algn="just">
                        <a:buFont typeface="+mj-lt"/>
                        <a:buAutoNum type="arabicPeriod"/>
                      </a:pPr>
                      <a:r>
                        <a:rPr lang="tr-TR" sz="1800" dirty="0" smtClean="0">
                          <a:effectLst/>
                        </a:rPr>
                        <a:t>İl </a:t>
                      </a:r>
                      <a:r>
                        <a:rPr lang="tr-TR" sz="1800" dirty="0">
                          <a:effectLst/>
                        </a:rPr>
                        <a:t>düzeyinde tatbikat organizasyonları yapmak, ulusal ve uluslararası tatbikatlara katılımı </a:t>
                      </a:r>
                      <a:r>
                        <a:rPr lang="tr-TR" sz="1800" dirty="0" smtClean="0">
                          <a:effectLst/>
                        </a:rPr>
                        <a:t>sağlamak.</a:t>
                      </a:r>
                    </a:p>
                    <a:p>
                      <a:pPr marL="342900" lvl="0" indent="-342900" algn="just">
                        <a:buFont typeface="+mj-lt"/>
                        <a:buAutoNum type="arabicPeriod"/>
                      </a:pPr>
                      <a:r>
                        <a:rPr lang="tr-TR" sz="1800" dirty="0" smtClean="0">
                          <a:solidFill>
                            <a:schemeClr val="tx1"/>
                          </a:solidFill>
                          <a:effectLst/>
                        </a:rPr>
                        <a:t>Afet </a:t>
                      </a:r>
                      <a:r>
                        <a:rPr lang="tr-TR" sz="1800" dirty="0">
                          <a:solidFill>
                            <a:schemeClr val="tx1"/>
                          </a:solidFill>
                          <a:effectLst/>
                        </a:rPr>
                        <a:t>ve acil durumlarda sağlık hizmetlerinin sunumunda ihtiyaç duyulacak haberleşme, ilaç, tıbbî ve teknik malzemelere yönelik planlama, tedarik, dağıtım ve depolama faaliyetlerini koordine </a:t>
                      </a:r>
                      <a:r>
                        <a:rPr lang="tr-TR" sz="1800" dirty="0" smtClean="0">
                          <a:solidFill>
                            <a:schemeClr val="tx1"/>
                          </a:solidFill>
                          <a:effectLst/>
                        </a:rPr>
                        <a:t>etmek.</a:t>
                      </a:r>
                    </a:p>
                    <a:p>
                      <a:pPr marL="342900" lvl="0" indent="-342900" algn="just">
                        <a:buFont typeface="+mj-lt"/>
                        <a:buAutoNum type="arabicPeriod"/>
                      </a:pPr>
                      <a:r>
                        <a:rPr lang="tr-TR" sz="1800" dirty="0" smtClean="0">
                          <a:effectLst/>
                        </a:rPr>
                        <a:t>Kimyasal</a:t>
                      </a:r>
                      <a:r>
                        <a:rPr lang="tr-TR" sz="1800" dirty="0">
                          <a:effectLst/>
                        </a:rPr>
                        <a:t>, biyolojik, radyolojik ve nükleer maddelere bağlı sağlık tehditlerine yönelik hazırlık yapmak</a:t>
                      </a:r>
                      <a:r>
                        <a:rPr lang="tr-TR" sz="1800" dirty="0" smtClean="0">
                          <a:effectLst/>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dirty="0" smtClean="0">
                          <a:effectLst/>
                        </a:rPr>
                        <a:t>Haberleşmenin sağlanabilmesi için mobil komuta kontrol sistemlerinin kurulmasını planlamak.</a:t>
                      </a:r>
                      <a:r>
                        <a:rPr lang="tr-TR" dirty="0" smtClean="0"/>
                        <a:t>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dirty="0" smtClean="0"/>
                        <a:t>Seyyar hastaneleri hazır bulundurmak ve afet ve acil durumlarda gerekebilecek ekipman ile donatılmasını sağlamak.</a:t>
                      </a:r>
                      <a:endParaRPr lang="tr-TR" sz="1800" i="1" dirty="0">
                        <a:effectLst/>
                        <a:latin typeface="Calibri"/>
                        <a:ea typeface="Times New Roman"/>
                        <a:cs typeface="Times New Roman"/>
                      </a:endParaRPr>
                    </a:p>
                  </a:txBody>
                  <a:tcPr marL="89535" marR="89535" marT="0" marB="0"/>
                </a:tc>
              </a:tr>
            </a:tbl>
          </a:graphicData>
        </a:graphic>
      </p:graphicFrame>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5825643"/>
            <a:ext cx="9699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8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323528" y="285751"/>
            <a:ext cx="7920360" cy="478954"/>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6057707"/>
            <a:ext cx="2448272" cy="79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ANYALYA İL SAĞLIK MÜDÜRLÜĞÜ</a:t>
            </a:r>
          </a:p>
          <a:p>
            <a:pPr algn="ctr"/>
            <a:endParaRPr lang="tr-TR" sz="2000" dirty="0"/>
          </a:p>
        </p:txBody>
      </p:sp>
      <p:sp>
        <p:nvSpPr>
          <p:cNvPr id="18" name="Dikdörtgen 17"/>
          <p:cNvSpPr/>
          <p:nvPr/>
        </p:nvSpPr>
        <p:spPr>
          <a:xfrm>
            <a:off x="2297787" y="908720"/>
            <a:ext cx="4476290" cy="646331"/>
          </a:xfrm>
          <a:prstGeom prst="rect">
            <a:avLst/>
          </a:prstGeom>
        </p:spPr>
        <p:txBody>
          <a:bodyPr wrap="none">
            <a:spAutoFit/>
          </a:bodyPr>
          <a:lstStyle/>
          <a:p>
            <a:r>
              <a:rPr lang="tr-TR" b="1" dirty="0" smtClean="0">
                <a:solidFill>
                  <a:srgbClr val="00B0F0"/>
                </a:solidFill>
                <a:latin typeface="+mj-lt"/>
              </a:rPr>
              <a:t>Acil Sağlık </a:t>
            </a:r>
            <a:r>
              <a:rPr lang="tr-TR" b="1" dirty="0">
                <a:solidFill>
                  <a:srgbClr val="00B0F0"/>
                </a:solidFill>
                <a:latin typeface="+mj-lt"/>
              </a:rPr>
              <a:t>Hizmetlerinden 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SIRASI</a:t>
            </a:r>
            <a:endParaRPr lang="tr-TR"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496280198"/>
              </p:ext>
            </p:extLst>
          </p:nvPr>
        </p:nvGraphicFramePr>
        <p:xfrm>
          <a:off x="179512" y="1583672"/>
          <a:ext cx="8784976" cy="2702560"/>
        </p:xfrm>
        <a:graphic>
          <a:graphicData uri="http://schemas.openxmlformats.org/drawingml/2006/table">
            <a:tbl>
              <a:tblPr>
                <a:tableStyleId>{5C22544A-7EE6-4342-B048-85BDC9FD1C3A}</a:tableStyleId>
              </a:tblPr>
              <a:tblGrid>
                <a:gridCol w="8784976"/>
              </a:tblGrid>
              <a:tr h="0">
                <a:tc>
                  <a:txBody>
                    <a:bodyPr/>
                    <a:lstStyle/>
                    <a:p>
                      <a:pPr marL="342900" indent="-342900" algn="just">
                        <a:lnSpc>
                          <a:spcPct val="100000"/>
                        </a:lnSpc>
                        <a:spcAft>
                          <a:spcPts val="1000"/>
                        </a:spcAft>
                        <a:buAutoNum type="arabicPeriod"/>
                        <a:tabLst>
                          <a:tab pos="21590" algn="l"/>
                        </a:tabLst>
                      </a:pPr>
                      <a:r>
                        <a:rPr lang="tr-TR" sz="1800" dirty="0" smtClean="0">
                          <a:solidFill>
                            <a:schemeClr val="tx1"/>
                          </a:solidFill>
                          <a:effectLst/>
                        </a:rPr>
                        <a:t>Afet </a:t>
                      </a:r>
                      <a:r>
                        <a:rPr lang="tr-TR" sz="1800" dirty="0">
                          <a:solidFill>
                            <a:schemeClr val="tx1"/>
                          </a:solidFill>
                          <a:effectLst/>
                        </a:rPr>
                        <a:t>bölgesine personel ve malzeme naklini sağlamak veya kurum/kuruluşlarla koordine ederek </a:t>
                      </a:r>
                      <a:r>
                        <a:rPr lang="tr-TR" sz="1800" dirty="0" smtClean="0">
                          <a:solidFill>
                            <a:schemeClr val="tx1"/>
                          </a:solidFill>
                          <a:effectLst/>
                        </a:rPr>
                        <a:t>sağlatmak.</a:t>
                      </a:r>
                    </a:p>
                    <a:p>
                      <a:pPr marL="342900" indent="-342900" algn="just">
                        <a:lnSpc>
                          <a:spcPct val="100000"/>
                        </a:lnSpc>
                        <a:spcAft>
                          <a:spcPts val="1000"/>
                        </a:spcAft>
                        <a:buAutoNum type="arabicPeriod"/>
                        <a:tabLst>
                          <a:tab pos="21590" algn="l"/>
                        </a:tabLst>
                      </a:pPr>
                      <a:r>
                        <a:rPr lang="tr-TR" sz="1800" dirty="0" smtClean="0">
                          <a:effectLst/>
                        </a:rPr>
                        <a:t>Medikal </a:t>
                      </a:r>
                      <a:r>
                        <a:rPr lang="tr-TR" sz="1800" dirty="0">
                          <a:effectLst/>
                        </a:rPr>
                        <a:t>kurtarma ve sağlık hizmetlerinin sunumunu ilgili tüm taraflarla işbirliği ve koordinasyon içinde </a:t>
                      </a:r>
                      <a:r>
                        <a:rPr lang="tr-TR" sz="1800" dirty="0" smtClean="0">
                          <a:effectLst/>
                        </a:rPr>
                        <a:t>sağlamak.</a:t>
                      </a:r>
                    </a:p>
                    <a:p>
                      <a:pPr marL="342900" indent="-342900" algn="just">
                        <a:lnSpc>
                          <a:spcPct val="100000"/>
                        </a:lnSpc>
                        <a:spcAft>
                          <a:spcPts val="1000"/>
                        </a:spcAft>
                        <a:buAutoNum type="arabicPeriod"/>
                        <a:tabLst>
                          <a:tab pos="21590" algn="l"/>
                        </a:tabLst>
                      </a:pPr>
                      <a:r>
                        <a:rPr lang="tr-TR" sz="1800" dirty="0" smtClean="0">
                          <a:effectLst/>
                        </a:rPr>
                        <a:t>Afet </a:t>
                      </a:r>
                      <a:r>
                        <a:rPr lang="tr-TR" sz="1800" dirty="0">
                          <a:effectLst/>
                        </a:rPr>
                        <a:t>bölgesinde </a:t>
                      </a:r>
                      <a:r>
                        <a:rPr lang="tr-TR" sz="1800" dirty="0" err="1" smtClean="0">
                          <a:effectLst/>
                        </a:rPr>
                        <a:t>triaj</a:t>
                      </a:r>
                      <a:r>
                        <a:rPr lang="tr-TR" sz="1800" dirty="0" smtClean="0">
                          <a:effectLst/>
                        </a:rPr>
                        <a:t>, </a:t>
                      </a:r>
                      <a:r>
                        <a:rPr lang="tr-TR" sz="1800" dirty="0">
                          <a:effectLst/>
                        </a:rPr>
                        <a:t>ilk müdahale ve acil sağlık hizmetlerini </a:t>
                      </a:r>
                      <a:r>
                        <a:rPr lang="tr-TR" sz="1800" dirty="0" smtClean="0">
                          <a:effectLst/>
                        </a:rPr>
                        <a:t>yürütmek.</a:t>
                      </a:r>
                    </a:p>
                    <a:p>
                      <a:pPr marL="342900" indent="-342900" algn="just">
                        <a:lnSpc>
                          <a:spcPct val="100000"/>
                        </a:lnSpc>
                        <a:spcAft>
                          <a:spcPts val="1000"/>
                        </a:spcAft>
                        <a:buAutoNum type="arabicPeriod"/>
                        <a:tabLst>
                          <a:tab pos="21590" algn="l"/>
                        </a:tabLst>
                      </a:pPr>
                      <a:r>
                        <a:rPr lang="tr-TR" sz="1800" dirty="0" smtClean="0">
                          <a:effectLst/>
                        </a:rPr>
                        <a:t>Afet </a:t>
                      </a:r>
                      <a:r>
                        <a:rPr lang="tr-TR" sz="1800" dirty="0">
                          <a:effectLst/>
                        </a:rPr>
                        <a:t>bölgesinde beraber çalışacağı özel kurumlar ve STK’ların koordinasyonunu </a:t>
                      </a:r>
                      <a:r>
                        <a:rPr lang="tr-TR" sz="1800" dirty="0" smtClean="0">
                          <a:effectLst/>
                        </a:rPr>
                        <a:t>sağlamak.</a:t>
                      </a:r>
                    </a:p>
                    <a:p>
                      <a:pPr marL="342900" indent="-342900" algn="just">
                        <a:lnSpc>
                          <a:spcPct val="100000"/>
                        </a:lnSpc>
                        <a:spcAft>
                          <a:spcPts val="1000"/>
                        </a:spcAft>
                        <a:buAutoNum type="arabicPeriod"/>
                        <a:tabLst>
                          <a:tab pos="21590" algn="l"/>
                        </a:tabLst>
                      </a:pPr>
                      <a:r>
                        <a:rPr lang="tr-TR" sz="1800" dirty="0" smtClean="0">
                          <a:effectLst/>
                        </a:rPr>
                        <a:t>KBRN </a:t>
                      </a:r>
                      <a:r>
                        <a:rPr lang="tr-TR" sz="1800" dirty="0">
                          <a:effectLst/>
                        </a:rPr>
                        <a:t>tehditlerine maruz kalıp arama kurtarma ekipleri tarafından arındırılan kişilere medikal müdahalede bulunmak.</a:t>
                      </a:r>
                      <a:endParaRPr lang="tr-TR" sz="1800" i="1" dirty="0">
                        <a:effectLst/>
                        <a:latin typeface="Calibri"/>
                        <a:ea typeface="Times New Roman"/>
                        <a:cs typeface="Times New Roman"/>
                      </a:endParaRPr>
                    </a:p>
                  </a:txBody>
                  <a:tcPr marL="89535" marR="89535" marT="0" marB="0"/>
                </a:tc>
              </a:tr>
            </a:tbl>
          </a:graphicData>
        </a:graphic>
      </p:graphicFrame>
      <p:sp>
        <p:nvSpPr>
          <p:cNvPr id="13" name="Dikdörtgen 12"/>
          <p:cNvSpPr/>
          <p:nvPr/>
        </p:nvSpPr>
        <p:spPr>
          <a:xfrm>
            <a:off x="3397975" y="4324454"/>
            <a:ext cx="1879682" cy="369332"/>
          </a:xfrm>
          <a:prstGeom prst="rect">
            <a:avLst/>
          </a:prstGeom>
        </p:spPr>
        <p:txBody>
          <a:bodyPr wrap="none">
            <a:spAutoFit/>
          </a:bodyPr>
          <a:lstStyle/>
          <a:p>
            <a:pPr lvl="0" algn="ctr"/>
            <a:r>
              <a:rPr lang="tr-TR" b="1" dirty="0">
                <a:solidFill>
                  <a:srgbClr val="FF0000"/>
                </a:solidFill>
                <a:latin typeface="Times New Roman" pitchFamily="18" charset="0"/>
                <a:cs typeface="Times New Roman" pitchFamily="18" charset="0"/>
              </a:rPr>
              <a:t>AFET </a:t>
            </a:r>
            <a:r>
              <a:rPr lang="tr-TR" b="1" dirty="0" smtClean="0">
                <a:solidFill>
                  <a:srgbClr val="FF0000"/>
                </a:solidFill>
                <a:latin typeface="Times New Roman" pitchFamily="18" charset="0"/>
                <a:cs typeface="Times New Roman" pitchFamily="18" charset="0"/>
              </a:rPr>
              <a:t>SONRASI</a:t>
            </a:r>
            <a:endParaRPr lang="tr-TR" b="1" dirty="0">
              <a:solidFill>
                <a:srgbClr val="FF0000"/>
              </a:solidFill>
              <a:latin typeface="Times New Roman" pitchFamily="18" charset="0"/>
              <a:cs typeface="Times New Roman" pitchFamily="18" charset="0"/>
            </a:endParaRPr>
          </a:p>
        </p:txBody>
      </p:sp>
      <p:graphicFrame>
        <p:nvGraphicFramePr>
          <p:cNvPr id="14" name="Tablo 13"/>
          <p:cNvGraphicFramePr>
            <a:graphicFrameLocks noGrp="1"/>
          </p:cNvGraphicFramePr>
          <p:nvPr>
            <p:extLst>
              <p:ext uri="{D42A27DB-BD31-4B8C-83A1-F6EECF244321}">
                <p14:modId xmlns:p14="http://schemas.microsoft.com/office/powerpoint/2010/main" val="3295614824"/>
              </p:ext>
            </p:extLst>
          </p:nvPr>
        </p:nvGraphicFramePr>
        <p:xfrm>
          <a:off x="71436" y="4802982"/>
          <a:ext cx="8928992" cy="1152144"/>
        </p:xfrm>
        <a:graphic>
          <a:graphicData uri="http://schemas.openxmlformats.org/drawingml/2006/table">
            <a:tbl>
              <a:tblPr>
                <a:tableStyleId>{5C22544A-7EE6-4342-B048-85BDC9FD1C3A}</a:tableStyleId>
              </a:tblPr>
              <a:tblGrid>
                <a:gridCol w="8928992"/>
              </a:tblGrid>
              <a:tr h="648071">
                <a:tc>
                  <a:txBody>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tr-TR" sz="1800" dirty="0" smtClean="0">
                          <a:effectLst/>
                          <a:latin typeface="+mn-lt"/>
                        </a:rPr>
                        <a:t>Görev ve sorumluluk alanı ile ilgili bilgileri değerlendirmek ve İl </a:t>
                      </a:r>
                      <a:r>
                        <a:rPr lang="tr-TR" sz="1800" dirty="0" err="1" smtClean="0">
                          <a:effectLst/>
                          <a:latin typeface="+mn-lt"/>
                        </a:rPr>
                        <a:t>SAKOM’a</a:t>
                      </a:r>
                      <a:r>
                        <a:rPr lang="tr-TR" sz="1800" dirty="0" smtClean="0">
                          <a:effectLst/>
                          <a:latin typeface="+mn-lt"/>
                        </a:rPr>
                        <a:t> iletmek.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tr-TR" sz="1800" b="0" i="0" u="none" strike="noStrike" cap="none" normalizeH="0" baseline="0" dirty="0" smtClean="0">
                          <a:ln>
                            <a:noFill/>
                          </a:ln>
                          <a:solidFill>
                            <a:schemeClr val="tx1"/>
                          </a:solidFill>
                          <a:effectLst/>
                          <a:latin typeface="+mn-lt"/>
                          <a:ea typeface="Times New Roman" pitchFamily="18" charset="0"/>
                          <a:cs typeface="Calibri" pitchFamily="34" charset="0"/>
                        </a:rPr>
                        <a:t>Afet ve acil durum sonrası yapılan değerlendirme raporları doğrultusunda, 112 ve medikal kurtarma hizmetlerinin sunumuna yönelik iyileştirme ve düzenlemelerin yapılmasını sağlamak.</a:t>
                      </a:r>
                      <a:endParaRPr kumimoji="0" lang="tr-TR" sz="1800" b="0" i="0" u="none" strike="noStrike" cap="none" normalizeH="0" baseline="0" dirty="0" smtClean="0">
                        <a:ln>
                          <a:noFill/>
                        </a:ln>
                        <a:solidFill>
                          <a:srgbClr val="000000"/>
                        </a:solidFill>
                        <a:effectLst/>
                        <a:latin typeface="+mn-lt"/>
                        <a:ea typeface="MS Mincho" pitchFamily="49" charset="-128"/>
                        <a:cs typeface="Calibri" pitchFamily="34" charset="0"/>
                      </a:endParaRPr>
                    </a:p>
                  </a:txBody>
                  <a:tcPr marL="89535" marR="89535" marT="0" marB="0"/>
                </a:tc>
              </a:tr>
            </a:tbl>
          </a:graphicData>
        </a:graphic>
      </p:graphicFrame>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5870" y="5965627"/>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959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9254" y="188640"/>
            <a:ext cx="8872856" cy="720080"/>
          </a:xfrm>
          <a:prstGeom prst="rect">
            <a:avLst/>
          </a:prstGeom>
        </p:spPr>
      </p:pic>
      <p:sp>
        <p:nvSpPr>
          <p:cNvPr id="2" name="1 Başlık"/>
          <p:cNvSpPr>
            <a:spLocks noGrp="1"/>
          </p:cNvSpPr>
          <p:nvPr>
            <p:ph type="ctrTitle" idx="4294967295"/>
          </p:nvPr>
        </p:nvSpPr>
        <p:spPr>
          <a:xfrm>
            <a:off x="251520" y="285751"/>
            <a:ext cx="7992368" cy="478953"/>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93619"/>
            <a:ext cx="2448272" cy="96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1828660" y="908720"/>
            <a:ext cx="5263620" cy="646331"/>
          </a:xfrm>
          <a:prstGeom prst="rect">
            <a:avLst/>
          </a:prstGeom>
        </p:spPr>
        <p:txBody>
          <a:bodyPr wrap="none">
            <a:spAutoFit/>
          </a:bodyPr>
          <a:lstStyle/>
          <a:p>
            <a:r>
              <a:rPr lang="tr-TR" b="1" dirty="0" smtClean="0">
                <a:solidFill>
                  <a:srgbClr val="00B0F0"/>
                </a:solidFill>
                <a:latin typeface="+mj-lt"/>
              </a:rPr>
              <a:t>Kamu Hastaneleri  </a:t>
            </a:r>
            <a:r>
              <a:rPr lang="tr-TR" b="1" dirty="0">
                <a:solidFill>
                  <a:srgbClr val="00B0F0"/>
                </a:solidFill>
                <a:latin typeface="+mj-lt"/>
              </a:rPr>
              <a:t>Hizmetlerinden 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ÖNCESİ</a:t>
            </a:r>
            <a:endParaRPr lang="tr-TR"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627037836"/>
              </p:ext>
            </p:extLst>
          </p:nvPr>
        </p:nvGraphicFramePr>
        <p:xfrm>
          <a:off x="179512" y="1556792"/>
          <a:ext cx="8784976" cy="4572000"/>
        </p:xfrm>
        <a:graphic>
          <a:graphicData uri="http://schemas.openxmlformats.org/drawingml/2006/table">
            <a:tbl>
              <a:tblPr>
                <a:tableStyleId>{5C22544A-7EE6-4342-B048-85BDC9FD1C3A}</a:tableStyleId>
              </a:tblPr>
              <a:tblGrid>
                <a:gridCol w="8784976"/>
              </a:tblGrid>
              <a:tr h="3134248">
                <a:tc>
                  <a:txBody>
                    <a:bodyPr/>
                    <a:lstStyle/>
                    <a:p>
                      <a:pPr marL="342900" lvl="0" indent="-342900" algn="just">
                        <a:buFont typeface="+mj-lt"/>
                        <a:buAutoNum type="arabicPeriod"/>
                        <a:tabLst>
                          <a:tab pos="270510" algn="l"/>
                          <a:tab pos="288290" algn="l"/>
                          <a:tab pos="575945" algn="l"/>
                          <a:tab pos="864235" algn="l"/>
                        </a:tabLst>
                      </a:pPr>
                      <a:r>
                        <a:rPr lang="tr-TR" sz="2000" dirty="0">
                          <a:effectLst/>
                        </a:rPr>
                        <a:t>Afet döneminde ihtiyacı olan tıbbi malzeme ve sarflarını önceden temin etmek ve dağıtımı </a:t>
                      </a:r>
                      <a:r>
                        <a:rPr lang="tr-TR" sz="2000" dirty="0" smtClean="0">
                          <a:effectLst/>
                        </a:rPr>
                        <a:t>yapmak.</a:t>
                      </a:r>
                    </a:p>
                    <a:p>
                      <a:pPr marL="342900" lvl="0" indent="-342900" algn="just">
                        <a:buFont typeface="+mj-lt"/>
                        <a:buAutoNum type="arabicPeriod"/>
                        <a:tabLst>
                          <a:tab pos="270510" algn="l"/>
                          <a:tab pos="288290" algn="l"/>
                          <a:tab pos="575945" algn="l"/>
                          <a:tab pos="864235" algn="l"/>
                        </a:tabLst>
                      </a:pPr>
                      <a:r>
                        <a:rPr lang="tr-TR" sz="2000" dirty="0" smtClean="0">
                          <a:effectLst/>
                        </a:rPr>
                        <a:t>Rutin </a:t>
                      </a:r>
                      <a:r>
                        <a:rPr lang="tr-TR" sz="2000" dirty="0">
                          <a:effectLst/>
                        </a:rPr>
                        <a:t>sağlık hizmetlerinin aksamadan devam etmesini sağlamak için gerekli planlamaları </a:t>
                      </a:r>
                      <a:r>
                        <a:rPr lang="tr-TR" sz="2000" dirty="0" smtClean="0">
                          <a:effectLst/>
                        </a:rPr>
                        <a:t>yapmak.</a:t>
                      </a:r>
                    </a:p>
                    <a:p>
                      <a:pPr marL="342900" lvl="0" indent="-342900" algn="just">
                        <a:buFont typeface="+mj-lt"/>
                        <a:buAutoNum type="arabicPeriod"/>
                        <a:tabLst>
                          <a:tab pos="270510" algn="l"/>
                          <a:tab pos="288290" algn="l"/>
                          <a:tab pos="575945" algn="l"/>
                          <a:tab pos="864235" algn="l"/>
                        </a:tabLst>
                      </a:pPr>
                      <a:r>
                        <a:rPr lang="tr-TR" sz="2000" dirty="0" smtClean="0">
                          <a:effectLst/>
                        </a:rPr>
                        <a:t>Afetlerde </a:t>
                      </a:r>
                      <a:r>
                        <a:rPr lang="tr-TR" sz="2000" dirty="0">
                          <a:effectLst/>
                        </a:rPr>
                        <a:t>riskli ve incinebilir gruplar ile tedavisi özellik arz eden hastaların sağlık hizmetlerine kolay ulaşabilmesini sağlamak amacıyla gerekli önlemleri </a:t>
                      </a:r>
                      <a:r>
                        <a:rPr lang="tr-TR" sz="2000" dirty="0" smtClean="0">
                          <a:effectLst/>
                        </a:rPr>
                        <a:t>planlamak.</a:t>
                      </a:r>
                    </a:p>
                    <a:p>
                      <a:pPr marL="342900" lvl="0" indent="-342900" algn="just">
                        <a:buFont typeface="+mj-lt"/>
                        <a:buAutoNum type="arabicPeriod"/>
                        <a:tabLst>
                          <a:tab pos="270510" algn="l"/>
                          <a:tab pos="288290" algn="l"/>
                          <a:tab pos="575945" algn="l"/>
                          <a:tab pos="864235" algn="l"/>
                        </a:tabLst>
                      </a:pPr>
                      <a:r>
                        <a:rPr lang="tr-TR" sz="2000" dirty="0" smtClean="0">
                          <a:effectLst/>
                        </a:rPr>
                        <a:t>KBRN </a:t>
                      </a:r>
                      <a:r>
                        <a:rPr lang="tr-TR" sz="2000" dirty="0">
                          <a:effectLst/>
                        </a:rPr>
                        <a:t>tehditlerinde etkilenenler için hastane/hastanelerin aktif hale getirilmesini ve ihtiyaç halinde arındırma ünitelerinin hazır halde tutulmasını </a:t>
                      </a:r>
                      <a:r>
                        <a:rPr lang="tr-TR" sz="2000" dirty="0" smtClean="0">
                          <a:effectLst/>
                        </a:rPr>
                        <a:t>planlamak.</a:t>
                      </a:r>
                    </a:p>
                    <a:p>
                      <a:pPr marL="342900" lvl="0" indent="-342900" algn="just">
                        <a:buFont typeface="+mj-lt"/>
                        <a:buAutoNum type="arabicPeriod"/>
                        <a:tabLst>
                          <a:tab pos="270510" algn="l"/>
                          <a:tab pos="288290" algn="l"/>
                          <a:tab pos="575945" algn="l"/>
                          <a:tab pos="864235" algn="l"/>
                        </a:tabLst>
                      </a:pPr>
                      <a:r>
                        <a:rPr lang="tr-TR" sz="2000" dirty="0" smtClean="0">
                          <a:effectLst/>
                        </a:rPr>
                        <a:t>Hastane </a:t>
                      </a:r>
                      <a:r>
                        <a:rPr lang="tr-TR" sz="2000" dirty="0">
                          <a:effectLst/>
                        </a:rPr>
                        <a:t>afet ve acil durum planlarının hazırlanmasını sağlamak ve </a:t>
                      </a:r>
                      <a:r>
                        <a:rPr lang="tr-TR" sz="2000" dirty="0" smtClean="0">
                          <a:effectLst/>
                        </a:rPr>
                        <a:t>incelemek.</a:t>
                      </a:r>
                    </a:p>
                    <a:p>
                      <a:pPr marL="342900" lvl="0" indent="-342900" algn="just">
                        <a:buFont typeface="+mj-lt"/>
                        <a:buAutoNum type="arabicPeriod"/>
                        <a:tabLst>
                          <a:tab pos="270510" algn="l"/>
                          <a:tab pos="288290" algn="l"/>
                          <a:tab pos="575945" algn="l"/>
                          <a:tab pos="864235" algn="l"/>
                        </a:tabLst>
                      </a:pPr>
                      <a:r>
                        <a:rPr lang="tr-TR" sz="2000" dirty="0" smtClean="0">
                          <a:effectLst/>
                        </a:rPr>
                        <a:t>KBRN </a:t>
                      </a:r>
                      <a:r>
                        <a:rPr lang="tr-TR" sz="2000" dirty="0">
                          <a:effectLst/>
                        </a:rPr>
                        <a:t>tehditlerine yönelik sağlık ile ilgili hazırlık ve kendi mevzuatı kapsamında cevap </a:t>
                      </a:r>
                      <a:r>
                        <a:rPr lang="tr-TR" sz="2000" dirty="0" smtClean="0">
                          <a:effectLst/>
                        </a:rPr>
                        <a:t>geliştirmek.</a:t>
                      </a:r>
                    </a:p>
                    <a:p>
                      <a:pPr marL="342900" lvl="0" indent="-342900" algn="just">
                        <a:buFont typeface="+mj-lt"/>
                        <a:buAutoNum type="arabicPeriod"/>
                        <a:tabLst>
                          <a:tab pos="270510" algn="l"/>
                          <a:tab pos="288290" algn="l"/>
                          <a:tab pos="575945" algn="l"/>
                          <a:tab pos="864235" algn="l"/>
                        </a:tabLst>
                      </a:pPr>
                      <a:r>
                        <a:rPr lang="tr-TR" sz="2000" dirty="0" smtClean="0">
                          <a:effectLst/>
                        </a:rPr>
                        <a:t>Hastane </a:t>
                      </a:r>
                      <a:r>
                        <a:rPr lang="tr-TR" sz="2000" dirty="0">
                          <a:effectLst/>
                        </a:rPr>
                        <a:t>binalarında hizmet sunulamadığında alternatif hizmet binalarının daha önceden belirlenerek protokollerin yapılmasını </a:t>
                      </a:r>
                      <a:r>
                        <a:rPr lang="tr-TR" sz="2000" dirty="0" smtClean="0">
                          <a:effectLst/>
                        </a:rPr>
                        <a:t>sağlamak.</a:t>
                      </a:r>
                    </a:p>
                    <a:p>
                      <a:pPr marL="342900" lvl="0" indent="-342900" algn="just">
                        <a:buFont typeface="+mj-lt"/>
                        <a:buAutoNum type="arabicPeriod"/>
                        <a:tabLst>
                          <a:tab pos="270510" algn="l"/>
                          <a:tab pos="288290" algn="l"/>
                          <a:tab pos="575945" algn="l"/>
                          <a:tab pos="864235" algn="l"/>
                        </a:tabLst>
                      </a:pPr>
                      <a:r>
                        <a:rPr lang="tr-TR" sz="2000" dirty="0" smtClean="0">
                          <a:effectLst/>
                        </a:rPr>
                        <a:t>Afet </a:t>
                      </a:r>
                      <a:r>
                        <a:rPr lang="tr-TR" sz="2000" dirty="0">
                          <a:effectLst/>
                        </a:rPr>
                        <a:t>ve acil durumlara yönelik eğitim programları planlamak, uygulamak.</a:t>
                      </a:r>
                    </a:p>
                  </a:txBody>
                  <a:tcPr marL="69516" marR="69516" marT="0" marB="0"/>
                </a:tc>
              </a:tr>
            </a:tbl>
          </a:graphicData>
        </a:graphic>
      </p:graphicFrame>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313" y="5965627"/>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854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949360"/>
            <a:ext cx="2448272" cy="86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1756652" y="908720"/>
            <a:ext cx="5263620" cy="646331"/>
          </a:xfrm>
          <a:prstGeom prst="rect">
            <a:avLst/>
          </a:prstGeom>
        </p:spPr>
        <p:txBody>
          <a:bodyPr wrap="none">
            <a:spAutoFit/>
          </a:bodyPr>
          <a:lstStyle/>
          <a:p>
            <a:r>
              <a:rPr lang="tr-TR" b="1" dirty="0" smtClean="0">
                <a:solidFill>
                  <a:srgbClr val="00B0F0"/>
                </a:solidFill>
                <a:latin typeface="+mj-lt"/>
              </a:rPr>
              <a:t>Kamu Hastaneleri  Hizmetlerinden </a:t>
            </a:r>
            <a:r>
              <a:rPr lang="tr-TR" b="1" dirty="0">
                <a:solidFill>
                  <a:srgbClr val="00B0F0"/>
                </a:solidFill>
                <a:latin typeface="+mj-lt"/>
              </a:rPr>
              <a:t>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SIRASI</a:t>
            </a:r>
            <a:endParaRPr lang="tr-TR" dirty="0">
              <a:solidFill>
                <a:srgbClr val="FF0000"/>
              </a:solidFill>
            </a:endParaRPr>
          </a:p>
        </p:txBody>
      </p:sp>
      <p:sp>
        <p:nvSpPr>
          <p:cNvPr id="13" name="Dikdörtgen 12"/>
          <p:cNvSpPr/>
          <p:nvPr/>
        </p:nvSpPr>
        <p:spPr>
          <a:xfrm>
            <a:off x="3570715" y="4365104"/>
            <a:ext cx="1937389" cy="369332"/>
          </a:xfrm>
          <a:prstGeom prst="rect">
            <a:avLst/>
          </a:prstGeom>
        </p:spPr>
        <p:txBody>
          <a:bodyPr wrap="none">
            <a:spAutoFit/>
          </a:bodyPr>
          <a:lstStyle/>
          <a:p>
            <a:pPr lvl="0" algn="ctr"/>
            <a:r>
              <a:rPr lang="tr-TR" b="1" dirty="0">
                <a:solidFill>
                  <a:srgbClr val="FF0000"/>
                </a:solidFill>
                <a:latin typeface="Times New Roman" pitchFamily="18" charset="0"/>
                <a:cs typeface="Times New Roman" pitchFamily="18" charset="0"/>
              </a:rPr>
              <a:t>AFET </a:t>
            </a:r>
            <a:r>
              <a:rPr lang="tr-TR" b="1" dirty="0" smtClean="0">
                <a:solidFill>
                  <a:srgbClr val="FF0000"/>
                </a:solidFill>
                <a:latin typeface="Times New Roman" pitchFamily="18" charset="0"/>
                <a:cs typeface="Times New Roman" pitchFamily="18" charset="0"/>
              </a:rPr>
              <a:t>SONRASI </a:t>
            </a:r>
            <a:endParaRPr lang="tr-TR" b="1" dirty="0">
              <a:solidFill>
                <a:srgbClr val="FF0000"/>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387004068"/>
              </p:ext>
            </p:extLst>
          </p:nvPr>
        </p:nvGraphicFramePr>
        <p:xfrm>
          <a:off x="323528" y="1536542"/>
          <a:ext cx="8540073" cy="2849880"/>
        </p:xfrm>
        <a:graphic>
          <a:graphicData uri="http://schemas.openxmlformats.org/drawingml/2006/table">
            <a:tbl>
              <a:tblPr>
                <a:tableStyleId>{5C22544A-7EE6-4342-B048-85BDC9FD1C3A}</a:tableStyleId>
              </a:tblPr>
              <a:tblGrid>
                <a:gridCol w="8540073"/>
              </a:tblGrid>
              <a:tr h="2828562">
                <a:tc>
                  <a:txBody>
                    <a:bodyPr/>
                    <a:lstStyle/>
                    <a:p>
                      <a:pPr marL="201295" indent="-179705" algn="just">
                        <a:lnSpc>
                          <a:spcPct val="100000"/>
                        </a:lnSpc>
                      </a:pPr>
                      <a:r>
                        <a:rPr lang="tr-TR" sz="1700" dirty="0" smtClean="0">
                          <a:effectLst/>
                          <a:latin typeface="+mj-lt"/>
                        </a:rPr>
                        <a:t>1-</a:t>
                      </a:r>
                      <a:r>
                        <a:rPr lang="tr-TR" sz="1700" baseline="0" dirty="0" smtClean="0">
                          <a:effectLst/>
                          <a:latin typeface="+mj-lt"/>
                        </a:rPr>
                        <a:t> </a:t>
                      </a:r>
                      <a:r>
                        <a:rPr lang="tr-TR" sz="1700" dirty="0" smtClean="0">
                          <a:effectLst/>
                          <a:latin typeface="+mj-lt"/>
                        </a:rPr>
                        <a:t>Rutin </a:t>
                      </a:r>
                      <a:r>
                        <a:rPr lang="tr-TR" sz="1700" dirty="0">
                          <a:effectLst/>
                          <a:latin typeface="+mj-lt"/>
                        </a:rPr>
                        <a:t>sağlık hizmetlerinin aksamadan devam etmesini </a:t>
                      </a:r>
                      <a:r>
                        <a:rPr lang="tr-TR" sz="1700" dirty="0" smtClean="0">
                          <a:effectLst/>
                          <a:latin typeface="+mj-lt"/>
                        </a:rPr>
                        <a:t>sağlamak.</a:t>
                      </a:r>
                    </a:p>
                    <a:p>
                      <a:pPr marL="201295" indent="-179705" algn="just">
                        <a:lnSpc>
                          <a:spcPct val="100000"/>
                        </a:lnSpc>
                      </a:pPr>
                      <a:r>
                        <a:rPr lang="tr-TR" sz="1700" dirty="0" smtClean="0">
                          <a:effectLst/>
                          <a:latin typeface="+mj-lt"/>
                        </a:rPr>
                        <a:t>2- Hasta </a:t>
                      </a:r>
                      <a:r>
                        <a:rPr lang="tr-TR" sz="1700" dirty="0">
                          <a:effectLst/>
                          <a:latin typeface="+mj-lt"/>
                        </a:rPr>
                        <a:t>ve yaralıların tedavi ve sevklerini, gerektiği durumlarda tahliyesini koordine </a:t>
                      </a:r>
                      <a:r>
                        <a:rPr lang="tr-TR" sz="1700" dirty="0" smtClean="0">
                          <a:effectLst/>
                          <a:latin typeface="+mj-lt"/>
                        </a:rPr>
                        <a:t>etmek.</a:t>
                      </a:r>
                    </a:p>
                    <a:p>
                      <a:pPr marL="201295" indent="-179705" algn="just">
                        <a:lnSpc>
                          <a:spcPct val="100000"/>
                        </a:lnSpc>
                      </a:pPr>
                      <a:r>
                        <a:rPr lang="tr-TR" sz="1700" dirty="0" smtClean="0">
                          <a:effectLst/>
                          <a:latin typeface="+mj-lt"/>
                        </a:rPr>
                        <a:t>3-Afetlerde </a:t>
                      </a:r>
                      <a:r>
                        <a:rPr lang="tr-TR" sz="1700" dirty="0">
                          <a:effectLst/>
                          <a:latin typeface="+mj-lt"/>
                        </a:rPr>
                        <a:t>riskli ve incinebilir gruplar ile tedavisi özellik arz eden hastaların sağlık hizmetlerine kolay ulaşabilmesini </a:t>
                      </a:r>
                      <a:r>
                        <a:rPr lang="tr-TR" sz="1700" dirty="0" smtClean="0">
                          <a:effectLst/>
                          <a:latin typeface="+mj-lt"/>
                        </a:rPr>
                        <a:t>sağlamak.</a:t>
                      </a:r>
                    </a:p>
                    <a:p>
                      <a:pPr marL="201295" indent="-179705" algn="just">
                        <a:lnSpc>
                          <a:spcPct val="100000"/>
                        </a:lnSpc>
                      </a:pPr>
                      <a:r>
                        <a:rPr lang="tr-TR" sz="1700" dirty="0" smtClean="0">
                          <a:effectLst/>
                          <a:latin typeface="+mj-lt"/>
                        </a:rPr>
                        <a:t>4-Hastane </a:t>
                      </a:r>
                      <a:r>
                        <a:rPr lang="tr-TR" sz="1700" dirty="0">
                          <a:effectLst/>
                          <a:latin typeface="+mj-lt"/>
                        </a:rPr>
                        <a:t>afet ve acil durum planlarının uygulanmasını </a:t>
                      </a:r>
                      <a:r>
                        <a:rPr lang="tr-TR" sz="1700" dirty="0" smtClean="0">
                          <a:effectLst/>
                          <a:latin typeface="+mj-lt"/>
                        </a:rPr>
                        <a:t>sağlamak.</a:t>
                      </a:r>
                    </a:p>
                    <a:p>
                      <a:pPr marL="201295" indent="-179705" algn="just">
                        <a:lnSpc>
                          <a:spcPct val="100000"/>
                        </a:lnSpc>
                      </a:pPr>
                      <a:r>
                        <a:rPr lang="tr-TR" sz="1700" dirty="0" smtClean="0">
                          <a:effectLst/>
                          <a:latin typeface="+mj-lt"/>
                        </a:rPr>
                        <a:t>5-Diğer </a:t>
                      </a:r>
                      <a:r>
                        <a:rPr lang="tr-TR" sz="1700" dirty="0">
                          <a:effectLst/>
                          <a:latin typeface="+mj-lt"/>
                        </a:rPr>
                        <a:t>kurum, kuruluş, özel sektör ve STK’ların çalışmalarını koordine </a:t>
                      </a:r>
                      <a:r>
                        <a:rPr lang="tr-TR" sz="1700" dirty="0" smtClean="0">
                          <a:effectLst/>
                          <a:latin typeface="+mj-lt"/>
                        </a:rPr>
                        <a:t>etmek.</a:t>
                      </a:r>
                    </a:p>
                    <a:p>
                      <a:pPr marL="201295" indent="-179705" algn="just">
                        <a:lnSpc>
                          <a:spcPct val="100000"/>
                        </a:lnSpc>
                      </a:pPr>
                      <a:r>
                        <a:rPr lang="tr-TR" sz="1700" dirty="0" smtClean="0">
                          <a:effectLst/>
                          <a:latin typeface="+mj-lt"/>
                        </a:rPr>
                        <a:t>6-KBRN </a:t>
                      </a:r>
                      <a:r>
                        <a:rPr lang="tr-TR" sz="1700" dirty="0">
                          <a:effectLst/>
                          <a:latin typeface="+mj-lt"/>
                        </a:rPr>
                        <a:t>tehditlerinde etkilenenler için hastane/hastanelerin aktif hale getirilmesini ve ihtiyaç halinde arındırma ünitelerinin hazır halde tutulmasını </a:t>
                      </a:r>
                      <a:r>
                        <a:rPr lang="tr-TR" sz="1700" dirty="0" smtClean="0">
                          <a:effectLst/>
                          <a:latin typeface="+mj-lt"/>
                        </a:rPr>
                        <a:t>sağlamak.</a:t>
                      </a:r>
                    </a:p>
                    <a:p>
                      <a:pPr marL="201295" indent="-179705" algn="just">
                        <a:lnSpc>
                          <a:spcPct val="100000"/>
                        </a:lnSpc>
                      </a:pPr>
                      <a:r>
                        <a:rPr lang="tr-TR" sz="1700" dirty="0" smtClean="0">
                          <a:effectLst/>
                          <a:latin typeface="+mj-lt"/>
                        </a:rPr>
                        <a:t>7-Seyyar </a:t>
                      </a:r>
                      <a:r>
                        <a:rPr lang="tr-TR" sz="1700" dirty="0">
                          <a:effectLst/>
                          <a:latin typeface="+mj-lt"/>
                        </a:rPr>
                        <a:t>hastanelere personel, lojistik vb. desteği ve naklini </a:t>
                      </a:r>
                      <a:r>
                        <a:rPr lang="tr-TR" sz="1700" dirty="0" smtClean="0">
                          <a:effectLst/>
                          <a:latin typeface="+mj-lt"/>
                        </a:rPr>
                        <a:t>sağlamak.</a:t>
                      </a:r>
                    </a:p>
                    <a:p>
                      <a:pPr marL="201295" indent="-179705" algn="just">
                        <a:lnSpc>
                          <a:spcPct val="100000"/>
                        </a:lnSpc>
                      </a:pPr>
                      <a:r>
                        <a:rPr lang="tr-TR" sz="1700" dirty="0" smtClean="0">
                          <a:effectLst/>
                          <a:latin typeface="+mj-lt"/>
                        </a:rPr>
                        <a:t>8-Hastane </a:t>
                      </a:r>
                      <a:r>
                        <a:rPr lang="tr-TR" sz="1700" dirty="0">
                          <a:effectLst/>
                          <a:latin typeface="+mj-lt"/>
                        </a:rPr>
                        <a:t>binalarında hizmet sunulamadığında alternatif hizmet binalarının kullanılmasını sağlamak.</a:t>
                      </a:r>
                      <a:endParaRPr lang="tr-TR" sz="1700" i="1" dirty="0">
                        <a:effectLst/>
                        <a:latin typeface="+mj-lt"/>
                        <a:ea typeface="Times New Roman"/>
                        <a:cs typeface="Times New Roman"/>
                      </a:endParaRPr>
                    </a:p>
                  </a:txBody>
                  <a:tcPr marL="86801" marR="86801" marT="0" marB="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400913817"/>
              </p:ext>
            </p:extLst>
          </p:nvPr>
        </p:nvGraphicFramePr>
        <p:xfrm>
          <a:off x="323528" y="4869160"/>
          <a:ext cx="8540074" cy="777240"/>
        </p:xfrm>
        <a:graphic>
          <a:graphicData uri="http://schemas.openxmlformats.org/drawingml/2006/table">
            <a:tbl>
              <a:tblPr>
                <a:tableStyleId>{5C22544A-7EE6-4342-B048-85BDC9FD1C3A}</a:tableStyleId>
              </a:tblPr>
              <a:tblGrid>
                <a:gridCol w="8540074"/>
              </a:tblGrid>
              <a:tr h="0">
                <a:tc>
                  <a:txBody>
                    <a:bodyPr/>
                    <a:lstStyle/>
                    <a:p>
                      <a:pPr marL="150495" marR="0" lvl="0" indent="-150495" algn="just" defTabSz="914400" rtl="0" eaLnBrk="1" fontAlgn="auto" latinLnBrk="0" hangingPunct="1">
                        <a:lnSpc>
                          <a:spcPct val="100000"/>
                        </a:lnSpc>
                        <a:spcBef>
                          <a:spcPts val="0"/>
                        </a:spcBef>
                        <a:spcAft>
                          <a:spcPts val="0"/>
                        </a:spcAft>
                        <a:buClrTx/>
                        <a:buSzTx/>
                        <a:buFontTx/>
                        <a:buNone/>
                        <a:tabLst/>
                        <a:defRPr/>
                      </a:pPr>
                      <a:r>
                        <a:rPr lang="tr-TR" sz="1700" dirty="0" smtClean="0">
                          <a:effectLst/>
                          <a:latin typeface="+mj-lt"/>
                        </a:rPr>
                        <a:t>1- Görev </a:t>
                      </a:r>
                      <a:r>
                        <a:rPr lang="tr-TR" sz="1700" dirty="0">
                          <a:effectLst/>
                          <a:latin typeface="+mj-lt"/>
                        </a:rPr>
                        <a:t>ve sorumluluk alanı ile ilgili bilgileri değerlendirmek ve İl </a:t>
                      </a:r>
                      <a:r>
                        <a:rPr lang="tr-TR" sz="1700" dirty="0" err="1">
                          <a:effectLst/>
                          <a:latin typeface="+mj-lt"/>
                        </a:rPr>
                        <a:t>SAKOM’a</a:t>
                      </a:r>
                      <a:r>
                        <a:rPr lang="tr-TR" sz="1700" dirty="0">
                          <a:effectLst/>
                          <a:latin typeface="+mj-lt"/>
                        </a:rPr>
                        <a:t> </a:t>
                      </a:r>
                      <a:r>
                        <a:rPr lang="tr-TR" sz="1700" dirty="0" smtClean="0">
                          <a:effectLst/>
                          <a:latin typeface="+mj-lt"/>
                        </a:rPr>
                        <a:t>iletmek.</a:t>
                      </a:r>
                    </a:p>
                    <a:p>
                      <a:pPr marL="150495" marR="0" lvl="0" indent="-150495" algn="just" defTabSz="914400" rtl="0" eaLnBrk="1" fontAlgn="auto" latinLnBrk="0" hangingPunct="1">
                        <a:lnSpc>
                          <a:spcPct val="100000"/>
                        </a:lnSpc>
                        <a:spcBef>
                          <a:spcPts val="0"/>
                        </a:spcBef>
                        <a:spcAft>
                          <a:spcPts val="1000"/>
                        </a:spcAft>
                        <a:buClrTx/>
                        <a:buSzTx/>
                        <a:buFontTx/>
                        <a:buNone/>
                        <a:tabLst/>
                        <a:defRPr/>
                      </a:pPr>
                      <a:r>
                        <a:rPr kumimoji="0" lang="tr-TR" sz="1700" b="0" i="0" u="none" strike="noStrike" cap="none" normalizeH="0" baseline="0" dirty="0" smtClean="0">
                          <a:ln>
                            <a:noFill/>
                          </a:ln>
                          <a:solidFill>
                            <a:schemeClr val="tx1"/>
                          </a:solidFill>
                          <a:effectLst/>
                          <a:latin typeface="+mj-lt"/>
                          <a:ea typeface="Times New Roman" pitchFamily="18" charset="0"/>
                          <a:cs typeface="Calibri" pitchFamily="34" charset="0"/>
                        </a:rPr>
                        <a:t>2- Afet ve acil durum sonrası yapılan değerlendirme raporları doğrultusunda, hastane hizmetlerinin sunumuna yönelik iyileştirme ve düzenlemelerin yapılmasını sağlamak.</a:t>
                      </a:r>
                      <a:r>
                        <a:rPr kumimoji="0" lang="tr-TR" sz="1700" b="0" i="0" u="none" strike="noStrike" cap="none" normalizeH="0" baseline="0" dirty="0" smtClean="0">
                          <a:ln>
                            <a:noFill/>
                          </a:ln>
                          <a:solidFill>
                            <a:schemeClr val="tx1"/>
                          </a:solidFill>
                          <a:effectLst/>
                          <a:latin typeface="+mj-lt"/>
                          <a:cs typeface="Arial" pitchFamily="34" charset="0"/>
                        </a:rPr>
                        <a:t> </a:t>
                      </a:r>
                      <a:endParaRPr lang="tr-TR" sz="1700" dirty="0">
                        <a:effectLst/>
                        <a:latin typeface="+mj-lt"/>
                      </a:endParaRPr>
                    </a:p>
                  </a:txBody>
                  <a:tcPr marL="89535" marR="89535" marT="0" marB="0"/>
                </a:tc>
              </a:tr>
            </a:tbl>
          </a:graphicData>
        </a:graphic>
      </p:graphicFrame>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886733"/>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2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2" cstate="print"/>
          <a:stretch>
            <a:fillRect/>
          </a:stretch>
        </p:blipFill>
        <p:spPr>
          <a:xfrm>
            <a:off x="0" y="6165304"/>
            <a:ext cx="8863602" cy="692696"/>
          </a:xfrm>
          <a:prstGeom prst="rect">
            <a:avLst/>
          </a:prstGeom>
        </p:spPr>
      </p:pic>
      <p:pic>
        <p:nvPicPr>
          <p:cNvPr id="8" name="7 Resim" descr="6.png"/>
          <p:cNvPicPr>
            <a:picLocks noChangeAspect="1"/>
          </p:cNvPicPr>
          <p:nvPr/>
        </p:nvPicPr>
        <p:blipFill>
          <a:blip r:embed="rId3" cstate="print"/>
          <a:stretch>
            <a:fillRect/>
          </a:stretch>
        </p:blipFill>
        <p:spPr>
          <a:xfrm>
            <a:off x="0" y="188640"/>
            <a:ext cx="8863602" cy="719329"/>
          </a:xfrm>
          <a:prstGeom prst="rect">
            <a:avLst/>
          </a:prstGeom>
        </p:spPr>
      </p:pic>
      <p:sp>
        <p:nvSpPr>
          <p:cNvPr id="2" name="1 Başlık"/>
          <p:cNvSpPr>
            <a:spLocks noGrp="1"/>
          </p:cNvSpPr>
          <p:nvPr>
            <p:ph type="ctrTitle"/>
          </p:nvPr>
        </p:nvSpPr>
        <p:spPr>
          <a:xfrm>
            <a:off x="230156" y="272812"/>
            <a:ext cx="8243918" cy="550984"/>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Myriad Pro" pitchFamily="34" charset="0"/>
            </a:endParaRPr>
          </a:p>
        </p:txBody>
      </p:sp>
      <p:sp>
        <p:nvSpPr>
          <p:cNvPr id="3" name="2 Alt Başlık"/>
          <p:cNvSpPr>
            <a:spLocks noGrp="1"/>
          </p:cNvSpPr>
          <p:nvPr>
            <p:ph type="subTitle" idx="1"/>
          </p:nvPr>
        </p:nvSpPr>
        <p:spPr>
          <a:xfrm>
            <a:off x="214282" y="6237312"/>
            <a:ext cx="8715436" cy="504056"/>
          </a:xfrm>
        </p:spPr>
        <p:txBody>
          <a:bodyPr>
            <a:normAutofit/>
          </a:bodyPr>
          <a:lstStyle/>
          <a:p>
            <a:pPr algn="l"/>
            <a:r>
              <a:rPr lang="tr-TR" sz="2000" dirty="0" smtClean="0">
                <a:latin typeface="Times New Roman" pitchFamily="18" charset="0"/>
                <a:cs typeface="Times New Roman" pitchFamily="18" charset="0"/>
              </a:rPr>
              <a:t>ANTALYA </a:t>
            </a:r>
            <a:r>
              <a:rPr lang="tr-TR" sz="2000" dirty="0">
                <a:latin typeface="Times New Roman" pitchFamily="18" charset="0"/>
                <a:cs typeface="Times New Roman" pitchFamily="18" charset="0"/>
              </a:rPr>
              <a:t>İL SAĞLIK MÜDÜRLÜĞÜ</a:t>
            </a:r>
          </a:p>
          <a:p>
            <a:pPr algn="l"/>
            <a:endParaRPr lang="tr-TR" sz="2400" dirty="0">
              <a:latin typeface="Times New Roman" pitchFamily="18" charset="0"/>
              <a:cs typeface="Times New Roman" pitchFamily="18" charset="0"/>
            </a:endParaRPr>
          </a:p>
        </p:txBody>
      </p:sp>
      <p:sp>
        <p:nvSpPr>
          <p:cNvPr id="4" name="Dikdörtgen 3"/>
          <p:cNvSpPr/>
          <p:nvPr/>
        </p:nvSpPr>
        <p:spPr>
          <a:xfrm>
            <a:off x="6516216" y="6165304"/>
            <a:ext cx="2627784"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2 Alt Başlık"/>
          <p:cNvSpPr txBox="1">
            <a:spLocks/>
          </p:cNvSpPr>
          <p:nvPr/>
        </p:nvSpPr>
        <p:spPr>
          <a:xfrm>
            <a:off x="214282" y="6165304"/>
            <a:ext cx="8929718" cy="69269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200" b="0" i="0" u="none" strike="noStrike" kern="1200" cap="none" spc="0" normalizeH="0" baseline="0" noProof="0" dirty="0">
              <a:ln>
                <a:noFill/>
              </a:ln>
              <a:solidFill>
                <a:schemeClr val="tx1">
                  <a:tint val="75000"/>
                </a:schemeClr>
              </a:solidFill>
              <a:effectLst/>
              <a:uLnTx/>
              <a:uFillTx/>
              <a:latin typeface="Myriad Pro" pitchFamily="34" charset="0"/>
              <a:ea typeface="+mn-ea"/>
              <a:cs typeface="+mn-cs"/>
            </a:endParaRPr>
          </a:p>
        </p:txBody>
      </p:sp>
      <p:sp>
        <p:nvSpPr>
          <p:cNvPr id="13" name="17 Metin kutusu"/>
          <p:cNvSpPr txBox="1"/>
          <p:nvPr/>
        </p:nvSpPr>
        <p:spPr>
          <a:xfrm>
            <a:off x="107504" y="1034508"/>
            <a:ext cx="8928992" cy="2985433"/>
          </a:xfrm>
          <a:prstGeom prst="rect">
            <a:avLst/>
          </a:prstGeom>
          <a:noFill/>
        </p:spPr>
        <p:txBody>
          <a:bodyPr wrap="square" rtlCol="0">
            <a:spAutoFit/>
          </a:bodyPr>
          <a:lstStyle/>
          <a:p>
            <a:pPr algn="ctr"/>
            <a:r>
              <a:rPr lang="tr-TR" sz="2400" b="1" u="sng" dirty="0" smtClean="0">
                <a:solidFill>
                  <a:srgbClr val="002060"/>
                </a:solidFill>
              </a:rPr>
              <a:t>TÜRKİYE AFET MÜDAHALE PLANI (TAMP)</a:t>
            </a:r>
          </a:p>
          <a:p>
            <a:pPr algn="just"/>
            <a:endParaRPr lang="tr-TR" sz="800" dirty="0" smtClean="0"/>
          </a:p>
          <a:p>
            <a:pPr algn="just"/>
            <a:r>
              <a:rPr lang="tr-TR" sz="2200" dirty="0" smtClean="0"/>
              <a:t>5902 </a:t>
            </a:r>
            <a:r>
              <a:rPr lang="tr-TR" sz="2200" dirty="0"/>
              <a:t>Sayılı Afet ve Acil Durum Yönetimi Başkanlığı Teşkilat ve Görevleri Hakkında Kanun hükümleri gereğince, Afet ve Acil Durum Yönetimi Başkanlığı tarafından ilgili bakanlık, kurum ve kuruluşların katılımı ile hazırlanmış olan “</a:t>
            </a:r>
            <a:r>
              <a:rPr lang="tr-TR" sz="2200" b="1" dirty="0"/>
              <a:t>Türkiye Afet Müdahale Planı (TAMP</a:t>
            </a:r>
            <a:r>
              <a:rPr lang="tr-TR" sz="2200" b="1" u="sng" dirty="0"/>
              <a:t>)</a:t>
            </a:r>
            <a:r>
              <a:rPr lang="tr-TR" sz="2200" dirty="0"/>
              <a:t>” Afet ve Acil Durum Yüksek Kurulu tarafından </a:t>
            </a:r>
            <a:r>
              <a:rPr lang="tr-TR" sz="2200" dirty="0" smtClean="0"/>
              <a:t>onaylanmış </a:t>
            </a:r>
            <a:r>
              <a:rPr lang="tr-TR" sz="2200" dirty="0"/>
              <a:t>ve 03/01/2014 tarih ve 28871 sayılı Resmi </a:t>
            </a:r>
            <a:r>
              <a:rPr lang="tr-TR" sz="2200" dirty="0" err="1"/>
              <a:t>Gazete’de</a:t>
            </a:r>
            <a:r>
              <a:rPr lang="tr-TR" sz="2200" dirty="0"/>
              <a:t> yayınlanarak yürürlüğe girmiştir</a:t>
            </a:r>
            <a:r>
              <a:rPr lang="tr-TR" sz="2200" dirty="0" smtClean="0"/>
              <a:t>.</a:t>
            </a:r>
          </a:p>
          <a:p>
            <a:pPr algn="just"/>
            <a:endParaRPr lang="tr-TR" sz="2400" u="sng" dirty="0">
              <a:solidFill>
                <a:srgbClr val="002060"/>
              </a:solidFill>
            </a:endParaRPr>
          </a:p>
        </p:txBody>
      </p:sp>
      <p:pic>
        <p:nvPicPr>
          <p:cNvPr id="10" name="Picture 2" descr="Z:\masabaşı tatbikatı afad\foto\DSCN4490-620x330.jpg"/>
          <p:cNvPicPr>
            <a:picLocks noChangeAspect="1" noChangeArrowheads="1"/>
          </p:cNvPicPr>
          <p:nvPr/>
        </p:nvPicPr>
        <p:blipFill>
          <a:blip r:embed="rId4" cstate="print"/>
          <a:srcRect/>
          <a:stretch>
            <a:fillRect/>
          </a:stretch>
        </p:blipFill>
        <p:spPr bwMode="auto">
          <a:xfrm>
            <a:off x="107504" y="3645024"/>
            <a:ext cx="8856984" cy="2448272"/>
          </a:xfrm>
          <a:prstGeom prst="rect">
            <a:avLst/>
          </a:prstGeom>
          <a:noFill/>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6092564"/>
            <a:ext cx="913915" cy="72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13737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323528" y="285751"/>
            <a:ext cx="7920360"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38956" y="5903540"/>
            <a:ext cx="2448272" cy="909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1066779" y="915559"/>
            <a:ext cx="6984819" cy="646331"/>
          </a:xfrm>
          <a:prstGeom prst="rect">
            <a:avLst/>
          </a:prstGeom>
        </p:spPr>
        <p:txBody>
          <a:bodyPr wrap="square">
            <a:spAutoFit/>
          </a:bodyPr>
          <a:lstStyle/>
          <a:p>
            <a:r>
              <a:rPr lang="tr-TR" b="1" dirty="0" smtClean="0">
                <a:solidFill>
                  <a:srgbClr val="00B0F0"/>
                </a:solidFill>
                <a:latin typeface="+mj-lt"/>
              </a:rPr>
              <a:t>Sağlık Hizmetleri İlaç ve Tıbbi Cihaz Hizmetlerinden Sorumlu 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ÖNCESİ</a:t>
            </a:r>
            <a:endParaRPr lang="tr-TR"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5658265"/>
              </p:ext>
            </p:extLst>
          </p:nvPr>
        </p:nvGraphicFramePr>
        <p:xfrm>
          <a:off x="89756" y="1698848"/>
          <a:ext cx="8684090" cy="3962400"/>
        </p:xfrm>
        <a:graphic>
          <a:graphicData uri="http://schemas.openxmlformats.org/drawingml/2006/table">
            <a:tbl>
              <a:tblPr>
                <a:tableStyleId>{5C22544A-7EE6-4342-B048-85BDC9FD1C3A}</a:tableStyleId>
              </a:tblPr>
              <a:tblGrid>
                <a:gridCol w="8684090"/>
              </a:tblGrid>
              <a:tr h="3874016">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latin typeface="+mn-lt"/>
                          <a:ea typeface="Times New Roman"/>
                          <a:cs typeface="Times New Roman" pitchFamily="18" charset="0"/>
                        </a:rPr>
                        <a:t>Afet ve acil durumlara yönelik ihtiyaç duyulacak</a:t>
                      </a:r>
                      <a:r>
                        <a:rPr lang="tr-TR" sz="1600" baseline="0" dirty="0" smtClean="0">
                          <a:latin typeface="+mn-lt"/>
                          <a:ea typeface="Times New Roman"/>
                          <a:cs typeface="Times New Roman" pitchFamily="18" charset="0"/>
                        </a:rPr>
                        <a:t> </a:t>
                      </a:r>
                      <a:r>
                        <a:rPr lang="tr-TR" sz="1600" dirty="0" smtClean="0">
                          <a:latin typeface="+mn-lt"/>
                          <a:ea typeface="Times New Roman"/>
                          <a:cs typeface="Times New Roman" pitchFamily="18" charset="0"/>
                        </a:rPr>
                        <a:t>ilaç, tıbbi</a:t>
                      </a:r>
                      <a:r>
                        <a:rPr lang="tr-TR" sz="1600" baseline="0" dirty="0" smtClean="0">
                          <a:latin typeface="+mn-lt"/>
                          <a:ea typeface="Times New Roman"/>
                          <a:cs typeface="Times New Roman" pitchFamily="18" charset="0"/>
                        </a:rPr>
                        <a:t> </a:t>
                      </a:r>
                      <a:r>
                        <a:rPr lang="tr-TR" sz="1600" dirty="0" smtClean="0">
                          <a:latin typeface="+mn-lt"/>
                          <a:ea typeface="Times New Roman"/>
                          <a:cs typeface="Times New Roman" pitchFamily="18" charset="0"/>
                        </a:rPr>
                        <a:t>ve teknik malzemelere yönelik planlama, tedarik, dağıtım ve depolama faaliyetlerini yürütmek.</a:t>
                      </a:r>
                      <a:r>
                        <a:rPr lang="tr-TR" sz="1600" dirty="0" smtClean="0">
                          <a:latin typeface="+mn-lt"/>
                          <a:ea typeface="Calibri"/>
                          <a:cs typeface="Times New Roman" pitchFamily="18" charset="0"/>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effectLst/>
                          <a:latin typeface="+mn-lt"/>
                        </a:rPr>
                        <a:t>Özel Hastanelerin afet ve acil durum planlarının hazırlanmasını sağlamak ve incelemek.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effectLst/>
                          <a:latin typeface="+mn-lt"/>
                        </a:rPr>
                        <a:t>Olayın sağlık sistemi üzerine etkilerine ilişkin gelen bilgiler toplanır, değerlendirilir ve bu veriler doğrultusunda ilgili birimler ile birlikte gerekli planlamalar yapılır</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latin typeface="+mn-lt"/>
                          <a:ea typeface="Times New Roman"/>
                          <a:cs typeface="Times New Roman" pitchFamily="18" charset="0"/>
                        </a:rPr>
                        <a:t>Afet ve acil durumlara</a:t>
                      </a:r>
                      <a:r>
                        <a:rPr lang="tr-TR" sz="1600" baseline="0" dirty="0" smtClean="0">
                          <a:latin typeface="+mn-lt"/>
                          <a:ea typeface="Times New Roman"/>
                          <a:cs typeface="Times New Roman" pitchFamily="18" charset="0"/>
                        </a:rPr>
                        <a:t> yönelik,</a:t>
                      </a:r>
                      <a:r>
                        <a:rPr lang="tr-TR" sz="1600" dirty="0" smtClean="0">
                          <a:latin typeface="+mn-lt"/>
                          <a:ea typeface="Times New Roman"/>
                          <a:cs typeface="Times New Roman" pitchFamily="18" charset="0"/>
                        </a:rPr>
                        <a:t> </a:t>
                      </a:r>
                      <a:r>
                        <a:rPr lang="tr-TR" sz="1600" dirty="0" smtClean="0">
                          <a:solidFill>
                            <a:schemeClr val="tx1"/>
                          </a:solidFill>
                          <a:latin typeface="+mn-lt"/>
                        </a:rPr>
                        <a:t>Özel Teşhis Ve Tedavi Merkezleri, Özel Ağız Ve Diş Sağlığı </a:t>
                      </a:r>
                      <a:r>
                        <a:rPr lang="tr-TR" sz="1600" baseline="0" dirty="0" smtClean="0">
                          <a:solidFill>
                            <a:schemeClr val="tx1"/>
                          </a:solidFill>
                          <a:latin typeface="+mn-lt"/>
                        </a:rPr>
                        <a:t> Merkezleri ve özel de istihdam edilen sağlık personelini tespit etmek.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FF0000"/>
                          </a:solidFill>
                          <a:effectLst/>
                          <a:uLnTx/>
                          <a:uFillTx/>
                          <a:latin typeface="+mn-lt"/>
                          <a:ea typeface="+mn-ea"/>
                          <a:cs typeface="Times New Roman" pitchFamily="18" charset="0"/>
                        </a:rPr>
                        <a:t>AFET SIRASI</a:t>
                      </a:r>
                      <a:endParaRPr kumimoji="0" lang="tr-TR" sz="1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kern="1200" dirty="0" smtClean="0">
                          <a:solidFill>
                            <a:schemeClr val="dk1"/>
                          </a:solidFill>
                          <a:effectLst/>
                          <a:latin typeface="+mn-lt"/>
                          <a:ea typeface="+mn-ea"/>
                          <a:cs typeface="+mn-cs"/>
                        </a:rPr>
                        <a:t>Özel</a:t>
                      </a:r>
                      <a:r>
                        <a:rPr lang="tr-TR" sz="1600" kern="1200" baseline="0" dirty="0" smtClean="0">
                          <a:solidFill>
                            <a:schemeClr val="dk1"/>
                          </a:solidFill>
                          <a:effectLst/>
                          <a:latin typeface="+mn-lt"/>
                          <a:ea typeface="+mn-ea"/>
                          <a:cs typeface="+mn-cs"/>
                        </a:rPr>
                        <a:t> </a:t>
                      </a:r>
                      <a:r>
                        <a:rPr lang="tr-TR" sz="1600" kern="1200" dirty="0" smtClean="0">
                          <a:solidFill>
                            <a:schemeClr val="dk1"/>
                          </a:solidFill>
                          <a:effectLst/>
                          <a:latin typeface="+mn-lt"/>
                          <a:ea typeface="+mn-ea"/>
                          <a:cs typeface="+mn-cs"/>
                        </a:rPr>
                        <a:t>Hastane afet ve acil durum planlarının uygulanmasını sağlamak.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latin typeface="+mn-lt"/>
                          <a:ea typeface="Times New Roman"/>
                          <a:cs typeface="Times New Roman" pitchFamily="18" charset="0"/>
                        </a:rPr>
                        <a:t>ihtiyaç duyulacak</a:t>
                      </a:r>
                      <a:r>
                        <a:rPr lang="tr-TR" sz="1600" baseline="0" dirty="0" smtClean="0">
                          <a:latin typeface="+mn-lt"/>
                          <a:ea typeface="Times New Roman"/>
                          <a:cs typeface="Times New Roman" pitchFamily="18" charset="0"/>
                        </a:rPr>
                        <a:t> </a:t>
                      </a:r>
                      <a:r>
                        <a:rPr lang="tr-TR" sz="1600" dirty="0" smtClean="0">
                          <a:latin typeface="+mn-lt"/>
                          <a:ea typeface="Times New Roman"/>
                          <a:cs typeface="Times New Roman" pitchFamily="18" charset="0"/>
                        </a:rPr>
                        <a:t>ilaç, tıbbi</a:t>
                      </a:r>
                      <a:r>
                        <a:rPr lang="tr-TR" sz="1600" baseline="0" dirty="0" smtClean="0">
                          <a:latin typeface="+mn-lt"/>
                          <a:ea typeface="Times New Roman"/>
                          <a:cs typeface="Times New Roman" pitchFamily="18" charset="0"/>
                        </a:rPr>
                        <a:t> </a:t>
                      </a:r>
                      <a:r>
                        <a:rPr lang="tr-TR" sz="1600" dirty="0" smtClean="0">
                          <a:latin typeface="+mn-lt"/>
                          <a:ea typeface="Times New Roman"/>
                          <a:cs typeface="Times New Roman" pitchFamily="18" charset="0"/>
                        </a:rPr>
                        <a:t>ve teknik malzemelere yönelik tedarik, dağıtım ve depolama faaliyetlerini yürütmek.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FF0000"/>
                          </a:solidFill>
                          <a:effectLst/>
                          <a:uLnTx/>
                          <a:uFillTx/>
                          <a:latin typeface="+mn-lt"/>
                          <a:ea typeface="+mn-ea"/>
                          <a:cs typeface="Times New Roman" pitchFamily="18" charset="0"/>
                        </a:rPr>
                        <a:t>AFET SONRASI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kern="1200" dirty="0" smtClean="0">
                          <a:solidFill>
                            <a:schemeClr val="dk1"/>
                          </a:solidFill>
                          <a:effectLst/>
                          <a:latin typeface="+mn-lt"/>
                          <a:ea typeface="+mn-ea"/>
                          <a:cs typeface="+mn-cs"/>
                        </a:rPr>
                        <a:t>Görev ve sorumluluk alanı ile ilgili bilgileri değerlendirmek ve İl </a:t>
                      </a:r>
                      <a:r>
                        <a:rPr lang="tr-TR" sz="1600" kern="1200" dirty="0" err="1" smtClean="0">
                          <a:solidFill>
                            <a:schemeClr val="dk1"/>
                          </a:solidFill>
                          <a:effectLst/>
                          <a:latin typeface="+mn-lt"/>
                          <a:ea typeface="+mn-ea"/>
                          <a:cs typeface="+mn-cs"/>
                        </a:rPr>
                        <a:t>SAKOM’a</a:t>
                      </a:r>
                      <a:r>
                        <a:rPr lang="tr-TR" sz="1600" kern="1200" dirty="0" smtClean="0">
                          <a:solidFill>
                            <a:schemeClr val="dk1"/>
                          </a:solidFill>
                          <a:effectLst/>
                          <a:latin typeface="+mn-lt"/>
                          <a:ea typeface="+mn-ea"/>
                          <a:cs typeface="+mn-cs"/>
                        </a:rPr>
                        <a:t> iletmek.</a:t>
                      </a:r>
                      <a:endParaRPr lang="tr-TR" sz="1600" dirty="0" smtClean="0">
                        <a:latin typeface="+mn-lt"/>
                        <a:ea typeface="Times New Roman"/>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tr-TR" sz="1600" b="0" i="0" u="none" strike="noStrike" kern="1200" cap="none" normalizeH="0" baseline="0" dirty="0" smtClean="0">
                          <a:ln>
                            <a:noFill/>
                          </a:ln>
                          <a:solidFill>
                            <a:schemeClr val="tx1"/>
                          </a:solidFill>
                          <a:effectLst/>
                          <a:latin typeface="+mn-lt"/>
                          <a:ea typeface="Times New Roman" pitchFamily="18" charset="0"/>
                          <a:cs typeface="Calibri" pitchFamily="34" charset="0"/>
                        </a:rPr>
                        <a:t>Afet ve acil durum sonrası yapılan değerlendirme raporları doğrultusunda, Sağlık hizmetlerinin sunumuna yönelik iyileştirme ve düzenlemelerin yapılmasını sağlamak.</a:t>
                      </a:r>
                      <a:endParaRPr lang="tr-TR" sz="1600" dirty="0" smtClean="0">
                        <a:solidFill>
                          <a:srgbClr val="FF0000"/>
                        </a:solidFill>
                        <a:latin typeface="+mn-lt"/>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tr-TR" sz="1600" i="1" dirty="0">
                        <a:solidFill>
                          <a:srgbClr val="FF0000"/>
                        </a:solidFill>
                        <a:effectLst/>
                        <a:latin typeface="+mn-lt"/>
                        <a:ea typeface="Times New Roman"/>
                        <a:cs typeface="Times New Roman"/>
                      </a:endParaRPr>
                    </a:p>
                  </a:txBody>
                  <a:tcPr marL="87659" marR="87659" marT="0" marB="0"/>
                </a:tc>
              </a:tr>
            </a:tbl>
          </a:graphicData>
        </a:graphic>
      </p:graphicFrame>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903540"/>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47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323528" y="285751"/>
            <a:ext cx="7920360"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85196"/>
            <a:ext cx="2448272" cy="92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2194909" y="908720"/>
            <a:ext cx="4609339" cy="646331"/>
          </a:xfrm>
          <a:prstGeom prst="rect">
            <a:avLst/>
          </a:prstGeom>
        </p:spPr>
        <p:txBody>
          <a:bodyPr wrap="none">
            <a:spAutoFit/>
          </a:bodyPr>
          <a:lstStyle/>
          <a:p>
            <a:r>
              <a:rPr lang="tr-TR" b="1" dirty="0" smtClean="0">
                <a:solidFill>
                  <a:srgbClr val="00B0F0"/>
                </a:solidFill>
                <a:latin typeface="+mj-lt"/>
              </a:rPr>
              <a:t>Halk Sağlığı Hizmetlerinden </a:t>
            </a:r>
            <a:r>
              <a:rPr lang="tr-TR" b="1" dirty="0">
                <a:solidFill>
                  <a:srgbClr val="00B0F0"/>
                </a:solidFill>
                <a:latin typeface="+mj-lt"/>
              </a:rPr>
              <a:t>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ÖNCESİ</a:t>
            </a:r>
            <a:endParaRPr lang="tr-TR"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67364221"/>
              </p:ext>
            </p:extLst>
          </p:nvPr>
        </p:nvGraphicFramePr>
        <p:xfrm>
          <a:off x="179512" y="1556792"/>
          <a:ext cx="8684090" cy="4145280"/>
        </p:xfrm>
        <a:graphic>
          <a:graphicData uri="http://schemas.openxmlformats.org/drawingml/2006/table">
            <a:tbl>
              <a:tblPr>
                <a:tableStyleId>{5C22544A-7EE6-4342-B048-85BDC9FD1C3A}</a:tableStyleId>
              </a:tblPr>
              <a:tblGrid>
                <a:gridCol w="8684090"/>
              </a:tblGrid>
              <a:tr h="3029345">
                <a:tc>
                  <a:txBody>
                    <a:bodyPr/>
                    <a:lstStyle/>
                    <a:p>
                      <a:pPr marL="342900" lvl="0" indent="-342900" algn="just">
                        <a:buFont typeface="+mj-lt"/>
                        <a:buAutoNum type="arabicPeriod"/>
                      </a:pPr>
                      <a:r>
                        <a:rPr lang="tr-TR" sz="1600" dirty="0">
                          <a:effectLst/>
                          <a:latin typeface="+mn-lt"/>
                        </a:rPr>
                        <a:t>Afet durumunda ortaya çıkabilecek halk sağlığı ile ilgili riskleri </a:t>
                      </a:r>
                      <a:r>
                        <a:rPr lang="tr-TR" sz="1600" dirty="0" smtClean="0">
                          <a:effectLst/>
                          <a:latin typeface="+mn-lt"/>
                        </a:rPr>
                        <a:t>belirlemek.</a:t>
                      </a:r>
                    </a:p>
                    <a:p>
                      <a:pPr marL="342900" lvl="0" indent="-342900" algn="just">
                        <a:buFont typeface="+mj-lt"/>
                        <a:buAutoNum type="arabicPeriod"/>
                      </a:pPr>
                      <a:r>
                        <a:rPr lang="tr-TR" sz="1600" dirty="0" smtClean="0">
                          <a:effectLst/>
                          <a:latin typeface="+mn-lt"/>
                        </a:rPr>
                        <a:t>Halk </a:t>
                      </a:r>
                      <a:r>
                        <a:rPr lang="tr-TR" sz="1600" dirty="0">
                          <a:effectLst/>
                          <a:latin typeface="+mn-lt"/>
                        </a:rPr>
                        <a:t>sağlığı tehditlerine yönelik hazırlık planlarını </a:t>
                      </a:r>
                      <a:r>
                        <a:rPr lang="tr-TR" sz="1600" dirty="0" smtClean="0">
                          <a:effectLst/>
                          <a:latin typeface="+mn-lt"/>
                        </a:rPr>
                        <a:t>geliştirmek.</a:t>
                      </a:r>
                    </a:p>
                    <a:p>
                      <a:pPr marL="342900" lvl="0" indent="-342900" algn="just">
                        <a:buFont typeface="+mj-lt"/>
                        <a:buAutoNum type="arabicPeriod"/>
                      </a:pPr>
                      <a:r>
                        <a:rPr lang="tr-TR" sz="1600" dirty="0" smtClean="0">
                          <a:effectLst/>
                          <a:latin typeface="+mn-lt"/>
                        </a:rPr>
                        <a:t>Afete </a:t>
                      </a:r>
                      <a:r>
                        <a:rPr lang="tr-TR" sz="1600" dirty="0">
                          <a:effectLst/>
                          <a:latin typeface="+mn-lt"/>
                        </a:rPr>
                        <a:t>yönelik eğitim programları planlamak, uygulamak ve değerlendirmesini </a:t>
                      </a:r>
                      <a:r>
                        <a:rPr lang="tr-TR" sz="1600" dirty="0" smtClean="0">
                          <a:effectLst/>
                          <a:latin typeface="+mn-lt"/>
                        </a:rPr>
                        <a:t>yapmak.</a:t>
                      </a:r>
                    </a:p>
                    <a:p>
                      <a:pPr marL="342900" lvl="0" indent="-342900" algn="just">
                        <a:buFont typeface="+mj-lt"/>
                        <a:buAutoNum type="arabicPeriod"/>
                      </a:pPr>
                      <a:r>
                        <a:rPr lang="tr-TR" sz="1600" dirty="0" smtClean="0">
                          <a:effectLst/>
                          <a:latin typeface="+mn-lt"/>
                        </a:rPr>
                        <a:t>Afet </a:t>
                      </a:r>
                      <a:r>
                        <a:rPr lang="tr-TR" sz="1600" dirty="0">
                          <a:effectLst/>
                          <a:latin typeface="+mn-lt"/>
                        </a:rPr>
                        <a:t>ve acil durumlara yönelik halk sağlığı hizmetlerinin sunumunda ihtiyaç duyulacak haberleşme, ilaç, tıbbî ve teknik malzemelere yönelik planlama, tedarik, dağıtım ve depolama faaliyetlerini </a:t>
                      </a:r>
                      <a:r>
                        <a:rPr lang="tr-TR" sz="1600" dirty="0" smtClean="0">
                          <a:effectLst/>
                          <a:latin typeface="+mn-lt"/>
                        </a:rPr>
                        <a:t>yürütmek.</a:t>
                      </a:r>
                    </a:p>
                    <a:p>
                      <a:pPr marL="342900" lvl="0" indent="-342900" algn="just">
                        <a:buFont typeface="+mj-lt"/>
                        <a:buAutoNum type="arabicPeriod"/>
                      </a:pPr>
                      <a:r>
                        <a:rPr lang="tr-TR" sz="1600" dirty="0" smtClean="0">
                          <a:effectLst/>
                          <a:latin typeface="+mn-lt"/>
                        </a:rPr>
                        <a:t>Rutin </a:t>
                      </a:r>
                      <a:r>
                        <a:rPr lang="tr-TR" sz="1600" dirty="0">
                          <a:effectLst/>
                          <a:latin typeface="+mn-lt"/>
                        </a:rPr>
                        <a:t>halk sağlığı hizmetlerinin aksamadan devam etmesini sağlamak için gerekli planlamaları </a:t>
                      </a:r>
                      <a:r>
                        <a:rPr lang="tr-TR" sz="1600" dirty="0" smtClean="0">
                          <a:effectLst/>
                          <a:latin typeface="+mn-lt"/>
                        </a:rPr>
                        <a:t>yapmak.</a:t>
                      </a:r>
                    </a:p>
                    <a:p>
                      <a:pPr marL="342900" lvl="0" indent="-342900" algn="just">
                        <a:buFont typeface="+mj-lt"/>
                        <a:buAutoNum type="arabicPeriod"/>
                      </a:pPr>
                      <a:r>
                        <a:rPr lang="tr-TR" sz="1600" dirty="0" smtClean="0">
                          <a:effectLst/>
                          <a:latin typeface="+mn-lt"/>
                        </a:rPr>
                        <a:t>Afetlerde </a:t>
                      </a:r>
                      <a:r>
                        <a:rPr lang="tr-TR" sz="1600" dirty="0">
                          <a:effectLst/>
                          <a:latin typeface="+mn-lt"/>
                        </a:rPr>
                        <a:t>riskli ve incinebilir gruplar ile tedavisi özellik arz eden hastaların sağlık hizmetlerine kolay ulaşabilmesini sağlamak amacıyla gerekebilecek önlemleri </a:t>
                      </a:r>
                      <a:r>
                        <a:rPr lang="tr-TR" sz="1600" dirty="0" smtClean="0">
                          <a:effectLst/>
                          <a:latin typeface="+mn-lt"/>
                        </a:rPr>
                        <a:t>planlamak.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effectLst/>
                          <a:latin typeface="+mn-lt"/>
                        </a:rPr>
                        <a:t>KBRN </a:t>
                      </a:r>
                      <a:r>
                        <a:rPr lang="tr-TR" sz="1600" dirty="0">
                          <a:effectLst/>
                          <a:latin typeface="+mn-lt"/>
                        </a:rPr>
                        <a:t>olaylarında kimyasal ve biyolojik numunelerin analizlerinin yapılması için gerekli olan laboratuvarı kurmak ve </a:t>
                      </a:r>
                      <a:r>
                        <a:rPr lang="tr-TR" sz="1600" dirty="0" smtClean="0">
                          <a:effectLst/>
                          <a:latin typeface="+mn-lt"/>
                        </a:rPr>
                        <a:t>işletmek.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effectLst/>
                          <a:latin typeface="+mn-lt"/>
                        </a:rPr>
                        <a:t>Çevre sağlığı için su ve çevreden örnekler alınıp incelenerek sonuçlarının paylaşılması için gerekli düzenlemelerin yapmak.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effectLst/>
                          <a:latin typeface="+mn-lt"/>
                        </a:rPr>
                        <a:t>Laboratuvarların kapasitelerini artırmak.</a:t>
                      </a:r>
                      <a:r>
                        <a:rPr kumimoji="0" lang="tr-TR" sz="1600" b="0" i="0" u="none" strike="noStrike" cap="none" normalizeH="0" baseline="0" dirty="0" smtClean="0">
                          <a:ln>
                            <a:noFill/>
                          </a:ln>
                          <a:solidFill>
                            <a:srgbClr val="000000"/>
                          </a:solidFill>
                          <a:effectLst/>
                          <a:latin typeface="+mn-lt"/>
                          <a:ea typeface="MS Mincho" pitchFamily="49" charset="-128"/>
                          <a:cs typeface="Calibri" pitchFamily="34" charset="0"/>
                        </a:rPr>
                        <a:t> Hasar tespit çalışmalarında yer alacak Sağlık Bakanlığı personelleri ile koordinasyonu sağlamak.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tr-TR" sz="1600" dirty="0" smtClean="0"/>
                        <a:t>Salgın hastalıklarla mücadele kapsamındaki gerekli hizmetlerin planlamasını yapmak.</a:t>
                      </a:r>
                      <a:endParaRPr lang="tr-TR" sz="1600" i="1" dirty="0">
                        <a:effectLst/>
                        <a:latin typeface="+mn-lt"/>
                        <a:ea typeface="Times New Roman"/>
                        <a:cs typeface="Times New Roman"/>
                      </a:endParaRPr>
                    </a:p>
                  </a:txBody>
                  <a:tcPr marL="87659" marR="87659" marT="0" marB="0"/>
                </a:tc>
              </a:tr>
            </a:tbl>
          </a:graphicData>
        </a:graphic>
      </p:graphicFrame>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5427" y="5885196"/>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925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88224" y="6094047"/>
            <a:ext cx="2555776" cy="71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2050893" y="908720"/>
            <a:ext cx="4609339" cy="646331"/>
          </a:xfrm>
          <a:prstGeom prst="rect">
            <a:avLst/>
          </a:prstGeom>
        </p:spPr>
        <p:txBody>
          <a:bodyPr wrap="none">
            <a:spAutoFit/>
          </a:bodyPr>
          <a:lstStyle/>
          <a:p>
            <a:r>
              <a:rPr lang="tr-TR" b="1" dirty="0" smtClean="0">
                <a:solidFill>
                  <a:srgbClr val="00B0F0"/>
                </a:solidFill>
                <a:latin typeface="+mj-lt"/>
              </a:rPr>
              <a:t>Halk Sağlığı </a:t>
            </a:r>
            <a:r>
              <a:rPr lang="tr-TR" b="1" dirty="0">
                <a:solidFill>
                  <a:srgbClr val="00B0F0"/>
                </a:solidFill>
                <a:latin typeface="+mj-lt"/>
              </a:rPr>
              <a:t>Hizmetlerinden 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SIRASI</a:t>
            </a:r>
            <a:endParaRPr lang="tr-TR" dirty="0">
              <a:solidFill>
                <a:srgbClr val="FF0000"/>
              </a:solidFill>
            </a:endParaRPr>
          </a:p>
        </p:txBody>
      </p:sp>
      <p:sp>
        <p:nvSpPr>
          <p:cNvPr id="13" name="Dikdörtgen 12"/>
          <p:cNvSpPr/>
          <p:nvPr/>
        </p:nvSpPr>
        <p:spPr>
          <a:xfrm>
            <a:off x="3410923" y="4509120"/>
            <a:ext cx="1879682" cy="369332"/>
          </a:xfrm>
          <a:prstGeom prst="rect">
            <a:avLst/>
          </a:prstGeom>
        </p:spPr>
        <p:txBody>
          <a:bodyPr wrap="none">
            <a:spAutoFit/>
          </a:bodyPr>
          <a:lstStyle/>
          <a:p>
            <a:pPr lvl="0" algn="ctr"/>
            <a:r>
              <a:rPr lang="tr-TR" b="1" dirty="0">
                <a:solidFill>
                  <a:srgbClr val="FF0000"/>
                </a:solidFill>
                <a:latin typeface="Times New Roman" pitchFamily="18" charset="0"/>
                <a:cs typeface="Times New Roman" pitchFamily="18" charset="0"/>
              </a:rPr>
              <a:t>AFET </a:t>
            </a:r>
            <a:r>
              <a:rPr lang="tr-TR" b="1" dirty="0" smtClean="0">
                <a:solidFill>
                  <a:srgbClr val="FF0000"/>
                </a:solidFill>
                <a:latin typeface="Times New Roman" pitchFamily="18" charset="0"/>
                <a:cs typeface="Times New Roman" pitchFamily="18" charset="0"/>
              </a:rPr>
              <a:t>SONRASI</a:t>
            </a:r>
            <a:endParaRPr lang="tr-TR" b="1" dirty="0">
              <a:solidFill>
                <a:srgbClr val="FF0000"/>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409887252"/>
              </p:ext>
            </p:extLst>
          </p:nvPr>
        </p:nvGraphicFramePr>
        <p:xfrm>
          <a:off x="179512" y="1533256"/>
          <a:ext cx="8784975" cy="2975864"/>
        </p:xfrm>
        <a:graphic>
          <a:graphicData uri="http://schemas.openxmlformats.org/drawingml/2006/table">
            <a:tbl>
              <a:tblPr>
                <a:tableStyleId>{5C22544A-7EE6-4342-B048-85BDC9FD1C3A}</a:tableStyleId>
              </a:tblPr>
              <a:tblGrid>
                <a:gridCol w="8784975"/>
              </a:tblGrid>
              <a:tr h="2356966">
                <a:tc>
                  <a:txBody>
                    <a:bodyPr/>
                    <a:lstStyle/>
                    <a:p>
                      <a:pPr marL="201295" indent="-179705" algn="just">
                        <a:lnSpc>
                          <a:spcPct val="120000"/>
                        </a:lnSpc>
                        <a:spcAft>
                          <a:spcPts val="1000"/>
                        </a:spcAft>
                      </a:pPr>
                      <a:r>
                        <a:rPr lang="tr-TR" sz="1600" b="0" dirty="0" smtClean="0">
                          <a:effectLst/>
                          <a:latin typeface="+mn-lt"/>
                        </a:rPr>
                        <a:t>1.Mevcut durumla ilgili halk sağlığı risklerini belirlemek.</a:t>
                      </a:r>
                    </a:p>
                    <a:p>
                      <a:pPr marL="201295" indent="-179705" algn="just">
                        <a:lnSpc>
                          <a:spcPct val="120000"/>
                        </a:lnSpc>
                        <a:spcAft>
                          <a:spcPts val="1000"/>
                        </a:spcAft>
                      </a:pPr>
                      <a:r>
                        <a:rPr lang="tr-TR" sz="1600" b="0" dirty="0" smtClean="0">
                          <a:effectLst/>
                          <a:latin typeface="+mn-lt"/>
                        </a:rPr>
                        <a:t>2.Afetlerde </a:t>
                      </a:r>
                      <a:r>
                        <a:rPr lang="tr-TR" sz="1600" b="0" dirty="0">
                          <a:effectLst/>
                          <a:latin typeface="+mn-lt"/>
                        </a:rPr>
                        <a:t>riskli ve incinebilir gruplar ile tedavisi özellik arz eden hastaların sağlık hizmetlerine kolay ulaşabilmesini </a:t>
                      </a:r>
                      <a:r>
                        <a:rPr lang="tr-TR" sz="1600" b="0" dirty="0" smtClean="0">
                          <a:effectLst/>
                          <a:latin typeface="+mn-lt"/>
                        </a:rPr>
                        <a:t>sağlamak.</a:t>
                      </a:r>
                    </a:p>
                    <a:p>
                      <a:pPr marL="201295" indent="-179705" algn="just">
                        <a:lnSpc>
                          <a:spcPct val="120000"/>
                        </a:lnSpc>
                        <a:spcAft>
                          <a:spcPts val="1000"/>
                        </a:spcAft>
                      </a:pPr>
                      <a:r>
                        <a:rPr lang="tr-TR" sz="1600" b="0" dirty="0" smtClean="0">
                          <a:effectLst/>
                          <a:latin typeface="+mn-lt"/>
                        </a:rPr>
                        <a:t>3.Sağlık </a:t>
                      </a:r>
                      <a:r>
                        <a:rPr lang="tr-TR" sz="1600" b="0" dirty="0">
                          <a:effectLst/>
                          <a:latin typeface="+mn-lt"/>
                        </a:rPr>
                        <a:t>göstergeleri ile ilgili verileri düzenli olarak toplamak, analizlerini yapmak ve değerlendirmek; sonuçları ilgili kurum ve kuruluşlarla </a:t>
                      </a:r>
                      <a:r>
                        <a:rPr lang="tr-TR" sz="1600" b="0" dirty="0" smtClean="0">
                          <a:effectLst/>
                          <a:latin typeface="+mn-lt"/>
                        </a:rPr>
                        <a:t>paylaşmak.</a:t>
                      </a:r>
                    </a:p>
                    <a:p>
                      <a:pPr marL="201295" indent="-179705" algn="just">
                        <a:lnSpc>
                          <a:spcPct val="120000"/>
                        </a:lnSpc>
                        <a:spcAft>
                          <a:spcPts val="1000"/>
                        </a:spcAft>
                      </a:pPr>
                      <a:r>
                        <a:rPr lang="tr-TR" sz="1600" b="0" dirty="0" smtClean="0">
                          <a:effectLst/>
                          <a:latin typeface="+mn-lt"/>
                        </a:rPr>
                        <a:t>4.</a:t>
                      </a:r>
                      <a:r>
                        <a:rPr kumimoji="0" lang="tr-TR" sz="1600" b="0" i="0" u="none" strike="noStrike" cap="none" normalizeH="0" baseline="0" dirty="0" smtClean="0">
                          <a:ln>
                            <a:noFill/>
                          </a:ln>
                          <a:solidFill>
                            <a:schemeClr val="tx1"/>
                          </a:solidFill>
                          <a:effectLst/>
                          <a:latin typeface="+mn-lt"/>
                          <a:ea typeface="Calibri" pitchFamily="34" charset="0"/>
                          <a:cs typeface="Calibri" pitchFamily="34" charset="0"/>
                        </a:rPr>
                        <a:t>KBRN olaylarında kimyasal ve biyolojik numunelerin analizlerinin yapılmasını sağlamak/ sağlatmak.</a:t>
                      </a:r>
                    </a:p>
                    <a:p>
                      <a:pPr marL="201295" marR="0" lvl="0" indent="-179705" algn="just" defTabSz="914400" rtl="0" eaLnBrk="1" fontAlgn="auto" latinLnBrk="0" hangingPunct="1">
                        <a:lnSpc>
                          <a:spcPct val="120000"/>
                        </a:lnSpc>
                        <a:spcBef>
                          <a:spcPts val="0"/>
                        </a:spcBef>
                        <a:spcAft>
                          <a:spcPts val="1000"/>
                        </a:spcAft>
                        <a:buClrTx/>
                        <a:buSzTx/>
                        <a:buFontTx/>
                        <a:buNone/>
                        <a:tabLst/>
                        <a:defRPr/>
                      </a:pPr>
                      <a:r>
                        <a:rPr kumimoji="0" lang="tr-TR" sz="1600" b="0" i="0" u="none" strike="noStrike" cap="none" normalizeH="0" baseline="0" dirty="0" smtClean="0">
                          <a:ln>
                            <a:noFill/>
                          </a:ln>
                          <a:solidFill>
                            <a:schemeClr val="tx1"/>
                          </a:solidFill>
                          <a:effectLst/>
                          <a:latin typeface="+mn-lt"/>
                          <a:ea typeface="Times New Roman"/>
                          <a:cs typeface="Times New Roman"/>
                        </a:rPr>
                        <a:t>5.</a:t>
                      </a:r>
                      <a:r>
                        <a:rPr lang="tr-TR" sz="1600" b="0" kern="1200" dirty="0" smtClean="0">
                          <a:solidFill>
                            <a:schemeClr val="dk1"/>
                          </a:solidFill>
                          <a:effectLst/>
                          <a:latin typeface="+mn-lt"/>
                          <a:ea typeface="+mn-ea"/>
                          <a:cs typeface="+mn-cs"/>
                        </a:rPr>
                        <a:t> Çevre sağlığı için su ve çevreden örnekler alarak incelemek ve sonuçlarını paylaşmak.</a:t>
                      </a:r>
                    </a:p>
                    <a:p>
                      <a:pPr marL="201295" marR="0" lvl="0" indent="-179705" algn="just" defTabSz="914400" rtl="0" eaLnBrk="1" fontAlgn="auto" latinLnBrk="0" hangingPunct="1">
                        <a:lnSpc>
                          <a:spcPct val="120000"/>
                        </a:lnSpc>
                        <a:spcBef>
                          <a:spcPts val="0"/>
                        </a:spcBef>
                        <a:spcAft>
                          <a:spcPts val="1000"/>
                        </a:spcAft>
                        <a:buClrTx/>
                        <a:buSzTx/>
                        <a:buFontTx/>
                        <a:buNone/>
                        <a:tabLst/>
                        <a:defRPr/>
                      </a:pPr>
                      <a:r>
                        <a:rPr lang="tr-TR" sz="1600" b="0" kern="1200" dirty="0" smtClean="0">
                          <a:solidFill>
                            <a:schemeClr val="dk1"/>
                          </a:solidFill>
                          <a:effectLst/>
                          <a:latin typeface="+mn-lt"/>
                          <a:ea typeface="+mn-ea"/>
                          <a:cs typeface="+mn-cs"/>
                        </a:rPr>
                        <a:t>6-</a:t>
                      </a:r>
                      <a:r>
                        <a:rPr lang="tr-TR" sz="1600" dirty="0" smtClean="0">
                          <a:effectLst/>
                        </a:rPr>
                        <a:t>Çevre sağlığının düzenlenmesine destek olmak.</a:t>
                      </a:r>
                      <a:endParaRPr lang="tr-TR" sz="1600" b="0" i="1" dirty="0">
                        <a:effectLst/>
                        <a:latin typeface="+mn-lt"/>
                        <a:ea typeface="Times New Roman"/>
                        <a:cs typeface="Times New Roman"/>
                      </a:endParaRPr>
                    </a:p>
                  </a:txBody>
                  <a:tcPr marL="89535" marR="89535" marT="0" marB="0"/>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375699944"/>
              </p:ext>
            </p:extLst>
          </p:nvPr>
        </p:nvGraphicFramePr>
        <p:xfrm>
          <a:off x="240762" y="4847699"/>
          <a:ext cx="8723726" cy="975360"/>
        </p:xfrm>
        <a:graphic>
          <a:graphicData uri="http://schemas.openxmlformats.org/drawingml/2006/table">
            <a:tbl>
              <a:tblPr>
                <a:tableStyleId>{5C22544A-7EE6-4342-B048-85BDC9FD1C3A}</a:tableStyleId>
              </a:tblPr>
              <a:tblGrid>
                <a:gridCol w="8723726"/>
              </a:tblGrid>
              <a:tr h="0">
                <a:tc>
                  <a:txBody>
                    <a:bodyPr/>
                    <a:lstStyle/>
                    <a:p>
                      <a:pPr marL="342900" lvl="0" indent="-342900" algn="just">
                        <a:buFont typeface="+mj-lt"/>
                        <a:buAutoNum type="arabicPeriod"/>
                        <a:tabLst>
                          <a:tab pos="330835" algn="l"/>
                        </a:tabLst>
                      </a:pPr>
                      <a:r>
                        <a:rPr lang="tr-TR" sz="1600" dirty="0">
                          <a:effectLst/>
                          <a:latin typeface="+mn-lt"/>
                        </a:rPr>
                        <a:t>Rutin halk sağlığı hizmetlerinin sürdürülmesini </a:t>
                      </a:r>
                      <a:r>
                        <a:rPr lang="tr-TR" sz="1600" dirty="0" smtClean="0">
                          <a:effectLst/>
                          <a:latin typeface="+mn-lt"/>
                        </a:rPr>
                        <a:t>sağlar.</a:t>
                      </a:r>
                    </a:p>
                    <a:p>
                      <a:pPr marL="342900" lvl="0" indent="-342900" algn="just">
                        <a:buFont typeface="+mj-lt"/>
                        <a:buAutoNum type="arabicPeriod"/>
                        <a:tabLst>
                          <a:tab pos="330835" algn="l"/>
                        </a:tabLst>
                      </a:pPr>
                      <a:r>
                        <a:rPr lang="tr-TR" sz="1600" dirty="0" smtClean="0">
                          <a:effectLst/>
                          <a:latin typeface="+mn-lt"/>
                        </a:rPr>
                        <a:t>Görev </a:t>
                      </a:r>
                      <a:r>
                        <a:rPr lang="tr-TR" sz="1600" dirty="0">
                          <a:effectLst/>
                          <a:latin typeface="+mn-lt"/>
                        </a:rPr>
                        <a:t>ve sorumluluk alanı ile ilgili bilgileri değerlendirmek ve İl </a:t>
                      </a:r>
                      <a:r>
                        <a:rPr lang="tr-TR" sz="1600" dirty="0" err="1">
                          <a:effectLst/>
                          <a:latin typeface="+mn-lt"/>
                        </a:rPr>
                        <a:t>SAKOM’a</a:t>
                      </a:r>
                      <a:r>
                        <a:rPr lang="tr-TR" sz="1600" dirty="0">
                          <a:effectLst/>
                          <a:latin typeface="+mn-lt"/>
                        </a:rPr>
                        <a:t> </a:t>
                      </a:r>
                      <a:r>
                        <a:rPr lang="tr-TR" sz="1600" dirty="0" smtClean="0">
                          <a:effectLst/>
                          <a:latin typeface="+mn-lt"/>
                        </a:rPr>
                        <a:t>iletmek.</a:t>
                      </a:r>
                      <a:endParaRPr kumimoji="0" lang="tr-TR" sz="1600" b="0" i="0" u="none" strike="noStrike" cap="none" normalizeH="0" baseline="0" dirty="0" smtClean="0">
                        <a:ln>
                          <a:noFill/>
                        </a:ln>
                        <a:solidFill>
                          <a:schemeClr val="tx1"/>
                        </a:solidFill>
                        <a:effectLst/>
                        <a:latin typeface="+mn-lt"/>
                      </a:endParaRPr>
                    </a:p>
                    <a:p>
                      <a:pPr marL="342900" lvl="0" indent="-342900" algn="just">
                        <a:buFont typeface="+mj-lt"/>
                        <a:buAutoNum type="arabicPeriod"/>
                        <a:tabLst>
                          <a:tab pos="330835" algn="l"/>
                        </a:tabLst>
                      </a:pPr>
                      <a:r>
                        <a:rPr kumimoji="0" lang="tr-TR" sz="1600" b="0" i="0" u="none" strike="noStrike" cap="none" normalizeH="0" baseline="0" dirty="0" smtClean="0">
                          <a:ln>
                            <a:noFill/>
                          </a:ln>
                          <a:solidFill>
                            <a:schemeClr val="tx1"/>
                          </a:solidFill>
                          <a:effectLst/>
                          <a:latin typeface="+mn-lt"/>
                          <a:ea typeface="Times New Roman" pitchFamily="18" charset="0"/>
                          <a:cs typeface="Calibri" pitchFamily="34" charset="0"/>
                        </a:rPr>
                        <a:t>Afet ve acil durum sonrası yapılan değerlendirme raporları doğrultusunda, halk sağlığı hizmetlerinin sunumuna yönelik iyileştirme ve düzenlemelerin yapılmasını sağlamak.</a:t>
                      </a:r>
                      <a:endParaRPr lang="tr-TR" sz="1600" dirty="0">
                        <a:effectLst/>
                        <a:latin typeface="+mn-lt"/>
                      </a:endParaRPr>
                    </a:p>
                  </a:txBody>
                  <a:tcPr marL="89535" marR="89535" marT="0" marB="0"/>
                </a:tc>
              </a:tr>
            </a:tbl>
          </a:graphicData>
        </a:graphic>
      </p:graphicFrame>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5923514"/>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915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251520" y="285751"/>
            <a:ext cx="7992368" cy="55096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6049496"/>
            <a:ext cx="2448272" cy="7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1828660" y="908720"/>
            <a:ext cx="5326266" cy="646331"/>
          </a:xfrm>
          <a:prstGeom prst="rect">
            <a:avLst/>
          </a:prstGeom>
        </p:spPr>
        <p:txBody>
          <a:bodyPr wrap="none">
            <a:spAutoFit/>
          </a:bodyPr>
          <a:lstStyle/>
          <a:p>
            <a:r>
              <a:rPr lang="tr-TR" b="1" dirty="0" smtClean="0">
                <a:solidFill>
                  <a:srgbClr val="00B0F0"/>
                </a:solidFill>
                <a:latin typeface="+mj-lt"/>
              </a:rPr>
              <a:t>Personel ve Destek Hizmetlerinden </a:t>
            </a:r>
            <a:r>
              <a:rPr lang="tr-TR" b="1" dirty="0">
                <a:solidFill>
                  <a:srgbClr val="00B0F0"/>
                </a:solidFill>
                <a:latin typeface="+mj-lt"/>
              </a:rPr>
              <a:t>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ÖNCESİ</a:t>
            </a:r>
            <a:endParaRPr lang="tr-TR"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357240985"/>
              </p:ext>
            </p:extLst>
          </p:nvPr>
        </p:nvGraphicFramePr>
        <p:xfrm>
          <a:off x="457200" y="1628800"/>
          <a:ext cx="8229600" cy="2468880"/>
        </p:xfrm>
        <a:graphic>
          <a:graphicData uri="http://schemas.openxmlformats.org/drawingml/2006/table">
            <a:tbl>
              <a:tblPr>
                <a:tableStyleId>{5C22544A-7EE6-4342-B048-85BDC9FD1C3A}</a:tableStyleId>
              </a:tblPr>
              <a:tblGrid>
                <a:gridCol w="8229600"/>
              </a:tblGrid>
              <a:tr h="0">
                <a:tc>
                  <a:txBody>
                    <a:bodyPr/>
                    <a:lstStyle/>
                    <a:p>
                      <a:pPr marL="342900" lvl="0" indent="-342900" algn="just">
                        <a:buFont typeface="+mj-lt"/>
                        <a:buAutoNum type="arabicPeriod"/>
                        <a:tabLst>
                          <a:tab pos="242570" algn="l"/>
                        </a:tabLst>
                      </a:pPr>
                      <a:r>
                        <a:rPr lang="tr-TR" sz="1800" dirty="0">
                          <a:effectLst/>
                          <a:latin typeface="+mn-lt"/>
                        </a:rPr>
                        <a:t>Afet ve acil durumlara yönelik sağlık hizmetlerinin sunumunda ihtiyaç duyulacak haberleşme, ilaç, tıbbî ve teknik malzemelere yönelik tedarik, dağıtım ve depolama faaliyetlerini planlamak.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tab pos="21590" algn="l"/>
                          <a:tab pos="242570" algn="l"/>
                          <a:tab pos="450215" algn="l"/>
                        </a:tabLst>
                        <a:defRPr/>
                      </a:pPr>
                      <a:r>
                        <a:rPr lang="tr-TR" sz="1800" dirty="0">
                          <a:effectLst/>
                          <a:latin typeface="+mn-lt"/>
                        </a:rPr>
                        <a:t>Seyyar hastaneleri hazır bulundurmak, afet ve acil durumlarda gerekebilecek ekipman ile </a:t>
                      </a:r>
                      <a:r>
                        <a:rPr lang="tr-TR" sz="1800" dirty="0" smtClean="0">
                          <a:effectLst/>
                          <a:latin typeface="+mn-lt"/>
                        </a:rPr>
                        <a:t>donatmak.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tab pos="21590" algn="l"/>
                          <a:tab pos="242570" algn="l"/>
                          <a:tab pos="450215" algn="l"/>
                        </a:tabLst>
                        <a:defRPr/>
                      </a:pPr>
                      <a:r>
                        <a:rPr kumimoji="0" lang="tr-TR" sz="1800" b="0" i="0" u="none" strike="noStrike" cap="none" normalizeH="0" baseline="0" dirty="0" smtClean="0">
                          <a:ln>
                            <a:noFill/>
                          </a:ln>
                          <a:solidFill>
                            <a:schemeClr val="tx1"/>
                          </a:solidFill>
                          <a:effectLst/>
                          <a:latin typeface="+mn-lt"/>
                          <a:ea typeface="Times New Roman" pitchFamily="18" charset="0"/>
                          <a:cs typeface="Times New Roman" pitchFamily="18" charset="0"/>
                        </a:rPr>
                        <a:t>Ülkemizdeki mevcut hastane binalarının beklenen depremlerde oluşacak hasarları azaltmak; deprem hasarlarına karşı hasar görebilirlik ve performanslarının belirlenmesi amacıyla deprem tahkikleri yapılmasının ve bu analizler sonucunda güçlendirme ihtiyacı bulunan sağlık tesislerinin deprem güçlendirmesini sağlamak.</a:t>
                      </a:r>
                      <a:r>
                        <a:rPr kumimoji="0" lang="tr-TR" sz="1800" b="0" i="0" u="none" strike="noStrike" cap="none" normalizeH="0" baseline="0" dirty="0" smtClean="0">
                          <a:ln>
                            <a:noFill/>
                          </a:ln>
                          <a:solidFill>
                            <a:schemeClr val="tx1"/>
                          </a:solidFill>
                          <a:effectLst/>
                          <a:latin typeface="+mn-lt"/>
                          <a:cs typeface="Arial" pitchFamily="34" charset="0"/>
                        </a:rPr>
                        <a:t> </a:t>
                      </a:r>
                      <a:endParaRPr lang="tr-TR" sz="1800" dirty="0">
                        <a:effectLst/>
                        <a:latin typeface="+mn-lt"/>
                      </a:endParaRPr>
                    </a:p>
                  </a:txBody>
                  <a:tcPr marL="89535" marR="89535" marT="0" marB="0"/>
                </a:tc>
              </a:tr>
            </a:tbl>
          </a:graphicData>
        </a:graphic>
      </p:graphicFrame>
      <p:pic>
        <p:nvPicPr>
          <p:cNvPr id="11" name="Picture 3" descr="C:\Users\PRO 2000\Desktop\müdür\4 sedyeli.. (1).JPG"/>
          <p:cNvPicPr>
            <a:picLocks noChangeAspect="1" noChangeArrowheads="1"/>
          </p:cNvPicPr>
          <p:nvPr/>
        </p:nvPicPr>
        <p:blipFill>
          <a:blip r:embed="rId5" cstate="print"/>
          <a:srcRect/>
          <a:stretch>
            <a:fillRect/>
          </a:stretch>
        </p:blipFill>
        <p:spPr bwMode="auto">
          <a:xfrm>
            <a:off x="501302" y="4365184"/>
            <a:ext cx="2558530" cy="1584176"/>
          </a:xfrm>
          <a:prstGeom prst="rect">
            <a:avLst/>
          </a:prstGeom>
          <a:noFill/>
        </p:spPr>
      </p:pic>
      <p:pic>
        <p:nvPicPr>
          <p:cNvPr id="12" name="19 Resim" descr="IMG_0838.JPG"/>
          <p:cNvPicPr>
            <a:picLocks noChangeAspect="1"/>
          </p:cNvPicPr>
          <p:nvPr/>
        </p:nvPicPr>
        <p:blipFill>
          <a:blip r:embed="rId6" cstate="print"/>
          <a:stretch>
            <a:fillRect/>
          </a:stretch>
        </p:blipFill>
        <p:spPr>
          <a:xfrm>
            <a:off x="3501851" y="4377321"/>
            <a:ext cx="2510309" cy="1584176"/>
          </a:xfrm>
          <a:prstGeom prst="rect">
            <a:avLst/>
          </a:prstGeom>
        </p:spPr>
      </p:pic>
      <p:pic>
        <p:nvPicPr>
          <p:cNvPr id="13" name="Picture 4" descr="DSC00386.jpg"/>
          <p:cNvPicPr>
            <a:picLocks noChangeAspect="1" noChangeArrowheads="1"/>
          </p:cNvPicPr>
          <p:nvPr/>
        </p:nvPicPr>
        <p:blipFill>
          <a:blip r:embed="rId7" cstate="print"/>
          <a:srcRect/>
          <a:stretch>
            <a:fillRect/>
          </a:stretch>
        </p:blipFill>
        <p:spPr bwMode="auto">
          <a:xfrm>
            <a:off x="6372200" y="4365184"/>
            <a:ext cx="2304256" cy="1584176"/>
          </a:xfrm>
          <a:prstGeom prst="rect">
            <a:avLst/>
          </a:prstGeom>
          <a:noFill/>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8281" y="5949360"/>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7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94047"/>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323528" y="285751"/>
            <a:ext cx="7920360" cy="550962"/>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73031"/>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79512" y="6249506"/>
            <a:ext cx="6048672" cy="707886"/>
          </a:xfrm>
          <a:prstGeom prst="rect">
            <a:avLst/>
          </a:prstGeom>
          <a:noFill/>
        </p:spPr>
        <p:txBody>
          <a:bodyPr wrap="square" rtlCol="0">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a:p>
            <a:pPr algn="ctr"/>
            <a:endParaRPr lang="tr-TR" sz="2000" dirty="0"/>
          </a:p>
        </p:txBody>
      </p:sp>
      <p:sp>
        <p:nvSpPr>
          <p:cNvPr id="18" name="Dikdörtgen 17"/>
          <p:cNvSpPr/>
          <p:nvPr/>
        </p:nvSpPr>
        <p:spPr>
          <a:xfrm>
            <a:off x="1700287" y="908720"/>
            <a:ext cx="5103961" cy="646331"/>
          </a:xfrm>
          <a:prstGeom prst="rect">
            <a:avLst/>
          </a:prstGeom>
        </p:spPr>
        <p:txBody>
          <a:bodyPr wrap="none">
            <a:spAutoFit/>
          </a:bodyPr>
          <a:lstStyle/>
          <a:p>
            <a:r>
              <a:rPr lang="tr-TR" b="1" dirty="0" smtClean="0">
                <a:solidFill>
                  <a:srgbClr val="00B0F0"/>
                </a:solidFill>
                <a:latin typeface="+mj-lt"/>
              </a:rPr>
              <a:t>Personel Destek </a:t>
            </a:r>
            <a:r>
              <a:rPr lang="tr-TR" b="1" dirty="0">
                <a:solidFill>
                  <a:srgbClr val="00B0F0"/>
                </a:solidFill>
                <a:latin typeface="+mj-lt"/>
              </a:rPr>
              <a:t>Hizmetlerinden Sorumlu </a:t>
            </a:r>
            <a:r>
              <a:rPr lang="tr-TR" b="1" dirty="0" smtClean="0">
                <a:solidFill>
                  <a:srgbClr val="00B0F0"/>
                </a:solidFill>
                <a:latin typeface="+mj-lt"/>
              </a:rPr>
              <a:t>Başkanlık</a:t>
            </a:r>
          </a:p>
          <a:p>
            <a:pPr lvl="0" algn="ctr"/>
            <a:r>
              <a:rPr lang="tr-TR" b="1" dirty="0">
                <a:solidFill>
                  <a:srgbClr val="FF0000"/>
                </a:solidFill>
                <a:latin typeface="+mj-lt"/>
                <a:cs typeface="Times New Roman" pitchFamily="18" charset="0"/>
              </a:rPr>
              <a:t>AFET </a:t>
            </a:r>
            <a:r>
              <a:rPr lang="tr-TR" b="1" dirty="0" smtClean="0">
                <a:solidFill>
                  <a:srgbClr val="FF0000"/>
                </a:solidFill>
                <a:latin typeface="+mj-lt"/>
                <a:cs typeface="Times New Roman" pitchFamily="18" charset="0"/>
              </a:rPr>
              <a:t>SIRASI</a:t>
            </a:r>
            <a:endParaRPr lang="tr-TR" dirty="0">
              <a:solidFill>
                <a:srgbClr val="FF0000"/>
              </a:solidFill>
            </a:endParaRPr>
          </a:p>
        </p:txBody>
      </p:sp>
      <p:sp>
        <p:nvSpPr>
          <p:cNvPr id="13" name="Dikdörtgen 12"/>
          <p:cNvSpPr/>
          <p:nvPr/>
        </p:nvSpPr>
        <p:spPr>
          <a:xfrm>
            <a:off x="3410923" y="3923764"/>
            <a:ext cx="1879682" cy="369332"/>
          </a:xfrm>
          <a:prstGeom prst="rect">
            <a:avLst/>
          </a:prstGeom>
        </p:spPr>
        <p:txBody>
          <a:bodyPr wrap="none">
            <a:spAutoFit/>
          </a:bodyPr>
          <a:lstStyle/>
          <a:p>
            <a:pPr lvl="0" algn="ctr"/>
            <a:r>
              <a:rPr lang="tr-TR" b="1" dirty="0">
                <a:solidFill>
                  <a:srgbClr val="FF0000"/>
                </a:solidFill>
                <a:latin typeface="Times New Roman" pitchFamily="18" charset="0"/>
                <a:cs typeface="Times New Roman" pitchFamily="18" charset="0"/>
              </a:rPr>
              <a:t>AFET </a:t>
            </a:r>
            <a:r>
              <a:rPr lang="tr-TR" b="1" dirty="0" smtClean="0">
                <a:solidFill>
                  <a:srgbClr val="FF0000"/>
                </a:solidFill>
                <a:latin typeface="Times New Roman" pitchFamily="18" charset="0"/>
                <a:cs typeface="Times New Roman" pitchFamily="18" charset="0"/>
              </a:rPr>
              <a:t>SONRASI</a:t>
            </a:r>
            <a:endParaRPr lang="tr-TR" b="1" dirty="0">
              <a:solidFill>
                <a:srgbClr val="FF0000"/>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4053956458"/>
              </p:ext>
            </p:extLst>
          </p:nvPr>
        </p:nvGraphicFramePr>
        <p:xfrm>
          <a:off x="457200" y="1556792"/>
          <a:ext cx="8229600" cy="2194560"/>
        </p:xfrm>
        <a:graphic>
          <a:graphicData uri="http://schemas.openxmlformats.org/drawingml/2006/table">
            <a:tbl>
              <a:tblPr>
                <a:tableStyleId>{5C22544A-7EE6-4342-B048-85BDC9FD1C3A}</a:tableStyleId>
              </a:tblPr>
              <a:tblGrid>
                <a:gridCol w="8229600"/>
              </a:tblGrid>
              <a:tr h="0">
                <a:tc>
                  <a:txBody>
                    <a:bodyPr/>
                    <a:lstStyle/>
                    <a:p>
                      <a:pPr marL="342900" lvl="0" indent="-342900" algn="just">
                        <a:buFont typeface="+mj-lt"/>
                        <a:buAutoNum type="arabicPeriod"/>
                        <a:tabLst>
                          <a:tab pos="337185" algn="l"/>
                        </a:tabLst>
                      </a:pPr>
                      <a:r>
                        <a:rPr lang="tr-TR" dirty="0">
                          <a:effectLst/>
                        </a:rPr>
                        <a:t>Meydana gelen afet </a:t>
                      </a:r>
                      <a:r>
                        <a:rPr lang="tr-TR" dirty="0" err="1">
                          <a:effectLst/>
                        </a:rPr>
                        <a:t>afet</a:t>
                      </a:r>
                      <a:r>
                        <a:rPr lang="tr-TR" dirty="0">
                          <a:effectLst/>
                        </a:rPr>
                        <a:t> sonrasında afet bölgesinde sağlık yapılarının ön hasar tespit çalışmalarında bulunmak ve mevcut sağlık tesislerinin aktif çalıştırılmasına teknik destek sağlamak amacıyla inşaat, elektrik ve makine mühendislerinden grup oluşturmak.</a:t>
                      </a:r>
                    </a:p>
                    <a:p>
                      <a:pPr marL="342900" lvl="0" indent="-342900" algn="just">
                        <a:buFont typeface="+mj-lt"/>
                        <a:buAutoNum type="arabicPeriod"/>
                        <a:tabLst>
                          <a:tab pos="337185" algn="l"/>
                        </a:tabLst>
                      </a:pPr>
                      <a:r>
                        <a:rPr lang="tr-TR" dirty="0">
                          <a:effectLst/>
                        </a:rPr>
                        <a:t>Afet ve acil durumlarda seyyar hastaneleri afet bölgesine göndermek ve kurulumunu sağlamak.</a:t>
                      </a:r>
                    </a:p>
                    <a:p>
                      <a:pPr marL="342900" lvl="0" indent="-342900" algn="just">
                        <a:buFont typeface="+mj-lt"/>
                        <a:buAutoNum type="arabicPeriod"/>
                        <a:tabLst>
                          <a:tab pos="337185" algn="l"/>
                        </a:tabLst>
                      </a:pPr>
                      <a:r>
                        <a:rPr lang="tr-TR" dirty="0">
                          <a:effectLst/>
                        </a:rPr>
                        <a:t>Afet ve acil durumlara yönelik sağlık hizmetlerinin sunumunda ihtiyaç duyulacak haberleşme, ilaç, tıbbî ve teknik malzemeleri ilgili kişilere teslim etmek.</a:t>
                      </a:r>
                    </a:p>
                  </a:txBody>
                  <a:tcPr marL="89535" marR="89535" marT="0" marB="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4434239"/>
              </p:ext>
            </p:extLst>
          </p:nvPr>
        </p:nvGraphicFramePr>
        <p:xfrm>
          <a:off x="413098" y="4422451"/>
          <a:ext cx="8229600" cy="1219200"/>
        </p:xfrm>
        <a:graphic>
          <a:graphicData uri="http://schemas.openxmlformats.org/drawingml/2006/table">
            <a:tbl>
              <a:tblPr>
                <a:tableStyleId>{5C22544A-7EE6-4342-B048-85BDC9FD1C3A}</a:tableStyleId>
              </a:tblPr>
              <a:tblGrid>
                <a:gridCol w="8229600"/>
              </a:tblGrid>
              <a:tr h="0">
                <a:tc>
                  <a:txBody>
                    <a:bodyPr/>
                    <a:lstStyle/>
                    <a:p>
                      <a:pPr marL="342900" lvl="0" indent="-342900" algn="just">
                        <a:buFont typeface="+mj-lt"/>
                        <a:buAutoNum type="arabicPeriod"/>
                        <a:tabLst>
                          <a:tab pos="330835" algn="l"/>
                        </a:tabLst>
                      </a:pPr>
                      <a:r>
                        <a:rPr lang="tr-TR" sz="1600" dirty="0">
                          <a:effectLst/>
                          <a:latin typeface="+mj-lt"/>
                        </a:rPr>
                        <a:t>Hasar tespit çalışmaları sonucuna göre yıkılması gereken yapıların yıkım kararlarının alınmasını sağlamak, yeni yapılacak sağlık yapılarının proje çalışmalarını yürütmek.</a:t>
                      </a:r>
                    </a:p>
                    <a:p>
                      <a:pPr marL="342900" lvl="0" indent="-342900" algn="just">
                        <a:buFont typeface="+mj-lt"/>
                        <a:buAutoNum type="arabicPeriod"/>
                        <a:tabLst>
                          <a:tab pos="330835" algn="l"/>
                        </a:tabLst>
                      </a:pPr>
                      <a:r>
                        <a:rPr lang="tr-TR" sz="1600" dirty="0">
                          <a:effectLst/>
                          <a:latin typeface="+mj-lt"/>
                        </a:rPr>
                        <a:t>Afet ve acil durumlara yönelik sağlık hizmetlerinin sunumunda ihtiyaç duyulacak haberleşme, ilaç, tıbbî ve teknik malzemelerin tamamlanmasını, bakım ve onarımın yapılmasını </a:t>
                      </a:r>
                      <a:r>
                        <a:rPr lang="tr-TR" sz="1600" dirty="0" smtClean="0">
                          <a:effectLst/>
                          <a:latin typeface="+mj-lt"/>
                        </a:rPr>
                        <a:t>sağlamak.</a:t>
                      </a:r>
                    </a:p>
                    <a:p>
                      <a:pPr marL="342900" lvl="0" indent="-342900" algn="just">
                        <a:buFont typeface="+mj-lt"/>
                        <a:buAutoNum type="arabicPeriod"/>
                        <a:tabLst>
                          <a:tab pos="330835" algn="l"/>
                        </a:tabLst>
                      </a:pPr>
                      <a:r>
                        <a:rPr lang="tr-TR" sz="1600" dirty="0" smtClean="0">
                          <a:effectLst/>
                          <a:latin typeface="+mj-lt"/>
                        </a:rPr>
                        <a:t> </a:t>
                      </a:r>
                      <a:r>
                        <a:rPr lang="tr-TR" sz="1600" dirty="0">
                          <a:effectLst/>
                          <a:latin typeface="+mj-lt"/>
                        </a:rPr>
                        <a:t>Görev ve sorumluluk alanı ile ilgili bilgileri değerlendirmek ve İl </a:t>
                      </a:r>
                      <a:r>
                        <a:rPr lang="tr-TR" sz="1600" dirty="0" err="1">
                          <a:effectLst/>
                          <a:latin typeface="+mj-lt"/>
                        </a:rPr>
                        <a:t>SAKOM’a</a:t>
                      </a:r>
                      <a:r>
                        <a:rPr lang="tr-TR" sz="1600" dirty="0">
                          <a:effectLst/>
                          <a:latin typeface="+mj-lt"/>
                        </a:rPr>
                        <a:t> iletmek.</a:t>
                      </a:r>
                      <a:endParaRPr lang="tr-TR" sz="1600" i="1" dirty="0">
                        <a:effectLst/>
                        <a:latin typeface="+mj-lt"/>
                        <a:ea typeface="Times New Roman"/>
                        <a:cs typeface="Times New Roman"/>
                      </a:endParaRPr>
                    </a:p>
                  </a:txBody>
                  <a:tcPr marL="89535" marR="89535" marT="0" marB="0"/>
                </a:tc>
              </a:tr>
            </a:tbl>
          </a:graphicData>
        </a:graphic>
      </p:graphicFrame>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889216"/>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73274" y="575404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33256"/>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68524" y="5913651"/>
            <a:ext cx="6048672" cy="400110"/>
          </a:xfrm>
          <a:prstGeom prst="rect">
            <a:avLst/>
          </a:prstGeom>
          <a:noFill/>
        </p:spPr>
        <p:txBody>
          <a:bodyPr wrap="square" rtlCol="0" anchor="ctr">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p:txBody>
      </p:sp>
      <p:sp>
        <p:nvSpPr>
          <p:cNvPr id="3" name="Dikdörtgen 2"/>
          <p:cNvSpPr/>
          <p:nvPr/>
        </p:nvSpPr>
        <p:spPr>
          <a:xfrm>
            <a:off x="400619" y="907969"/>
            <a:ext cx="8208912" cy="707886"/>
          </a:xfrm>
          <a:prstGeom prst="rect">
            <a:avLst/>
          </a:prstGeom>
        </p:spPr>
        <p:txBody>
          <a:bodyPr wrap="square">
            <a:spAutoFit/>
          </a:bodyPr>
          <a:lstStyle/>
          <a:p>
            <a:r>
              <a:rPr lang="tr-TR" sz="2000" dirty="0" smtClean="0">
                <a:solidFill>
                  <a:srgbClr val="FF0000"/>
                </a:solidFill>
              </a:rPr>
              <a:t>Bu </a:t>
            </a:r>
            <a:r>
              <a:rPr lang="tr-TR" sz="2000" dirty="0">
                <a:solidFill>
                  <a:srgbClr val="FF0000"/>
                </a:solidFill>
              </a:rPr>
              <a:t>görevlerin yerine </a:t>
            </a:r>
            <a:r>
              <a:rPr lang="tr-TR" sz="2000" dirty="0" err="1" smtClean="0">
                <a:solidFill>
                  <a:srgbClr val="FF0000"/>
                </a:solidFill>
              </a:rPr>
              <a:t>getirİlmesinde</a:t>
            </a:r>
            <a:r>
              <a:rPr lang="tr-TR" sz="2000" dirty="0" smtClean="0">
                <a:solidFill>
                  <a:srgbClr val="FF0000"/>
                </a:solidFill>
              </a:rPr>
              <a:t> </a:t>
            </a:r>
            <a:r>
              <a:rPr lang="tr-TR" sz="2000" dirty="0">
                <a:solidFill>
                  <a:srgbClr val="FF0000"/>
                </a:solidFill>
              </a:rPr>
              <a:t>İl Sağlık Müdürlüğünün destek </a:t>
            </a:r>
            <a:r>
              <a:rPr lang="tr-TR" sz="2000" dirty="0" smtClean="0">
                <a:solidFill>
                  <a:srgbClr val="FF0000"/>
                </a:solidFill>
              </a:rPr>
              <a:t>çözüm ortaklarından beklentileri </a:t>
            </a:r>
            <a:r>
              <a:rPr lang="tr-TR" sz="2000" dirty="0">
                <a:solidFill>
                  <a:srgbClr val="FF0000"/>
                </a:solidFill>
              </a:rPr>
              <a:t>şunlardır</a:t>
            </a:r>
            <a:r>
              <a:rPr lang="tr-TR" sz="2000" dirty="0" smtClean="0">
                <a:solidFill>
                  <a:srgbClr val="FF0000"/>
                </a:solidFill>
              </a:rPr>
              <a:t>;</a:t>
            </a:r>
            <a:endParaRPr lang="tr-TR" sz="2000" dirty="0">
              <a:solidFill>
                <a:srgbClr val="FF0000"/>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2489827033"/>
              </p:ext>
            </p:extLst>
          </p:nvPr>
        </p:nvGraphicFramePr>
        <p:xfrm>
          <a:off x="335630" y="2319988"/>
          <a:ext cx="8229600" cy="3291840"/>
        </p:xfrm>
        <a:graphic>
          <a:graphicData uri="http://schemas.openxmlformats.org/drawingml/2006/table">
            <a:tbl>
              <a:tblPr/>
              <a:tblGrid>
                <a:gridCol w="8229600"/>
              </a:tblGrid>
              <a:tr h="3273176">
                <a:tc>
                  <a:txBody>
                    <a:bodyPr/>
                    <a:lstStyle/>
                    <a:p>
                      <a:pPr marL="342900" indent="-342900" algn="just">
                        <a:lnSpc>
                          <a:spcPct val="120000"/>
                        </a:lnSpc>
                        <a:spcAft>
                          <a:spcPts val="0"/>
                        </a:spcAft>
                        <a:buAutoNum type="arabicPeriod"/>
                      </a:pPr>
                      <a:r>
                        <a:rPr lang="tr-TR" sz="2000" dirty="0" smtClean="0">
                          <a:effectLst/>
                          <a:latin typeface="+mn-lt"/>
                          <a:ea typeface="Times New Roman"/>
                          <a:cs typeface="Calibri"/>
                        </a:rPr>
                        <a:t>İl Afet ve Acil Durum Yönetim Merkezi (İAADYM) / mülki makamların talep etmesi durumunda, asli görevlerini aksatmayacak şekilde, sağlık hizmeti desteği konusunda;</a:t>
                      </a:r>
                    </a:p>
                    <a:p>
                      <a:pPr marL="342900" indent="-342900" algn="just">
                        <a:lnSpc>
                          <a:spcPct val="120000"/>
                        </a:lnSpc>
                        <a:spcAft>
                          <a:spcPts val="0"/>
                        </a:spcAft>
                        <a:buAutoNum type="arabicPeriod"/>
                      </a:pPr>
                      <a:r>
                        <a:rPr lang="tr-TR" sz="2000" dirty="0" smtClean="0">
                          <a:effectLst/>
                          <a:latin typeface="+mn-lt"/>
                          <a:ea typeface="Times New Roman"/>
                          <a:cs typeface="Calibri"/>
                        </a:rPr>
                        <a:t>Hasta ve yaralıların sıhhi tahliyesine yönelik olarak;</a:t>
                      </a:r>
                    </a:p>
                    <a:p>
                      <a:pPr marL="342900" indent="-342900" algn="just">
                        <a:lnSpc>
                          <a:spcPct val="120000"/>
                        </a:lnSpc>
                        <a:spcAft>
                          <a:spcPts val="0"/>
                        </a:spcAft>
                        <a:buAutoNum type="arabicPeriod"/>
                      </a:pPr>
                      <a:r>
                        <a:rPr lang="tr-TR" sz="2000" dirty="0" smtClean="0">
                          <a:effectLst/>
                          <a:latin typeface="+mn-lt"/>
                          <a:ea typeface="Times New Roman"/>
                          <a:cs typeface="Calibri"/>
                        </a:rPr>
                        <a:t>Durumu acil olanlar için Garnizon Komutanlığı değerlendirmeyi müteakip ambulans uçağı veya  içerisinde sağlık ekibi bulundurulacak hava ulaştırma aracı.</a:t>
                      </a:r>
                    </a:p>
                    <a:p>
                      <a:pPr marL="342900" indent="-342900" algn="just">
                        <a:lnSpc>
                          <a:spcPct val="120000"/>
                        </a:lnSpc>
                        <a:spcAft>
                          <a:spcPts val="0"/>
                        </a:spcAft>
                        <a:buAutoNum type="arabicPeriod"/>
                      </a:pPr>
                      <a:r>
                        <a:rPr lang="tr-TR" sz="2000" dirty="0" smtClean="0">
                          <a:effectLst/>
                          <a:latin typeface="+mn-lt"/>
                          <a:ea typeface="Times New Roman"/>
                          <a:cs typeface="Calibri"/>
                        </a:rPr>
                        <a:t>Durumu acil olmayanlar için ambulans,</a:t>
                      </a:r>
                    </a:p>
                    <a:p>
                      <a:pPr marL="342900" indent="-342900" algn="just">
                        <a:lnSpc>
                          <a:spcPct val="120000"/>
                        </a:lnSpc>
                        <a:spcAft>
                          <a:spcPts val="0"/>
                        </a:spcAft>
                        <a:buAutoNum type="arabicPeriod"/>
                      </a:pPr>
                      <a:r>
                        <a:rPr lang="tr-TR" sz="2000" dirty="0" smtClean="0">
                          <a:effectLst/>
                          <a:latin typeface="+mn-lt"/>
                          <a:ea typeface="Times New Roman"/>
                          <a:cs typeface="Calibri"/>
                        </a:rPr>
                        <a:t>Kıyı bölgelerinde deniz ulaştırma aracı görevlendirmek</a:t>
                      </a:r>
                    </a:p>
                  </a:txBody>
                  <a:tcPr marL="89535" marR="89535" marT="0" marB="0">
                    <a:lnL>
                      <a:noFill/>
                    </a:lnL>
                    <a:lnR>
                      <a:noFill/>
                    </a:lnR>
                    <a:lnT>
                      <a:noFill/>
                    </a:lnT>
                    <a:lnB>
                      <a:noFill/>
                    </a:lnB>
                  </a:tcPr>
                </a:tc>
              </a:tr>
            </a:tbl>
          </a:graphicData>
        </a:graphic>
      </p:graphicFrame>
      <p:sp>
        <p:nvSpPr>
          <p:cNvPr id="12" name="Dikdörtgen 11"/>
          <p:cNvSpPr/>
          <p:nvPr/>
        </p:nvSpPr>
        <p:spPr>
          <a:xfrm>
            <a:off x="409352" y="1700808"/>
            <a:ext cx="7372717" cy="502702"/>
          </a:xfrm>
          <a:prstGeom prst="rect">
            <a:avLst/>
          </a:prstGeom>
        </p:spPr>
        <p:txBody>
          <a:bodyPr wrap="squar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AFET </a:t>
            </a:r>
            <a:r>
              <a:rPr lang="tr-TR" sz="2000" b="1" dirty="0">
                <a:solidFill>
                  <a:srgbClr val="0E16AE"/>
                </a:solidFill>
                <a:ea typeface="Calibri"/>
                <a:cs typeface="Times New Roman"/>
              </a:rPr>
              <a:t>BÖLGE KOMUTANLIĞI / AFET TALİ BÖLGE KOMUTANLIĞI </a:t>
            </a:r>
            <a:r>
              <a:rPr lang="tr-TR" sz="2000" b="1" dirty="0" smtClean="0">
                <a:solidFill>
                  <a:srgbClr val="0E16AE"/>
                </a:solidFill>
                <a:ea typeface="Calibri"/>
                <a:cs typeface="Times New Roman"/>
              </a:rPr>
              <a:t>/</a:t>
            </a:r>
          </a:p>
          <a:p>
            <a:pPr algn="just">
              <a:lnSpc>
                <a:spcPts val="1200"/>
              </a:lnSpc>
              <a:spcBef>
                <a:spcPts val="400"/>
              </a:spcBef>
              <a:spcAft>
                <a:spcPts val="400"/>
              </a:spcAft>
            </a:pPr>
            <a:r>
              <a:rPr lang="tr-TR" sz="2000" b="1" dirty="0" smtClean="0">
                <a:solidFill>
                  <a:srgbClr val="0E16AE"/>
                </a:solidFill>
                <a:ea typeface="Calibri"/>
                <a:cs typeface="Times New Roman"/>
              </a:rPr>
              <a:t> </a:t>
            </a:r>
            <a:r>
              <a:rPr lang="tr-TR" sz="2000" b="1" dirty="0">
                <a:solidFill>
                  <a:srgbClr val="0E16AE"/>
                </a:solidFill>
                <a:ea typeface="Calibri"/>
                <a:cs typeface="Times New Roman"/>
              </a:rPr>
              <a:t>GARNİZON </a:t>
            </a:r>
            <a:r>
              <a:rPr lang="tr-TR" sz="2000" b="1" dirty="0" smtClean="0">
                <a:solidFill>
                  <a:srgbClr val="0E16AE"/>
                </a:solidFill>
                <a:ea typeface="Calibri"/>
                <a:cs typeface="Times New Roman"/>
              </a:rPr>
              <a:t>KOMUTANLIĞI</a:t>
            </a:r>
            <a:endParaRPr lang="tr-TR" sz="2000" dirty="0">
              <a:ea typeface="Calibri"/>
              <a:cs typeface="Times New Roman"/>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055" y="5625622"/>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82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73274" y="575404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33256"/>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68524" y="5913651"/>
            <a:ext cx="6048672" cy="400110"/>
          </a:xfrm>
          <a:prstGeom prst="rect">
            <a:avLst/>
          </a:prstGeom>
          <a:noFill/>
        </p:spPr>
        <p:txBody>
          <a:bodyPr wrap="square" rtlCol="0" anchor="ctr">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p:txBody>
      </p:sp>
      <p:graphicFrame>
        <p:nvGraphicFramePr>
          <p:cNvPr id="6" name="Tablo 5"/>
          <p:cNvGraphicFramePr>
            <a:graphicFrameLocks noGrp="1"/>
          </p:cNvGraphicFramePr>
          <p:nvPr>
            <p:extLst>
              <p:ext uri="{D42A27DB-BD31-4B8C-83A1-F6EECF244321}">
                <p14:modId xmlns:p14="http://schemas.microsoft.com/office/powerpoint/2010/main" val="1633904483"/>
              </p:ext>
            </p:extLst>
          </p:nvPr>
        </p:nvGraphicFramePr>
        <p:xfrm>
          <a:off x="317001" y="1914375"/>
          <a:ext cx="8229600" cy="3072384"/>
        </p:xfrm>
        <a:graphic>
          <a:graphicData uri="http://schemas.openxmlformats.org/drawingml/2006/table">
            <a:tbl>
              <a:tblPr/>
              <a:tblGrid>
                <a:gridCol w="8229600"/>
              </a:tblGrid>
              <a:tr h="2724087">
                <a:tc>
                  <a:txBody>
                    <a:bodyPr/>
                    <a:lstStyle/>
                    <a:p>
                      <a:pPr marL="342900" indent="-342900" algn="just">
                        <a:lnSpc>
                          <a:spcPct val="120000"/>
                        </a:lnSpc>
                        <a:spcAft>
                          <a:spcPts val="0"/>
                        </a:spcAft>
                        <a:buAutoNum type="arabicPeriod"/>
                      </a:pPr>
                      <a:r>
                        <a:rPr lang="tr-TR" sz="2000" dirty="0" smtClean="0">
                          <a:effectLst/>
                          <a:latin typeface="+mn-lt"/>
                          <a:ea typeface="Times New Roman"/>
                          <a:cs typeface="Calibri"/>
                        </a:rPr>
                        <a:t>Bulaşıcı hastalıkların kontrolü amacı ile kendi görev kapsamında yer alan, çevre ve insan sağlığını etkileyebilecek durumlarda İl Sağlık Müdürlüğü ile bilgi akışının sağlamak, afet bölgesinde çevre sağlığının düzenlenmesine destek olmak, gıda güvenliğini sağlamaya yönelik tedbirler almak, çevre sağlığını etkileyebilecek hayvan sağlığıyla ilgili salgın hastalıklarla mücadele kapsamında gerekli hizmetleri planlamak ve yürütmek.</a:t>
                      </a:r>
                    </a:p>
                    <a:p>
                      <a:pPr marL="342900" indent="-342900" algn="just">
                        <a:lnSpc>
                          <a:spcPct val="120000"/>
                        </a:lnSpc>
                        <a:spcAft>
                          <a:spcPts val="0"/>
                        </a:spcAft>
                        <a:buAutoNum type="arabicPeriod"/>
                      </a:pPr>
                      <a:endParaRPr lang="tr-TR" sz="800" dirty="0" smtClean="0">
                        <a:effectLst/>
                        <a:latin typeface="+mn-lt"/>
                        <a:ea typeface="Times New Roman"/>
                        <a:cs typeface="Calibri"/>
                      </a:endParaRPr>
                    </a:p>
                    <a:p>
                      <a:pPr marL="342900" indent="-342900" algn="just">
                        <a:lnSpc>
                          <a:spcPct val="120000"/>
                        </a:lnSpc>
                        <a:spcAft>
                          <a:spcPts val="0"/>
                        </a:spcAft>
                        <a:buAutoNum type="arabicPeriod"/>
                      </a:pPr>
                      <a:r>
                        <a:rPr lang="tr-TR" sz="2000" dirty="0" smtClean="0">
                          <a:effectLst/>
                          <a:latin typeface="+mn-lt"/>
                          <a:ea typeface="Times New Roman"/>
                          <a:cs typeface="Calibri"/>
                        </a:rPr>
                        <a:t>Sağlık Hizmet Grubunun ihtiyacı halinde </a:t>
                      </a:r>
                      <a:r>
                        <a:rPr lang="tr-TR" sz="2000" dirty="0" err="1" smtClean="0">
                          <a:effectLst/>
                          <a:latin typeface="+mn-lt"/>
                          <a:ea typeface="Times New Roman"/>
                          <a:cs typeface="Calibri"/>
                        </a:rPr>
                        <a:t>Laboratuar</a:t>
                      </a:r>
                      <a:r>
                        <a:rPr lang="tr-TR" sz="2000" dirty="0" smtClean="0">
                          <a:effectLst/>
                          <a:latin typeface="+mn-lt"/>
                          <a:ea typeface="Times New Roman"/>
                          <a:cs typeface="Calibri"/>
                        </a:rPr>
                        <a:t>, aşı ve ilaç  kapasitesinin kullanımına imkan sağlamak. </a:t>
                      </a:r>
                    </a:p>
                  </a:txBody>
                  <a:tcPr marL="89535" marR="89535" marT="0" marB="0">
                    <a:lnL>
                      <a:noFill/>
                    </a:lnL>
                    <a:lnR>
                      <a:noFill/>
                    </a:lnR>
                    <a:lnT>
                      <a:noFill/>
                    </a:lnT>
                    <a:lnB>
                      <a:noFill/>
                    </a:lnB>
                  </a:tcPr>
                </a:tc>
              </a:tr>
            </a:tbl>
          </a:graphicData>
        </a:graphic>
      </p:graphicFrame>
      <p:sp>
        <p:nvSpPr>
          <p:cNvPr id="12" name="Dikdörtgen 11"/>
          <p:cNvSpPr/>
          <p:nvPr/>
        </p:nvSpPr>
        <p:spPr>
          <a:xfrm>
            <a:off x="251520" y="1505689"/>
            <a:ext cx="4180281" cy="246221"/>
          </a:xfrm>
          <a:prstGeom prst="rect">
            <a:avLst/>
          </a:prstGeom>
        </p:spPr>
        <p:txBody>
          <a:bodyPr wrap="squar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TARIM </a:t>
            </a:r>
            <a:r>
              <a:rPr lang="tr-TR" sz="2000" b="1" dirty="0">
                <a:solidFill>
                  <a:srgbClr val="0E16AE"/>
                </a:solidFill>
                <a:ea typeface="Calibri"/>
                <a:cs typeface="Times New Roman"/>
              </a:rPr>
              <a:t>VE ORMAN İL MÜDÜRLÜĞÜ</a:t>
            </a:r>
            <a:endParaRPr lang="tr-TR" sz="2000" dirty="0">
              <a:ea typeface="Calibri"/>
              <a:cs typeface="Times New Roman"/>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055" y="5625622"/>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112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73274" y="575404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33256"/>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0" name="9 Metin kutusu"/>
          <p:cNvSpPr txBox="1"/>
          <p:nvPr/>
        </p:nvSpPr>
        <p:spPr>
          <a:xfrm>
            <a:off x="168524" y="5913651"/>
            <a:ext cx="6048672" cy="400110"/>
          </a:xfrm>
          <a:prstGeom prst="rect">
            <a:avLst/>
          </a:prstGeom>
          <a:noFill/>
        </p:spPr>
        <p:txBody>
          <a:bodyPr wrap="square" rtlCol="0" anchor="ctr">
            <a:spAutoFit/>
          </a:bodyPr>
          <a:lstStyle/>
          <a:p>
            <a:r>
              <a:rPr lang="tr-TR" sz="2000" dirty="0" smtClean="0">
                <a:solidFill>
                  <a:schemeClr val="bg1">
                    <a:lumMod val="65000"/>
                  </a:schemeClr>
                </a:solidFill>
                <a:latin typeface="Times New Roman" pitchFamily="18" charset="0"/>
                <a:cs typeface="Times New Roman" pitchFamily="18" charset="0"/>
              </a:rPr>
              <a:t>ANTALYA İL SAĞLIK MÜDÜRLÜĞÜ</a:t>
            </a:r>
          </a:p>
        </p:txBody>
      </p:sp>
      <p:graphicFrame>
        <p:nvGraphicFramePr>
          <p:cNvPr id="6" name="Tablo 5"/>
          <p:cNvGraphicFramePr>
            <a:graphicFrameLocks noGrp="1"/>
          </p:cNvGraphicFramePr>
          <p:nvPr>
            <p:extLst>
              <p:ext uri="{D42A27DB-BD31-4B8C-83A1-F6EECF244321}">
                <p14:modId xmlns:p14="http://schemas.microsoft.com/office/powerpoint/2010/main" val="564961559"/>
              </p:ext>
            </p:extLst>
          </p:nvPr>
        </p:nvGraphicFramePr>
        <p:xfrm>
          <a:off x="317001" y="1426401"/>
          <a:ext cx="8229600" cy="1354527"/>
        </p:xfrm>
        <a:graphic>
          <a:graphicData uri="http://schemas.openxmlformats.org/drawingml/2006/table">
            <a:tbl>
              <a:tblPr/>
              <a:tblGrid>
                <a:gridCol w="8229600"/>
              </a:tblGrid>
              <a:tr h="1354527">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Çevre </a:t>
                      </a:r>
                      <a:r>
                        <a:rPr lang="tr-TR" sz="2000" dirty="0" smtClean="0">
                          <a:effectLst/>
                          <a:latin typeface="+mn-lt"/>
                          <a:ea typeface="Times New Roman"/>
                          <a:cs typeface="Calibri"/>
                        </a:rPr>
                        <a:t>sağlığı için su ve çevreden örnekler alınıp incelenerek sonuçlarının paylaşılması için gerekli düzenlemeleri yapmak.</a:t>
                      </a:r>
                    </a:p>
                    <a:p>
                      <a:pPr marL="342900" indent="-342900" algn="just">
                        <a:lnSpc>
                          <a:spcPct val="100000"/>
                        </a:lnSpc>
                        <a:spcAft>
                          <a:spcPts val="0"/>
                        </a:spcAft>
                        <a:buAutoNum type="arabicPeriod"/>
                      </a:pPr>
                      <a:r>
                        <a:rPr lang="tr-TR" sz="2000" smtClean="0">
                          <a:effectLst/>
                          <a:latin typeface="+mn-lt"/>
                          <a:ea typeface="Times New Roman"/>
                          <a:cs typeface="Calibri"/>
                        </a:rPr>
                        <a:t>Hizmetin </a:t>
                      </a:r>
                      <a:r>
                        <a:rPr lang="tr-TR" sz="2000" dirty="0" smtClean="0">
                          <a:effectLst/>
                          <a:latin typeface="+mn-lt"/>
                          <a:ea typeface="Times New Roman"/>
                          <a:cs typeface="Calibri"/>
                        </a:rPr>
                        <a:t>daha hızlı sunulabilmesi için hasar tespit hizmetlerinde İl Sağlık Müdürlüğünün  ilgili personelinin yetkilendirilmesinin sağlanması,</a:t>
                      </a:r>
                    </a:p>
                  </a:txBody>
                  <a:tcPr marL="89535" marR="89535" marT="0" marB="0">
                    <a:lnL>
                      <a:noFill/>
                    </a:lnL>
                    <a:lnR>
                      <a:noFill/>
                    </a:lnR>
                    <a:lnT>
                      <a:noFill/>
                    </a:lnT>
                    <a:lnB>
                      <a:noFill/>
                    </a:lnB>
                  </a:tcPr>
                </a:tc>
              </a:tr>
            </a:tbl>
          </a:graphicData>
        </a:graphic>
      </p:graphicFrame>
      <p:sp>
        <p:nvSpPr>
          <p:cNvPr id="12" name="Dikdörtgen 11"/>
          <p:cNvSpPr/>
          <p:nvPr/>
        </p:nvSpPr>
        <p:spPr>
          <a:xfrm>
            <a:off x="384707" y="2932585"/>
            <a:ext cx="2970813" cy="246221"/>
          </a:xfrm>
          <a:prstGeom prst="rect">
            <a:avLst/>
          </a:prstGeom>
        </p:spPr>
        <p:txBody>
          <a:bodyPr wrap="none">
            <a:spAutoFit/>
          </a:bodyPr>
          <a:lstStyle/>
          <a:p>
            <a:pPr algn="just">
              <a:lnSpc>
                <a:spcPts val="1200"/>
              </a:lnSpc>
              <a:spcBef>
                <a:spcPts val="400"/>
              </a:spcBef>
              <a:spcAft>
                <a:spcPts val="400"/>
              </a:spcAft>
            </a:pPr>
            <a:r>
              <a:rPr lang="tr-TR" sz="2000" b="1" dirty="0">
                <a:solidFill>
                  <a:srgbClr val="0E16AE"/>
                </a:solidFill>
                <a:ea typeface="Calibri"/>
                <a:cs typeface="Times New Roman"/>
              </a:rPr>
              <a:t>İL </a:t>
            </a:r>
            <a:r>
              <a:rPr lang="tr-TR" sz="2000" b="1" dirty="0" smtClean="0">
                <a:solidFill>
                  <a:srgbClr val="0E16AE"/>
                </a:solidFill>
                <a:ea typeface="Calibri"/>
                <a:cs typeface="Times New Roman"/>
              </a:rPr>
              <a:t>EMNİYET MÜDÜRLÜĞÜ</a:t>
            </a:r>
            <a:endParaRPr lang="tr-TR" sz="2000" dirty="0">
              <a:ea typeface="Calibri"/>
              <a:cs typeface="Times New Roman"/>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055" y="5625622"/>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ikdörtgen 12"/>
          <p:cNvSpPr/>
          <p:nvPr/>
        </p:nvSpPr>
        <p:spPr>
          <a:xfrm>
            <a:off x="384472" y="1153910"/>
            <a:ext cx="4282583" cy="275460"/>
          </a:xfrm>
          <a:prstGeom prst="rect">
            <a:avLst/>
          </a:prstGeom>
        </p:spPr>
        <p:txBody>
          <a:bodyPr wrap="non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ÇEVRE </a:t>
            </a:r>
            <a:r>
              <a:rPr lang="tr-TR" sz="2000" b="1" dirty="0">
                <a:solidFill>
                  <a:srgbClr val="0E16AE"/>
                </a:solidFill>
                <a:ea typeface="Calibri"/>
                <a:cs typeface="Times New Roman"/>
              </a:rPr>
              <a:t>VE ŞEHİRCİLİK İL </a:t>
            </a:r>
            <a:r>
              <a:rPr lang="tr-TR" sz="2000" b="1" dirty="0" smtClean="0">
                <a:solidFill>
                  <a:srgbClr val="0E16AE"/>
                </a:solidFill>
                <a:ea typeface="Calibri"/>
                <a:cs typeface="Times New Roman"/>
              </a:rPr>
              <a:t>MÜDÜRLÜĞÜ</a:t>
            </a:r>
            <a:endParaRPr lang="tr-TR" sz="2000" dirty="0">
              <a:ea typeface="Calibri"/>
              <a:cs typeface="Times New Roman"/>
            </a:endParaRPr>
          </a:p>
        </p:txBody>
      </p:sp>
      <p:graphicFrame>
        <p:nvGraphicFramePr>
          <p:cNvPr id="14" name="Tablo 13"/>
          <p:cNvGraphicFramePr>
            <a:graphicFrameLocks noGrp="1"/>
          </p:cNvGraphicFramePr>
          <p:nvPr>
            <p:extLst>
              <p:ext uri="{D42A27DB-BD31-4B8C-83A1-F6EECF244321}">
                <p14:modId xmlns:p14="http://schemas.microsoft.com/office/powerpoint/2010/main" val="2306061353"/>
              </p:ext>
            </p:extLst>
          </p:nvPr>
        </p:nvGraphicFramePr>
        <p:xfrm>
          <a:off x="317001" y="3212975"/>
          <a:ext cx="8229600" cy="2520281"/>
        </p:xfrm>
        <a:graphic>
          <a:graphicData uri="http://schemas.openxmlformats.org/drawingml/2006/table">
            <a:tbl>
              <a:tblPr/>
              <a:tblGrid>
                <a:gridCol w="8229600"/>
              </a:tblGrid>
              <a:tr h="2520281">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Hudut noktalarında tehlikeli madde geçişlerinde sağlık birimleri ile ortak çalışmak.</a:t>
                      </a:r>
                    </a:p>
                    <a:p>
                      <a:pPr marL="342900" indent="-342900" algn="just">
                        <a:lnSpc>
                          <a:spcPct val="120000"/>
                        </a:lnSpc>
                        <a:spcAft>
                          <a:spcPts val="0"/>
                        </a:spcAft>
                        <a:buAutoNum type="arabicPeriod"/>
                      </a:pPr>
                      <a:r>
                        <a:rPr lang="tr-TR" sz="2000" dirty="0" smtClean="0">
                          <a:effectLst/>
                          <a:latin typeface="+mn-lt"/>
                          <a:ea typeface="Times New Roman"/>
                          <a:cs typeface="Calibri"/>
                        </a:rPr>
                        <a:t>Sağlık tesislerinin bulunduğu alanlarda (hasar görmüş hastaneler ve mobil sağlık üniteleri) güvenliği sağlamak.</a:t>
                      </a:r>
                    </a:p>
                    <a:p>
                      <a:pPr marL="342900" indent="-342900" algn="just">
                        <a:lnSpc>
                          <a:spcPct val="120000"/>
                        </a:lnSpc>
                        <a:spcAft>
                          <a:spcPts val="0"/>
                        </a:spcAft>
                        <a:buAutoNum type="arabicPeriod"/>
                      </a:pPr>
                      <a:r>
                        <a:rPr lang="tr-TR" sz="2000" dirty="0" smtClean="0">
                          <a:effectLst/>
                          <a:latin typeface="+mn-lt"/>
                          <a:ea typeface="Times New Roman"/>
                          <a:cs typeface="Calibri"/>
                        </a:rPr>
                        <a:t>Trafikte </a:t>
                      </a:r>
                      <a:r>
                        <a:rPr lang="tr-TR" sz="2000" dirty="0" err="1" smtClean="0">
                          <a:effectLst/>
                          <a:latin typeface="+mn-lt"/>
                          <a:ea typeface="Times New Roman"/>
                          <a:cs typeface="Calibri"/>
                        </a:rPr>
                        <a:t>önceliklendirme</a:t>
                      </a:r>
                      <a:r>
                        <a:rPr lang="tr-TR" sz="2000" dirty="0" smtClean="0">
                          <a:effectLst/>
                          <a:latin typeface="+mn-lt"/>
                          <a:ea typeface="Times New Roman"/>
                          <a:cs typeface="Calibri"/>
                        </a:rPr>
                        <a:t> ve güvenlik sağlamak.</a:t>
                      </a:r>
                    </a:p>
                    <a:p>
                      <a:pPr marL="342900" indent="-342900" algn="just">
                        <a:lnSpc>
                          <a:spcPct val="120000"/>
                        </a:lnSpc>
                        <a:spcAft>
                          <a:spcPts val="0"/>
                        </a:spcAft>
                        <a:buAutoNum type="arabicPeriod"/>
                      </a:pPr>
                      <a:r>
                        <a:rPr lang="tr-TR" sz="2000" dirty="0" smtClean="0">
                          <a:effectLst/>
                          <a:latin typeface="+mn-lt"/>
                          <a:ea typeface="Times New Roman"/>
                          <a:cs typeface="Calibri"/>
                        </a:rPr>
                        <a:t>Yaralıların tedavisi ve tahliyesi sırasındaki </a:t>
                      </a:r>
                      <a:r>
                        <a:rPr lang="tr-TR" sz="2000" dirty="0" err="1" smtClean="0">
                          <a:effectLst/>
                          <a:latin typeface="+mn-lt"/>
                          <a:ea typeface="Times New Roman"/>
                          <a:cs typeface="Calibri"/>
                        </a:rPr>
                        <a:t>kimliklendirme</a:t>
                      </a:r>
                      <a:r>
                        <a:rPr lang="tr-TR" sz="2000" dirty="0" smtClean="0">
                          <a:effectLst/>
                          <a:latin typeface="+mn-lt"/>
                          <a:ea typeface="Times New Roman"/>
                          <a:cs typeface="Calibri"/>
                        </a:rPr>
                        <a:t> işlemlerinde İl Sağlık Müdürlüğü ile koordinasyon sağlamak. </a:t>
                      </a:r>
                    </a:p>
                  </a:txBody>
                  <a:tcPr marL="89535" marR="89535" marT="0" marB="0">
                    <a:lnL>
                      <a:noFill/>
                    </a:lnL>
                    <a:lnR>
                      <a:noFill/>
                    </a:lnR>
                    <a:lnT>
                      <a:noFill/>
                    </a:lnT>
                    <a:lnB>
                      <a:noFill/>
                    </a:lnB>
                  </a:tcPr>
                </a:tc>
              </a:tr>
            </a:tbl>
          </a:graphicData>
        </a:graphic>
      </p:graphicFrame>
    </p:spTree>
    <p:extLst>
      <p:ext uri="{BB962C8B-B14F-4D97-AF65-F5344CB8AC3E}">
        <p14:creationId xmlns:p14="http://schemas.microsoft.com/office/powerpoint/2010/main" val="1902266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73274" y="575404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188640"/>
            <a:ext cx="8863602" cy="719329"/>
          </a:xfrm>
          <a:prstGeom prst="rect">
            <a:avLst/>
          </a:prstGeom>
        </p:spPr>
      </p:pic>
      <p:sp>
        <p:nvSpPr>
          <p:cNvPr id="2" name="1 Başlık"/>
          <p:cNvSpPr>
            <a:spLocks noGrp="1"/>
          </p:cNvSpPr>
          <p:nvPr>
            <p:ph type="ctrTitle" idx="4294967295"/>
          </p:nvPr>
        </p:nvSpPr>
        <p:spPr>
          <a:xfrm>
            <a:off x="179512" y="285751"/>
            <a:ext cx="8064376" cy="550961"/>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733256"/>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Times New Roman" pitchFamily="18" charset="0"/>
              <a:cs typeface="Times New Roman" pitchFamily="18" charset="0"/>
            </a:endParaRPr>
          </a:p>
        </p:txBody>
      </p:sp>
      <p:sp>
        <p:nvSpPr>
          <p:cNvPr id="10" name="9 Metin kutusu"/>
          <p:cNvSpPr txBox="1"/>
          <p:nvPr/>
        </p:nvSpPr>
        <p:spPr>
          <a:xfrm>
            <a:off x="168524" y="5913651"/>
            <a:ext cx="6048672" cy="400110"/>
          </a:xfrm>
          <a:prstGeom prst="rect">
            <a:avLst/>
          </a:prstGeom>
          <a:noFill/>
        </p:spPr>
        <p:txBody>
          <a:bodyPr wrap="square" rtlCol="0" anchor="ctr">
            <a:spAutoFit/>
          </a:bodyPr>
          <a:lstStyle/>
          <a:p>
            <a:r>
              <a:rPr lang="tr-TR" sz="2000" dirty="0" smtClean="0">
                <a:solidFill>
                  <a:prstClr val="white">
                    <a:lumMod val="65000"/>
                  </a:prstClr>
                </a:solidFill>
                <a:latin typeface="Times New Roman" pitchFamily="18" charset="0"/>
                <a:cs typeface="Times New Roman" pitchFamily="18" charset="0"/>
              </a:rPr>
              <a:t>ANTALYA İL SAĞLIK MÜDÜRLÜĞÜ</a:t>
            </a:r>
          </a:p>
        </p:txBody>
      </p:sp>
      <p:graphicFrame>
        <p:nvGraphicFramePr>
          <p:cNvPr id="6" name="Tablo 5"/>
          <p:cNvGraphicFramePr>
            <a:graphicFrameLocks noGrp="1"/>
          </p:cNvGraphicFramePr>
          <p:nvPr>
            <p:extLst>
              <p:ext uri="{D42A27DB-BD31-4B8C-83A1-F6EECF244321}">
                <p14:modId xmlns:p14="http://schemas.microsoft.com/office/powerpoint/2010/main" val="1695241827"/>
              </p:ext>
            </p:extLst>
          </p:nvPr>
        </p:nvGraphicFramePr>
        <p:xfrm>
          <a:off x="258242" y="1340768"/>
          <a:ext cx="8229600" cy="634447"/>
        </p:xfrm>
        <a:graphic>
          <a:graphicData uri="http://schemas.openxmlformats.org/drawingml/2006/table">
            <a:tbl>
              <a:tblPr/>
              <a:tblGrid>
                <a:gridCol w="8229600"/>
              </a:tblGrid>
              <a:tr h="634447">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Bölge referans kan merkezlerinde kan ve kan bileşeni ürünlerini sürekli hazır halde bulundurmak ve kapasitelerini arttırmak.</a:t>
                      </a:r>
                    </a:p>
                  </a:txBody>
                  <a:tcPr marL="89535" marR="89535" marT="0" marB="0">
                    <a:lnL>
                      <a:noFill/>
                    </a:lnL>
                    <a:lnR>
                      <a:noFill/>
                    </a:lnR>
                    <a:lnT>
                      <a:noFill/>
                    </a:lnT>
                    <a:lnB>
                      <a:noFill/>
                    </a:lnB>
                  </a:tcPr>
                </a:tc>
              </a:tr>
            </a:tbl>
          </a:graphicData>
        </a:graphic>
      </p:graphicFrame>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055" y="5625622"/>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ikdörtgen 12"/>
          <p:cNvSpPr/>
          <p:nvPr/>
        </p:nvSpPr>
        <p:spPr>
          <a:xfrm>
            <a:off x="254592" y="1047710"/>
            <a:ext cx="4022320" cy="275460"/>
          </a:xfrm>
          <a:prstGeom prst="rect">
            <a:avLst/>
          </a:prstGeom>
        </p:spPr>
        <p:txBody>
          <a:bodyPr wrap="none">
            <a:spAutoFit/>
          </a:bodyPr>
          <a:lstStyle/>
          <a:p>
            <a:pPr algn="just">
              <a:lnSpc>
                <a:spcPts val="1200"/>
              </a:lnSpc>
              <a:spcBef>
                <a:spcPts val="400"/>
              </a:spcBef>
              <a:spcAft>
                <a:spcPts val="400"/>
              </a:spcAft>
            </a:pPr>
            <a:r>
              <a:rPr lang="tr-TR" sz="2000" b="1" dirty="0">
                <a:solidFill>
                  <a:srgbClr val="0E16AE"/>
                </a:solidFill>
                <a:ea typeface="Calibri"/>
                <a:cs typeface="Times New Roman"/>
              </a:rPr>
              <a:t>TÜRK KIZILAYI BÖLGE KAN MERKEZİ </a:t>
            </a:r>
            <a:endParaRPr lang="tr-TR" sz="2000" dirty="0">
              <a:ea typeface="Calibri"/>
              <a:cs typeface="Times New Roman"/>
            </a:endParaRPr>
          </a:p>
        </p:txBody>
      </p:sp>
      <p:graphicFrame>
        <p:nvGraphicFramePr>
          <p:cNvPr id="14" name="Tablo 13"/>
          <p:cNvGraphicFramePr>
            <a:graphicFrameLocks noGrp="1"/>
          </p:cNvGraphicFramePr>
          <p:nvPr>
            <p:extLst>
              <p:ext uri="{D42A27DB-BD31-4B8C-83A1-F6EECF244321}">
                <p14:modId xmlns:p14="http://schemas.microsoft.com/office/powerpoint/2010/main" val="1668959161"/>
              </p:ext>
            </p:extLst>
          </p:nvPr>
        </p:nvGraphicFramePr>
        <p:xfrm>
          <a:off x="186318" y="2420888"/>
          <a:ext cx="8229600" cy="914400"/>
        </p:xfrm>
        <a:graphic>
          <a:graphicData uri="http://schemas.openxmlformats.org/drawingml/2006/table">
            <a:tbl>
              <a:tblPr/>
              <a:tblGrid>
                <a:gridCol w="8229600"/>
              </a:tblGrid>
              <a:tr h="904306">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Afet ve acil durumlarda rutin hastane hizmetlerinin aksamadan devam etmesi için gerekli planlamaların ve çalışmaların yapılmasını sağlamak. </a:t>
                      </a:r>
                    </a:p>
                    <a:p>
                      <a:pPr marL="342900" indent="-342900" algn="just">
                        <a:lnSpc>
                          <a:spcPct val="100000"/>
                        </a:lnSpc>
                        <a:spcAft>
                          <a:spcPts val="0"/>
                        </a:spcAft>
                        <a:buAutoNum type="arabicPeriod"/>
                      </a:pPr>
                      <a:r>
                        <a:rPr lang="tr-TR" sz="2000" dirty="0" smtClean="0">
                          <a:effectLst/>
                          <a:latin typeface="+mn-lt"/>
                          <a:ea typeface="Times New Roman"/>
                          <a:cs typeface="Calibri"/>
                        </a:rPr>
                        <a:t>Seyyar hastanelerde ihtiyaç halinde personel, lojistik vb. desteği sağlamak.</a:t>
                      </a:r>
                    </a:p>
                  </a:txBody>
                  <a:tcPr marL="89535" marR="89535" marT="0" marB="0">
                    <a:lnL>
                      <a:noFill/>
                    </a:lnL>
                    <a:lnR>
                      <a:noFill/>
                    </a:lnR>
                    <a:lnT>
                      <a:noFill/>
                    </a:lnT>
                    <a:lnB>
                      <a:noFill/>
                    </a:lnB>
                  </a:tcPr>
                </a:tc>
              </a:tr>
            </a:tbl>
          </a:graphicData>
        </a:graphic>
      </p:graphicFrame>
      <p:sp>
        <p:nvSpPr>
          <p:cNvPr id="15" name="Dikdörtgen 14"/>
          <p:cNvSpPr/>
          <p:nvPr/>
        </p:nvSpPr>
        <p:spPr>
          <a:xfrm>
            <a:off x="186318" y="2104426"/>
            <a:ext cx="1886157" cy="275460"/>
          </a:xfrm>
          <a:prstGeom prst="rect">
            <a:avLst/>
          </a:prstGeom>
        </p:spPr>
        <p:txBody>
          <a:bodyPr wrap="non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ÜNİVERSİTELER </a:t>
            </a:r>
            <a:endParaRPr lang="tr-TR" sz="2000" dirty="0">
              <a:ea typeface="Calibri"/>
              <a:cs typeface="Times New Roman"/>
            </a:endParaRPr>
          </a:p>
        </p:txBody>
      </p:sp>
      <p:sp>
        <p:nvSpPr>
          <p:cNvPr id="16" name="Dikdörtgen 15"/>
          <p:cNvSpPr/>
          <p:nvPr/>
        </p:nvSpPr>
        <p:spPr>
          <a:xfrm>
            <a:off x="992682" y="3573016"/>
            <a:ext cx="242374" cy="275460"/>
          </a:xfrm>
          <a:prstGeom prst="rect">
            <a:avLst/>
          </a:prstGeom>
        </p:spPr>
        <p:txBody>
          <a:bodyPr wrap="non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 </a:t>
            </a:r>
            <a:endParaRPr lang="tr-TR" sz="2000" dirty="0">
              <a:ea typeface="Calibri"/>
              <a:cs typeface="Times New Roman"/>
            </a:endParaRPr>
          </a:p>
        </p:txBody>
      </p:sp>
      <p:sp>
        <p:nvSpPr>
          <p:cNvPr id="17" name="Dikdörtgen 16"/>
          <p:cNvSpPr/>
          <p:nvPr/>
        </p:nvSpPr>
        <p:spPr>
          <a:xfrm>
            <a:off x="200463" y="3552573"/>
            <a:ext cx="1650067" cy="246221"/>
          </a:xfrm>
          <a:prstGeom prst="rect">
            <a:avLst/>
          </a:prstGeom>
        </p:spPr>
        <p:txBody>
          <a:bodyPr wrap="none">
            <a:spAutoFit/>
          </a:bodyPr>
          <a:lstStyle/>
          <a:p>
            <a:pPr algn="just">
              <a:lnSpc>
                <a:spcPts val="1200"/>
              </a:lnSpc>
              <a:spcBef>
                <a:spcPts val="400"/>
              </a:spcBef>
              <a:spcAft>
                <a:spcPts val="400"/>
              </a:spcAft>
            </a:pPr>
            <a:r>
              <a:rPr lang="tr-TR" sz="2000" b="1" dirty="0" smtClean="0">
                <a:solidFill>
                  <a:srgbClr val="0E16AE"/>
                </a:solidFill>
                <a:ea typeface="Calibri"/>
                <a:cs typeface="Times New Roman"/>
              </a:rPr>
              <a:t>ÖZEL </a:t>
            </a:r>
            <a:r>
              <a:rPr lang="tr-TR" sz="2000" b="1" dirty="0">
                <a:solidFill>
                  <a:srgbClr val="0E16AE"/>
                </a:solidFill>
                <a:ea typeface="Calibri"/>
                <a:cs typeface="Times New Roman"/>
              </a:rPr>
              <a:t>SEKTÖR </a:t>
            </a:r>
            <a:endParaRPr lang="tr-TR" sz="2000" dirty="0">
              <a:ea typeface="Calibri"/>
              <a:cs typeface="Times New Roman"/>
            </a:endParaRPr>
          </a:p>
        </p:txBody>
      </p:sp>
      <p:graphicFrame>
        <p:nvGraphicFramePr>
          <p:cNvPr id="18" name="Tablo 17"/>
          <p:cNvGraphicFramePr>
            <a:graphicFrameLocks noGrp="1"/>
          </p:cNvGraphicFramePr>
          <p:nvPr>
            <p:extLst>
              <p:ext uri="{D42A27DB-BD31-4B8C-83A1-F6EECF244321}">
                <p14:modId xmlns:p14="http://schemas.microsoft.com/office/powerpoint/2010/main" val="1675181034"/>
              </p:ext>
            </p:extLst>
          </p:nvPr>
        </p:nvGraphicFramePr>
        <p:xfrm>
          <a:off x="283505" y="3830370"/>
          <a:ext cx="8229600" cy="688282"/>
        </p:xfrm>
        <a:graphic>
          <a:graphicData uri="http://schemas.openxmlformats.org/drawingml/2006/table">
            <a:tbl>
              <a:tblPr/>
              <a:tblGrid>
                <a:gridCol w="8229600"/>
              </a:tblGrid>
              <a:tr h="688282">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Özel sağlık merkezleri ve özel hastaneler, ihtiyaç durumunda kaynaklarını kullanıma hazır hale  getirmek ve kapasite/yetenek artışına gitmek. </a:t>
                      </a:r>
                    </a:p>
                  </a:txBody>
                  <a:tcPr marL="89535" marR="89535" marT="0" marB="0">
                    <a:lnL>
                      <a:noFill/>
                    </a:lnL>
                    <a:lnR>
                      <a:noFill/>
                    </a:lnR>
                    <a:lnT>
                      <a:noFill/>
                    </a:lnT>
                    <a:lnB>
                      <a:noFill/>
                    </a:lnB>
                  </a:tcPr>
                </a:tc>
              </a:tr>
            </a:tbl>
          </a:graphicData>
        </a:graphic>
      </p:graphicFrame>
      <p:sp>
        <p:nvSpPr>
          <p:cNvPr id="19" name="Dikdörtgen 18"/>
          <p:cNvSpPr/>
          <p:nvPr/>
        </p:nvSpPr>
        <p:spPr>
          <a:xfrm>
            <a:off x="199340" y="4653136"/>
            <a:ext cx="3891258" cy="246221"/>
          </a:xfrm>
          <a:prstGeom prst="rect">
            <a:avLst/>
          </a:prstGeom>
        </p:spPr>
        <p:txBody>
          <a:bodyPr wrap="none">
            <a:spAutoFit/>
          </a:bodyPr>
          <a:lstStyle/>
          <a:p>
            <a:pPr algn="just">
              <a:lnSpc>
                <a:spcPts val="1200"/>
              </a:lnSpc>
              <a:spcBef>
                <a:spcPts val="400"/>
              </a:spcBef>
              <a:spcAft>
                <a:spcPts val="400"/>
              </a:spcAft>
            </a:pPr>
            <a:r>
              <a:rPr lang="tr-TR" sz="2000" b="1" dirty="0">
                <a:solidFill>
                  <a:srgbClr val="0E16AE"/>
                </a:solidFill>
                <a:ea typeface="Calibri"/>
                <a:cs typeface="Times New Roman"/>
              </a:rPr>
              <a:t>SİVİL TOPLUM KURULUŞLARI (</a:t>
            </a:r>
            <a:r>
              <a:rPr lang="tr-TR" sz="2000" b="1" dirty="0" smtClean="0">
                <a:solidFill>
                  <a:srgbClr val="0E16AE"/>
                </a:solidFill>
                <a:ea typeface="Calibri"/>
                <a:cs typeface="Times New Roman"/>
              </a:rPr>
              <a:t>STK) </a:t>
            </a:r>
            <a:endParaRPr lang="tr-TR" sz="2000" dirty="0">
              <a:ea typeface="Calibri"/>
              <a:cs typeface="Times New Roman"/>
            </a:endParaRPr>
          </a:p>
        </p:txBody>
      </p:sp>
      <p:graphicFrame>
        <p:nvGraphicFramePr>
          <p:cNvPr id="20" name="Tablo 19"/>
          <p:cNvGraphicFramePr>
            <a:graphicFrameLocks noGrp="1"/>
          </p:cNvGraphicFramePr>
          <p:nvPr>
            <p:extLst>
              <p:ext uri="{D42A27DB-BD31-4B8C-83A1-F6EECF244321}">
                <p14:modId xmlns:p14="http://schemas.microsoft.com/office/powerpoint/2010/main" val="3722770932"/>
              </p:ext>
            </p:extLst>
          </p:nvPr>
        </p:nvGraphicFramePr>
        <p:xfrm>
          <a:off x="161859" y="4947593"/>
          <a:ext cx="8229600" cy="761891"/>
        </p:xfrm>
        <a:graphic>
          <a:graphicData uri="http://schemas.openxmlformats.org/drawingml/2006/table">
            <a:tbl>
              <a:tblPr/>
              <a:tblGrid>
                <a:gridCol w="8229600"/>
              </a:tblGrid>
              <a:tr h="761891">
                <a:tc>
                  <a:txBody>
                    <a:bodyPr/>
                    <a:lstStyle/>
                    <a:p>
                      <a:pPr marL="342900" indent="-342900" algn="just">
                        <a:lnSpc>
                          <a:spcPct val="100000"/>
                        </a:lnSpc>
                        <a:spcAft>
                          <a:spcPts val="0"/>
                        </a:spcAft>
                        <a:buAutoNum type="arabicPeriod"/>
                      </a:pPr>
                      <a:r>
                        <a:rPr lang="tr-TR" sz="2000" dirty="0" smtClean="0">
                          <a:effectLst/>
                          <a:latin typeface="+mn-lt"/>
                          <a:ea typeface="Times New Roman"/>
                          <a:cs typeface="Calibri"/>
                        </a:rPr>
                        <a:t>AFAD tarafından akredite edilmiş STK </a:t>
                      </a:r>
                      <a:r>
                        <a:rPr lang="tr-TR" sz="2000" dirty="0" err="1" smtClean="0">
                          <a:effectLst/>
                          <a:latin typeface="+mn-lt"/>
                          <a:ea typeface="Times New Roman"/>
                          <a:cs typeface="Calibri"/>
                        </a:rPr>
                        <a:t>lardır</a:t>
                      </a:r>
                      <a:r>
                        <a:rPr lang="tr-TR" sz="2000" dirty="0" smtClean="0">
                          <a:effectLst/>
                          <a:latin typeface="+mn-lt"/>
                          <a:ea typeface="Times New Roman"/>
                          <a:cs typeface="Calibri"/>
                        </a:rPr>
                        <a:t>. İl Sağlık </a:t>
                      </a:r>
                      <a:r>
                        <a:rPr lang="tr-TR" sz="2000" dirty="0" err="1" smtClean="0">
                          <a:effectLst/>
                          <a:latin typeface="+mn-lt"/>
                          <a:ea typeface="Times New Roman"/>
                          <a:cs typeface="Calibri"/>
                        </a:rPr>
                        <a:t>Müdürlüğüncce</a:t>
                      </a:r>
                      <a:r>
                        <a:rPr lang="tr-TR" sz="2000" dirty="0" smtClean="0">
                          <a:effectLst/>
                          <a:latin typeface="+mn-lt"/>
                          <a:ea typeface="Times New Roman"/>
                          <a:cs typeface="Calibri"/>
                        </a:rPr>
                        <a:t> sağlıkla ilgili verilen görevleri yerine getirmek. </a:t>
                      </a:r>
                    </a:p>
                  </a:txBody>
                  <a:tcPr marL="89535" marR="89535" marT="0" marB="0">
                    <a:lnL>
                      <a:noFill/>
                    </a:lnL>
                    <a:lnR>
                      <a:noFill/>
                    </a:lnR>
                    <a:lnT>
                      <a:noFill/>
                    </a:lnT>
                    <a:lnB>
                      <a:noFill/>
                    </a:lnB>
                  </a:tcPr>
                </a:tc>
              </a:tr>
            </a:tbl>
          </a:graphicData>
        </a:graphic>
      </p:graphicFrame>
    </p:spTree>
    <p:extLst>
      <p:ext uri="{BB962C8B-B14F-4D97-AF65-F5344CB8AC3E}">
        <p14:creationId xmlns:p14="http://schemas.microsoft.com/office/powerpoint/2010/main" val="1603991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5 Resim" descr="DSC_0023_0.tmp"/>
          <p:cNvPicPr>
            <a:picLocks noChangeAspect="1"/>
          </p:cNvPicPr>
          <p:nvPr/>
        </p:nvPicPr>
        <p:blipFill>
          <a:blip r:embed="rId3" cstate="print">
            <a:lum bright="62000" contrast="-58000"/>
          </a:blip>
          <a:srcRect/>
          <a:stretch>
            <a:fillRect/>
          </a:stretch>
        </p:blipFill>
        <p:spPr bwMode="auto">
          <a:xfrm>
            <a:off x="0" y="-315912"/>
            <a:ext cx="9144002" cy="7173912"/>
          </a:xfrm>
          <a:prstGeom prst="rect">
            <a:avLst/>
          </a:prstGeom>
          <a:noFill/>
          <a:ln w="9525">
            <a:noFill/>
            <a:miter lim="800000"/>
            <a:headEnd/>
            <a:tailEnd/>
          </a:ln>
          <a:effectLst>
            <a:glow rad="139700">
              <a:schemeClr val="accent2">
                <a:satMod val="175000"/>
                <a:alpha val="40000"/>
              </a:schemeClr>
            </a:glow>
          </a:effectLst>
        </p:spPr>
      </p:pic>
      <p:pic>
        <p:nvPicPr>
          <p:cNvPr id="14338" name="9 Resim" descr="2.png"/>
          <p:cNvPicPr>
            <a:picLocks noChangeAspect="1"/>
          </p:cNvPicPr>
          <p:nvPr/>
        </p:nvPicPr>
        <p:blipFill>
          <a:blip r:embed="rId4" cstate="print"/>
          <a:srcRect/>
          <a:stretch>
            <a:fillRect/>
          </a:stretch>
        </p:blipFill>
        <p:spPr bwMode="auto">
          <a:xfrm>
            <a:off x="0" y="-315913"/>
            <a:ext cx="9144000" cy="6858001"/>
          </a:xfrm>
          <a:prstGeom prst="rect">
            <a:avLst/>
          </a:prstGeom>
          <a:noFill/>
          <a:ln w="9525">
            <a:noFill/>
            <a:miter lim="800000"/>
            <a:headEnd/>
            <a:tailEnd/>
          </a:ln>
        </p:spPr>
      </p:pic>
      <p:pic>
        <p:nvPicPr>
          <p:cNvPr id="5" name="7 Resim" descr="6.png"/>
          <p:cNvPicPr>
            <a:picLocks noChangeAspect="1"/>
          </p:cNvPicPr>
          <p:nvPr/>
        </p:nvPicPr>
        <p:blipFill>
          <a:blip r:embed="rId5" cstate="print"/>
          <a:srcRect/>
          <a:stretch>
            <a:fillRect/>
          </a:stretch>
        </p:blipFill>
        <p:spPr bwMode="auto">
          <a:xfrm>
            <a:off x="0" y="1124744"/>
            <a:ext cx="8826500" cy="719138"/>
          </a:xfrm>
          <a:prstGeom prst="rect">
            <a:avLst/>
          </a:prstGeom>
          <a:noFill/>
          <a:ln w="9525">
            <a:noFill/>
            <a:miter lim="800000"/>
            <a:headEnd/>
            <a:tailEnd/>
          </a:ln>
          <a:effectLst>
            <a:reflection blurRad="6350" stA="50000" endA="295" endPos="92000" dist="101600" dir="5400000" sy="-100000" algn="bl" rotWithShape="0"/>
          </a:effectLst>
        </p:spPr>
      </p:pic>
      <p:sp>
        <p:nvSpPr>
          <p:cNvPr id="3" name="Metin kutusu 2"/>
          <p:cNvSpPr txBox="1"/>
          <p:nvPr/>
        </p:nvSpPr>
        <p:spPr>
          <a:xfrm>
            <a:off x="33800" y="1124744"/>
            <a:ext cx="9144000" cy="1877437"/>
          </a:xfrm>
          <a:prstGeom prst="rect">
            <a:avLst/>
          </a:prstGeom>
          <a:noFill/>
        </p:spPr>
        <p:txBody>
          <a:bodyPr wrap="square" anchor="ctr">
            <a:spAutoFit/>
          </a:bodyPr>
          <a:lstStyle/>
          <a:p>
            <a:pPr algn="ctr">
              <a:defRPr/>
            </a:pPr>
            <a:r>
              <a:rPr lang="tr-TR"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Teşekkür ederim</a:t>
            </a:r>
            <a:r>
              <a:rPr lang="tr-TR" sz="3200" b="1" dirty="0" smtClean="0">
                <a:solidFill>
                  <a:schemeClr val="bg1"/>
                </a:solidFill>
                <a:effectLst>
                  <a:outerShdw blurRad="38100" dist="38100" dir="2700000" algn="tl">
                    <a:srgbClr val="000000">
                      <a:alpha val="43137"/>
                    </a:srgbClr>
                  </a:outerShdw>
                </a:effectLst>
                <a:cs typeface="Times New Roman" pitchFamily="18" charset="0"/>
              </a:rPr>
              <a:t>.</a:t>
            </a:r>
          </a:p>
          <a:p>
            <a:pPr algn="ctr">
              <a:defRPr/>
            </a:pPr>
            <a:endParaRPr lang="tr-TR"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tr-TR"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endParaRPr lang="tr-TR"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2 Alt Başlık"/>
          <p:cNvSpPr>
            <a:spLocks noGrp="1"/>
          </p:cNvSpPr>
          <p:nvPr>
            <p:ph type="subTitle" idx="1"/>
          </p:nvPr>
        </p:nvSpPr>
        <p:spPr>
          <a:xfrm>
            <a:off x="0" y="1928801"/>
            <a:ext cx="8929718" cy="4050963"/>
          </a:xfrm>
        </p:spPr>
        <p:txBody>
          <a:bodyPr>
            <a:normAutofit/>
          </a:bodyPr>
          <a:lstStyle/>
          <a:p>
            <a:pPr algn="l"/>
            <a:endParaRPr lang="tr-TR" sz="2000" dirty="0">
              <a:solidFill>
                <a:schemeClr val="bg1"/>
              </a:solidFill>
              <a:latin typeface="Times New Roman" pitchFamily="18" charset="0"/>
              <a:cs typeface="Times New Roman" pitchFamily="18" charset="0"/>
            </a:endParaRPr>
          </a:p>
          <a:p>
            <a:pPr algn="l"/>
            <a:r>
              <a:rPr lang="tr-TR" sz="2000" dirty="0" smtClean="0">
                <a:solidFill>
                  <a:schemeClr val="bg1"/>
                </a:solidFill>
                <a:latin typeface="Times New Roman" pitchFamily="18" charset="0"/>
                <a:cs typeface="Times New Roman" pitchFamily="18" charset="0"/>
              </a:rPr>
              <a:t>				</a:t>
            </a:r>
            <a:r>
              <a:rPr lang="tr-TR" sz="2800" b="1" dirty="0" smtClean="0">
                <a:solidFill>
                  <a:schemeClr val="bg1"/>
                </a:solidFill>
                <a:latin typeface="Times New Roman" pitchFamily="18" charset="0"/>
                <a:cs typeface="Times New Roman" pitchFamily="18" charset="0"/>
              </a:rPr>
              <a:t>Nursel ACAR</a:t>
            </a:r>
          </a:p>
          <a:p>
            <a:pPr algn="l"/>
            <a:r>
              <a:rPr lang="tr-TR" sz="2800" b="1" dirty="0" smtClean="0">
                <a:solidFill>
                  <a:schemeClr val="bg1"/>
                </a:solidFill>
                <a:latin typeface="Times New Roman" pitchFamily="18" charset="0"/>
                <a:cs typeface="Times New Roman" pitchFamily="18" charset="0"/>
              </a:rPr>
              <a:t>				Sivil Savunma Uzmanı</a:t>
            </a:r>
          </a:p>
          <a:p>
            <a:pPr algn="l"/>
            <a:endParaRPr lang="tr-TR" sz="2400" dirty="0" smtClean="0">
              <a:solidFill>
                <a:schemeClr val="bg1"/>
              </a:solidFill>
              <a:latin typeface="Times New Roman" pitchFamily="18" charset="0"/>
              <a:cs typeface="Times New Roman" pitchFamily="18" charset="0"/>
            </a:endParaRPr>
          </a:p>
          <a:p>
            <a:pPr algn="l"/>
            <a:endParaRPr lang="tr-TR" sz="2400" dirty="0">
              <a:solidFill>
                <a:schemeClr val="bg1"/>
              </a:solidFill>
              <a:latin typeface="Times New Roman" pitchFamily="18" charset="0"/>
              <a:cs typeface="Times New Roman" pitchFamily="18" charset="0"/>
            </a:endParaRPr>
          </a:p>
          <a:p>
            <a:pPr algn="l"/>
            <a:endParaRPr lang="tr-TR" sz="2400" dirty="0" smtClean="0">
              <a:solidFill>
                <a:schemeClr val="bg1"/>
              </a:solidFill>
              <a:latin typeface="Times New Roman" pitchFamily="18" charset="0"/>
              <a:cs typeface="Times New Roman" pitchFamily="18" charset="0"/>
            </a:endParaRPr>
          </a:p>
          <a:p>
            <a:pPr algn="l"/>
            <a:endParaRPr lang="tr-TR" sz="2400" dirty="0">
              <a:solidFill>
                <a:schemeClr val="bg1"/>
              </a:solidFill>
              <a:latin typeface="Times New Roman" pitchFamily="18" charset="0"/>
              <a:cs typeface="Times New Roman" pitchFamily="18" charset="0"/>
            </a:endParaRPr>
          </a:p>
          <a:p>
            <a:pPr algn="l"/>
            <a:r>
              <a:rPr lang="tr-TR" sz="2800" b="1" dirty="0" smtClean="0">
                <a:solidFill>
                  <a:schemeClr val="tx1"/>
                </a:solidFill>
                <a:latin typeface="Times New Roman" pitchFamily="18" charset="0"/>
                <a:cs typeface="Times New Roman" pitchFamily="18" charset="0"/>
              </a:rPr>
              <a:t>Sivil Savunma ve Seferberlik Hizmetleri Birimi</a:t>
            </a:r>
          </a:p>
          <a:p>
            <a:pPr algn="l"/>
            <a:endParaRPr lang="tr-TR" sz="2000" dirty="0">
              <a:solidFill>
                <a:schemeClr val="bg1"/>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794" y="5144446"/>
            <a:ext cx="1517705" cy="132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61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585789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ctrTitle"/>
          </p:nvPr>
        </p:nvSpPr>
        <p:spPr>
          <a:xfrm>
            <a:off x="251520" y="285728"/>
            <a:ext cx="8206680" cy="714380"/>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178278" y="5978443"/>
            <a:ext cx="6409946" cy="478225"/>
          </a:xfrm>
        </p:spPr>
        <p:txBody>
          <a:bodyPr>
            <a:normAutofit/>
          </a:bodyPr>
          <a:lstStyle/>
          <a:p>
            <a:pPr algn="l"/>
            <a:r>
              <a:rPr lang="tr-TR" sz="2000" dirty="0" smtClean="0">
                <a:latin typeface="Times New Roman" pitchFamily="18" charset="0"/>
                <a:cs typeface="Times New Roman" pitchFamily="18" charset="0"/>
              </a:rPr>
              <a:t>ANTALYA İL SAĞLIK MÜDÜRLÜĞÜ</a:t>
            </a:r>
            <a:endParaRPr lang="tr-TR" sz="2000" dirty="0">
              <a:latin typeface="Times New Roman" pitchFamily="18" charset="0"/>
              <a:cs typeface="Times New Roman" pitchFamily="18" charset="0"/>
            </a:endParaRPr>
          </a:p>
        </p:txBody>
      </p:sp>
      <p:sp>
        <p:nvSpPr>
          <p:cNvPr id="4" name="Dikdörtgen 3"/>
          <p:cNvSpPr/>
          <p:nvPr/>
        </p:nvSpPr>
        <p:spPr>
          <a:xfrm>
            <a:off x="6516216" y="5661248"/>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pic>
        <p:nvPicPr>
          <p:cNvPr id="2050" name="Picture 2" descr="Z:\masabaşı tatbikatı afad\foto\UMKE2.jpg"/>
          <p:cNvPicPr>
            <a:picLocks noChangeAspect="1" noChangeArrowheads="1"/>
          </p:cNvPicPr>
          <p:nvPr/>
        </p:nvPicPr>
        <p:blipFill>
          <a:blip r:embed="rId5" cstate="print"/>
          <a:srcRect/>
          <a:stretch>
            <a:fillRect/>
          </a:stretch>
        </p:blipFill>
        <p:spPr bwMode="auto">
          <a:xfrm>
            <a:off x="395536" y="4149080"/>
            <a:ext cx="8280920" cy="1656184"/>
          </a:xfrm>
          <a:prstGeom prst="rect">
            <a:avLst/>
          </a:prstGeom>
          <a:noFill/>
        </p:spPr>
      </p:pic>
      <p:sp>
        <p:nvSpPr>
          <p:cNvPr id="14" name="17 Metin kutusu"/>
          <p:cNvSpPr txBox="1"/>
          <p:nvPr/>
        </p:nvSpPr>
        <p:spPr>
          <a:xfrm>
            <a:off x="2123728" y="1023119"/>
            <a:ext cx="4104456" cy="461665"/>
          </a:xfrm>
          <a:prstGeom prst="rect">
            <a:avLst/>
          </a:prstGeom>
          <a:noFill/>
        </p:spPr>
        <p:txBody>
          <a:bodyPr wrap="square" rtlCol="0">
            <a:spAutoFit/>
          </a:bodyPr>
          <a:lstStyle/>
          <a:p>
            <a:r>
              <a:rPr lang="tr-TR" sz="2400" b="1"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
        <p:nvSpPr>
          <p:cNvPr id="13" name="Yuvarlatılmış Dikdörtgen 12"/>
          <p:cNvSpPr/>
          <p:nvPr/>
        </p:nvSpPr>
        <p:spPr>
          <a:xfrm>
            <a:off x="1043608" y="1412776"/>
            <a:ext cx="7128792" cy="6644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smtClean="0"/>
              <a:t>TÜRKİYE AFET MÜDAHALE PLANI (TAMP)</a:t>
            </a:r>
            <a:endParaRPr lang="tr-TR" sz="2400" b="1" dirty="0"/>
          </a:p>
        </p:txBody>
      </p:sp>
      <p:sp>
        <p:nvSpPr>
          <p:cNvPr id="15" name="Aşağı Ok 14"/>
          <p:cNvSpPr/>
          <p:nvPr/>
        </p:nvSpPr>
        <p:spPr>
          <a:xfrm>
            <a:off x="1588373" y="2132856"/>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6" name="Yuvarlatılmış Dikdörtgen 15"/>
          <p:cNvSpPr/>
          <p:nvPr/>
        </p:nvSpPr>
        <p:spPr>
          <a:xfrm>
            <a:off x="642349" y="2564904"/>
            <a:ext cx="2324096" cy="4320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400" b="1" dirty="0" smtClean="0"/>
              <a:t>ULUSAL DÜZEY</a:t>
            </a:r>
            <a:endParaRPr lang="tr-TR" sz="2400" b="1" dirty="0"/>
          </a:p>
        </p:txBody>
      </p:sp>
      <p:sp>
        <p:nvSpPr>
          <p:cNvPr id="17" name="Oval 16"/>
          <p:cNvSpPr/>
          <p:nvPr/>
        </p:nvSpPr>
        <p:spPr>
          <a:xfrm>
            <a:off x="1043608" y="3140968"/>
            <a:ext cx="1440160" cy="1440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smtClean="0"/>
              <a:t>Ulusal Düzey Hizmet Grubu Planları</a:t>
            </a:r>
            <a:endParaRPr lang="tr-TR" sz="1400" b="1" dirty="0"/>
          </a:p>
        </p:txBody>
      </p:sp>
      <p:sp>
        <p:nvSpPr>
          <p:cNvPr id="18" name="Aşağı Ok 17"/>
          <p:cNvSpPr/>
          <p:nvPr/>
        </p:nvSpPr>
        <p:spPr>
          <a:xfrm>
            <a:off x="6516216" y="2132856"/>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9" name="Yuvarlatılmış Dikdörtgen 18"/>
          <p:cNvSpPr/>
          <p:nvPr/>
        </p:nvSpPr>
        <p:spPr>
          <a:xfrm>
            <a:off x="4932040" y="2564904"/>
            <a:ext cx="3549511"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t>YEREL DÜZEY</a:t>
            </a:r>
            <a:endParaRPr lang="tr-TR" sz="2400" b="1" dirty="0"/>
          </a:p>
        </p:txBody>
      </p:sp>
      <p:sp>
        <p:nvSpPr>
          <p:cNvPr id="20" name="Oval 19"/>
          <p:cNvSpPr/>
          <p:nvPr/>
        </p:nvSpPr>
        <p:spPr>
          <a:xfrm>
            <a:off x="4788184" y="3068960"/>
            <a:ext cx="1440000" cy="1440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smtClean="0"/>
              <a:t>İl Afet Müdahale Planları</a:t>
            </a:r>
            <a:endParaRPr lang="tr-TR" sz="1400" b="1" dirty="0"/>
          </a:p>
        </p:txBody>
      </p:sp>
      <p:sp>
        <p:nvSpPr>
          <p:cNvPr id="21" name="Oval 20"/>
          <p:cNvSpPr/>
          <p:nvPr/>
        </p:nvSpPr>
        <p:spPr>
          <a:xfrm>
            <a:off x="7230110" y="3068960"/>
            <a:ext cx="1440000" cy="1440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1400" b="1" dirty="0" smtClean="0"/>
              <a:t>Yerel Düzey Hizmet Grubu Operasyon Planları</a:t>
            </a:r>
            <a:endParaRPr lang="tr-TR" sz="1400" b="1" dirty="0"/>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5831913"/>
            <a:ext cx="968175" cy="77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1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10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par>
                          <p:cTn id="34" fill="hold">
                            <p:stCondLst>
                              <p:cond delay="5000"/>
                            </p:stCondLst>
                            <p:childTnLst>
                              <p:par>
                                <p:cTn id="35" presetID="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childTnLst>
                          </p:cTn>
                        </p:par>
                        <p:par>
                          <p:cTn id="39" fill="hold">
                            <p:stCondLst>
                              <p:cond delay="5500"/>
                            </p:stCondLst>
                            <p:childTnLst>
                              <p:par>
                                <p:cTn id="40" presetID="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5857892"/>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323528" y="274638"/>
            <a:ext cx="8363272" cy="73041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05264"/>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251520" y="6021288"/>
            <a:ext cx="6120680" cy="707886"/>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a:p>
            <a:endParaRPr lang="tr-TR" sz="2000" dirty="0" smtClean="0">
              <a:solidFill>
                <a:schemeClr val="bg1">
                  <a:lumMod val="65000"/>
                </a:schemeClr>
              </a:solidFill>
              <a:latin typeface="Times New Roman" pitchFamily="18" charset="0"/>
              <a:cs typeface="Times New Roman" pitchFamily="18" charset="0"/>
            </a:endParaRPr>
          </a:p>
        </p:txBody>
      </p:sp>
      <p:sp>
        <p:nvSpPr>
          <p:cNvPr id="18" name="17 Metin kutusu"/>
          <p:cNvSpPr txBox="1"/>
          <p:nvPr/>
        </p:nvSpPr>
        <p:spPr>
          <a:xfrm>
            <a:off x="395536" y="1167135"/>
            <a:ext cx="8136904" cy="584775"/>
          </a:xfrm>
          <a:prstGeom prst="rect">
            <a:avLst/>
          </a:prstGeom>
          <a:noFill/>
        </p:spPr>
        <p:txBody>
          <a:bodyPr wrap="square" rtlCol="0">
            <a:spAutoFit/>
          </a:bodyPr>
          <a:lstStyle/>
          <a:p>
            <a:pPr algn="ctr"/>
            <a:r>
              <a:rPr lang="tr-TR" sz="1600" b="1" dirty="0" smtClean="0">
                <a:solidFill>
                  <a:srgbClr val="FF0000"/>
                </a:solidFill>
                <a:latin typeface="Times New Roman" pitchFamily="18" charset="0"/>
                <a:cs typeface="Times New Roman" pitchFamily="18" charset="0"/>
              </a:rPr>
              <a:t>Yerel Düzey Hizmet Grupları 26 Hizmet Grubundan 4 Servisten oluşmakta olup </a:t>
            </a:r>
          </a:p>
          <a:p>
            <a:pPr algn="ctr"/>
            <a:r>
              <a:rPr lang="tr-TR" sz="1600" b="1" dirty="0" smtClean="0">
                <a:solidFill>
                  <a:srgbClr val="FF0000"/>
                </a:solidFill>
                <a:latin typeface="Times New Roman" pitchFamily="18" charset="0"/>
                <a:cs typeface="Times New Roman" pitchFamily="18" charset="0"/>
              </a:rPr>
              <a:t>Sağlık Hizmet Grubumuz Operasyon Servisi içerisinde yer almaktadır..</a:t>
            </a:r>
            <a:endParaRPr lang="tr-TR" sz="1600" b="1" dirty="0">
              <a:solidFill>
                <a:srgbClr val="FF0000"/>
              </a:solidFill>
              <a:latin typeface="Times New Roman" pitchFamily="18" charset="0"/>
              <a:cs typeface="Times New Roman" pitchFamily="18" charset="0"/>
            </a:endParaRPr>
          </a:p>
        </p:txBody>
      </p:sp>
      <p:pic>
        <p:nvPicPr>
          <p:cNvPr id="12" name="Picture 2"/>
          <p:cNvPicPr>
            <a:picLocks noGrp="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751910"/>
            <a:ext cx="8928992" cy="3909338"/>
          </a:xfrm>
          <a:prstGeom prst="rect">
            <a:avLst/>
          </a:prstGeom>
          <a:noFill/>
          <a:ln>
            <a:noFill/>
          </a:ln>
          <a:effectLst/>
          <a:extLst/>
        </p:spPr>
      </p:pic>
      <p:sp>
        <p:nvSpPr>
          <p:cNvPr id="5" name="Aşağı Ok 4"/>
          <p:cNvSpPr/>
          <p:nvPr/>
        </p:nvSpPr>
        <p:spPr>
          <a:xfrm rot="5400000" flipV="1">
            <a:off x="546978" y="3565590"/>
            <a:ext cx="216024" cy="5189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1" name="Picture 2"/>
          <p:cNvPicPr>
            <a:picLocks noGrp="1"/>
          </p:cNvPicPr>
          <p:nvPr>
            <p:ph sz="half" idx="2"/>
          </p:nvPr>
        </p:nvPicPr>
        <p:blipFill rotWithShape="1">
          <a:blip r:embed="rId5" cstate="print">
            <a:extLst>
              <a:ext uri="{28A0092B-C50C-407E-A947-70E740481C1C}">
                <a14:useLocalDpi xmlns:a14="http://schemas.microsoft.com/office/drawing/2010/main" val="0"/>
              </a:ext>
            </a:extLst>
          </a:blip>
          <a:srcRect l="20110" t="90791" r="72626" b="602"/>
          <a:stretch/>
        </p:blipFill>
        <p:spPr bwMode="auto">
          <a:xfrm>
            <a:off x="1115102" y="3668596"/>
            <a:ext cx="648586" cy="336468"/>
          </a:xfrm>
          <a:prstGeom prst="rect">
            <a:avLst/>
          </a:prstGeom>
          <a:noFill/>
          <a:ln>
            <a:noFill/>
          </a:ln>
          <a:effectLst/>
          <a:extLst/>
        </p:spPr>
      </p:pic>
      <p:pic>
        <p:nvPicPr>
          <p:cNvPr id="14" name="Picture 2"/>
          <p:cNvPicPr>
            <a:picLocks noGrp="1"/>
          </p:cNvPicPr>
          <p:nvPr>
            <p:ph sz="half" idx="2"/>
          </p:nvPr>
        </p:nvPicPr>
        <p:blipFill rotWithShape="1">
          <a:blip r:embed="rId5" cstate="print">
            <a:extLst>
              <a:ext uri="{28A0092B-C50C-407E-A947-70E740481C1C}">
                <a14:useLocalDpi xmlns:a14="http://schemas.microsoft.com/office/drawing/2010/main" val="0"/>
              </a:ext>
            </a:extLst>
          </a:blip>
          <a:srcRect l="10824" t="48266" r="81436" b="42486"/>
          <a:stretch/>
        </p:blipFill>
        <p:spPr bwMode="auto">
          <a:xfrm>
            <a:off x="1835696" y="5299740"/>
            <a:ext cx="691117" cy="361508"/>
          </a:xfrm>
          <a:prstGeom prst="rect">
            <a:avLst/>
          </a:prstGeom>
          <a:noFill/>
          <a:ln>
            <a:noFill/>
          </a:ln>
          <a:effectLs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8903" y="5805264"/>
            <a:ext cx="968175" cy="77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1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468" y="1022514"/>
            <a:ext cx="2288028" cy="1830422"/>
          </a:xfrm>
          <a:prstGeom prst="rect">
            <a:avLst/>
          </a:prstGeom>
        </p:spPr>
      </p:pic>
      <p:pic>
        <p:nvPicPr>
          <p:cNvPr id="7" name="6 Resim" descr="4.png"/>
          <p:cNvPicPr>
            <a:picLocks noChangeAspect="1"/>
          </p:cNvPicPr>
          <p:nvPr/>
        </p:nvPicPr>
        <p:blipFill>
          <a:blip r:embed="rId4" cstate="print"/>
          <a:stretch>
            <a:fillRect/>
          </a:stretch>
        </p:blipFill>
        <p:spPr>
          <a:xfrm>
            <a:off x="0" y="6021288"/>
            <a:ext cx="8863602" cy="719329"/>
          </a:xfrm>
          <a:prstGeom prst="rect">
            <a:avLst/>
          </a:prstGeom>
        </p:spPr>
      </p:pic>
      <p:pic>
        <p:nvPicPr>
          <p:cNvPr id="8" name="7 Resim" descr="6.png"/>
          <p:cNvPicPr>
            <a:picLocks noChangeAspect="1"/>
          </p:cNvPicPr>
          <p:nvPr/>
        </p:nvPicPr>
        <p:blipFill>
          <a:blip r:embed="rId5" cstate="print"/>
          <a:stretch>
            <a:fillRect/>
          </a:stretch>
        </p:blipFill>
        <p:spPr>
          <a:xfrm>
            <a:off x="0" y="285728"/>
            <a:ext cx="8863602" cy="719329"/>
          </a:xfrm>
          <a:prstGeom prst="rect">
            <a:avLst/>
          </a:prstGeom>
        </p:spPr>
      </p:pic>
      <p:sp>
        <p:nvSpPr>
          <p:cNvPr id="2" name="1 Başlık"/>
          <p:cNvSpPr>
            <a:spLocks noGrp="1"/>
          </p:cNvSpPr>
          <p:nvPr>
            <p:ph type="ctrTitle"/>
          </p:nvPr>
        </p:nvSpPr>
        <p:spPr>
          <a:xfrm>
            <a:off x="214282" y="285728"/>
            <a:ext cx="8243918" cy="714380"/>
          </a:xfrm>
          <a:noFill/>
          <a:ln>
            <a:noFill/>
          </a:ln>
        </p:spPr>
        <p:txBody>
          <a:bodyPr>
            <a:normAutofit/>
          </a:bodyPr>
          <a:lstStyle/>
          <a:p>
            <a:pPr algn="l"/>
            <a:r>
              <a:rPr lang="tr-TR" sz="2400" b="1" dirty="0">
                <a:solidFill>
                  <a:schemeClr val="bg1"/>
                </a:solidFill>
                <a:latin typeface="Times New Roman" pitchFamily="18" charset="0"/>
                <a:cs typeface="Times New Roman" pitchFamily="18" charset="0"/>
              </a:rPr>
              <a:t>SAĞLIK HİZMET </a:t>
            </a:r>
            <a:r>
              <a:rPr lang="tr-TR" sz="2400" b="1" dirty="0" smtClean="0">
                <a:solidFill>
                  <a:schemeClr val="bg1"/>
                </a:solidFill>
                <a:latin typeface="Times New Roman" pitchFamily="18" charset="0"/>
                <a:cs typeface="Times New Roman" pitchFamily="18" charset="0"/>
              </a:rPr>
              <a:t>GRUBU</a:t>
            </a:r>
            <a:endParaRPr lang="tr-TR" sz="2400" b="1"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14282" y="6171004"/>
            <a:ext cx="8715436" cy="426348"/>
          </a:xfrm>
        </p:spPr>
        <p:txBody>
          <a:bodyPr>
            <a:normAutofit/>
          </a:bodyPr>
          <a:lstStyle/>
          <a:p>
            <a:pPr algn="l"/>
            <a:r>
              <a:rPr lang="tr-TR" sz="2000" dirty="0" smtClean="0">
                <a:latin typeface="Times New Roman" pitchFamily="18" charset="0"/>
                <a:cs typeface="Times New Roman" pitchFamily="18" charset="0"/>
              </a:rPr>
              <a:t>ANTALYA İL SAĞLIK MÜDÜRLÜĞÜ</a:t>
            </a:r>
            <a:endParaRPr lang="tr-TR" sz="2000" dirty="0">
              <a:latin typeface="Times New Roman" pitchFamily="18" charset="0"/>
              <a:cs typeface="Times New Roman" pitchFamily="18" charset="0"/>
            </a:endParaRPr>
          </a:p>
        </p:txBody>
      </p:sp>
      <p:sp>
        <p:nvSpPr>
          <p:cNvPr id="4" name="Dikdörtgen 3"/>
          <p:cNvSpPr/>
          <p:nvPr/>
        </p:nvSpPr>
        <p:spPr>
          <a:xfrm>
            <a:off x="6516216" y="5661248"/>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14" name="17 Metin kutusu"/>
          <p:cNvSpPr txBox="1"/>
          <p:nvPr/>
        </p:nvSpPr>
        <p:spPr>
          <a:xfrm>
            <a:off x="2123728" y="1023119"/>
            <a:ext cx="4104456" cy="461665"/>
          </a:xfrm>
          <a:prstGeom prst="rect">
            <a:avLst/>
          </a:prstGeom>
          <a:noFill/>
        </p:spPr>
        <p:txBody>
          <a:bodyPr wrap="square" rtlCol="0">
            <a:spAutoFit/>
          </a:bodyPr>
          <a:lstStyle/>
          <a:p>
            <a:r>
              <a:rPr lang="tr-TR" sz="2400" b="1"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p:txBody>
      </p:sp>
      <p:sp>
        <p:nvSpPr>
          <p:cNvPr id="15" name="Metin kutusu 14"/>
          <p:cNvSpPr txBox="1"/>
          <p:nvPr/>
        </p:nvSpPr>
        <p:spPr>
          <a:xfrm>
            <a:off x="179512" y="1052736"/>
            <a:ext cx="8784976" cy="4801314"/>
          </a:xfrm>
          <a:prstGeom prst="rect">
            <a:avLst/>
          </a:prstGeom>
          <a:noFill/>
        </p:spPr>
        <p:txBody>
          <a:bodyPr wrap="square" rtlCol="0">
            <a:spAutoFit/>
          </a:bodyPr>
          <a:lstStyle/>
          <a:p>
            <a:r>
              <a:rPr lang="tr-TR" b="1" dirty="0" smtClean="0">
                <a:latin typeface="Times New Roman" pitchFamily="18" charset="0"/>
                <a:cs typeface="Times New Roman" pitchFamily="18" charset="0"/>
              </a:rPr>
              <a:t>ANA </a:t>
            </a:r>
            <a:r>
              <a:rPr lang="tr-TR" b="1" dirty="0">
                <a:latin typeface="Times New Roman" pitchFamily="18" charset="0"/>
                <a:cs typeface="Times New Roman" pitchFamily="18" charset="0"/>
              </a:rPr>
              <a:t>VE DESTEK ÇÖZÜM ORTAKLARI İLE  GÖREV VE SORUMLULUKLARI </a:t>
            </a:r>
            <a:endParaRPr lang="tr-TR" dirty="0" smtClean="0">
              <a:latin typeface="Times New Roman" pitchFamily="18" charset="0"/>
              <a:cs typeface="Times New Roman" pitchFamily="18" charset="0"/>
            </a:endParaRPr>
          </a:p>
          <a:p>
            <a:pPr marL="285750" indent="-285750">
              <a:buBlip>
                <a:blip r:embed="rId6"/>
              </a:buBlip>
            </a:pPr>
            <a:r>
              <a:rPr lang="tr-TR" dirty="0" smtClean="0">
                <a:latin typeface="Times New Roman" pitchFamily="18" charset="0"/>
                <a:cs typeface="Times New Roman" pitchFamily="18" charset="0"/>
              </a:rPr>
              <a:t>Afet </a:t>
            </a:r>
            <a:r>
              <a:rPr lang="tr-TR" dirty="0">
                <a:latin typeface="Times New Roman" pitchFamily="18" charset="0"/>
                <a:cs typeface="Times New Roman" pitchFamily="18" charset="0"/>
              </a:rPr>
              <a:t>bölgesinde </a:t>
            </a:r>
            <a:r>
              <a:rPr lang="tr-TR" dirty="0" err="1">
                <a:latin typeface="Times New Roman" pitchFamily="18" charset="0"/>
                <a:cs typeface="Times New Roman" pitchFamily="18" charset="0"/>
              </a:rPr>
              <a:t>triaj</a:t>
            </a:r>
            <a:r>
              <a:rPr lang="tr-TR" dirty="0">
                <a:latin typeface="Times New Roman" pitchFamily="18" charset="0"/>
                <a:cs typeface="Times New Roman" pitchFamily="18" charset="0"/>
              </a:rPr>
              <a:t>, ilkyardım, acil tıbbi yardımı yapmak.</a:t>
            </a:r>
          </a:p>
          <a:p>
            <a:pPr marL="285750" lvl="0" indent="-285750">
              <a:buFontTx/>
              <a:buBlip>
                <a:blip r:embed="rId6"/>
              </a:buBlip>
            </a:pPr>
            <a:r>
              <a:rPr lang="tr-TR" dirty="0">
                <a:latin typeface="Times New Roman" pitchFamily="18" charset="0"/>
                <a:cs typeface="Times New Roman" pitchFamily="18" charset="0"/>
              </a:rPr>
              <a:t>Afet bölgesine yeterli personel ile araç gereç ve malzemeyi </a:t>
            </a:r>
            <a:r>
              <a:rPr lang="tr-TR" dirty="0" smtClean="0">
                <a:latin typeface="Times New Roman" pitchFamily="18" charset="0"/>
                <a:cs typeface="Times New Roman" pitchFamily="18" charset="0"/>
              </a:rPr>
              <a:t>göndermek,</a:t>
            </a:r>
          </a:p>
          <a:p>
            <a:pPr lvl="0"/>
            <a:r>
              <a:rPr lang="tr-TR" dirty="0" smtClean="0">
                <a:latin typeface="Times New Roman" pitchFamily="18" charset="0"/>
                <a:cs typeface="Times New Roman" pitchFamily="18" charset="0"/>
              </a:rPr>
              <a:t>     sevk </a:t>
            </a:r>
            <a:r>
              <a:rPr lang="tr-TR" dirty="0">
                <a:latin typeface="Times New Roman" pitchFamily="18" charset="0"/>
                <a:cs typeface="Times New Roman" pitchFamily="18" charset="0"/>
              </a:rPr>
              <a:t>ve idare etmek.</a:t>
            </a:r>
          </a:p>
          <a:p>
            <a:pPr marL="285750" lvl="0" indent="-285750">
              <a:buFontTx/>
              <a:buBlip>
                <a:blip r:embed="rId6"/>
              </a:buBlip>
            </a:pPr>
            <a:r>
              <a:rPr lang="tr-TR" dirty="0">
                <a:latin typeface="Times New Roman" pitchFamily="18" charset="0"/>
                <a:cs typeface="Times New Roman" pitchFamily="18" charset="0"/>
              </a:rPr>
              <a:t>Hasta ve yaralıların tahliyesi ve tedavisini yapmak.</a:t>
            </a:r>
          </a:p>
          <a:p>
            <a:pPr marL="285750" indent="-285750">
              <a:buBlip>
                <a:blip r:embed="rId6"/>
              </a:buBlip>
            </a:pPr>
            <a:r>
              <a:rPr lang="tr-TR" dirty="0">
                <a:latin typeface="Times New Roman" pitchFamily="18" charset="0"/>
                <a:cs typeface="Times New Roman" pitchFamily="18" charset="0"/>
              </a:rPr>
              <a:t>Mobil ve sahra hastanelerini hazır bulundurmak ve afet sonrası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     gerekebilecek </a:t>
            </a:r>
            <a:r>
              <a:rPr lang="tr-TR" dirty="0">
                <a:latin typeface="Times New Roman" pitchFamily="18" charset="0"/>
                <a:cs typeface="Times New Roman" pitchFamily="18" charset="0"/>
              </a:rPr>
              <a:t>acil durum ekipmanıyla donatmak.</a:t>
            </a:r>
          </a:p>
          <a:p>
            <a:pPr marL="285750" lvl="0" indent="-285750">
              <a:buBlip>
                <a:blip r:embed="rId6"/>
              </a:buBlip>
            </a:pPr>
            <a:r>
              <a:rPr lang="tr-TR" dirty="0">
                <a:latin typeface="Times New Roman" pitchFamily="18" charset="0"/>
                <a:cs typeface="Times New Roman" pitchFamily="18" charset="0"/>
              </a:rPr>
              <a:t>Referans  hastaneleri ve referans </a:t>
            </a:r>
            <a:r>
              <a:rPr lang="tr-TR" dirty="0" smtClean="0">
                <a:latin typeface="Times New Roman" pitchFamily="18" charset="0"/>
                <a:cs typeface="Times New Roman" pitchFamily="18" charset="0"/>
              </a:rPr>
              <a:t>laboratuvarları </a:t>
            </a:r>
            <a:r>
              <a:rPr lang="tr-TR" dirty="0">
                <a:latin typeface="Times New Roman" pitchFamily="18" charset="0"/>
                <a:cs typeface="Times New Roman" pitchFamily="18" charset="0"/>
              </a:rPr>
              <a:t>belirlemek, kapasitelerini artırmak.</a:t>
            </a:r>
          </a:p>
          <a:p>
            <a:pPr marL="285750" lvl="0" indent="-285750">
              <a:buBlip>
                <a:blip r:embed="rId6"/>
              </a:buBlip>
            </a:pPr>
            <a:r>
              <a:rPr lang="tr-TR" dirty="0">
                <a:latin typeface="Times New Roman" pitchFamily="18" charset="0"/>
                <a:cs typeface="Times New Roman" pitchFamily="18" charset="0"/>
              </a:rPr>
              <a:t>Referans bölge kan merkezlerini belirlemek ve kapasitelerini geliştirmek.</a:t>
            </a:r>
          </a:p>
          <a:p>
            <a:pPr marL="285750" lvl="0" indent="-285750">
              <a:buFontTx/>
              <a:buBlip>
                <a:blip r:embed="rId6"/>
              </a:buBlip>
            </a:pPr>
            <a:r>
              <a:rPr lang="tr-TR" dirty="0">
                <a:latin typeface="Times New Roman" pitchFamily="18" charset="0"/>
                <a:cs typeface="Times New Roman" pitchFamily="18" charset="0"/>
              </a:rPr>
              <a:t>Salgın hastalıklarla mücadele kapsamındaki hizmetler ile karantina izolasyon  hizmetlerini yürütmek.</a:t>
            </a:r>
          </a:p>
          <a:p>
            <a:pPr marL="285750" lvl="0" indent="-285750">
              <a:buFontTx/>
              <a:buBlip>
                <a:blip r:embed="rId6"/>
              </a:buBlip>
            </a:pPr>
            <a:r>
              <a:rPr lang="tr-TR" dirty="0">
                <a:latin typeface="Times New Roman" pitchFamily="18" charset="0"/>
                <a:cs typeface="Times New Roman" pitchFamily="18" charset="0"/>
              </a:rPr>
              <a:t>Salgın hastalıklar açısından çevresel ve suya bağlı risk faktörlerinin önlenmesi hususunda ilgili kurumların koordinasyonunu sağlamak.</a:t>
            </a:r>
          </a:p>
          <a:p>
            <a:pPr marL="285750" lvl="0" indent="-285750">
              <a:buFontTx/>
              <a:buBlip>
                <a:blip r:embed="rId6"/>
              </a:buBlip>
            </a:pPr>
            <a:r>
              <a:rPr lang="tr-TR" dirty="0">
                <a:latin typeface="Times New Roman" pitchFamily="18" charset="0"/>
                <a:cs typeface="Times New Roman" pitchFamily="18" charset="0"/>
              </a:rPr>
              <a:t>Çevre ve su sanitasyonu bakımından risk oluşturacak faktörler ile ilgili tüm tedbirlerin alınmasını sağlamak.</a:t>
            </a:r>
          </a:p>
          <a:p>
            <a:pPr marL="285750" lvl="0" indent="-285750">
              <a:buFontTx/>
              <a:buBlip>
                <a:blip r:embed="rId6"/>
              </a:buBlip>
            </a:pPr>
            <a:r>
              <a:rPr lang="tr-TR" dirty="0">
                <a:latin typeface="Times New Roman" pitchFamily="18" charset="0"/>
                <a:cs typeface="Times New Roman" pitchFamily="18" charset="0"/>
              </a:rPr>
              <a:t>Resmi yaralı sayısını belirlemek.</a:t>
            </a:r>
          </a:p>
          <a:p>
            <a:pPr marL="285750" indent="-285750">
              <a:buBlip>
                <a:blip r:embed="rId6"/>
              </a:buBlip>
            </a:pPr>
            <a:r>
              <a:rPr lang="tr-TR" dirty="0">
                <a:latin typeface="Times New Roman" pitchFamily="18" charset="0"/>
                <a:cs typeface="Times New Roman" pitchFamily="18" charset="0"/>
              </a:rPr>
              <a:t>Hudut kapılarında tehlikeli madde ve salgın hastalıklara karşı önlem almak ve aldırmak.</a:t>
            </a:r>
          </a:p>
        </p:txBody>
      </p:sp>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2" y="5893619"/>
            <a:ext cx="968175" cy="77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066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21288"/>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ctrTitle"/>
          </p:nvPr>
        </p:nvSpPr>
        <p:spPr>
          <a:xfrm>
            <a:off x="395536" y="285728"/>
            <a:ext cx="8062664" cy="714380"/>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3" name="2 Alt Başlık"/>
          <p:cNvSpPr>
            <a:spLocks noGrp="1"/>
          </p:cNvSpPr>
          <p:nvPr>
            <p:ph type="subTitle" idx="1"/>
          </p:nvPr>
        </p:nvSpPr>
        <p:spPr>
          <a:xfrm>
            <a:off x="214282" y="6171004"/>
            <a:ext cx="8715436" cy="426348"/>
          </a:xfrm>
        </p:spPr>
        <p:txBody>
          <a:bodyPr>
            <a:normAutofit/>
          </a:bodyPr>
          <a:lstStyle/>
          <a:p>
            <a:pPr algn="l"/>
            <a:r>
              <a:rPr lang="tr-TR" sz="2000" dirty="0" smtClean="0">
                <a:latin typeface="Times New Roman" pitchFamily="18" charset="0"/>
                <a:cs typeface="Times New Roman" pitchFamily="18" charset="0"/>
              </a:rPr>
              <a:t>ANTALYA İL SAĞLIK MÜDÜRLÜĞÜ</a:t>
            </a:r>
            <a:endParaRPr lang="tr-TR" sz="2000" dirty="0">
              <a:latin typeface="Times New Roman" pitchFamily="18" charset="0"/>
              <a:cs typeface="Times New Roman" pitchFamily="18" charset="0"/>
            </a:endParaRPr>
          </a:p>
        </p:txBody>
      </p:sp>
      <p:sp>
        <p:nvSpPr>
          <p:cNvPr id="4" name="Dikdörtgen 3"/>
          <p:cNvSpPr/>
          <p:nvPr/>
        </p:nvSpPr>
        <p:spPr>
          <a:xfrm>
            <a:off x="6516216" y="5661248"/>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pic>
        <p:nvPicPr>
          <p:cNvPr id="2050" name="Picture 2" descr="Z:\masabaşı tatbikatı afad\foto\UMKE2.jpg"/>
          <p:cNvPicPr>
            <a:picLocks noChangeAspect="1" noChangeArrowheads="1"/>
          </p:cNvPicPr>
          <p:nvPr/>
        </p:nvPicPr>
        <p:blipFill>
          <a:blip r:embed="rId5" cstate="print"/>
          <a:srcRect/>
          <a:stretch>
            <a:fillRect/>
          </a:stretch>
        </p:blipFill>
        <p:spPr bwMode="auto">
          <a:xfrm>
            <a:off x="395536" y="3861048"/>
            <a:ext cx="8468066" cy="1872208"/>
          </a:xfrm>
          <a:prstGeom prst="rect">
            <a:avLst/>
          </a:prstGeom>
          <a:noFill/>
        </p:spPr>
      </p:pic>
      <p:sp>
        <p:nvSpPr>
          <p:cNvPr id="6" name="Dikdörtgen 5"/>
          <p:cNvSpPr/>
          <p:nvPr/>
        </p:nvSpPr>
        <p:spPr>
          <a:xfrm>
            <a:off x="376402" y="1556792"/>
            <a:ext cx="8496944" cy="1323439"/>
          </a:xfrm>
          <a:prstGeom prst="rect">
            <a:avLst/>
          </a:prstGeom>
        </p:spPr>
        <p:txBody>
          <a:bodyPr wrap="square">
            <a:spAutoFit/>
          </a:bodyPr>
          <a:lstStyle/>
          <a:p>
            <a:pPr algn="just">
              <a:spcBef>
                <a:spcPct val="0"/>
              </a:spcBef>
            </a:pPr>
            <a:r>
              <a:rPr lang="tr-TR" altLang="tr-TR" sz="1600" b="1" u="sng" dirty="0" smtClean="0"/>
              <a:t>1- ANA </a:t>
            </a:r>
            <a:r>
              <a:rPr lang="tr-TR" altLang="tr-TR" sz="1600" b="1" u="sng" dirty="0"/>
              <a:t>ÇÖZÜM ORTAĞI</a:t>
            </a:r>
            <a:r>
              <a:rPr lang="tr-TR" altLang="tr-TR" sz="1600" b="1" dirty="0"/>
              <a:t>; </a:t>
            </a:r>
            <a:r>
              <a:rPr lang="tr-TR" altLang="tr-TR" sz="1600" dirty="0"/>
              <a:t>Afetlerde normal yaşam ve faaliyetlerin kesintiye uğraması halinde her bir bakanlığın sorumluluk alanına giren hizmetlerin yerel düzeyde yürütülmesi ilgili bakanlıkların taşra teşkilatı ile sağlanacağından;</a:t>
            </a:r>
          </a:p>
          <a:p>
            <a:pPr algn="just">
              <a:spcBef>
                <a:spcPct val="0"/>
              </a:spcBef>
            </a:pPr>
            <a:r>
              <a:rPr lang="tr-TR" altLang="tr-TR" sz="1600" dirty="0"/>
              <a:t>hizmet grubunun yöneteceği hizmetlere ilişkin koordinasyondan sorumlu olan ve Afet ve Acil Durum Hizmetleri Yönetmeliği’nde belirlenen ilgili bakanlığın ildeki bağlı ve ilgili kurum ve </a:t>
            </a:r>
            <a:r>
              <a:rPr lang="tr-TR" altLang="tr-TR" sz="1600" dirty="0" smtClean="0"/>
              <a:t>kuruluşlarını</a:t>
            </a:r>
            <a:endParaRPr lang="tr-TR" altLang="tr-TR" sz="1600" dirty="0"/>
          </a:p>
        </p:txBody>
      </p:sp>
      <p:sp>
        <p:nvSpPr>
          <p:cNvPr id="9" name="Dikdörtgen 8"/>
          <p:cNvSpPr/>
          <p:nvPr/>
        </p:nvSpPr>
        <p:spPr>
          <a:xfrm>
            <a:off x="378533" y="2924944"/>
            <a:ext cx="8324050" cy="830997"/>
          </a:xfrm>
          <a:prstGeom prst="rect">
            <a:avLst/>
          </a:prstGeom>
        </p:spPr>
        <p:txBody>
          <a:bodyPr wrap="square">
            <a:spAutoFit/>
          </a:bodyPr>
          <a:lstStyle/>
          <a:p>
            <a:pPr algn="just">
              <a:spcBef>
                <a:spcPct val="0"/>
              </a:spcBef>
            </a:pPr>
            <a:r>
              <a:rPr lang="tr-TR" altLang="tr-TR" sz="1600" b="1" u="sng" dirty="0" smtClean="0"/>
              <a:t>2- DESTEK ÇÖZÜM ORTAĞI</a:t>
            </a:r>
            <a:r>
              <a:rPr lang="tr-TR" altLang="tr-TR" sz="1600" b="1" dirty="0" smtClean="0"/>
              <a:t>; </a:t>
            </a:r>
            <a:r>
              <a:rPr lang="tr-TR" altLang="tr-TR" sz="1600" dirty="0"/>
              <a:t>H</a:t>
            </a:r>
            <a:r>
              <a:rPr lang="tr-TR" altLang="tr-TR" sz="1600" dirty="0" smtClean="0"/>
              <a:t>izmet gruplarında ana çözüm ortağı olarak görev alan kurum ve kuruluşların çalışmalarında, kurumsal görev alanları ile ilgili kapasiteleriyle planlamada görev alan paydaşlardır.</a:t>
            </a:r>
            <a:endParaRPr lang="tr-TR" altLang="tr-TR" sz="1600" dirty="0"/>
          </a:p>
        </p:txBody>
      </p:sp>
      <p:sp>
        <p:nvSpPr>
          <p:cNvPr id="13" name="Dikdörtgen 12"/>
          <p:cNvSpPr/>
          <p:nvPr/>
        </p:nvSpPr>
        <p:spPr>
          <a:xfrm>
            <a:off x="539552" y="1201356"/>
            <a:ext cx="8324050" cy="353943"/>
          </a:xfrm>
          <a:prstGeom prst="rect">
            <a:avLst/>
          </a:prstGeom>
        </p:spPr>
        <p:txBody>
          <a:bodyPr wrap="square">
            <a:spAutoFit/>
          </a:bodyPr>
          <a:lstStyle/>
          <a:p>
            <a:pPr algn="just"/>
            <a:r>
              <a:rPr lang="tr-TR" sz="1700" b="1" dirty="0"/>
              <a:t>Burada 2 kavram ortaya </a:t>
            </a:r>
            <a:r>
              <a:rPr lang="tr-TR" sz="1700" b="1" dirty="0" smtClean="0"/>
              <a:t>çıkmaktadır:</a:t>
            </a:r>
            <a:endParaRPr lang="tr-TR" sz="1700" b="1" dirty="0"/>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5427" y="5893618"/>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122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36512" y="6021288"/>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251520" y="274638"/>
            <a:ext cx="8435280" cy="73041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11" name="10 İçerik Yer Tutucusu"/>
          <p:cNvSpPr>
            <a:spLocks noGrp="1"/>
          </p:cNvSpPr>
          <p:nvPr>
            <p:ph sz="half" idx="2"/>
          </p:nvPr>
        </p:nvSpPr>
        <p:spPr>
          <a:xfrm>
            <a:off x="107504" y="1124744"/>
            <a:ext cx="8856984" cy="4680520"/>
          </a:xfrm>
        </p:spPr>
        <p:txBody>
          <a:bodyPr>
            <a:normAutofit fontScale="25000" lnSpcReduction="20000"/>
          </a:bodyPr>
          <a:lstStyle/>
          <a:p>
            <a:pPr lvl="0" algn="ctr">
              <a:buNone/>
            </a:pPr>
            <a:r>
              <a:rPr lang="tr-TR" sz="6000" b="1" dirty="0" smtClean="0">
                <a:solidFill>
                  <a:srgbClr val="FF0000"/>
                </a:solidFill>
                <a:cs typeface="Times New Roman" pitchFamily="18" charset="0"/>
              </a:rPr>
              <a:t>YEREL DÜZEY SAĞLIK HİZMET GRUBU OPERASYON PLANI</a:t>
            </a:r>
          </a:p>
          <a:p>
            <a:pPr marL="0" indent="0">
              <a:buNone/>
            </a:pPr>
            <a:r>
              <a:rPr lang="tr-TR" sz="5600" b="1" u="sng" dirty="0">
                <a:solidFill>
                  <a:srgbClr val="002060"/>
                </a:solidFill>
              </a:rPr>
              <a:t>BÖLÜM 1. GİRİŞ</a:t>
            </a:r>
          </a:p>
          <a:p>
            <a:pPr marL="0" indent="0" algn="just">
              <a:buNone/>
            </a:pPr>
            <a:r>
              <a:rPr lang="tr-TR" sz="5600" dirty="0"/>
              <a:t> </a:t>
            </a:r>
            <a:r>
              <a:rPr lang="tr-TR" sz="5600" dirty="0" smtClean="0"/>
              <a:t>       Yerel </a:t>
            </a:r>
            <a:r>
              <a:rPr lang="tr-TR" sz="5600" dirty="0"/>
              <a:t>Düzey Sağlık Hizmet Grubu Operasyon Planı, İl Afet Müdahale Sistemi içinde yer alan ana ve destek çözüm ortaklarının görev ve sorumluluklarını, diğer hizmet grupları ile olan ilişkilerini, afet ve acil duruma hazırlık ve müdahale süreçlerini anlatmakta ve afet ve acil durum anında etkin koordinasyon için gerekli olan hizmet grup teşkilini, ekipman ve insan kaynakları kapasitesinin mevcut durumunu ve ihtiyaç duyulan kapasiteyi sunmaktadır. </a:t>
            </a:r>
            <a:endParaRPr lang="tr-TR" sz="5600" i="1" dirty="0"/>
          </a:p>
          <a:p>
            <a:pPr marL="0" indent="0" algn="just">
              <a:buNone/>
            </a:pPr>
            <a:r>
              <a:rPr lang="tr-TR" sz="5600" b="1" dirty="0"/>
              <a:t>AMAÇ VE KAPSAM</a:t>
            </a:r>
          </a:p>
          <a:p>
            <a:pPr marL="0" indent="0" algn="just">
              <a:buNone/>
            </a:pPr>
            <a:r>
              <a:rPr lang="tr-TR" sz="5600" dirty="0"/>
              <a:t>        </a:t>
            </a:r>
            <a:r>
              <a:rPr lang="tr-TR" sz="5600" dirty="0" smtClean="0"/>
              <a:t>Yerel </a:t>
            </a:r>
            <a:r>
              <a:rPr lang="tr-TR" sz="5600" dirty="0"/>
              <a:t>Düzey Sağlık Hizmet Grubu Planının Amacı; Afet ve Acil Durumlarda Sağlık Hizmet Grubunda görev alacak kamu kurum kuruluşlar, ilgili STK ve özel sektör sorumluluklarını belirlemek, kurumlar arası koordinasyonu sağlayarak, zamanında hızlı ve etkin sağlık hizmeti sunmak.</a:t>
            </a:r>
            <a:endParaRPr lang="tr-TR" sz="5600" i="1" dirty="0"/>
          </a:p>
          <a:p>
            <a:pPr marL="0" indent="0" algn="just">
              <a:buNone/>
            </a:pPr>
            <a:r>
              <a:rPr lang="tr-TR" sz="5600" b="1" dirty="0" smtClean="0"/>
              <a:t>HUKUKİ </a:t>
            </a:r>
            <a:r>
              <a:rPr lang="tr-TR" sz="5600" b="1" dirty="0"/>
              <a:t>DAYANAK</a:t>
            </a:r>
          </a:p>
          <a:p>
            <a:pPr marL="0" lvl="0" indent="0" algn="just">
              <a:buNone/>
            </a:pPr>
            <a:r>
              <a:rPr lang="tr-TR" sz="5600" dirty="0"/>
              <a:t>5902 sayılı Afet ve Acil Durum Yönetimi Başkanlığının Teşkilat ve Görevleri Hakkında Kanun, </a:t>
            </a:r>
            <a:endParaRPr lang="tr-TR" sz="5600" i="1" dirty="0"/>
          </a:p>
          <a:p>
            <a:pPr marL="0" lvl="0" indent="0" algn="just">
              <a:buNone/>
            </a:pPr>
            <a:r>
              <a:rPr lang="tr-TR" sz="5600" dirty="0"/>
              <a:t>7269 sayılı Umumi Hayata Müessir Afetler Dolayısıyla Alınacak Tedbirler İle Yapılacak Yardımlara Dair Kanun,</a:t>
            </a:r>
            <a:endParaRPr lang="tr-TR" sz="5600" i="1" dirty="0"/>
          </a:p>
          <a:p>
            <a:pPr marL="0" lvl="0" indent="0" algn="just" fontAlgn="ctr">
              <a:buNone/>
            </a:pPr>
            <a:r>
              <a:rPr lang="tr-TR" sz="5600" dirty="0"/>
              <a:t>5393 Sayılı Belediye Kanunu</a:t>
            </a:r>
          </a:p>
          <a:p>
            <a:pPr marL="0" lvl="0" indent="0" algn="just">
              <a:buNone/>
            </a:pPr>
            <a:r>
              <a:rPr lang="tr-TR" sz="5600" dirty="0"/>
              <a:t>7126 sayılı Sivil Savunma Kanunu,</a:t>
            </a:r>
            <a:endParaRPr lang="tr-TR" sz="5600" i="1" dirty="0"/>
          </a:p>
          <a:p>
            <a:pPr marL="0" lvl="0" indent="0" algn="just">
              <a:buNone/>
            </a:pPr>
            <a:r>
              <a:rPr lang="tr-TR" sz="5600" dirty="0"/>
              <a:t>Afet ve Acil Durum Müdahale Hizmetleri Yönetmeliği,</a:t>
            </a:r>
            <a:endParaRPr lang="tr-TR" sz="5600" i="1" dirty="0"/>
          </a:p>
          <a:p>
            <a:pPr marL="0" lvl="0" indent="0" algn="just">
              <a:buNone/>
            </a:pPr>
            <a:r>
              <a:rPr lang="tr-TR" sz="5600" dirty="0"/>
              <a:t>Ulusal Deprem Stratejisi ve Eylem Planı,</a:t>
            </a:r>
            <a:endParaRPr lang="tr-TR" sz="5600" i="1" dirty="0"/>
          </a:p>
          <a:p>
            <a:pPr marL="0" lvl="0" indent="0" algn="just">
              <a:buNone/>
            </a:pPr>
            <a:r>
              <a:rPr lang="tr-TR" sz="5600" dirty="0"/>
              <a:t>Afet ve Acil Durum Yönetim Merkezleri Yönetmeliği,</a:t>
            </a:r>
            <a:endParaRPr lang="tr-TR" sz="5600" i="1" dirty="0"/>
          </a:p>
          <a:p>
            <a:pPr marL="0" lvl="0" indent="0" algn="just">
              <a:buNone/>
            </a:pPr>
            <a:r>
              <a:rPr lang="tr-TR" sz="5600" dirty="0"/>
              <a:t>Türkiye Afet Müdahale Planı</a:t>
            </a:r>
            <a:r>
              <a:rPr lang="tr-TR" sz="5600" dirty="0" smtClean="0"/>
              <a:t>, (TAMP)</a:t>
            </a:r>
            <a:endParaRPr lang="tr-TR" sz="5600" i="1" dirty="0"/>
          </a:p>
          <a:p>
            <a:pPr marL="0" lvl="0" indent="0" algn="just">
              <a:buNone/>
            </a:pPr>
            <a:r>
              <a:rPr lang="tr-TR" sz="5600" dirty="0"/>
              <a:t>1593 sayılı Umumi Hıfzı </a:t>
            </a:r>
            <a:r>
              <a:rPr lang="tr-TR" sz="5600" dirty="0" err="1"/>
              <a:t>Sıhha</a:t>
            </a:r>
            <a:r>
              <a:rPr lang="tr-TR" sz="5600" dirty="0"/>
              <a:t> Kanunu,</a:t>
            </a:r>
          </a:p>
          <a:p>
            <a:pPr marL="0" lvl="0" indent="0" algn="just" fontAlgn="ctr">
              <a:buNone/>
            </a:pPr>
            <a:r>
              <a:rPr lang="tr-TR" sz="5600" dirty="0"/>
              <a:t>UST Uluslararası Sağlık Tüzüğü,</a:t>
            </a:r>
          </a:p>
          <a:p>
            <a:pPr marL="0" lvl="0" indent="0" algn="just" fontAlgn="ctr">
              <a:buNone/>
            </a:pPr>
            <a:r>
              <a:rPr lang="tr-TR" sz="5600" dirty="0"/>
              <a:t>Acil Sağlık Hizmetleri Yönetmeliği (11.05.2000)</a:t>
            </a:r>
          </a:p>
          <a:p>
            <a:pPr marL="0" indent="0" algn="just">
              <a:buNone/>
            </a:pPr>
            <a:r>
              <a:rPr lang="tr-TR" sz="5600" dirty="0"/>
              <a:t>Hastane Afet ve Acil Durum Planları (HAP) Uygulama Yönetmeliği</a:t>
            </a:r>
            <a:endParaRPr lang="tr-TR" sz="5600" dirty="0">
              <a:solidFill>
                <a:srgbClr val="002060"/>
              </a:solidFill>
            </a:endParaRPr>
          </a:p>
          <a:p>
            <a:pPr lvl="0" algn="ctr">
              <a:buNone/>
            </a:pPr>
            <a:endParaRPr lang="tr-TR" sz="2000" b="1" dirty="0" smtClean="0">
              <a:solidFill>
                <a:srgbClr val="FF0000"/>
              </a:solidFill>
              <a:latin typeface="Times New Roman" pitchFamily="18" charset="0"/>
              <a:cs typeface="Times New Roman" pitchFamily="18" charset="0"/>
            </a:endParaRPr>
          </a:p>
          <a:p>
            <a:pPr lvl="0" algn="ctr">
              <a:buNone/>
            </a:pPr>
            <a:endParaRPr lang="tr-TR" sz="2000" b="1" dirty="0" smtClean="0">
              <a:solidFill>
                <a:srgbClr val="FF0000"/>
              </a:solidFill>
              <a:latin typeface="Times New Roman" pitchFamily="18" charset="0"/>
              <a:cs typeface="Times New Roman" pitchFamily="18" charset="0"/>
            </a:endParaRPr>
          </a:p>
          <a:p>
            <a:pPr lvl="0" algn="just">
              <a:buNone/>
            </a:pPr>
            <a:endParaRPr lang="tr-TR" sz="2400" b="1" dirty="0">
              <a:latin typeface="Times New Roman" pitchFamily="18" charset="0"/>
              <a:cs typeface="Times New Roman" pitchFamily="18" charset="0"/>
            </a:endParaRPr>
          </a:p>
        </p:txBody>
      </p:sp>
      <p:sp>
        <p:nvSpPr>
          <p:cNvPr id="4" name="Dikdörtgen 3"/>
          <p:cNvSpPr/>
          <p:nvPr/>
        </p:nvSpPr>
        <p:spPr>
          <a:xfrm>
            <a:off x="6516216" y="5805264"/>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2729" y="6170719"/>
            <a:ext cx="6441479" cy="400110"/>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5972" y="5754188"/>
            <a:ext cx="1040183" cy="91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387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6 Resim" descr="4.png"/>
          <p:cNvPicPr>
            <a:picLocks noChangeAspect="1"/>
          </p:cNvPicPr>
          <p:nvPr/>
        </p:nvPicPr>
        <p:blipFill rotWithShape="1">
          <a:blip r:embed="rId3" cstate="print"/>
          <a:srcRect r="25801"/>
          <a:stretch/>
        </p:blipFill>
        <p:spPr>
          <a:xfrm>
            <a:off x="216025" y="6093296"/>
            <a:ext cx="738031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216025" y="274638"/>
            <a:ext cx="8470775" cy="73041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7596336" y="5805264"/>
            <a:ext cx="93610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216024" y="6252905"/>
            <a:ext cx="6372200" cy="400110"/>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p:txBody>
      </p:sp>
      <p:sp>
        <p:nvSpPr>
          <p:cNvPr id="5" name="Dikdörtgen 4"/>
          <p:cNvSpPr/>
          <p:nvPr/>
        </p:nvSpPr>
        <p:spPr>
          <a:xfrm>
            <a:off x="179512" y="1024688"/>
            <a:ext cx="6678488" cy="646331"/>
          </a:xfrm>
          <a:prstGeom prst="rect">
            <a:avLst/>
          </a:prstGeom>
        </p:spPr>
        <p:txBody>
          <a:bodyPr wrap="square">
            <a:spAutoFit/>
          </a:bodyPr>
          <a:lstStyle/>
          <a:p>
            <a:r>
              <a:rPr lang="tr-TR" u="sng" dirty="0">
                <a:solidFill>
                  <a:srgbClr val="002060"/>
                </a:solidFill>
              </a:rPr>
              <a:t>BÖLÜM 2. HİZMET GRUBU TEŞKİLİ, GÖREV VE SORUMLULUKLARI</a:t>
            </a:r>
          </a:p>
          <a:p>
            <a:endParaRPr lang="tr-TR" u="sng" dirty="0">
              <a:solidFill>
                <a:srgbClr val="002060"/>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3453467940"/>
              </p:ext>
            </p:extLst>
          </p:nvPr>
        </p:nvGraphicFramePr>
        <p:xfrm>
          <a:off x="251520" y="1486895"/>
          <a:ext cx="8712968" cy="4476080"/>
        </p:xfrm>
        <a:graphic>
          <a:graphicData uri="http://schemas.openxmlformats.org/drawingml/2006/table">
            <a:tbl>
              <a:tblPr firstRow="1" firstCol="1" bandRow="1">
                <a:tableStyleId>{5940675A-B579-460E-94D1-54222C63F5DA}</a:tableStyleId>
              </a:tblPr>
              <a:tblGrid>
                <a:gridCol w="643193"/>
                <a:gridCol w="2160240"/>
                <a:gridCol w="2021103"/>
                <a:gridCol w="3888432"/>
              </a:tblGrid>
              <a:tr h="357929">
                <a:tc>
                  <a:txBody>
                    <a:bodyPr/>
                    <a:lstStyle/>
                    <a:p>
                      <a:pPr algn="ctr">
                        <a:lnSpc>
                          <a:spcPct val="100000"/>
                        </a:lnSpc>
                        <a:spcAft>
                          <a:spcPts val="0"/>
                        </a:spcAft>
                      </a:pPr>
                      <a:r>
                        <a:rPr lang="en-US" sz="1400" b="1" dirty="0">
                          <a:effectLst/>
                        </a:rPr>
                        <a:t>HİZMET GRUBU</a:t>
                      </a:r>
                      <a:endParaRPr lang="tr-TR"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b"/>
                </a:tc>
                <a:tc>
                  <a:txBody>
                    <a:bodyPr/>
                    <a:lstStyle/>
                    <a:p>
                      <a:pPr algn="ctr">
                        <a:lnSpc>
                          <a:spcPct val="120000"/>
                        </a:lnSpc>
                        <a:spcAft>
                          <a:spcPts val="0"/>
                        </a:spcAft>
                      </a:pPr>
                      <a:r>
                        <a:rPr lang="en-US" sz="1400" b="1" dirty="0">
                          <a:effectLst/>
                        </a:rPr>
                        <a:t>ANA ÇÖZÜM ORTAĞI</a:t>
                      </a:r>
                      <a:endParaRPr lang="tr-TR"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ctr"/>
                </a:tc>
                <a:tc>
                  <a:txBody>
                    <a:bodyPr/>
                    <a:lstStyle/>
                    <a:p>
                      <a:pPr algn="ctr">
                        <a:lnSpc>
                          <a:spcPct val="100000"/>
                        </a:lnSpc>
                        <a:spcAft>
                          <a:spcPts val="0"/>
                        </a:spcAft>
                      </a:pPr>
                      <a:r>
                        <a:rPr lang="en-US" sz="1400" b="1" dirty="0">
                          <a:effectLst/>
                        </a:rPr>
                        <a:t>DESTEK ÇÖZÜM ORTAKLARI</a:t>
                      </a:r>
                      <a:endParaRPr lang="tr-TR"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b"/>
                </a:tc>
                <a:tc>
                  <a:txBody>
                    <a:bodyPr/>
                    <a:lstStyle/>
                    <a:p>
                      <a:pPr algn="ctr">
                        <a:lnSpc>
                          <a:spcPct val="120000"/>
                        </a:lnSpc>
                        <a:spcAft>
                          <a:spcPts val="0"/>
                        </a:spcAft>
                      </a:pPr>
                      <a:r>
                        <a:rPr lang="en-US" sz="1400" b="1" dirty="0" smtClean="0">
                          <a:effectLst/>
                        </a:rPr>
                        <a:t>HİZMET GRUBUNUN GÖREV VE SORUMLULUKLARI</a:t>
                      </a:r>
                      <a:endParaRPr lang="tr-TR"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ctr"/>
                </a:tc>
              </a:tr>
              <a:tr h="4049360">
                <a:tc>
                  <a:txBody>
                    <a:bodyPr/>
                    <a:lstStyle/>
                    <a:p>
                      <a:pPr algn="ctr">
                        <a:lnSpc>
                          <a:spcPct val="120000"/>
                        </a:lnSpc>
                        <a:spcAft>
                          <a:spcPts val="0"/>
                        </a:spcAft>
                      </a:pPr>
                      <a:r>
                        <a:rPr lang="en-US" sz="1400" b="1" dirty="0">
                          <a:effectLst/>
                        </a:rPr>
                        <a:t>SAĞLIK HİZMET GRUBU</a:t>
                      </a:r>
                      <a:endParaRPr lang="tr-TR"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ctr"/>
                </a:tc>
                <a:tc>
                  <a:txBody>
                    <a:bodyPr/>
                    <a:lstStyle/>
                    <a:p>
                      <a:pPr algn="ctr">
                        <a:lnSpc>
                          <a:spcPct val="120000"/>
                        </a:lnSpc>
                        <a:spcAft>
                          <a:spcPts val="1000"/>
                        </a:spcAft>
                      </a:pPr>
                      <a:r>
                        <a:rPr lang="en-US" sz="1600" b="1" dirty="0">
                          <a:effectLst/>
                        </a:rPr>
                        <a:t> </a:t>
                      </a:r>
                      <a:endParaRPr lang="tr-TR" sz="1600" b="1" dirty="0">
                        <a:effectLst/>
                      </a:endParaRPr>
                    </a:p>
                    <a:p>
                      <a:pPr algn="ctr">
                        <a:lnSpc>
                          <a:spcPct val="120000"/>
                        </a:lnSpc>
                        <a:spcAft>
                          <a:spcPts val="1000"/>
                        </a:spcAft>
                      </a:pPr>
                      <a:r>
                        <a:rPr lang="en-US" sz="1600" b="1" dirty="0">
                          <a:effectLst/>
                        </a:rPr>
                        <a:t>İL SAĞLIK MÜDÜRLÜĞÜ</a:t>
                      </a:r>
                      <a:endParaRPr lang="tr-TR" sz="1600" b="1" dirty="0">
                        <a:effectLst/>
                      </a:endParaRPr>
                    </a:p>
                    <a:p>
                      <a:pPr algn="ctr">
                        <a:lnSpc>
                          <a:spcPct val="120000"/>
                        </a:lnSpc>
                        <a:spcAft>
                          <a:spcPts val="1000"/>
                        </a:spcAft>
                      </a:pPr>
                      <a:r>
                        <a:rPr lang="en-US" sz="1400" b="1" dirty="0" err="1">
                          <a:effectLst/>
                        </a:rPr>
                        <a:t>Afet</a:t>
                      </a:r>
                      <a:r>
                        <a:rPr lang="en-US" sz="1400" b="1" dirty="0">
                          <a:effectLst/>
                        </a:rPr>
                        <a:t> </a:t>
                      </a:r>
                      <a:r>
                        <a:rPr lang="en-US" sz="1400" b="1" dirty="0" err="1">
                          <a:effectLst/>
                        </a:rPr>
                        <a:t>ve</a:t>
                      </a:r>
                      <a:r>
                        <a:rPr lang="en-US" sz="1400" b="1" dirty="0">
                          <a:effectLst/>
                        </a:rPr>
                        <a:t> </a:t>
                      </a:r>
                      <a:r>
                        <a:rPr lang="en-US" sz="1400" b="1" dirty="0" err="1">
                          <a:effectLst/>
                        </a:rPr>
                        <a:t>acil</a:t>
                      </a:r>
                      <a:r>
                        <a:rPr lang="en-US" sz="1400" b="1" dirty="0">
                          <a:effectLst/>
                        </a:rPr>
                        <a:t> </a:t>
                      </a:r>
                      <a:r>
                        <a:rPr lang="en-US" sz="1400" b="1" dirty="0" err="1">
                          <a:effectLst/>
                        </a:rPr>
                        <a:t>durumlarda</a:t>
                      </a:r>
                      <a:r>
                        <a:rPr lang="en-US" sz="1400" b="1" dirty="0">
                          <a:effectLst/>
                        </a:rPr>
                        <a:t> </a:t>
                      </a:r>
                      <a:r>
                        <a:rPr lang="en-US" sz="1400" b="1" dirty="0" err="1">
                          <a:effectLst/>
                        </a:rPr>
                        <a:t>olay</a:t>
                      </a:r>
                      <a:r>
                        <a:rPr lang="en-US" sz="1400" b="1" dirty="0">
                          <a:effectLst/>
                        </a:rPr>
                        <a:t> </a:t>
                      </a:r>
                      <a:r>
                        <a:rPr lang="en-US" sz="1400" b="1" dirty="0" err="1">
                          <a:effectLst/>
                        </a:rPr>
                        <a:t>yerindeki</a:t>
                      </a:r>
                      <a:r>
                        <a:rPr lang="en-US" sz="1400" b="1" dirty="0">
                          <a:effectLst/>
                        </a:rPr>
                        <a:t> ilk </a:t>
                      </a:r>
                      <a:r>
                        <a:rPr lang="en-US" sz="1400" b="1" dirty="0" err="1">
                          <a:effectLst/>
                        </a:rPr>
                        <a:t>müdahale</a:t>
                      </a:r>
                      <a:r>
                        <a:rPr lang="en-US" sz="1400" b="1" dirty="0">
                          <a:effectLst/>
                        </a:rPr>
                        <a:t>, </a:t>
                      </a:r>
                      <a:r>
                        <a:rPr lang="en-US" sz="1400" b="1" dirty="0" err="1">
                          <a:effectLst/>
                        </a:rPr>
                        <a:t>halk</a:t>
                      </a:r>
                      <a:r>
                        <a:rPr lang="en-US" sz="1400" b="1" dirty="0">
                          <a:effectLst/>
                        </a:rPr>
                        <a:t> </a:t>
                      </a:r>
                      <a:r>
                        <a:rPr lang="en-US" sz="1400" b="1" dirty="0" err="1">
                          <a:effectLst/>
                        </a:rPr>
                        <a:t>sağlığı</a:t>
                      </a:r>
                      <a:r>
                        <a:rPr lang="en-US" sz="1400" b="1" dirty="0">
                          <a:effectLst/>
                        </a:rPr>
                        <a:t> </a:t>
                      </a:r>
                      <a:r>
                        <a:rPr lang="en-US" sz="1400" b="1" dirty="0" err="1">
                          <a:effectLst/>
                        </a:rPr>
                        <a:t>ve</a:t>
                      </a:r>
                      <a:r>
                        <a:rPr lang="en-US" sz="1400" b="1" dirty="0">
                          <a:effectLst/>
                        </a:rPr>
                        <a:t> </a:t>
                      </a:r>
                      <a:r>
                        <a:rPr lang="en-US" sz="1400" b="1" dirty="0" err="1">
                          <a:effectLst/>
                        </a:rPr>
                        <a:t>tıbbi</a:t>
                      </a:r>
                      <a:r>
                        <a:rPr lang="en-US" sz="1400" b="1" dirty="0">
                          <a:effectLst/>
                        </a:rPr>
                        <a:t> </a:t>
                      </a:r>
                      <a:r>
                        <a:rPr lang="en-US" sz="1400" b="1" dirty="0" err="1">
                          <a:effectLst/>
                        </a:rPr>
                        <a:t>bakım</a:t>
                      </a:r>
                      <a:r>
                        <a:rPr lang="en-US" sz="1400" b="1" dirty="0">
                          <a:effectLst/>
                        </a:rPr>
                        <a:t> </a:t>
                      </a:r>
                      <a:r>
                        <a:rPr lang="en-US" sz="1400" b="1" dirty="0" err="1">
                          <a:effectLst/>
                        </a:rPr>
                        <a:t>ihtiyaçlarının</a:t>
                      </a:r>
                      <a:r>
                        <a:rPr lang="en-US" sz="1400" b="1" dirty="0">
                          <a:effectLst/>
                        </a:rPr>
                        <a:t> </a:t>
                      </a:r>
                      <a:r>
                        <a:rPr lang="en-US" sz="1400" b="1" dirty="0" err="1">
                          <a:effectLst/>
                        </a:rPr>
                        <a:t>karşılanması</a:t>
                      </a:r>
                      <a:r>
                        <a:rPr lang="en-US" sz="1400" b="1" dirty="0">
                          <a:effectLst/>
                        </a:rPr>
                        <a:t> </a:t>
                      </a:r>
                      <a:r>
                        <a:rPr lang="en-US" sz="1400" b="1" dirty="0" err="1">
                          <a:effectLst/>
                        </a:rPr>
                        <a:t>ile</a:t>
                      </a:r>
                      <a:r>
                        <a:rPr lang="en-US" sz="1400" b="1" dirty="0">
                          <a:effectLst/>
                        </a:rPr>
                        <a:t> </a:t>
                      </a:r>
                      <a:r>
                        <a:rPr lang="en-US" sz="1400" b="1" dirty="0" err="1">
                          <a:effectLst/>
                        </a:rPr>
                        <a:t>çevre</a:t>
                      </a:r>
                      <a:r>
                        <a:rPr lang="en-US" sz="1400" b="1" dirty="0">
                          <a:effectLst/>
                        </a:rPr>
                        <a:t> </a:t>
                      </a:r>
                      <a:r>
                        <a:rPr lang="en-US" sz="1400" b="1" dirty="0" err="1">
                          <a:effectLst/>
                        </a:rPr>
                        <a:t>sağlığı</a:t>
                      </a:r>
                      <a:r>
                        <a:rPr lang="en-US" sz="1400" b="1" dirty="0">
                          <a:effectLst/>
                        </a:rPr>
                        <a:t> </a:t>
                      </a:r>
                      <a:r>
                        <a:rPr lang="en-US" sz="1400" b="1" dirty="0" err="1">
                          <a:effectLst/>
                        </a:rPr>
                        <a:t>hizmetlerinin</a:t>
                      </a:r>
                      <a:r>
                        <a:rPr lang="en-US" sz="1400" b="1" dirty="0">
                          <a:effectLst/>
                        </a:rPr>
                        <a:t> </a:t>
                      </a:r>
                      <a:r>
                        <a:rPr lang="en-US" sz="1400" b="1" dirty="0" err="1">
                          <a:effectLst/>
                        </a:rPr>
                        <a:t>aksamadan</a:t>
                      </a:r>
                      <a:r>
                        <a:rPr lang="en-US" sz="1400" b="1" dirty="0">
                          <a:effectLst/>
                        </a:rPr>
                        <a:t> </a:t>
                      </a:r>
                      <a:r>
                        <a:rPr lang="en-US" sz="1400" b="1" dirty="0" err="1">
                          <a:effectLst/>
                        </a:rPr>
                        <a:t>en</a:t>
                      </a:r>
                      <a:r>
                        <a:rPr lang="en-US" sz="1400" b="1" dirty="0">
                          <a:effectLst/>
                        </a:rPr>
                        <a:t> </a:t>
                      </a:r>
                      <a:r>
                        <a:rPr lang="en-US" sz="1400" b="1" dirty="0" err="1">
                          <a:effectLst/>
                        </a:rPr>
                        <a:t>hızlı</a:t>
                      </a:r>
                      <a:r>
                        <a:rPr lang="en-US" sz="1400" b="1" dirty="0">
                          <a:effectLst/>
                        </a:rPr>
                        <a:t> </a:t>
                      </a:r>
                      <a:r>
                        <a:rPr lang="en-US" sz="1400" b="1" dirty="0" err="1">
                          <a:effectLst/>
                        </a:rPr>
                        <a:t>şekilde</a:t>
                      </a:r>
                      <a:r>
                        <a:rPr lang="en-US" sz="1400" b="1" dirty="0">
                          <a:effectLst/>
                        </a:rPr>
                        <a:t> </a:t>
                      </a:r>
                      <a:r>
                        <a:rPr lang="en-US" sz="1400" b="1" dirty="0" err="1">
                          <a:effectLst/>
                        </a:rPr>
                        <a:t>normale</a:t>
                      </a:r>
                      <a:r>
                        <a:rPr lang="en-US" sz="1400" b="1" dirty="0">
                          <a:effectLst/>
                        </a:rPr>
                        <a:t> </a:t>
                      </a:r>
                      <a:r>
                        <a:rPr lang="en-US" sz="1400" b="1" dirty="0" err="1">
                          <a:effectLst/>
                        </a:rPr>
                        <a:t>dönmesini</a:t>
                      </a:r>
                      <a:r>
                        <a:rPr lang="en-US" sz="1400" b="1" dirty="0">
                          <a:effectLst/>
                        </a:rPr>
                        <a:t> </a:t>
                      </a:r>
                      <a:r>
                        <a:rPr lang="en-US" sz="1400" b="1" dirty="0" err="1">
                          <a:effectLst/>
                        </a:rPr>
                        <a:t>sağlamaya</a:t>
                      </a:r>
                      <a:r>
                        <a:rPr lang="en-US" sz="1400" b="1" dirty="0">
                          <a:effectLst/>
                        </a:rPr>
                        <a:t> </a:t>
                      </a:r>
                      <a:r>
                        <a:rPr lang="en-US" sz="1400" b="1" dirty="0" err="1">
                          <a:effectLst/>
                        </a:rPr>
                        <a:t>yönelik</a:t>
                      </a:r>
                      <a:r>
                        <a:rPr lang="en-US" sz="1400" b="1" dirty="0">
                          <a:effectLst/>
                        </a:rPr>
                        <a:t> </a:t>
                      </a:r>
                      <a:r>
                        <a:rPr lang="en-US" sz="1400" b="1" dirty="0" err="1">
                          <a:effectLst/>
                        </a:rPr>
                        <a:t>koordinasyondan</a:t>
                      </a:r>
                      <a:r>
                        <a:rPr lang="en-US" sz="1400" b="1" dirty="0">
                          <a:effectLst/>
                        </a:rPr>
                        <a:t> </a:t>
                      </a:r>
                      <a:r>
                        <a:rPr lang="en-US" sz="1400" b="1" dirty="0" err="1">
                          <a:effectLst/>
                        </a:rPr>
                        <a:t>sorumludur</a:t>
                      </a:r>
                      <a:r>
                        <a:rPr lang="en-US" sz="1000" b="1" dirty="0">
                          <a:effectLst/>
                        </a:rPr>
                        <a:t>.</a:t>
                      </a:r>
                      <a:endParaRPr lang="tr-TR" sz="10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tc>
                <a:tc>
                  <a:txBody>
                    <a:bodyPr/>
                    <a:lstStyle/>
                    <a:p>
                      <a:pPr marL="171450" marR="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lang="en-US" sz="1200" b="1" dirty="0" smtClean="0">
                          <a:effectLst/>
                        </a:rPr>
                        <a:t>BELEDİYE BAŞKANLIĞI</a:t>
                      </a:r>
                      <a:endParaRPr lang="tr-TR" sz="1200" b="1" dirty="0" smtClean="0">
                        <a:effectLst/>
                      </a:endParaRPr>
                    </a:p>
                    <a:p>
                      <a:pPr marL="171450" indent="-171450" algn="l">
                        <a:lnSpc>
                          <a:spcPct val="120000"/>
                        </a:lnSpc>
                        <a:spcAft>
                          <a:spcPts val="0"/>
                        </a:spcAft>
                        <a:buFont typeface="Wingdings" panose="05000000000000000000" pitchFamily="2" charset="2"/>
                        <a:buChar char="ü"/>
                      </a:pPr>
                      <a:r>
                        <a:rPr lang="en-US" sz="1200" b="1" dirty="0" smtClean="0">
                          <a:effectLst/>
                        </a:rPr>
                        <a:t>GARNİZON </a:t>
                      </a:r>
                      <a:r>
                        <a:rPr lang="en-US" sz="1200" b="1" dirty="0">
                          <a:effectLst/>
                        </a:rPr>
                        <a:t>KOMUTANLIĞI</a:t>
                      </a:r>
                      <a:endParaRPr lang="tr-TR" sz="1200" b="1" dirty="0">
                        <a:effectLst/>
                      </a:endParaRPr>
                    </a:p>
                    <a:p>
                      <a:pPr marL="171450" indent="-171450" algn="l">
                        <a:lnSpc>
                          <a:spcPct val="120000"/>
                        </a:lnSpc>
                        <a:spcAft>
                          <a:spcPts val="0"/>
                        </a:spcAft>
                        <a:buFont typeface="Wingdings" panose="05000000000000000000" pitchFamily="2" charset="2"/>
                        <a:buChar char="ü"/>
                      </a:pPr>
                      <a:r>
                        <a:rPr lang="en-US" sz="1200" b="1" dirty="0">
                          <a:effectLst/>
                        </a:rPr>
                        <a:t>ÇEVRE VE ŞEHİRCİLİK İL MÜDÜRLÜĞÜ</a:t>
                      </a:r>
                      <a:endParaRPr lang="tr-TR" sz="1200" b="1" dirty="0">
                        <a:effectLst/>
                      </a:endParaRPr>
                    </a:p>
                    <a:p>
                      <a:pPr marL="171450" indent="-171450" algn="l">
                        <a:lnSpc>
                          <a:spcPct val="120000"/>
                        </a:lnSpc>
                        <a:spcAft>
                          <a:spcPts val="0"/>
                        </a:spcAft>
                        <a:buFont typeface="Wingdings" panose="05000000000000000000" pitchFamily="2" charset="2"/>
                        <a:buChar char="ü"/>
                      </a:pPr>
                      <a:r>
                        <a:rPr lang="en-US" sz="1200" b="1" dirty="0" smtClean="0">
                          <a:effectLst/>
                        </a:rPr>
                        <a:t>İl </a:t>
                      </a:r>
                      <a:r>
                        <a:rPr lang="en-US" sz="1200" b="1" dirty="0">
                          <a:effectLst/>
                        </a:rPr>
                        <a:t>TARIM </a:t>
                      </a:r>
                      <a:r>
                        <a:rPr lang="tr-TR" sz="1200" b="1" dirty="0" smtClean="0">
                          <a:effectLst/>
                        </a:rPr>
                        <a:t>ve ORMAN</a:t>
                      </a:r>
                      <a:r>
                        <a:rPr lang="en-US" sz="1200" b="1" dirty="0" smtClean="0">
                          <a:effectLst/>
                        </a:rPr>
                        <a:t> </a:t>
                      </a:r>
                      <a:r>
                        <a:rPr lang="en-US" sz="1200" b="1" dirty="0">
                          <a:effectLst/>
                        </a:rPr>
                        <a:t>MÜDÜRLÜĞÜ</a:t>
                      </a:r>
                      <a:endParaRPr lang="tr-TR" sz="1200" b="1" dirty="0">
                        <a:effectLst/>
                      </a:endParaRPr>
                    </a:p>
                    <a:p>
                      <a:pPr marL="171450" indent="-171450" algn="l">
                        <a:lnSpc>
                          <a:spcPct val="120000"/>
                        </a:lnSpc>
                        <a:spcAft>
                          <a:spcPts val="0"/>
                        </a:spcAft>
                        <a:buFont typeface="Wingdings" panose="05000000000000000000" pitchFamily="2" charset="2"/>
                        <a:buChar char="ü"/>
                      </a:pPr>
                      <a:r>
                        <a:rPr lang="en-US" sz="1200" b="1" dirty="0">
                          <a:effectLst/>
                        </a:rPr>
                        <a:t>İL EMNİYET </a:t>
                      </a:r>
                      <a:r>
                        <a:rPr lang="en-US" sz="1200" b="1" dirty="0" smtClean="0">
                          <a:effectLst/>
                        </a:rPr>
                        <a:t>MÜDÜRLÜĞÜ</a:t>
                      </a:r>
                      <a:endParaRPr lang="tr-TR" sz="1200" b="1" dirty="0">
                        <a:effectLst/>
                      </a:endParaRPr>
                    </a:p>
                    <a:p>
                      <a:pPr marL="171450" indent="-171450" algn="l">
                        <a:lnSpc>
                          <a:spcPct val="120000"/>
                        </a:lnSpc>
                        <a:spcAft>
                          <a:spcPts val="0"/>
                        </a:spcAft>
                        <a:buFont typeface="Wingdings" panose="05000000000000000000" pitchFamily="2" charset="2"/>
                        <a:buChar char="ü"/>
                      </a:pPr>
                      <a:r>
                        <a:rPr lang="en-US" sz="1200" b="1" dirty="0">
                          <a:effectLst/>
                        </a:rPr>
                        <a:t>İL JANDARMA KOMUTANLIĞI</a:t>
                      </a:r>
                      <a:endParaRPr lang="tr-TR" sz="1200" b="1" dirty="0">
                        <a:effectLst/>
                      </a:endParaRPr>
                    </a:p>
                    <a:p>
                      <a:pPr marL="171450" marR="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lang="tr-TR" sz="1200" b="1" i="0" dirty="0" smtClean="0">
                          <a:effectLst/>
                          <a:latin typeface="+mn-lt"/>
                          <a:ea typeface="+mn-ea"/>
                          <a:cs typeface="+mn-cs"/>
                        </a:rPr>
                        <a:t>TÜRK</a:t>
                      </a:r>
                      <a:r>
                        <a:rPr lang="tr-TR" sz="1200" b="1" i="0" baseline="0" dirty="0" smtClean="0">
                          <a:effectLst/>
                          <a:latin typeface="+mn-lt"/>
                          <a:ea typeface="+mn-ea"/>
                          <a:cs typeface="+mn-cs"/>
                        </a:rPr>
                        <a:t> KIZILAY’I BÖLGE KAN MERKEZİ</a:t>
                      </a:r>
                      <a:endParaRPr lang="tr-TR" sz="1200" b="1" i="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l">
                        <a:lnSpc>
                          <a:spcPct val="120000"/>
                        </a:lnSpc>
                        <a:spcAft>
                          <a:spcPts val="0"/>
                        </a:spcAft>
                        <a:buFont typeface="Wingdings" panose="05000000000000000000" pitchFamily="2" charset="2"/>
                        <a:buChar char="ü"/>
                      </a:pPr>
                      <a:r>
                        <a:rPr lang="tr-TR" sz="1200" b="1" dirty="0" smtClean="0">
                          <a:effectLst/>
                        </a:rPr>
                        <a:t>ÜNİVERSİTE</a:t>
                      </a:r>
                      <a:r>
                        <a:rPr lang="tr-TR" sz="1200" b="1" baseline="0" dirty="0" smtClean="0">
                          <a:effectLst/>
                        </a:rPr>
                        <a:t> REKTÖRLÜKLERİ</a:t>
                      </a:r>
                      <a:endParaRPr lang="tr-TR" sz="1200" b="1" dirty="0">
                        <a:effectLst/>
                      </a:endParaRPr>
                    </a:p>
                    <a:p>
                      <a:pPr marL="171450" marR="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lang="en-US" sz="1200" b="1" dirty="0" smtClean="0">
                          <a:effectLst/>
                        </a:rPr>
                        <a:t>ÖZEL SEKTÖR</a:t>
                      </a:r>
                      <a:endParaRPr lang="tr-TR" sz="1200" b="1" dirty="0" smtClean="0">
                        <a:effectLst/>
                      </a:endParaRPr>
                    </a:p>
                    <a:p>
                      <a:pPr marL="171450" indent="-171450" algn="l">
                        <a:lnSpc>
                          <a:spcPct val="120000"/>
                        </a:lnSpc>
                        <a:spcAft>
                          <a:spcPts val="0"/>
                        </a:spcAft>
                        <a:buFont typeface="Wingdings" panose="05000000000000000000" pitchFamily="2" charset="2"/>
                        <a:buChar char="ü"/>
                      </a:pPr>
                      <a:r>
                        <a:rPr lang="tr-TR" sz="1200" b="1" dirty="0" smtClean="0">
                          <a:effectLst/>
                        </a:rPr>
                        <a:t>STK’lar.</a:t>
                      </a:r>
                      <a:endParaRPr lang="tr-TR" sz="1200" b="1" dirty="0">
                        <a:effectLst/>
                      </a:endParaRPr>
                    </a:p>
                  </a:txBody>
                  <a:tcPr marL="7369" marR="7369" marT="0" marB="0" anchor="ctr"/>
                </a:tc>
                <a:tc>
                  <a:txBody>
                    <a:bodyPr/>
                    <a:lstStyle/>
                    <a:p>
                      <a:pPr marL="342900" lvl="0" indent="-342900" algn="l">
                        <a:lnSpc>
                          <a:spcPct val="120000"/>
                        </a:lnSpc>
                        <a:spcAft>
                          <a:spcPts val="0"/>
                        </a:spcAft>
                        <a:buFont typeface="Symbol" panose="05050102010706020507" pitchFamily="18" charset="2"/>
                        <a:buChar char=""/>
                        <a:tabLst>
                          <a:tab pos="196215" algn="l"/>
                        </a:tabLst>
                      </a:pPr>
                      <a:r>
                        <a:rPr lang="en-US" sz="1100" b="1" dirty="0">
                          <a:effectLst/>
                        </a:rPr>
                        <a:t>Mobil </a:t>
                      </a:r>
                      <a:r>
                        <a:rPr lang="en-US" sz="1100" b="1" dirty="0" err="1">
                          <a:effectLst/>
                        </a:rPr>
                        <a:t>ve</a:t>
                      </a:r>
                      <a:r>
                        <a:rPr lang="en-US" sz="1100" b="1" dirty="0">
                          <a:effectLst/>
                        </a:rPr>
                        <a:t> </a:t>
                      </a:r>
                      <a:r>
                        <a:rPr lang="en-US" sz="1100" b="1" dirty="0" err="1">
                          <a:effectLst/>
                        </a:rPr>
                        <a:t>sahra</a:t>
                      </a:r>
                      <a:r>
                        <a:rPr lang="en-US" sz="1100" b="1" dirty="0">
                          <a:effectLst/>
                        </a:rPr>
                        <a:t> </a:t>
                      </a:r>
                      <a:r>
                        <a:rPr lang="en-US" sz="1100" b="1" dirty="0" err="1">
                          <a:effectLst/>
                        </a:rPr>
                        <a:t>hastanelerini</a:t>
                      </a:r>
                      <a:r>
                        <a:rPr lang="en-US" sz="1100" b="1" dirty="0">
                          <a:effectLst/>
                        </a:rPr>
                        <a:t> </a:t>
                      </a:r>
                      <a:r>
                        <a:rPr lang="en-US" sz="1100" b="1" dirty="0" err="1">
                          <a:effectLst/>
                        </a:rPr>
                        <a:t>hazır</a:t>
                      </a:r>
                      <a:r>
                        <a:rPr lang="en-US" sz="1100" b="1" dirty="0">
                          <a:effectLst/>
                        </a:rPr>
                        <a:t> </a:t>
                      </a:r>
                      <a:r>
                        <a:rPr lang="en-US" sz="1100" b="1" dirty="0" err="1">
                          <a:effectLst/>
                        </a:rPr>
                        <a:t>bulundurmak</a:t>
                      </a:r>
                      <a:r>
                        <a:rPr lang="en-US" sz="1100" b="1" dirty="0">
                          <a:effectLst/>
                        </a:rPr>
                        <a:t> </a:t>
                      </a:r>
                      <a:r>
                        <a:rPr lang="en-US" sz="1100" b="1" dirty="0" err="1">
                          <a:effectLst/>
                        </a:rPr>
                        <a:t>ve</a:t>
                      </a:r>
                      <a:r>
                        <a:rPr lang="en-US" sz="1100" b="1" dirty="0">
                          <a:effectLst/>
                        </a:rPr>
                        <a:t> </a:t>
                      </a:r>
                      <a:r>
                        <a:rPr lang="en-US" sz="1100" b="1" dirty="0" err="1">
                          <a:effectLst/>
                        </a:rPr>
                        <a:t>afet</a:t>
                      </a:r>
                      <a:r>
                        <a:rPr lang="en-US" sz="1100" b="1" dirty="0">
                          <a:effectLst/>
                        </a:rPr>
                        <a:t> </a:t>
                      </a:r>
                      <a:r>
                        <a:rPr lang="en-US" sz="1100" b="1" dirty="0" err="1">
                          <a:effectLst/>
                        </a:rPr>
                        <a:t>sonrası</a:t>
                      </a:r>
                      <a:r>
                        <a:rPr lang="en-US" sz="1100" b="1" dirty="0">
                          <a:effectLst/>
                        </a:rPr>
                        <a:t> </a:t>
                      </a:r>
                      <a:r>
                        <a:rPr lang="en-US" sz="1100" b="1" dirty="0" err="1">
                          <a:effectLst/>
                        </a:rPr>
                        <a:t>gerekebilecek</a:t>
                      </a:r>
                      <a:r>
                        <a:rPr lang="en-US" sz="1100" b="1" dirty="0">
                          <a:effectLst/>
                        </a:rPr>
                        <a:t> </a:t>
                      </a:r>
                      <a:r>
                        <a:rPr lang="en-US" sz="1100" b="1" dirty="0" err="1">
                          <a:effectLst/>
                        </a:rPr>
                        <a:t>acil</a:t>
                      </a:r>
                      <a:r>
                        <a:rPr lang="en-US" sz="1100" b="1" dirty="0">
                          <a:effectLst/>
                        </a:rPr>
                        <a:t> durum </a:t>
                      </a:r>
                      <a:r>
                        <a:rPr lang="en-US" sz="1100" b="1" dirty="0" err="1">
                          <a:effectLst/>
                        </a:rPr>
                        <a:t>ekipmanıyla</a:t>
                      </a:r>
                      <a:r>
                        <a:rPr lang="en-US" sz="1100" b="1" dirty="0">
                          <a:effectLst/>
                        </a:rPr>
                        <a:t> </a:t>
                      </a:r>
                      <a:r>
                        <a:rPr lang="en-US" sz="1100" b="1" dirty="0" err="1">
                          <a:effectLst/>
                        </a:rPr>
                        <a:t>donatmak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Afet</a:t>
                      </a:r>
                      <a:r>
                        <a:rPr lang="en-US" sz="1100" b="1" dirty="0">
                          <a:effectLst/>
                        </a:rPr>
                        <a:t> </a:t>
                      </a:r>
                      <a:r>
                        <a:rPr lang="en-US" sz="1100" b="1" dirty="0" err="1">
                          <a:effectLst/>
                        </a:rPr>
                        <a:t>bölgesine</a:t>
                      </a:r>
                      <a:r>
                        <a:rPr lang="en-US" sz="1100" b="1" dirty="0">
                          <a:effectLst/>
                        </a:rPr>
                        <a:t> </a:t>
                      </a:r>
                      <a:r>
                        <a:rPr lang="en-US" sz="1100" b="1" dirty="0" err="1">
                          <a:effectLst/>
                        </a:rPr>
                        <a:t>yeterli</a:t>
                      </a:r>
                      <a:r>
                        <a:rPr lang="en-US" sz="1100" b="1" dirty="0">
                          <a:effectLst/>
                        </a:rPr>
                        <a:t> </a:t>
                      </a:r>
                      <a:r>
                        <a:rPr lang="en-US" sz="1100" b="1" dirty="0" err="1">
                          <a:effectLst/>
                        </a:rPr>
                        <a:t>personel</a:t>
                      </a:r>
                      <a:r>
                        <a:rPr lang="en-US" sz="1100" b="1" dirty="0">
                          <a:effectLst/>
                        </a:rPr>
                        <a:t> </a:t>
                      </a:r>
                      <a:r>
                        <a:rPr lang="en-US" sz="1100" b="1" dirty="0" err="1">
                          <a:effectLst/>
                        </a:rPr>
                        <a:t>ile</a:t>
                      </a:r>
                      <a:r>
                        <a:rPr lang="en-US" sz="1100" b="1" dirty="0">
                          <a:effectLst/>
                        </a:rPr>
                        <a:t> </a:t>
                      </a:r>
                      <a:r>
                        <a:rPr lang="en-US" sz="1100" b="1" dirty="0" err="1">
                          <a:effectLst/>
                        </a:rPr>
                        <a:t>araç</a:t>
                      </a:r>
                      <a:r>
                        <a:rPr lang="en-US" sz="1100" b="1" dirty="0">
                          <a:effectLst/>
                        </a:rPr>
                        <a:t> </a:t>
                      </a:r>
                      <a:r>
                        <a:rPr lang="en-US" sz="1100" b="1" dirty="0" err="1">
                          <a:effectLst/>
                        </a:rPr>
                        <a:t>gereç</a:t>
                      </a:r>
                      <a:r>
                        <a:rPr lang="en-US" sz="1100" b="1" dirty="0">
                          <a:effectLst/>
                        </a:rPr>
                        <a:t> </a:t>
                      </a:r>
                      <a:r>
                        <a:rPr lang="en-US" sz="1100" b="1" dirty="0" err="1">
                          <a:effectLst/>
                        </a:rPr>
                        <a:t>ve</a:t>
                      </a:r>
                      <a:r>
                        <a:rPr lang="en-US" sz="1100" b="1" dirty="0">
                          <a:effectLst/>
                        </a:rPr>
                        <a:t> </a:t>
                      </a:r>
                      <a:r>
                        <a:rPr lang="en-US" sz="1100" b="1" dirty="0" err="1">
                          <a:effectLst/>
                        </a:rPr>
                        <a:t>malzemeyi</a:t>
                      </a:r>
                      <a:r>
                        <a:rPr lang="en-US" sz="1100" b="1" dirty="0">
                          <a:effectLst/>
                        </a:rPr>
                        <a:t> </a:t>
                      </a:r>
                      <a:r>
                        <a:rPr lang="en-US" sz="1100" b="1" dirty="0" err="1">
                          <a:effectLst/>
                        </a:rPr>
                        <a:t>göndermek</a:t>
                      </a:r>
                      <a:r>
                        <a:rPr lang="en-US" sz="1100" b="1" dirty="0">
                          <a:effectLst/>
                        </a:rPr>
                        <a:t>, </a:t>
                      </a:r>
                      <a:r>
                        <a:rPr lang="en-US" sz="1100" b="1" dirty="0" err="1">
                          <a:effectLst/>
                        </a:rPr>
                        <a:t>sevk</a:t>
                      </a:r>
                      <a:r>
                        <a:rPr lang="en-US" sz="1100" b="1" dirty="0">
                          <a:effectLst/>
                        </a:rPr>
                        <a:t> </a:t>
                      </a:r>
                      <a:r>
                        <a:rPr lang="en-US" sz="1100" b="1" dirty="0" err="1">
                          <a:effectLst/>
                        </a:rPr>
                        <a:t>ve</a:t>
                      </a:r>
                      <a:r>
                        <a:rPr lang="en-US" sz="1100" b="1" dirty="0">
                          <a:effectLst/>
                        </a:rPr>
                        <a:t> </a:t>
                      </a:r>
                      <a:r>
                        <a:rPr lang="en-US" sz="1100" b="1" dirty="0" err="1">
                          <a:effectLst/>
                        </a:rPr>
                        <a:t>idare</a:t>
                      </a:r>
                      <a:r>
                        <a:rPr lang="en-US" sz="1100" b="1" dirty="0">
                          <a:effectLst/>
                        </a:rPr>
                        <a:t> </a:t>
                      </a:r>
                      <a:r>
                        <a:rPr lang="en-US" sz="1100" b="1" dirty="0" err="1">
                          <a:effectLst/>
                        </a:rPr>
                        <a:t>etmek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Afet</a:t>
                      </a:r>
                      <a:r>
                        <a:rPr lang="en-US" sz="1100" b="1" dirty="0">
                          <a:effectLst/>
                        </a:rPr>
                        <a:t> </a:t>
                      </a:r>
                      <a:r>
                        <a:rPr lang="en-US" sz="1100" b="1" dirty="0" err="1">
                          <a:effectLst/>
                        </a:rPr>
                        <a:t>bölgesinde</a:t>
                      </a:r>
                      <a:r>
                        <a:rPr lang="en-US" sz="1100" b="1" dirty="0">
                          <a:effectLst/>
                        </a:rPr>
                        <a:t> </a:t>
                      </a:r>
                      <a:r>
                        <a:rPr lang="en-US" sz="1100" b="1" dirty="0" err="1">
                          <a:effectLst/>
                        </a:rPr>
                        <a:t>triaj</a:t>
                      </a:r>
                      <a:r>
                        <a:rPr lang="en-US" sz="1100" b="1" dirty="0">
                          <a:effectLst/>
                        </a:rPr>
                        <a:t>, </a:t>
                      </a:r>
                      <a:r>
                        <a:rPr lang="en-US" sz="1100" b="1" dirty="0" err="1">
                          <a:effectLst/>
                        </a:rPr>
                        <a:t>ilkyardım</a:t>
                      </a:r>
                      <a:r>
                        <a:rPr lang="en-US" sz="1100" b="1" dirty="0">
                          <a:effectLst/>
                        </a:rPr>
                        <a:t>, </a:t>
                      </a:r>
                      <a:r>
                        <a:rPr lang="en-US" sz="1100" b="1" dirty="0" err="1">
                          <a:effectLst/>
                        </a:rPr>
                        <a:t>acil</a:t>
                      </a:r>
                      <a:r>
                        <a:rPr lang="en-US" sz="1100" b="1" dirty="0">
                          <a:effectLst/>
                        </a:rPr>
                        <a:t> </a:t>
                      </a:r>
                      <a:r>
                        <a:rPr lang="en-US" sz="1100" b="1" dirty="0" err="1">
                          <a:effectLst/>
                        </a:rPr>
                        <a:t>tıbbi</a:t>
                      </a:r>
                      <a:r>
                        <a:rPr lang="en-US" sz="1100" b="1" dirty="0">
                          <a:effectLst/>
                        </a:rPr>
                        <a:t> </a:t>
                      </a:r>
                      <a:r>
                        <a:rPr lang="en-US" sz="1100" b="1" dirty="0" err="1">
                          <a:effectLst/>
                        </a:rPr>
                        <a:t>yardımı</a:t>
                      </a:r>
                      <a:r>
                        <a:rPr lang="en-US" sz="1100" b="1" dirty="0">
                          <a:effectLst/>
                        </a:rPr>
                        <a:t> </a:t>
                      </a:r>
                      <a:r>
                        <a:rPr lang="en-US" sz="1100" b="1" dirty="0" err="1">
                          <a:effectLst/>
                        </a:rPr>
                        <a:t>yapmak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a:effectLst/>
                        </a:rPr>
                        <a:t>Hasta </a:t>
                      </a:r>
                      <a:r>
                        <a:rPr lang="en-US" sz="1100" b="1" dirty="0" err="1">
                          <a:effectLst/>
                        </a:rPr>
                        <a:t>ve</a:t>
                      </a:r>
                      <a:r>
                        <a:rPr lang="en-US" sz="1100" b="1" dirty="0">
                          <a:effectLst/>
                        </a:rPr>
                        <a:t> </a:t>
                      </a:r>
                      <a:r>
                        <a:rPr lang="en-US" sz="1100" b="1" dirty="0" err="1">
                          <a:effectLst/>
                        </a:rPr>
                        <a:t>yaralıların</a:t>
                      </a:r>
                      <a:r>
                        <a:rPr lang="en-US" sz="1100" b="1" dirty="0">
                          <a:effectLst/>
                        </a:rPr>
                        <a:t> </a:t>
                      </a:r>
                      <a:r>
                        <a:rPr lang="en-US" sz="1100" b="1" dirty="0" err="1">
                          <a:effectLst/>
                        </a:rPr>
                        <a:t>tahliyesi</a:t>
                      </a:r>
                      <a:r>
                        <a:rPr lang="en-US" sz="1100" b="1" dirty="0">
                          <a:effectLst/>
                        </a:rPr>
                        <a:t> </a:t>
                      </a:r>
                      <a:r>
                        <a:rPr lang="en-US" sz="1100" b="1" dirty="0" err="1">
                          <a:effectLst/>
                        </a:rPr>
                        <a:t>ve</a:t>
                      </a:r>
                      <a:r>
                        <a:rPr lang="en-US" sz="1100" b="1" dirty="0">
                          <a:effectLst/>
                        </a:rPr>
                        <a:t> </a:t>
                      </a:r>
                      <a:r>
                        <a:rPr lang="en-US" sz="1100" b="1" dirty="0" err="1">
                          <a:effectLst/>
                        </a:rPr>
                        <a:t>tedavisini</a:t>
                      </a:r>
                      <a:r>
                        <a:rPr lang="en-US" sz="1100" b="1" dirty="0">
                          <a:effectLst/>
                        </a:rPr>
                        <a:t> </a:t>
                      </a:r>
                      <a:r>
                        <a:rPr lang="en-US" sz="1100" b="1" dirty="0" err="1">
                          <a:effectLst/>
                        </a:rPr>
                        <a:t>yapmak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Salgın</a:t>
                      </a:r>
                      <a:r>
                        <a:rPr lang="en-US" sz="1100" b="1" dirty="0">
                          <a:effectLst/>
                        </a:rPr>
                        <a:t> </a:t>
                      </a:r>
                      <a:r>
                        <a:rPr lang="en-US" sz="1100" b="1" dirty="0" err="1">
                          <a:effectLst/>
                        </a:rPr>
                        <a:t>hastalıklarla</a:t>
                      </a:r>
                      <a:r>
                        <a:rPr lang="en-US" sz="1100" b="1" dirty="0">
                          <a:effectLst/>
                        </a:rPr>
                        <a:t> </a:t>
                      </a:r>
                      <a:r>
                        <a:rPr lang="en-US" sz="1100" b="1" dirty="0" err="1">
                          <a:effectLst/>
                        </a:rPr>
                        <a:t>mücadele</a:t>
                      </a:r>
                      <a:r>
                        <a:rPr lang="en-US" sz="1100" b="1" dirty="0">
                          <a:effectLst/>
                        </a:rPr>
                        <a:t> </a:t>
                      </a:r>
                      <a:r>
                        <a:rPr lang="en-US" sz="1100" b="1" dirty="0" err="1">
                          <a:effectLst/>
                        </a:rPr>
                        <a:t>kapsamındaki</a:t>
                      </a:r>
                      <a:r>
                        <a:rPr lang="en-US" sz="1100" b="1" dirty="0">
                          <a:effectLst/>
                        </a:rPr>
                        <a:t> </a:t>
                      </a:r>
                      <a:r>
                        <a:rPr lang="en-US" sz="1100" b="1" dirty="0" err="1">
                          <a:effectLst/>
                        </a:rPr>
                        <a:t>hizmetler</a:t>
                      </a:r>
                      <a:r>
                        <a:rPr lang="en-US" sz="1100" b="1" dirty="0">
                          <a:effectLst/>
                        </a:rPr>
                        <a:t> </a:t>
                      </a:r>
                      <a:r>
                        <a:rPr lang="en-US" sz="1100" b="1" dirty="0" err="1">
                          <a:effectLst/>
                        </a:rPr>
                        <a:t>ile</a:t>
                      </a:r>
                      <a:r>
                        <a:rPr lang="en-US" sz="1100" b="1" dirty="0">
                          <a:effectLst/>
                        </a:rPr>
                        <a:t> </a:t>
                      </a:r>
                      <a:r>
                        <a:rPr lang="en-US" sz="1100" b="1" dirty="0" err="1">
                          <a:effectLst/>
                        </a:rPr>
                        <a:t>karantina</a:t>
                      </a:r>
                      <a:r>
                        <a:rPr lang="en-US" sz="1100" b="1" dirty="0">
                          <a:effectLst/>
                        </a:rPr>
                        <a:t> </a:t>
                      </a:r>
                      <a:r>
                        <a:rPr lang="en-US" sz="1100" b="1" dirty="0" err="1">
                          <a:effectLst/>
                        </a:rPr>
                        <a:t>izolasyon</a:t>
                      </a:r>
                      <a:r>
                        <a:rPr lang="en-US" sz="1100" b="1" dirty="0">
                          <a:effectLst/>
                        </a:rPr>
                        <a:t>  </a:t>
                      </a:r>
                      <a:r>
                        <a:rPr lang="en-US" sz="1100" b="1" dirty="0" err="1">
                          <a:effectLst/>
                        </a:rPr>
                        <a:t>hizmetlerini</a:t>
                      </a:r>
                      <a:r>
                        <a:rPr lang="en-US" sz="1100" b="1" dirty="0">
                          <a:effectLst/>
                        </a:rPr>
                        <a:t> </a:t>
                      </a:r>
                      <a:r>
                        <a:rPr lang="en-US" sz="1100" b="1" dirty="0" err="1">
                          <a:effectLst/>
                        </a:rPr>
                        <a:t>yürütmek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Salgın</a:t>
                      </a:r>
                      <a:r>
                        <a:rPr lang="en-US" sz="1100" b="1" dirty="0">
                          <a:effectLst/>
                        </a:rPr>
                        <a:t> </a:t>
                      </a:r>
                      <a:r>
                        <a:rPr lang="en-US" sz="1100" b="1" dirty="0" err="1">
                          <a:effectLst/>
                        </a:rPr>
                        <a:t>hastalıklar</a:t>
                      </a:r>
                      <a:r>
                        <a:rPr lang="en-US" sz="1100" b="1" dirty="0">
                          <a:effectLst/>
                        </a:rPr>
                        <a:t> </a:t>
                      </a:r>
                      <a:r>
                        <a:rPr lang="en-US" sz="1100" b="1" dirty="0" err="1">
                          <a:effectLst/>
                        </a:rPr>
                        <a:t>açısından</a:t>
                      </a:r>
                      <a:r>
                        <a:rPr lang="en-US" sz="1100" b="1" dirty="0">
                          <a:effectLst/>
                        </a:rPr>
                        <a:t> </a:t>
                      </a:r>
                      <a:r>
                        <a:rPr lang="en-US" sz="1100" b="1" dirty="0" err="1">
                          <a:effectLst/>
                        </a:rPr>
                        <a:t>çevresel</a:t>
                      </a:r>
                      <a:r>
                        <a:rPr lang="en-US" sz="1100" b="1" dirty="0">
                          <a:effectLst/>
                        </a:rPr>
                        <a:t> </a:t>
                      </a:r>
                      <a:r>
                        <a:rPr lang="en-US" sz="1100" b="1" dirty="0" err="1">
                          <a:effectLst/>
                        </a:rPr>
                        <a:t>ve</a:t>
                      </a:r>
                      <a:r>
                        <a:rPr lang="en-US" sz="1100" b="1" dirty="0">
                          <a:effectLst/>
                        </a:rPr>
                        <a:t> </a:t>
                      </a:r>
                      <a:r>
                        <a:rPr lang="en-US" sz="1100" b="1" dirty="0" err="1">
                          <a:effectLst/>
                        </a:rPr>
                        <a:t>suya</a:t>
                      </a:r>
                      <a:r>
                        <a:rPr lang="en-US" sz="1100" b="1" dirty="0">
                          <a:effectLst/>
                        </a:rPr>
                        <a:t> </a:t>
                      </a:r>
                      <a:r>
                        <a:rPr lang="en-US" sz="1100" b="1" dirty="0" err="1">
                          <a:effectLst/>
                        </a:rPr>
                        <a:t>bağlı</a:t>
                      </a:r>
                      <a:r>
                        <a:rPr lang="en-US" sz="1100" b="1" dirty="0">
                          <a:effectLst/>
                        </a:rPr>
                        <a:t> risk </a:t>
                      </a:r>
                      <a:r>
                        <a:rPr lang="en-US" sz="1100" b="1" dirty="0" err="1">
                          <a:effectLst/>
                        </a:rPr>
                        <a:t>faktörlerinin</a:t>
                      </a:r>
                      <a:r>
                        <a:rPr lang="en-US" sz="1100" b="1" dirty="0">
                          <a:effectLst/>
                        </a:rPr>
                        <a:t> </a:t>
                      </a:r>
                      <a:r>
                        <a:rPr lang="en-US" sz="1100" b="1" dirty="0" err="1">
                          <a:effectLst/>
                        </a:rPr>
                        <a:t>önlenmesi</a:t>
                      </a:r>
                      <a:r>
                        <a:rPr lang="en-US" sz="1100" b="1" dirty="0">
                          <a:effectLst/>
                        </a:rPr>
                        <a:t> </a:t>
                      </a:r>
                      <a:r>
                        <a:rPr lang="en-US" sz="1100" b="1" dirty="0" err="1">
                          <a:effectLst/>
                        </a:rPr>
                        <a:t>hususunda</a:t>
                      </a:r>
                      <a:r>
                        <a:rPr lang="en-US" sz="1100" b="1" dirty="0">
                          <a:effectLst/>
                        </a:rPr>
                        <a:t> </a:t>
                      </a:r>
                      <a:r>
                        <a:rPr lang="en-US" sz="1100" b="1" dirty="0" err="1">
                          <a:effectLst/>
                        </a:rPr>
                        <a:t>ilgili</a:t>
                      </a:r>
                      <a:r>
                        <a:rPr lang="en-US" sz="1100" b="1" dirty="0">
                          <a:effectLst/>
                        </a:rPr>
                        <a:t> </a:t>
                      </a:r>
                      <a:r>
                        <a:rPr lang="en-US" sz="1100" b="1" dirty="0" err="1">
                          <a:effectLst/>
                        </a:rPr>
                        <a:t>kurumların</a:t>
                      </a:r>
                      <a:r>
                        <a:rPr lang="en-US" sz="1100" b="1" dirty="0">
                          <a:effectLst/>
                        </a:rPr>
                        <a:t> </a:t>
                      </a:r>
                      <a:r>
                        <a:rPr lang="en-US" sz="1100" b="1" dirty="0" err="1">
                          <a:effectLst/>
                        </a:rPr>
                        <a:t>koordinasyonunu</a:t>
                      </a:r>
                      <a:r>
                        <a:rPr lang="en-US" sz="1100" b="1" dirty="0">
                          <a:effectLst/>
                        </a:rPr>
                        <a:t> </a:t>
                      </a:r>
                      <a:r>
                        <a:rPr lang="en-US" sz="1100" b="1" dirty="0" err="1">
                          <a:effectLst/>
                        </a:rPr>
                        <a:t>sağlamak</a:t>
                      </a:r>
                      <a:r>
                        <a:rPr lang="en-US" sz="1100" b="1" dirty="0" smtClean="0">
                          <a:effectLst/>
                        </a:rPr>
                        <a:t>.</a:t>
                      </a:r>
                      <a:endParaRPr lang="tr-TR" sz="1100" b="1" dirty="0" smtClean="0">
                        <a:effectLst/>
                      </a:endParaRPr>
                    </a:p>
                    <a:p>
                      <a:pPr marL="342900" lvl="0" indent="-342900" algn="l">
                        <a:lnSpc>
                          <a:spcPct val="120000"/>
                        </a:lnSpc>
                        <a:spcAft>
                          <a:spcPts val="0"/>
                        </a:spcAft>
                        <a:buFont typeface="Symbol" panose="05050102010706020507" pitchFamily="18" charset="2"/>
                        <a:buChar char=""/>
                        <a:tabLst>
                          <a:tab pos="196215" algn="l"/>
                        </a:tabLst>
                      </a:pPr>
                      <a:r>
                        <a:rPr lang="tr-TR" sz="1100" b="1" dirty="0" smtClean="0">
                          <a:effectLst/>
                        </a:rPr>
                        <a:t>Hudut kapılarında tehlikeli madde ve salgın hastalıklara karşı önlem almak ve aldırmak.</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Referans</a:t>
                      </a:r>
                      <a:r>
                        <a:rPr lang="en-US" sz="1100" b="1" dirty="0">
                          <a:effectLst/>
                        </a:rPr>
                        <a:t> </a:t>
                      </a:r>
                      <a:r>
                        <a:rPr lang="en-US" sz="1100" b="1" dirty="0" err="1">
                          <a:effectLst/>
                        </a:rPr>
                        <a:t>bölge</a:t>
                      </a:r>
                      <a:r>
                        <a:rPr lang="en-US" sz="1100" b="1" dirty="0">
                          <a:effectLst/>
                        </a:rPr>
                        <a:t> </a:t>
                      </a:r>
                      <a:r>
                        <a:rPr lang="en-US" sz="1100" b="1" dirty="0" err="1">
                          <a:effectLst/>
                        </a:rPr>
                        <a:t>kan</a:t>
                      </a:r>
                      <a:r>
                        <a:rPr lang="en-US" sz="1100" b="1" dirty="0">
                          <a:effectLst/>
                        </a:rPr>
                        <a:t> </a:t>
                      </a:r>
                      <a:r>
                        <a:rPr lang="en-US" sz="1100" b="1" dirty="0" err="1">
                          <a:effectLst/>
                        </a:rPr>
                        <a:t>merkezlerini</a:t>
                      </a:r>
                      <a:r>
                        <a:rPr lang="en-US" sz="1100" b="1" dirty="0">
                          <a:effectLst/>
                        </a:rPr>
                        <a:t> </a:t>
                      </a:r>
                      <a:r>
                        <a:rPr lang="en-US" sz="1100" b="1" dirty="0" err="1">
                          <a:effectLst/>
                        </a:rPr>
                        <a:t>belirlemek</a:t>
                      </a:r>
                      <a:r>
                        <a:rPr lang="en-US" sz="1100" b="1" dirty="0">
                          <a:effectLst/>
                        </a:rPr>
                        <a:t> </a:t>
                      </a:r>
                      <a:r>
                        <a:rPr lang="en-US" sz="1100" b="1" dirty="0" err="1">
                          <a:effectLst/>
                        </a:rPr>
                        <a:t>ve</a:t>
                      </a:r>
                      <a:r>
                        <a:rPr lang="en-US" sz="1100" b="1" dirty="0">
                          <a:effectLst/>
                        </a:rPr>
                        <a:t> </a:t>
                      </a:r>
                      <a:r>
                        <a:rPr lang="en-US" sz="1100" b="1" dirty="0" err="1">
                          <a:effectLst/>
                        </a:rPr>
                        <a:t>kapasitelerini</a:t>
                      </a:r>
                      <a:r>
                        <a:rPr lang="en-US" sz="1100" b="1" dirty="0">
                          <a:effectLst/>
                        </a:rPr>
                        <a:t> </a:t>
                      </a:r>
                      <a:r>
                        <a:rPr lang="en-US" sz="1100" b="1" dirty="0" err="1">
                          <a:effectLst/>
                        </a:rPr>
                        <a:t>geliştirmek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Çevre</a:t>
                      </a:r>
                      <a:r>
                        <a:rPr lang="en-US" sz="1100" b="1" dirty="0">
                          <a:effectLst/>
                        </a:rPr>
                        <a:t> </a:t>
                      </a:r>
                      <a:r>
                        <a:rPr lang="en-US" sz="1100" b="1" dirty="0" err="1">
                          <a:effectLst/>
                        </a:rPr>
                        <a:t>ve</a:t>
                      </a:r>
                      <a:r>
                        <a:rPr lang="en-US" sz="1100" b="1" dirty="0">
                          <a:effectLst/>
                        </a:rPr>
                        <a:t> </a:t>
                      </a:r>
                      <a:r>
                        <a:rPr lang="en-US" sz="1100" b="1" dirty="0" err="1">
                          <a:effectLst/>
                        </a:rPr>
                        <a:t>su</a:t>
                      </a:r>
                      <a:r>
                        <a:rPr lang="en-US" sz="1100" b="1" dirty="0">
                          <a:effectLst/>
                        </a:rPr>
                        <a:t> </a:t>
                      </a:r>
                      <a:r>
                        <a:rPr lang="en-US" sz="1100" b="1" dirty="0" err="1">
                          <a:effectLst/>
                        </a:rPr>
                        <a:t>sanitasyonu</a:t>
                      </a:r>
                      <a:r>
                        <a:rPr lang="en-US" sz="1100" b="1" dirty="0">
                          <a:effectLst/>
                        </a:rPr>
                        <a:t> </a:t>
                      </a:r>
                      <a:r>
                        <a:rPr lang="en-US" sz="1100" b="1" dirty="0" err="1">
                          <a:effectLst/>
                        </a:rPr>
                        <a:t>bakımından</a:t>
                      </a:r>
                      <a:r>
                        <a:rPr lang="en-US" sz="1100" b="1" dirty="0">
                          <a:effectLst/>
                        </a:rPr>
                        <a:t> risk </a:t>
                      </a:r>
                      <a:r>
                        <a:rPr lang="en-US" sz="1100" b="1" dirty="0" err="1">
                          <a:effectLst/>
                        </a:rPr>
                        <a:t>oluşturacak</a:t>
                      </a:r>
                      <a:r>
                        <a:rPr lang="en-US" sz="1100" b="1" dirty="0">
                          <a:effectLst/>
                        </a:rPr>
                        <a:t> </a:t>
                      </a:r>
                      <a:r>
                        <a:rPr lang="en-US" sz="1100" b="1" dirty="0" err="1">
                          <a:effectLst/>
                        </a:rPr>
                        <a:t>faktörler</a:t>
                      </a:r>
                      <a:r>
                        <a:rPr lang="en-US" sz="1100" b="1" dirty="0">
                          <a:effectLst/>
                        </a:rPr>
                        <a:t> </a:t>
                      </a:r>
                      <a:r>
                        <a:rPr lang="en-US" sz="1100" b="1" dirty="0" err="1">
                          <a:effectLst/>
                        </a:rPr>
                        <a:t>ile</a:t>
                      </a:r>
                      <a:r>
                        <a:rPr lang="en-US" sz="1100" b="1" dirty="0">
                          <a:effectLst/>
                        </a:rPr>
                        <a:t> </a:t>
                      </a:r>
                      <a:r>
                        <a:rPr lang="en-US" sz="1100" b="1" dirty="0" err="1">
                          <a:effectLst/>
                        </a:rPr>
                        <a:t>ilgili</a:t>
                      </a:r>
                      <a:r>
                        <a:rPr lang="en-US" sz="1100" b="1" dirty="0">
                          <a:effectLst/>
                        </a:rPr>
                        <a:t> </a:t>
                      </a:r>
                      <a:r>
                        <a:rPr lang="en-US" sz="1100" b="1" dirty="0" err="1">
                          <a:effectLst/>
                        </a:rPr>
                        <a:t>tüm</a:t>
                      </a:r>
                      <a:r>
                        <a:rPr lang="en-US" sz="1100" b="1" dirty="0">
                          <a:effectLst/>
                        </a:rPr>
                        <a:t> </a:t>
                      </a:r>
                      <a:r>
                        <a:rPr lang="en-US" sz="1100" b="1" dirty="0" err="1">
                          <a:effectLst/>
                        </a:rPr>
                        <a:t>tedbirlerin</a:t>
                      </a:r>
                      <a:r>
                        <a:rPr lang="en-US" sz="1100" b="1" dirty="0">
                          <a:effectLst/>
                        </a:rPr>
                        <a:t> </a:t>
                      </a:r>
                      <a:r>
                        <a:rPr lang="en-US" sz="1100" b="1" dirty="0" err="1">
                          <a:effectLst/>
                        </a:rPr>
                        <a:t>alınmasını</a:t>
                      </a:r>
                      <a:r>
                        <a:rPr lang="en-US" sz="1100" b="1" dirty="0">
                          <a:effectLst/>
                        </a:rPr>
                        <a:t> </a:t>
                      </a:r>
                      <a:r>
                        <a:rPr lang="en-US" sz="1100" b="1" dirty="0" err="1">
                          <a:effectLst/>
                        </a:rPr>
                        <a:t>sağlamak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tr-TR" sz="1100" b="1" dirty="0" smtClean="0">
                          <a:effectLst/>
                        </a:rPr>
                        <a:t>R</a:t>
                      </a:r>
                      <a:r>
                        <a:rPr lang="en-US" sz="1100" b="1" dirty="0" err="1" smtClean="0">
                          <a:effectLst/>
                        </a:rPr>
                        <a:t>eferans</a:t>
                      </a:r>
                      <a:r>
                        <a:rPr lang="en-US" sz="1100" b="1" dirty="0" smtClean="0">
                          <a:effectLst/>
                        </a:rPr>
                        <a:t>  </a:t>
                      </a:r>
                      <a:r>
                        <a:rPr lang="en-US" sz="1100" b="1" dirty="0" err="1">
                          <a:effectLst/>
                        </a:rPr>
                        <a:t>hastaneleri</a:t>
                      </a:r>
                      <a:r>
                        <a:rPr lang="en-US" sz="1100" b="1" dirty="0">
                          <a:effectLst/>
                        </a:rPr>
                        <a:t> </a:t>
                      </a:r>
                      <a:r>
                        <a:rPr lang="en-US" sz="1100" b="1" dirty="0" err="1">
                          <a:effectLst/>
                        </a:rPr>
                        <a:t>ve</a:t>
                      </a:r>
                      <a:r>
                        <a:rPr lang="en-US" sz="1100" b="1" dirty="0">
                          <a:effectLst/>
                        </a:rPr>
                        <a:t> </a:t>
                      </a:r>
                      <a:r>
                        <a:rPr lang="en-US" sz="1100" b="1" dirty="0" err="1">
                          <a:effectLst/>
                        </a:rPr>
                        <a:t>referans</a:t>
                      </a:r>
                      <a:r>
                        <a:rPr lang="en-US" sz="1100" b="1" dirty="0">
                          <a:effectLst/>
                        </a:rPr>
                        <a:t> </a:t>
                      </a:r>
                      <a:r>
                        <a:rPr lang="en-US" sz="1100" b="1" dirty="0" err="1">
                          <a:effectLst/>
                        </a:rPr>
                        <a:t>laboratuarları</a:t>
                      </a:r>
                      <a:r>
                        <a:rPr lang="en-US" sz="1100" b="1" dirty="0">
                          <a:effectLst/>
                        </a:rPr>
                        <a:t> </a:t>
                      </a:r>
                      <a:r>
                        <a:rPr lang="en-US" sz="1100" b="1" dirty="0" err="1">
                          <a:effectLst/>
                        </a:rPr>
                        <a:t>belirlemek</a:t>
                      </a:r>
                      <a:r>
                        <a:rPr lang="en-US" sz="1100" b="1" dirty="0">
                          <a:effectLst/>
                        </a:rPr>
                        <a:t>, </a:t>
                      </a:r>
                      <a:r>
                        <a:rPr lang="en-US" sz="1100" b="1" dirty="0" err="1">
                          <a:effectLst/>
                        </a:rPr>
                        <a:t>kapasitelerini</a:t>
                      </a:r>
                      <a:r>
                        <a:rPr lang="en-US" sz="1100" b="1" dirty="0">
                          <a:effectLst/>
                        </a:rPr>
                        <a:t> </a:t>
                      </a:r>
                      <a:r>
                        <a:rPr lang="en-US" sz="1100" b="1" dirty="0" err="1">
                          <a:effectLst/>
                        </a:rPr>
                        <a:t>artırmak</a:t>
                      </a:r>
                      <a:r>
                        <a:rPr lang="en-US" sz="1100" b="1" dirty="0">
                          <a:effectLst/>
                        </a:rPr>
                        <a:t>.</a:t>
                      </a:r>
                      <a:endParaRPr lang="tr-TR" sz="1100" b="1" dirty="0">
                        <a:effectLst/>
                      </a:endParaRPr>
                    </a:p>
                    <a:p>
                      <a:pPr marL="342900" lvl="0" indent="-342900" algn="l">
                        <a:lnSpc>
                          <a:spcPct val="120000"/>
                        </a:lnSpc>
                        <a:spcAft>
                          <a:spcPts val="0"/>
                        </a:spcAft>
                        <a:buFont typeface="Symbol" panose="05050102010706020507" pitchFamily="18" charset="2"/>
                        <a:buChar char=""/>
                        <a:tabLst>
                          <a:tab pos="196215" algn="l"/>
                        </a:tabLst>
                      </a:pPr>
                      <a:r>
                        <a:rPr lang="en-US" sz="1100" b="1" dirty="0" err="1">
                          <a:effectLst/>
                        </a:rPr>
                        <a:t>Resmi</a:t>
                      </a:r>
                      <a:r>
                        <a:rPr lang="en-US" sz="1100" b="1" dirty="0">
                          <a:effectLst/>
                        </a:rPr>
                        <a:t> </a:t>
                      </a:r>
                      <a:r>
                        <a:rPr lang="en-US" sz="1100" b="1" dirty="0" err="1">
                          <a:effectLst/>
                        </a:rPr>
                        <a:t>yaralı</a:t>
                      </a:r>
                      <a:r>
                        <a:rPr lang="en-US" sz="1100" b="1" dirty="0">
                          <a:effectLst/>
                        </a:rPr>
                        <a:t> </a:t>
                      </a:r>
                      <a:r>
                        <a:rPr lang="en-US" sz="1100" b="1" dirty="0" err="1">
                          <a:effectLst/>
                        </a:rPr>
                        <a:t>sayısını</a:t>
                      </a:r>
                      <a:r>
                        <a:rPr lang="en-US" sz="1100" b="1" dirty="0">
                          <a:effectLst/>
                        </a:rPr>
                        <a:t> </a:t>
                      </a:r>
                      <a:r>
                        <a:rPr lang="en-US" sz="1100" b="1" dirty="0" err="1">
                          <a:effectLst/>
                        </a:rPr>
                        <a:t>belirlemek</a:t>
                      </a:r>
                      <a:r>
                        <a:rPr lang="en-US" sz="1100" b="1" dirty="0">
                          <a:effectLst/>
                        </a:rPr>
                        <a:t>.</a:t>
                      </a:r>
                      <a:endParaRPr lang="tr-TR" sz="11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69" marR="7369" marT="0" marB="0" anchor="ctr"/>
                </a:tc>
              </a:tr>
            </a:tbl>
          </a:graphicData>
        </a:graphic>
      </p:graphicFrame>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8352" y="6010251"/>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952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4.png"/>
          <p:cNvPicPr>
            <a:picLocks noChangeAspect="1"/>
          </p:cNvPicPr>
          <p:nvPr/>
        </p:nvPicPr>
        <p:blipFill>
          <a:blip r:embed="rId3" cstate="print"/>
          <a:stretch>
            <a:fillRect/>
          </a:stretch>
        </p:blipFill>
        <p:spPr>
          <a:xfrm>
            <a:off x="0" y="6022039"/>
            <a:ext cx="8863602" cy="719329"/>
          </a:xfrm>
          <a:prstGeom prst="rect">
            <a:avLst/>
          </a:prstGeom>
        </p:spPr>
      </p:pic>
      <p:pic>
        <p:nvPicPr>
          <p:cNvPr id="8" name="7 Resim" descr="6.png"/>
          <p:cNvPicPr>
            <a:picLocks noChangeAspect="1"/>
          </p:cNvPicPr>
          <p:nvPr/>
        </p:nvPicPr>
        <p:blipFill>
          <a:blip r:embed="rId4" cstate="print"/>
          <a:stretch>
            <a:fillRect/>
          </a:stretch>
        </p:blipFill>
        <p:spPr>
          <a:xfrm>
            <a:off x="0" y="285728"/>
            <a:ext cx="8863602" cy="719329"/>
          </a:xfrm>
          <a:prstGeom prst="rect">
            <a:avLst/>
          </a:prstGeom>
        </p:spPr>
      </p:pic>
      <p:sp>
        <p:nvSpPr>
          <p:cNvPr id="2" name="1 Başlık"/>
          <p:cNvSpPr>
            <a:spLocks noGrp="1"/>
          </p:cNvSpPr>
          <p:nvPr>
            <p:ph type="title"/>
          </p:nvPr>
        </p:nvSpPr>
        <p:spPr>
          <a:xfrm>
            <a:off x="251520" y="274638"/>
            <a:ext cx="8435280" cy="730419"/>
          </a:xfrm>
          <a:noFill/>
          <a:ln>
            <a:noFill/>
          </a:ln>
        </p:spPr>
        <p:txBody>
          <a:bodyPr>
            <a:normAutofit/>
          </a:bodyPr>
          <a:lstStyle/>
          <a:p>
            <a:pPr algn="l"/>
            <a:r>
              <a:rPr lang="tr-TR" sz="2400" b="1" dirty="0" smtClean="0">
                <a:solidFill>
                  <a:schemeClr val="bg1"/>
                </a:solidFill>
                <a:latin typeface="Times New Roman" pitchFamily="18" charset="0"/>
                <a:cs typeface="Times New Roman" pitchFamily="18" charset="0"/>
              </a:rPr>
              <a:t>SAĞLIK HİZMET GRUBU</a:t>
            </a:r>
            <a:endParaRPr lang="tr-TR" sz="2400" b="1" dirty="0">
              <a:solidFill>
                <a:schemeClr val="bg1"/>
              </a:solidFill>
              <a:latin typeface="Times New Roman" pitchFamily="18" charset="0"/>
              <a:cs typeface="Times New Roman" pitchFamily="18" charset="0"/>
            </a:endParaRPr>
          </a:p>
        </p:txBody>
      </p:sp>
      <p:sp>
        <p:nvSpPr>
          <p:cNvPr id="4" name="Dikdörtgen 3"/>
          <p:cNvSpPr/>
          <p:nvPr/>
        </p:nvSpPr>
        <p:spPr>
          <a:xfrm>
            <a:off x="6516216" y="5805264"/>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itchFamily="18" charset="0"/>
              <a:cs typeface="Times New Roman" pitchFamily="18" charset="0"/>
            </a:endParaRPr>
          </a:p>
        </p:txBody>
      </p:sp>
      <p:sp>
        <p:nvSpPr>
          <p:cNvPr id="23" name="22 Metin kutusu"/>
          <p:cNvSpPr txBox="1"/>
          <p:nvPr/>
        </p:nvSpPr>
        <p:spPr>
          <a:xfrm>
            <a:off x="31304" y="6181648"/>
            <a:ext cx="6372200" cy="400110"/>
          </a:xfrm>
          <a:prstGeom prst="rect">
            <a:avLst/>
          </a:prstGeom>
          <a:noFill/>
        </p:spPr>
        <p:txBody>
          <a:bodyPr wrap="square" rtlCol="0">
            <a:spAutoFit/>
          </a:bodyPr>
          <a:lstStyle/>
          <a:p>
            <a:r>
              <a:rPr lang="tr-TR" sz="2000" dirty="0" smtClean="0">
                <a:latin typeface="Times New Roman" pitchFamily="18" charset="0"/>
                <a:cs typeface="Times New Roman" pitchFamily="18" charset="0"/>
              </a:rPr>
              <a:t>  </a:t>
            </a:r>
            <a:r>
              <a:rPr lang="tr-TR" sz="2000" dirty="0" smtClean="0">
                <a:solidFill>
                  <a:schemeClr val="bg1">
                    <a:lumMod val="65000"/>
                  </a:schemeClr>
                </a:solidFill>
                <a:latin typeface="Times New Roman" pitchFamily="18" charset="0"/>
                <a:cs typeface="Times New Roman" pitchFamily="18" charset="0"/>
              </a:rPr>
              <a:t>ANTALYA İL SAĞLIK MÜDÜRLÜĞÜ</a:t>
            </a:r>
          </a:p>
        </p:txBody>
      </p:sp>
      <p:sp>
        <p:nvSpPr>
          <p:cNvPr id="18" name="17 Metin kutusu"/>
          <p:cNvSpPr txBox="1"/>
          <p:nvPr/>
        </p:nvSpPr>
        <p:spPr>
          <a:xfrm>
            <a:off x="107504" y="1034508"/>
            <a:ext cx="8928992" cy="461665"/>
          </a:xfrm>
          <a:prstGeom prst="rect">
            <a:avLst/>
          </a:prstGeom>
          <a:noFill/>
        </p:spPr>
        <p:txBody>
          <a:bodyPr wrap="square" rtlCol="0">
            <a:spAutoFit/>
          </a:bodyPr>
          <a:lstStyle/>
          <a:p>
            <a:r>
              <a:rPr lang="tr-TR" sz="2400" u="sng" dirty="0">
                <a:solidFill>
                  <a:srgbClr val="002060"/>
                </a:solidFill>
              </a:rPr>
              <a:t>BÖLÜM 3. HAZIRLIK, KAPASİTE TESPİTİ VE MÜDAHALE PLANLAMASI</a:t>
            </a:r>
          </a:p>
        </p:txBody>
      </p:sp>
      <p:sp>
        <p:nvSpPr>
          <p:cNvPr id="5" name="Dikdörtgen 4"/>
          <p:cNvSpPr/>
          <p:nvPr/>
        </p:nvSpPr>
        <p:spPr>
          <a:xfrm>
            <a:off x="187060" y="1496173"/>
            <a:ext cx="8568952" cy="4785926"/>
          </a:xfrm>
          <a:prstGeom prst="rect">
            <a:avLst/>
          </a:prstGeom>
        </p:spPr>
        <p:txBody>
          <a:bodyPr wrap="square">
            <a:spAutoFit/>
          </a:bodyPr>
          <a:lstStyle/>
          <a:p>
            <a:pPr lvl="0"/>
            <a:r>
              <a:rPr lang="tr-TR" sz="1600" b="1" dirty="0"/>
              <a:t>Personel Eğitimlerinin Düzenlenmesi</a:t>
            </a:r>
            <a:endParaRPr lang="tr-TR" sz="1600" i="1" dirty="0"/>
          </a:p>
          <a:p>
            <a:pPr lvl="0"/>
            <a:r>
              <a:rPr lang="tr-TR" sz="1600" b="1" dirty="0"/>
              <a:t>Tatbikatlar</a:t>
            </a:r>
            <a:endParaRPr lang="tr-TR" sz="1600" i="1" dirty="0"/>
          </a:p>
          <a:p>
            <a:pPr lvl="0"/>
            <a:r>
              <a:rPr lang="tr-TR" sz="1600" b="1" dirty="0"/>
              <a:t>Kamu, Özel ve Üniversite Sağlık İnsan Kaynağı</a:t>
            </a:r>
            <a:endParaRPr lang="tr-TR" sz="1600" i="1" dirty="0"/>
          </a:p>
          <a:p>
            <a:pPr lvl="0"/>
            <a:r>
              <a:rPr lang="tr-TR" sz="1600" b="1" dirty="0"/>
              <a:t>Kamu, Özel, Üniversite Hastaneleri/Merkezlerinin </a:t>
            </a:r>
            <a:r>
              <a:rPr lang="tr-TR" sz="1600" b="1" dirty="0" smtClean="0"/>
              <a:t>Sayıları,</a:t>
            </a:r>
            <a:endParaRPr lang="tr-TR" sz="1600" i="1" dirty="0" smtClean="0"/>
          </a:p>
          <a:p>
            <a:pPr lvl="0"/>
            <a:r>
              <a:rPr lang="tr-TR" sz="1600" b="1" dirty="0" smtClean="0"/>
              <a:t>Diğer Sağlık Kurum ve Kuruluşlarının Sayıları,</a:t>
            </a:r>
            <a:endParaRPr lang="tr-TR" sz="1600" i="1" dirty="0" smtClean="0"/>
          </a:p>
          <a:p>
            <a:r>
              <a:rPr lang="tr-TR" sz="1600" dirty="0" smtClean="0"/>
              <a:t>-Diyaliz Merkezi</a:t>
            </a:r>
          </a:p>
          <a:p>
            <a:r>
              <a:rPr lang="tr-TR" sz="1600" u="sng" dirty="0" smtClean="0">
                <a:solidFill>
                  <a:srgbClr val="002060"/>
                </a:solidFill>
              </a:rPr>
              <a:t>-</a:t>
            </a:r>
            <a:r>
              <a:rPr lang="tr-TR" sz="1600" dirty="0" smtClean="0"/>
              <a:t>Tıp Merkezi</a:t>
            </a:r>
          </a:p>
          <a:p>
            <a:r>
              <a:rPr lang="tr-TR" sz="1600" dirty="0" smtClean="0"/>
              <a:t>-Dal Merkezleri vs.</a:t>
            </a:r>
          </a:p>
          <a:p>
            <a:pPr marL="0" lvl="2"/>
            <a:r>
              <a:rPr lang="tr-TR" sz="1600" b="1" dirty="0" smtClean="0"/>
              <a:t>EMİR </a:t>
            </a:r>
            <a:r>
              <a:rPr lang="tr-TR" sz="1600" b="1" dirty="0"/>
              <a:t>KOMUTA ZİNCİRİNİN </a:t>
            </a:r>
            <a:r>
              <a:rPr lang="tr-TR" sz="1600" b="1" dirty="0" smtClean="0"/>
              <a:t>OLUŞTURULMASI</a:t>
            </a:r>
          </a:p>
          <a:p>
            <a:pPr marL="0" lvl="2"/>
            <a:r>
              <a:rPr lang="tr-TR" sz="1600" b="1" dirty="0" smtClean="0"/>
              <a:t>Seviye Durumuna göre belirlenir.</a:t>
            </a:r>
          </a:p>
          <a:p>
            <a:r>
              <a:rPr lang="en-US" sz="1600" b="1" i="1" dirty="0" err="1"/>
              <a:t>Türkiye</a:t>
            </a:r>
            <a:r>
              <a:rPr lang="en-US" sz="1600" b="1" i="1" dirty="0"/>
              <a:t> </a:t>
            </a:r>
            <a:r>
              <a:rPr lang="en-US" sz="1600" b="1" i="1" dirty="0" err="1"/>
              <a:t>Afet</a:t>
            </a:r>
            <a:r>
              <a:rPr lang="en-US" sz="1600" b="1" i="1" dirty="0"/>
              <a:t> </a:t>
            </a:r>
            <a:r>
              <a:rPr lang="en-US" sz="1600" b="1" i="1" dirty="0" err="1"/>
              <a:t>Müdahale</a:t>
            </a:r>
            <a:r>
              <a:rPr lang="en-US" sz="1600" b="1" i="1" dirty="0"/>
              <a:t> </a:t>
            </a:r>
            <a:r>
              <a:rPr lang="en-US" sz="1600" b="1" i="1" dirty="0" err="1" smtClean="0"/>
              <a:t>Planı</a:t>
            </a:r>
            <a:r>
              <a:rPr lang="tr-TR" sz="1600" b="1" i="1" dirty="0" smtClean="0"/>
              <a:t> seviyeler</a:t>
            </a:r>
            <a:endParaRPr lang="tr-TR" sz="1600" i="1" dirty="0"/>
          </a:p>
          <a:p>
            <a:r>
              <a:rPr lang="en-US" sz="1600" b="1" i="1" dirty="0" err="1"/>
              <a:t>Seviye</a:t>
            </a:r>
            <a:r>
              <a:rPr lang="en-US" sz="1600" b="1" i="1" dirty="0"/>
              <a:t> 1</a:t>
            </a:r>
            <a:r>
              <a:rPr lang="en-US" sz="1600" i="1" dirty="0"/>
              <a:t>: </a:t>
            </a:r>
            <a:r>
              <a:rPr lang="en-US" sz="1600" i="1" dirty="0" err="1"/>
              <a:t>Yerel</a:t>
            </a:r>
            <a:r>
              <a:rPr lang="en-US" sz="1600" i="1" dirty="0"/>
              <a:t> </a:t>
            </a:r>
            <a:r>
              <a:rPr lang="en-US" sz="1600" i="1" dirty="0" err="1"/>
              <a:t>kendi</a:t>
            </a:r>
            <a:r>
              <a:rPr lang="en-US" sz="1600" i="1" dirty="0"/>
              <a:t> </a:t>
            </a:r>
            <a:r>
              <a:rPr lang="en-US" sz="1600" i="1" dirty="0" err="1"/>
              <a:t>kendine</a:t>
            </a:r>
            <a:r>
              <a:rPr lang="en-US" sz="1600" i="1" dirty="0"/>
              <a:t> </a:t>
            </a:r>
            <a:r>
              <a:rPr lang="en-US" sz="1600" i="1" dirty="0" err="1"/>
              <a:t>yetebilir</a:t>
            </a:r>
            <a:r>
              <a:rPr lang="en-US" sz="1600" i="1" dirty="0"/>
              <a:t>.</a:t>
            </a:r>
            <a:endParaRPr lang="tr-TR" sz="1600" i="1" dirty="0"/>
          </a:p>
          <a:p>
            <a:r>
              <a:rPr lang="en-US" sz="1600" b="1" i="1" dirty="0" err="1"/>
              <a:t>Seviye</a:t>
            </a:r>
            <a:r>
              <a:rPr lang="en-US" sz="1600" b="1" i="1" dirty="0"/>
              <a:t> 2</a:t>
            </a:r>
            <a:r>
              <a:rPr lang="en-US" sz="1600" i="1" dirty="0"/>
              <a:t>: </a:t>
            </a:r>
            <a:r>
              <a:rPr lang="en-US" sz="1600" i="1" dirty="0" err="1"/>
              <a:t>Destek</a:t>
            </a:r>
            <a:r>
              <a:rPr lang="en-US" sz="1600" i="1" dirty="0"/>
              <a:t> </a:t>
            </a:r>
            <a:r>
              <a:rPr lang="en-US" sz="1600" i="1" dirty="0" err="1"/>
              <a:t>illerin</a:t>
            </a:r>
            <a:r>
              <a:rPr lang="en-US" sz="1600" i="1" dirty="0"/>
              <a:t> </a:t>
            </a:r>
            <a:r>
              <a:rPr lang="en-US" sz="1600" i="1" dirty="0" err="1"/>
              <a:t>takviyesine</a:t>
            </a:r>
            <a:r>
              <a:rPr lang="en-US" sz="1600" i="1" dirty="0"/>
              <a:t> </a:t>
            </a:r>
            <a:r>
              <a:rPr lang="en-US" sz="1600" i="1" dirty="0" err="1"/>
              <a:t>ihtiyaç</a:t>
            </a:r>
            <a:r>
              <a:rPr lang="en-US" sz="1600" i="1" dirty="0"/>
              <a:t> </a:t>
            </a:r>
            <a:r>
              <a:rPr lang="en-US" sz="1600" i="1" dirty="0" err="1"/>
              <a:t>duyulur</a:t>
            </a:r>
            <a:r>
              <a:rPr lang="en-US" sz="1600" i="1" dirty="0"/>
              <a:t>.</a:t>
            </a:r>
            <a:endParaRPr lang="tr-TR" sz="1600" i="1" dirty="0"/>
          </a:p>
          <a:p>
            <a:r>
              <a:rPr lang="en-US" sz="1600" b="1" i="1" dirty="0" err="1"/>
              <a:t>Seviye</a:t>
            </a:r>
            <a:r>
              <a:rPr lang="en-US" sz="1600" b="1" i="1" dirty="0"/>
              <a:t> 3</a:t>
            </a:r>
            <a:r>
              <a:rPr lang="en-US" sz="1600" i="1" dirty="0"/>
              <a:t>: </a:t>
            </a:r>
            <a:r>
              <a:rPr lang="en-US" sz="1600" i="1" dirty="0" err="1"/>
              <a:t>Tüm</a:t>
            </a:r>
            <a:r>
              <a:rPr lang="en-US" sz="1600" i="1" dirty="0"/>
              <a:t> </a:t>
            </a:r>
            <a:r>
              <a:rPr lang="en-US" sz="1600" i="1" dirty="0" err="1"/>
              <a:t>unsurlar</a:t>
            </a:r>
            <a:r>
              <a:rPr lang="en-US" sz="1600" i="1" dirty="0"/>
              <a:t> </a:t>
            </a:r>
            <a:r>
              <a:rPr lang="en-US" sz="1600" i="1" dirty="0" err="1"/>
              <a:t>ile</a:t>
            </a:r>
            <a:r>
              <a:rPr lang="en-US" sz="1600" i="1" dirty="0"/>
              <a:t> </a:t>
            </a:r>
            <a:r>
              <a:rPr lang="en-US" sz="1600" i="1" dirty="0" err="1"/>
              <a:t>ulusal</a:t>
            </a:r>
            <a:r>
              <a:rPr lang="en-US" sz="1600" i="1" dirty="0"/>
              <a:t> </a:t>
            </a:r>
            <a:r>
              <a:rPr lang="en-US" sz="1600" i="1" dirty="0" err="1"/>
              <a:t>desteğe</a:t>
            </a:r>
            <a:r>
              <a:rPr lang="en-US" sz="1600" i="1" dirty="0"/>
              <a:t> </a:t>
            </a:r>
            <a:r>
              <a:rPr lang="en-US" sz="1600" i="1" dirty="0" err="1"/>
              <a:t>ihtiyaç</a:t>
            </a:r>
            <a:r>
              <a:rPr lang="en-US" sz="1600" i="1" dirty="0"/>
              <a:t> </a:t>
            </a:r>
            <a:r>
              <a:rPr lang="en-US" sz="1600" i="1" dirty="0" err="1"/>
              <a:t>vardır</a:t>
            </a:r>
            <a:r>
              <a:rPr lang="en-US" sz="1600" i="1" dirty="0"/>
              <a:t>.</a:t>
            </a:r>
            <a:endParaRPr lang="tr-TR" sz="1600" i="1" dirty="0"/>
          </a:p>
          <a:p>
            <a:r>
              <a:rPr lang="en-US" sz="1600" b="1" i="1" dirty="0" err="1"/>
              <a:t>Seviye</a:t>
            </a:r>
            <a:r>
              <a:rPr lang="en-US" sz="1600" b="1" i="1" dirty="0"/>
              <a:t> 4</a:t>
            </a:r>
            <a:r>
              <a:rPr lang="en-US" sz="1600" i="1" dirty="0"/>
              <a:t>: </a:t>
            </a:r>
            <a:r>
              <a:rPr lang="en-US" sz="1600" i="1" dirty="0" err="1"/>
              <a:t>Uluslararası</a:t>
            </a:r>
            <a:r>
              <a:rPr lang="en-US" sz="1600" i="1" dirty="0"/>
              <a:t> </a:t>
            </a:r>
            <a:r>
              <a:rPr lang="en-US" sz="1600" i="1" dirty="0" err="1"/>
              <a:t>desteğe</a:t>
            </a:r>
            <a:r>
              <a:rPr lang="en-US" sz="1600" i="1" dirty="0"/>
              <a:t> </a:t>
            </a:r>
            <a:r>
              <a:rPr lang="en-US" sz="1600" i="1" dirty="0" err="1"/>
              <a:t>ihtiyaç</a:t>
            </a:r>
            <a:r>
              <a:rPr lang="en-US" sz="1600" i="1" dirty="0"/>
              <a:t> </a:t>
            </a:r>
            <a:r>
              <a:rPr lang="en-US" sz="1600" i="1" dirty="0" err="1"/>
              <a:t>vardır</a:t>
            </a:r>
            <a:r>
              <a:rPr lang="en-US" sz="1600" i="1" dirty="0" smtClean="0"/>
              <a:t>.</a:t>
            </a:r>
            <a:endParaRPr lang="tr-TR" sz="1600" i="1" dirty="0" smtClean="0"/>
          </a:p>
          <a:p>
            <a:endParaRPr lang="tr-TR" sz="800" b="1" i="1" dirty="0" smtClean="0"/>
          </a:p>
          <a:p>
            <a:r>
              <a:rPr lang="tr-TR" sz="1600" b="1" i="1" dirty="0" smtClean="0"/>
              <a:t>OPERASYON </a:t>
            </a:r>
            <a:r>
              <a:rPr lang="tr-TR" sz="1600" b="1" i="1" dirty="0"/>
              <a:t>ZAMAN ÇİZELGESİ</a:t>
            </a:r>
            <a:endParaRPr lang="tr-TR" sz="1600" b="1" u="sng" dirty="0" smtClean="0">
              <a:solidFill>
                <a:srgbClr val="002060"/>
              </a:solidFill>
            </a:endParaRPr>
          </a:p>
          <a:p>
            <a:r>
              <a:rPr lang="tr-TR" u="sng" dirty="0" smtClean="0">
                <a:solidFill>
                  <a:srgbClr val="002060"/>
                </a:solidFill>
              </a:rPr>
              <a:t>İlk 0. saatten 24. saat  48. saat ve 72. saat ve sonrası  yapılacak iş ve işlemler.</a:t>
            </a:r>
          </a:p>
          <a:p>
            <a:endParaRPr lang="tr-TR" sz="1500" b="1" dirty="0">
              <a:solidFill>
                <a:srgbClr val="FF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7923" y="5893619"/>
            <a:ext cx="968175" cy="8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3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4193</TotalTime>
  <Words>3323</Words>
  <Application>Microsoft Office PowerPoint</Application>
  <PresentationFormat>Ekran Gösterisi (4:3)</PresentationFormat>
  <Paragraphs>396</Paragraphs>
  <Slides>29</Slides>
  <Notes>28</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SAĞLIK HİZMET GRUBU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r.açıksöz</dc:creator>
  <cp:lastModifiedBy>user</cp:lastModifiedBy>
  <cp:revision>486</cp:revision>
  <dcterms:created xsi:type="dcterms:W3CDTF">2012-01-06T14:23:00Z</dcterms:created>
  <dcterms:modified xsi:type="dcterms:W3CDTF">2019-02-19T11:58:28Z</dcterms:modified>
</cp:coreProperties>
</file>