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02" r:id="rId2"/>
    <p:sldId id="503" r:id="rId3"/>
    <p:sldId id="504" r:id="rId4"/>
    <p:sldId id="505" r:id="rId5"/>
    <p:sldId id="506" r:id="rId6"/>
    <p:sldId id="507" r:id="rId7"/>
    <p:sldId id="508"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521" r:id="rId21"/>
    <p:sldId id="522" r:id="rId22"/>
    <p:sldId id="523" r:id="rId23"/>
    <p:sldId id="524" r:id="rId24"/>
    <p:sldId id="525" r:id="rId25"/>
    <p:sldId id="526" r:id="rId26"/>
    <p:sldId id="527" r:id="rId27"/>
    <p:sldId id="528" r:id="rId28"/>
    <p:sldId id="529" r:id="rId29"/>
    <p:sldId id="530" r:id="rId30"/>
    <p:sldId id="531" r:id="rId31"/>
    <p:sldId id="532" r:id="rId32"/>
    <p:sldId id="533" r:id="rId33"/>
    <p:sldId id="534" r:id="rId34"/>
    <p:sldId id="535" r:id="rId35"/>
    <p:sldId id="536" r:id="rId36"/>
    <p:sldId id="537" r:id="rId37"/>
    <p:sldId id="538" r:id="rId38"/>
    <p:sldId id="539" r:id="rId39"/>
    <p:sldId id="540" r:id="rId40"/>
    <p:sldId id="541" r:id="rId41"/>
    <p:sldId id="542" r:id="rId42"/>
    <p:sldId id="543" r:id="rId43"/>
    <p:sldId id="544" r:id="rId44"/>
    <p:sldId id="545" r:id="rId45"/>
    <p:sldId id="546" r:id="rId46"/>
    <p:sldId id="547" r:id="rId47"/>
    <p:sldId id="501"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7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AAE32-FAFC-41F7-A464-C48B6DCF1BFB}" type="datetimeFigureOut">
              <a:rPr lang="tr-TR" smtClean="0"/>
              <a:pPr/>
              <a:t>8.4.2015</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87576-282B-413B-AD34-D859D61517AA}" type="slidenum">
              <a:rPr lang="tr-TR" smtClean="0"/>
              <a:pPr/>
              <a:t>‹#›</a:t>
            </a:fld>
            <a:endParaRPr lang="tr-TR"/>
          </a:p>
        </p:txBody>
      </p:sp>
    </p:spTree>
    <p:extLst>
      <p:ext uri="{BB962C8B-B14F-4D97-AF65-F5344CB8AC3E}">
        <p14:creationId xmlns:p14="http://schemas.microsoft.com/office/powerpoint/2010/main" val="155777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287901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110158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69159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84983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281602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83DE9F6-F06F-428D-95B2-527DE1B794FC}" type="datetimeFigureOut">
              <a:rPr lang="tr-TR" smtClean="0"/>
              <a:pPr/>
              <a:t>8.4.2015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6292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83DE9F6-F06F-428D-95B2-527DE1B794FC}" type="datetimeFigureOut">
              <a:rPr lang="tr-TR" smtClean="0"/>
              <a:pPr/>
              <a:t>8.4.2015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314593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83DE9F6-F06F-428D-95B2-527DE1B794FC}" type="datetimeFigureOut">
              <a:rPr lang="tr-TR" smtClean="0"/>
              <a:pPr/>
              <a:t>8.4.2015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69617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83DE9F6-F06F-428D-95B2-527DE1B794FC}" type="datetimeFigureOut">
              <a:rPr lang="tr-TR" smtClean="0"/>
              <a:pPr/>
              <a:t>8.4.2015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79555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83DE9F6-F06F-428D-95B2-527DE1B794FC}" type="datetimeFigureOut">
              <a:rPr lang="tr-TR" smtClean="0"/>
              <a:pPr/>
              <a:t>8.4.2015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382387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83DE9F6-F06F-428D-95B2-527DE1B794FC}" type="datetimeFigureOut">
              <a:rPr lang="tr-TR" smtClean="0"/>
              <a:pPr/>
              <a:t>8.4.2015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6447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DE9F6-F06F-428D-95B2-527DE1B794FC}" type="datetimeFigureOut">
              <a:rPr lang="tr-TR" smtClean="0"/>
              <a:pPr/>
              <a:t>8.4.2015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68F1C-1459-4877-B2DF-0A1D3313BF72}" type="slidenum">
              <a:rPr lang="tr-TR" smtClean="0"/>
              <a:pPr/>
              <a:t>‹#›</a:t>
            </a:fld>
            <a:endParaRPr lang="tr-TR"/>
          </a:p>
        </p:txBody>
      </p:sp>
    </p:spTree>
    <p:extLst>
      <p:ext uri="{BB962C8B-B14F-4D97-AF65-F5344CB8AC3E}">
        <p14:creationId xmlns:p14="http://schemas.microsoft.com/office/powerpoint/2010/main" val="348495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6" y="0"/>
            <a:ext cx="12181974" cy="6858000"/>
          </a:xfrm>
          <a:prstGeom prst="rect">
            <a:avLst/>
          </a:prstGeom>
        </p:spPr>
      </p:pic>
      <p:sp>
        <p:nvSpPr>
          <p:cNvPr id="2" name="Unvan 1"/>
          <p:cNvSpPr>
            <a:spLocks noGrp="1"/>
          </p:cNvSpPr>
          <p:nvPr>
            <p:ph type="ctrTitle"/>
          </p:nvPr>
        </p:nvSpPr>
        <p:spPr>
          <a:xfrm>
            <a:off x="1524000" y="2729752"/>
            <a:ext cx="9144000" cy="900953"/>
          </a:xfrm>
        </p:spPr>
        <p:txBody>
          <a:bodyPr>
            <a:normAutofit fontScale="90000"/>
          </a:bodyPr>
          <a:lstStyle/>
          <a:p>
            <a:r>
              <a:rPr lang="tr-TR" dirty="0" smtClean="0"/>
              <a:t>ANTALYA VALİLİĞİ</a:t>
            </a:r>
            <a:endParaRPr lang="tr-TR" dirty="0"/>
          </a:p>
        </p:txBody>
      </p:sp>
      <p:sp>
        <p:nvSpPr>
          <p:cNvPr id="3" name="Alt Başlık 2"/>
          <p:cNvSpPr>
            <a:spLocks noGrp="1"/>
          </p:cNvSpPr>
          <p:nvPr>
            <p:ph type="subTitle" idx="1"/>
          </p:nvPr>
        </p:nvSpPr>
        <p:spPr>
          <a:xfrm>
            <a:off x="10026" y="4031086"/>
            <a:ext cx="12181973" cy="2511381"/>
          </a:xfrm>
        </p:spPr>
        <p:txBody>
          <a:bodyPr anchor="ctr">
            <a:normAutofit fontScale="62500" lnSpcReduction="20000"/>
          </a:bodyPr>
          <a:lstStyle/>
          <a:p>
            <a:endParaRPr lang="tr-TR" sz="3200" b="1" dirty="0" smtClean="0"/>
          </a:p>
          <a:p>
            <a:r>
              <a:rPr lang="tr-TR" sz="3200" b="1" dirty="0" smtClean="0"/>
              <a:t>İMZA </a:t>
            </a:r>
            <a:r>
              <a:rPr lang="tr-TR" sz="3200" b="1" dirty="0" smtClean="0"/>
              <a:t>YETKİLERİ </a:t>
            </a:r>
            <a:r>
              <a:rPr lang="tr-TR" sz="3200" b="1" dirty="0" smtClean="0"/>
              <a:t>YÖNERGESİ</a:t>
            </a:r>
          </a:p>
          <a:p>
            <a:r>
              <a:rPr lang="tr-TR" b="1" dirty="0"/>
              <a:t> </a:t>
            </a:r>
            <a:endParaRPr lang="tr-TR" b="1" dirty="0" smtClean="0"/>
          </a:p>
          <a:p>
            <a:endParaRPr lang="tr-TR" b="1" dirty="0"/>
          </a:p>
          <a:p>
            <a:endParaRPr lang="tr-TR" b="1" dirty="0" smtClean="0"/>
          </a:p>
          <a:p>
            <a:endParaRPr lang="tr-TR" b="1" dirty="0"/>
          </a:p>
          <a:p>
            <a:r>
              <a:rPr lang="tr-TR" b="1" dirty="0" smtClean="0"/>
              <a:t>                                                                                                                                                                                        Adem </a:t>
            </a:r>
            <a:r>
              <a:rPr lang="tr-TR" b="1" dirty="0"/>
              <a:t>ÖZER</a:t>
            </a:r>
          </a:p>
          <a:p>
            <a:r>
              <a:rPr lang="tr-TR" b="1" dirty="0"/>
              <a:t>                                                 </a:t>
            </a:r>
            <a:r>
              <a:rPr lang="tr-TR" b="1" dirty="0" smtClean="0"/>
              <a:t>                                                                                                                          </a:t>
            </a:r>
            <a:r>
              <a:rPr lang="tr-TR" b="1" dirty="0"/>
              <a:t>Araştırma Ve sağlığın Geliştirilmesi Şube Müdürlüğü</a:t>
            </a:r>
          </a:p>
          <a:p>
            <a:endParaRPr lang="tr-TR" b="1" dirty="0"/>
          </a:p>
        </p:txBody>
      </p:sp>
    </p:spTree>
    <p:extLst>
      <p:ext uri="{BB962C8B-B14F-4D97-AF65-F5344CB8AC3E}">
        <p14:creationId xmlns:p14="http://schemas.microsoft.com/office/powerpoint/2010/main" val="397983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4100" b="1" dirty="0" smtClean="0"/>
              <a:t>İLKELER</a:t>
            </a:r>
            <a:r>
              <a:rPr lang="tr-TR" b="1" dirty="0" smtClean="0"/>
              <a:t> </a:t>
            </a:r>
          </a:p>
          <a:p>
            <a:pPr algn="just"/>
            <a:endParaRPr lang="tr-TR" dirty="0" smtClean="0"/>
          </a:p>
          <a:p>
            <a:pPr algn="just"/>
            <a:r>
              <a:rPr lang="tr-TR" sz="3100" dirty="0" smtClean="0"/>
              <a:t>İmza yetkilerinin sorumluluk anlayışı içerisinde, dengeli, eksiksiz, zamanında, tam ve doğru olarak kullanılması esastır. </a:t>
            </a:r>
          </a:p>
          <a:p>
            <a:pPr algn="just"/>
            <a:endParaRPr lang="tr-TR" sz="3100" dirty="0" smtClean="0"/>
          </a:p>
          <a:p>
            <a:pPr algn="just"/>
            <a:r>
              <a:rPr lang="tr-TR" sz="3100" dirty="0" smtClean="0"/>
              <a:t>İmza yetkisinin devrinde, Valinin her konuda havale, imza ve onay yetkisi saklıdır. </a:t>
            </a:r>
          </a:p>
          <a:p>
            <a:pPr algn="just"/>
            <a:endParaRPr lang="tr-TR" sz="3100" dirty="0" smtClean="0"/>
          </a:p>
          <a:p>
            <a:pPr algn="just"/>
            <a:r>
              <a:rPr lang="tr-TR" sz="3100" dirty="0" smtClean="0"/>
              <a:t>Kendisine yetki devredilen, bu yetkiyi Valinin onayı olmadıkça başkasına devredemez. Tüm yetki devirleri bu yönerge ile yapılmış olup, ilave yetki devri talepleri Valilik Makamına (İl Yazı İşleri Müdürlüğü) teklif edilir ve alınacak onay mutlaka yönerge değişikliği şeklinde yapılır. Yönerge; değişiklikleri ile birlikte valilik internet sitesinde yayımlanır. </a:t>
            </a:r>
          </a:p>
          <a:p>
            <a:pPr algn="just"/>
            <a:endParaRPr lang="tr-TR" sz="3100" dirty="0" smtClean="0"/>
          </a:p>
          <a:p>
            <a:pPr algn="just"/>
            <a:r>
              <a:rPr lang="tr-TR" sz="3100" dirty="0" smtClean="0"/>
              <a:t>Valilik Makamından alınacak onay ile imza yetkisinin devrinde ilave ve çıkarmalar yapılabilir. </a:t>
            </a:r>
          </a:p>
          <a:p>
            <a:pPr algn="just"/>
            <a:endParaRPr lang="tr-TR" sz="3100" dirty="0" smtClean="0"/>
          </a:p>
          <a:p>
            <a:pPr algn="just"/>
            <a:endParaRPr lang="tr-TR" dirty="0"/>
          </a:p>
        </p:txBody>
      </p:sp>
    </p:spTree>
    <p:extLst>
      <p:ext uri="{BB962C8B-B14F-4D97-AF65-F5344CB8AC3E}">
        <p14:creationId xmlns:p14="http://schemas.microsoft.com/office/powerpoint/2010/main" val="605798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r>
              <a:rPr lang="tr-TR" sz="2600" dirty="0" smtClean="0"/>
              <a:t>Görev bölümüne ilişkin yönerge doğrultusunda kendilerine bağlanan kuruluş ve birimlerde Vali Yardımcılarına, Vali adına inceleme ve denetlemede bulunma görev ve yetkisi devredilmiştir. </a:t>
            </a:r>
          </a:p>
          <a:p>
            <a:endParaRPr lang="tr-TR" sz="2600" b="1" dirty="0" smtClean="0"/>
          </a:p>
          <a:p>
            <a:r>
              <a:rPr lang="tr-TR" sz="2600" dirty="0" smtClean="0"/>
              <a:t>Vali Yardımcılarının görevle ilgili olarak verdikleri emir ve talimatlar, Vali tarafından verilen emir ve talimatlar hükmündedir. </a:t>
            </a:r>
          </a:p>
          <a:p>
            <a:endParaRPr lang="tr-TR" sz="2600" b="1" dirty="0" smtClean="0"/>
          </a:p>
          <a:p>
            <a:r>
              <a:rPr lang="tr-TR" sz="2600" dirty="0" smtClean="0"/>
              <a:t>İl genel idare kuruluşlarının, İl ve İlçe kademeleri, İl merkezi ile aynı ya da farklı İlçelerdeki diğer kuruluşlar, bölge kuruluşları, mahalli idareler ve mahalli idare birlikleri arasında doğrudan yazışma yapabilir. Doğrudan yapılan yazışmalarda “Vali a.” ibaresi kullanılmaz. Ancak aşağıda belirtilen yazılar mutlaka Valilik ve Kaymakamlıklar aracılığı ile yapılacaktır. </a:t>
            </a:r>
          </a:p>
          <a:p>
            <a:endParaRPr lang="tr-TR" dirty="0" smtClean="0"/>
          </a:p>
          <a:p>
            <a:pPr>
              <a:buNone/>
            </a:pPr>
            <a:endParaRPr lang="tr-TR" dirty="0"/>
          </a:p>
        </p:txBody>
      </p:sp>
    </p:spTree>
    <p:extLst>
      <p:ext uri="{BB962C8B-B14F-4D97-AF65-F5344CB8AC3E}">
        <p14:creationId xmlns:p14="http://schemas.microsoft.com/office/powerpoint/2010/main" val="307282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dirty="0" smtClean="0"/>
          </a:p>
          <a:p>
            <a:pPr algn="just"/>
            <a:r>
              <a:rPr lang="tr-TR" sz="2400" b="1" dirty="0" smtClean="0"/>
              <a:t>Valilik Aracılığı ile Yazılacak Yazılar; </a:t>
            </a:r>
          </a:p>
          <a:p>
            <a:pPr algn="just"/>
            <a:r>
              <a:rPr lang="tr-TR" sz="2400" dirty="0" smtClean="0"/>
              <a:t>İl birimlerinden mevzuat veya uygulamalarla ilgili görüş ve öneri isteme yazıları, </a:t>
            </a:r>
          </a:p>
          <a:p>
            <a:pPr algn="just"/>
            <a:r>
              <a:rPr lang="tr-TR" sz="2400" dirty="0" smtClean="0"/>
              <a:t>Yeni bir düzenleme, uygulama veya emir içeren yazılar ile yeni bir düzenleme ve uygulama talebi içeren yazılar, </a:t>
            </a:r>
            <a:r>
              <a:rPr lang="tr-TR" sz="2400" b="1" dirty="0" smtClean="0"/>
              <a:t> </a:t>
            </a:r>
          </a:p>
          <a:p>
            <a:pPr algn="just"/>
            <a:r>
              <a:rPr lang="tr-TR" sz="2400" dirty="0" smtClean="0"/>
              <a:t>Merkezi idarenin merkez kuruluşları ve diğer İllerdeki kuruluşlar ile yapılacak yazışmalar (Bu yönergede daha sonraki maddelerde konulan istisnalar hariç), </a:t>
            </a:r>
          </a:p>
          <a:p>
            <a:pPr algn="just"/>
            <a:r>
              <a:rPr lang="tr-TR" sz="2400" dirty="0" smtClean="0"/>
              <a:t>Valilik tarafından doğrudan takip edilmekte olan hususlarla ilgili yazılar, </a:t>
            </a:r>
          </a:p>
          <a:p>
            <a:pPr algn="just"/>
            <a:r>
              <a:rPr lang="tr-TR" sz="2400" dirty="0" smtClean="0"/>
              <a:t>Kamu personeli hakkında ön inceleme yapılması ve soruşturma açılması ile ön incelemeci ve soruşturmacı talebine ilişkin yazılar, </a:t>
            </a:r>
          </a:p>
          <a:p>
            <a:pPr algn="just">
              <a:buNone/>
            </a:pPr>
            <a:endParaRPr lang="tr-TR" dirty="0"/>
          </a:p>
        </p:txBody>
      </p:sp>
    </p:spTree>
    <p:extLst>
      <p:ext uri="{BB962C8B-B14F-4D97-AF65-F5344CB8AC3E}">
        <p14:creationId xmlns:p14="http://schemas.microsoft.com/office/powerpoint/2010/main" val="1393863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dirty="0" smtClean="0"/>
          </a:p>
          <a:p>
            <a:pPr algn="just"/>
            <a:r>
              <a:rPr lang="tr-TR" sz="2400" dirty="0" smtClean="0"/>
              <a:t>Emniyet ve asayiş olayları ile ilgili yazılar, </a:t>
            </a:r>
            <a:endParaRPr lang="tr-TR" sz="2400" b="1" dirty="0" smtClean="0"/>
          </a:p>
          <a:p>
            <a:pPr algn="just"/>
            <a:r>
              <a:rPr lang="tr-TR" sz="2400" dirty="0" smtClean="0"/>
              <a:t>Atama, yer değiştirme, geçici görevlendirme, görevden uzaklaştırma, göreve iade ile ilgili talep ve bildirim yazıları, </a:t>
            </a:r>
          </a:p>
          <a:p>
            <a:pPr algn="just"/>
            <a:r>
              <a:rPr lang="tr-TR" sz="2400" dirty="0" smtClean="0"/>
              <a:t>“</a:t>
            </a:r>
            <a:r>
              <a:rPr lang="tr-TR" sz="2400" b="1" dirty="0" smtClean="0"/>
              <a:t>Çok gizli” </a:t>
            </a:r>
            <a:r>
              <a:rPr lang="tr-TR" sz="2400" dirty="0" smtClean="0"/>
              <a:t>ibareli yazılar</a:t>
            </a:r>
            <a:r>
              <a:rPr lang="tr-TR" sz="2400" b="1" dirty="0" smtClean="0"/>
              <a:t>, </a:t>
            </a:r>
          </a:p>
          <a:p>
            <a:pPr algn="just"/>
            <a:r>
              <a:rPr lang="tr-TR" sz="2400" dirty="0" smtClean="0"/>
              <a:t>Muhatap kurumdan araç, gereç ve personel talebi ile gayrimenkul tahsis ve kiralama talepleri ve bunlara verilecek cevaplara ilişkin yazılar, </a:t>
            </a:r>
          </a:p>
          <a:p>
            <a:pPr algn="just"/>
            <a:r>
              <a:rPr lang="tr-TR" sz="2400" dirty="0" smtClean="0"/>
              <a:t>Kamu personeli ile ilgili olarak gelen her türlü şikâyet ve yakınmanın gereği yapılmak üzere ilgili kuruluşlara bildirilmesine ilişkin yazılar ile bunlara verilecek cevap yazıları, </a:t>
            </a:r>
          </a:p>
          <a:p>
            <a:pPr algn="just">
              <a:buNone/>
            </a:pPr>
            <a:endParaRPr lang="tr-TR" dirty="0"/>
          </a:p>
        </p:txBody>
      </p:sp>
    </p:spTree>
    <p:extLst>
      <p:ext uri="{BB962C8B-B14F-4D97-AF65-F5344CB8AC3E}">
        <p14:creationId xmlns:p14="http://schemas.microsoft.com/office/powerpoint/2010/main" val="2056570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dirty="0" smtClean="0"/>
          </a:p>
          <a:p>
            <a:pPr algn="just"/>
            <a:r>
              <a:rPr lang="tr-TR" sz="2400" dirty="0" smtClean="0"/>
              <a:t>Kamu kurumlarının iş ve işlemleri ile uygulamalarına dair şikâyet ve yakınma içerikli dilekçe ve taleplerin ilgili birimlere gönderilmesine ilişkin yazılar ile bunlara verilecek cevap yazıları, </a:t>
            </a:r>
          </a:p>
          <a:p>
            <a:pPr algn="just"/>
            <a:endParaRPr lang="tr-TR" sz="2400" b="1" dirty="0" smtClean="0"/>
          </a:p>
          <a:p>
            <a:pPr algn="just"/>
            <a:r>
              <a:rPr lang="tr-TR" sz="2400" dirty="0" smtClean="0"/>
              <a:t>Tekit yazıları, </a:t>
            </a:r>
          </a:p>
          <a:p>
            <a:pPr algn="just">
              <a:buNone/>
            </a:pPr>
            <a:endParaRPr lang="tr-TR" sz="2400" b="1" dirty="0" smtClean="0"/>
          </a:p>
          <a:p>
            <a:pPr algn="just"/>
            <a:r>
              <a:rPr lang="tr-TR" sz="2400" dirty="0" smtClean="0"/>
              <a:t>İl Birimleri ve Kaymakamlıkların Teftiş ve denetim sonuçlarına ilişkin yazılar. </a:t>
            </a:r>
          </a:p>
          <a:p>
            <a:pPr algn="just">
              <a:buNone/>
            </a:pPr>
            <a:endParaRPr lang="tr-TR" dirty="0"/>
          </a:p>
        </p:txBody>
      </p:sp>
    </p:spTree>
    <p:extLst>
      <p:ext uri="{BB962C8B-B14F-4D97-AF65-F5344CB8AC3E}">
        <p14:creationId xmlns:p14="http://schemas.microsoft.com/office/powerpoint/2010/main" val="863729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SORUMLULUKLAR </a:t>
            </a:r>
            <a:endParaRPr lang="tr-TR" sz="2400" dirty="0" smtClean="0"/>
          </a:p>
          <a:p>
            <a:endParaRPr lang="tr-TR" sz="2400" dirty="0" smtClean="0"/>
          </a:p>
          <a:p>
            <a:pPr algn="just"/>
            <a:r>
              <a:rPr lang="tr-TR" sz="2400" dirty="0" smtClean="0"/>
              <a:t>Bu Yönerge ile verilen görev ve yetkilerin tam, doğru ve zamanında kullanılmasından ve Yönerge esaslarına göre hareket edildiğinin denetiminden Vali Yardımcıları ve Birim Amirleri sorumludur. </a:t>
            </a:r>
          </a:p>
          <a:p>
            <a:pPr algn="just"/>
            <a:endParaRPr lang="tr-TR" sz="2400" b="1" dirty="0" smtClean="0"/>
          </a:p>
          <a:p>
            <a:pPr algn="just"/>
            <a:r>
              <a:rPr lang="tr-TR" sz="2400" dirty="0" smtClean="0"/>
              <a:t>Vali Yardımcıları kendilerine bağlı birimlerin iş yürütümlerini takip ederler. </a:t>
            </a:r>
          </a:p>
          <a:p>
            <a:pPr algn="just"/>
            <a:endParaRPr lang="tr-TR" sz="2400" b="1" dirty="0" smtClean="0"/>
          </a:p>
          <a:p>
            <a:pPr algn="just"/>
            <a:r>
              <a:rPr lang="tr-TR" sz="2400" dirty="0" smtClean="0"/>
              <a:t>Bilgi vermeyi ve açıklamayı gerektiren yazılar, ilgili Vali Yardımcısına gereken açıklama yapıldıktan sonra parafı alınır ve birim âmirleri tarafından Vali’nin imzasına sunulur. Diğer yazılar ise Valilik Özel Kalem Müdürüne teslim edilir. </a:t>
            </a:r>
          </a:p>
          <a:p>
            <a:endParaRPr lang="tr-TR" dirty="0" smtClean="0"/>
          </a:p>
          <a:p>
            <a:endParaRPr lang="tr-TR" dirty="0"/>
          </a:p>
        </p:txBody>
      </p:sp>
    </p:spTree>
    <p:extLst>
      <p:ext uri="{BB962C8B-B14F-4D97-AF65-F5344CB8AC3E}">
        <p14:creationId xmlns:p14="http://schemas.microsoft.com/office/powerpoint/2010/main" val="1127988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lgn="just"/>
            <a:r>
              <a:rPr lang="tr-TR" sz="2400" dirty="0" smtClean="0"/>
              <a:t>Kendilerine teslim edilen evrak ve yazıların muhafazasından, teslim alanlar ile bunların birim âmirleri, Makama imzaya ve onaya gelen evrak ve yazılardan Özel Kalem Müdürü sorumludur. </a:t>
            </a:r>
          </a:p>
          <a:p>
            <a:pPr algn="just">
              <a:buNone/>
            </a:pPr>
            <a:r>
              <a:rPr lang="tr-TR" sz="2400" b="1" dirty="0" smtClean="0"/>
              <a:t> </a:t>
            </a:r>
          </a:p>
          <a:p>
            <a:pPr algn="just"/>
            <a:r>
              <a:rPr lang="tr-TR" sz="2400" dirty="0" smtClean="0"/>
              <a:t>Birim âmirleri, birimlerinde işlem gören tüm yazılar ile birimlerince yapılan tüm iş ve işlemlerden sorumludur. Evrak ve belgelerde paraf ve imzası bulunan her kademedeki memur ve âmirler, attıkları paraf ve imzadan müştereken ve </a:t>
            </a:r>
            <a:r>
              <a:rPr lang="tr-TR" sz="2400" dirty="0" err="1" smtClean="0"/>
              <a:t>müteselsilen</a:t>
            </a:r>
            <a:r>
              <a:rPr lang="tr-TR" sz="2400" dirty="0" smtClean="0"/>
              <a:t> sorumludur. </a:t>
            </a:r>
          </a:p>
          <a:p>
            <a:endParaRPr lang="tr-TR" dirty="0"/>
          </a:p>
        </p:txBody>
      </p:sp>
    </p:spTree>
    <p:extLst>
      <p:ext uri="{BB962C8B-B14F-4D97-AF65-F5344CB8AC3E}">
        <p14:creationId xmlns:p14="http://schemas.microsoft.com/office/powerpoint/2010/main" val="2711182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52399" y="1825625"/>
            <a:ext cx="11898923"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endParaRPr lang="tr-TR" dirty="0" smtClean="0"/>
          </a:p>
          <a:p>
            <a:pPr algn="just"/>
            <a:r>
              <a:rPr lang="tr-TR" sz="2400" dirty="0" smtClean="0"/>
              <a:t>Vali Yardımcıları’nın görevde bulunmadıkları durumlarda kendilerine ait görevler, işlerin aksamaması ve iş sahiplerinin beklememesi için, aksine emir verilmedikçe eş görevli Vali Yardımcısı, eş görevli Vali Yardımcısının da bulunmaması halinde nöbetçi Vali Yardımcısı tarafından yerine getirilecektir. </a:t>
            </a:r>
          </a:p>
          <a:p>
            <a:pPr algn="just">
              <a:buNone/>
            </a:pPr>
            <a:r>
              <a:rPr lang="tr-TR" sz="2400" b="1" dirty="0" smtClean="0"/>
              <a:t> </a:t>
            </a:r>
          </a:p>
          <a:p>
            <a:pPr algn="just"/>
            <a:r>
              <a:rPr lang="tr-TR" sz="2400" dirty="0" smtClean="0"/>
              <a:t>Danıştay, Bölge İdare Mahkemeleri ve İdare Mahkemelerinin kararlarının kanuni süresi içinde uygulama görev ve sorumluluğu ilgili birim amirine aittir. </a:t>
            </a:r>
          </a:p>
          <a:p>
            <a:pPr>
              <a:buNone/>
            </a:pPr>
            <a:endParaRPr lang="tr-TR" dirty="0"/>
          </a:p>
        </p:txBody>
      </p:sp>
    </p:spTree>
    <p:extLst>
      <p:ext uri="{BB962C8B-B14F-4D97-AF65-F5344CB8AC3E}">
        <p14:creationId xmlns:p14="http://schemas.microsoft.com/office/powerpoint/2010/main" val="1911959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0396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lgn="just"/>
            <a:r>
              <a:rPr lang="tr-TR" sz="2400" dirty="0" smtClean="0"/>
              <a:t>İl Müdürleri veya denetim ve inceleme yapmak üzere görevlendirilen komisyonlar, İlçelerde yapacakları çalışmalarla ilgili olarak İlçeye gittiklerinde İlçe Kaymakamını ziyaret etmeye özen gösterirler. </a:t>
            </a:r>
          </a:p>
          <a:p>
            <a:pPr algn="just"/>
            <a:endParaRPr lang="tr-TR" sz="2400" b="1" dirty="0" smtClean="0"/>
          </a:p>
          <a:p>
            <a:pPr algn="just"/>
            <a:r>
              <a:rPr lang="tr-TR" sz="2400" dirty="0" smtClean="0"/>
              <a:t>Birim amirleri izinleri ile vekâlet ve görevlendirme onaylarını, açıklamaları gereken yazı ve onayları bizzat Vali imzasına sunarlar. </a:t>
            </a:r>
          </a:p>
          <a:p>
            <a:pPr>
              <a:buNone/>
            </a:pPr>
            <a:endParaRPr lang="tr-TR" dirty="0"/>
          </a:p>
        </p:txBody>
      </p:sp>
    </p:spTree>
    <p:extLst>
      <p:ext uri="{BB962C8B-B14F-4D97-AF65-F5344CB8AC3E}">
        <p14:creationId xmlns:p14="http://schemas.microsoft.com/office/powerpoint/2010/main" val="870531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0396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tr-TR" b="1" dirty="0" smtClean="0"/>
              <a:t>UYGULAMA ESASLARI </a:t>
            </a:r>
          </a:p>
          <a:p>
            <a:pPr algn="just"/>
            <a:r>
              <a:rPr lang="tr-TR" b="1" dirty="0" smtClean="0"/>
              <a:t>A. BAŞVURULAR </a:t>
            </a:r>
          </a:p>
          <a:p>
            <a:pPr algn="just"/>
            <a:endParaRPr lang="tr-TR" sz="2400" dirty="0" smtClean="0"/>
          </a:p>
          <a:p>
            <a:pPr algn="just"/>
            <a:r>
              <a:rPr lang="tr-TR" sz="2400" dirty="0" smtClean="0"/>
              <a:t>Vatandaşlarımız, Anayasa’nın 74. maddesi, 3071 sayılı Dilekçe Hakkının Kullanılması Hakkında Kanun ve 4982 sayılı Bilgi Edinme Hakkı Kanunu uyarınca, kendileri veya kamu ile ilgili dilek, şikâyet ve talepleri için yetkili mercilere başvurma hakkına sahiptirler. Başta Valilik Makamı olmak üzere bütün kamu kurum ve kuruluşları bu taleplere daima açık olacaktır. </a:t>
            </a:r>
          </a:p>
          <a:p>
            <a:pPr algn="just">
              <a:buNone/>
            </a:pPr>
            <a:endParaRPr lang="tr-TR" sz="2400" dirty="0" smtClean="0"/>
          </a:p>
          <a:p>
            <a:pPr algn="just"/>
            <a:endParaRPr lang="tr-TR" dirty="0"/>
          </a:p>
        </p:txBody>
      </p:sp>
    </p:spTree>
    <p:extLst>
      <p:ext uri="{BB962C8B-B14F-4D97-AF65-F5344CB8AC3E}">
        <p14:creationId xmlns:p14="http://schemas.microsoft.com/office/powerpoint/2010/main" val="2309069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3600" b="1" dirty="0" smtClean="0"/>
              <a:t>İMZA YETKİLERİ YÖNERGESİ</a:t>
            </a:r>
            <a:endParaRPr lang="tr-TR" sz="3600" dirty="0"/>
          </a:p>
        </p:txBody>
      </p:sp>
      <p:sp>
        <p:nvSpPr>
          <p:cNvPr id="5" name="İçerik Yer Tutucusu 2"/>
          <p:cNvSpPr txBox="1">
            <a:spLocks/>
          </p:cNvSpPr>
          <p:nvPr/>
        </p:nvSpPr>
        <p:spPr>
          <a:xfrm>
            <a:off x="-1" y="1825625"/>
            <a:ext cx="12051323" cy="461551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buNone/>
            </a:pPr>
            <a:r>
              <a:rPr lang="tr-TR" sz="3500" b="1" dirty="0" smtClean="0"/>
              <a:t>   AMAÇ</a:t>
            </a:r>
          </a:p>
          <a:p>
            <a:r>
              <a:rPr lang="tr-TR" sz="2600" dirty="0" smtClean="0"/>
              <a:t>5442 sayılı İl İdaresi Kanunu ve diğer mevzuatla verilen görevlerin, ilgililer tarafından Vali ve Vali adına belirli iş bölümü hâlinde yerine getirilmesi ve imzaya yetkili kişilerin belirlenmesi, </a:t>
            </a:r>
          </a:p>
          <a:p>
            <a:pPr>
              <a:buNone/>
            </a:pPr>
            <a:r>
              <a:rPr lang="tr-TR" sz="2600" b="1" dirty="0" smtClean="0"/>
              <a:t> </a:t>
            </a:r>
          </a:p>
          <a:p>
            <a:r>
              <a:rPr lang="tr-TR" sz="2600" dirty="0" smtClean="0"/>
              <a:t>Toplam kalite anlayışından hareketle, bürokratik iş ve işlemlerin kısaltılarak, hizmetin etkin ve verimli kılınması, hızlı ve doğru bir akışın sağlanması, en kısa sürede tamamlanması, </a:t>
            </a:r>
          </a:p>
          <a:p>
            <a:pPr>
              <a:buNone/>
            </a:pPr>
            <a:r>
              <a:rPr lang="tr-TR" sz="2600" b="1" dirty="0" smtClean="0"/>
              <a:t> </a:t>
            </a:r>
          </a:p>
          <a:p>
            <a:r>
              <a:rPr lang="tr-TR" sz="2600" dirty="0" smtClean="0"/>
              <a:t>Alt kademelere yetki aktararak, görev ve sorumluluk duygusunun güçlendirilmesi, karar alma süreçlerine etkin katılımlarının sağlanması ve daha sağlıklı kararlar alınarak yürütülmesi, </a:t>
            </a:r>
          </a:p>
          <a:p>
            <a:endParaRPr lang="tr-TR" dirty="0"/>
          </a:p>
        </p:txBody>
      </p:sp>
    </p:spTree>
    <p:extLst>
      <p:ext uri="{BB962C8B-B14F-4D97-AF65-F5344CB8AC3E}">
        <p14:creationId xmlns:p14="http://schemas.microsoft.com/office/powerpoint/2010/main" val="2028431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004431"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endParaRPr lang="tr-TR" dirty="0" smtClean="0"/>
          </a:p>
          <a:p>
            <a:pPr algn="just"/>
            <a:r>
              <a:rPr lang="tr-TR" sz="2400" dirty="0" smtClean="0"/>
              <a:t>Dilekçeler esas itibari ile Vali, Vali Yardımcıları, İl Hukuk İşleri Müdürü veya Kaymakam Adayları tarafından ilgili kuruluşlara havale edilir. Ancak vatandaşlarımızın idarî iş ve işlemlerini daha kısa sürede zaman ve kaynak israfına yol açmadan kolaylıkla neticelendirmeleri bakımından, Valilik Makamı’na yapılan yazılı başvurulardan takdire taalluk etmeyen, Vali veya Vali Yardımcıları tarafından görülmesinde bir zaruret bulunmayan, içerik olarak şikâyet ve </a:t>
            </a:r>
            <a:r>
              <a:rPr lang="tr-TR" sz="2400" dirty="0" err="1" smtClean="0"/>
              <a:t>icraî</a:t>
            </a:r>
            <a:r>
              <a:rPr lang="tr-TR" sz="2400" dirty="0" smtClean="0"/>
              <a:t> nitelik taşımayan rutin dilekçe ve müracaatların doğrudan ilgili kuruma yapılması sağlanır. </a:t>
            </a:r>
          </a:p>
          <a:p>
            <a:endParaRPr lang="tr-TR" dirty="0" smtClean="0"/>
          </a:p>
          <a:p>
            <a:endParaRPr lang="tr-TR" dirty="0" smtClean="0"/>
          </a:p>
        </p:txBody>
      </p:sp>
    </p:spTree>
    <p:extLst>
      <p:ext uri="{BB962C8B-B14F-4D97-AF65-F5344CB8AC3E}">
        <p14:creationId xmlns:p14="http://schemas.microsoft.com/office/powerpoint/2010/main" val="1915408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17796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endParaRPr lang="tr-TR" dirty="0" smtClean="0"/>
          </a:p>
          <a:p>
            <a:pPr algn="just"/>
            <a:r>
              <a:rPr lang="tr-TR" sz="2400" dirty="0" smtClean="0"/>
              <a:t>Bütün birim âmirleri kendi görev alanlarına giren konularla ilgili başvuruları doğrudan doğruya kabul etmeye, kaydını yaparak konuyu incelemeye ve eğer istenen husus mevcut bir durumun beyanı veya yasal bir durumun açıklaması ise, bunu dilekçe sahiplerine 3071 sayılı yasada belirtilen usule uygun yazılı olarak bildirmeye yetkilidir. Bunların dışındaki işlemlere ilişkin cevaplar Vali Yardımcısı tarafından imzalanacaktır. </a:t>
            </a:r>
          </a:p>
          <a:p>
            <a:pPr>
              <a:buNone/>
            </a:pPr>
            <a:endParaRPr lang="tr-TR" dirty="0"/>
          </a:p>
        </p:txBody>
      </p:sp>
    </p:spTree>
    <p:extLst>
      <p:ext uri="{BB962C8B-B14F-4D97-AF65-F5344CB8AC3E}">
        <p14:creationId xmlns:p14="http://schemas.microsoft.com/office/powerpoint/2010/main" val="549053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lgn="just"/>
            <a:r>
              <a:rPr lang="tr-TR" sz="2400" dirty="0" smtClean="0"/>
              <a:t>Birim Âmirleri, kendilerine doğrudan gelen evrak ile ilgili değerlendirmelerini yaparak, bilgi verilmesi gerekenlerle ilgili olarak gerekli bilgiyi sunduktan sonra Vali veya Vali Yardımcılarının talimatlarını alacaklardır. </a:t>
            </a:r>
          </a:p>
          <a:p>
            <a:pPr algn="just"/>
            <a:endParaRPr lang="tr-TR" sz="2400" dirty="0" smtClean="0"/>
          </a:p>
          <a:p>
            <a:pPr algn="just"/>
            <a:r>
              <a:rPr lang="tr-TR" sz="2400" dirty="0" smtClean="0"/>
              <a:t>Yazılı ve görsel basında yer alan şikayet, yazı, açıklama, haber ve programlar ilgili birim müdürü tarafından herhangi bir emir beklemeksizin doğrudan dikkatle incelenecek ve sonucu en kısa zamanda ilgili Vali Yardımcısı’nın değerlendirmesiyle birlikte Vali’ye sunacaktır. Alınacak talimata göre işlem yapılacaktır. </a:t>
            </a:r>
          </a:p>
        </p:txBody>
      </p:sp>
    </p:spTree>
    <p:extLst>
      <p:ext uri="{BB962C8B-B14F-4D97-AF65-F5344CB8AC3E}">
        <p14:creationId xmlns:p14="http://schemas.microsoft.com/office/powerpoint/2010/main" val="3422496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40677" y="1825625"/>
            <a:ext cx="11898923"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t>GELEN YAZILAR - EVRAK HAVALESİ </a:t>
            </a:r>
          </a:p>
          <a:p>
            <a:endParaRPr lang="tr-TR" sz="2400" dirty="0" smtClean="0"/>
          </a:p>
          <a:p>
            <a:pPr algn="just"/>
            <a:r>
              <a:rPr lang="tr-TR" sz="2400" dirty="0" smtClean="0"/>
              <a:t>Birim âmirleri kendilerine gelen, Vali veya Vali Yardımcılarının imzasını taşımayan evrak arasında, kendi takdirlerine göre Vali veya Vali Yardımcılarının görmelerini gerekli buldukları evrak hakkında derhal kendilerine bilgi verirler ve talimatlarını alırlar. </a:t>
            </a:r>
          </a:p>
          <a:p>
            <a:endParaRPr lang="tr-TR" dirty="0"/>
          </a:p>
        </p:txBody>
      </p:sp>
    </p:spTree>
    <p:extLst>
      <p:ext uri="{BB962C8B-B14F-4D97-AF65-F5344CB8AC3E}">
        <p14:creationId xmlns:p14="http://schemas.microsoft.com/office/powerpoint/2010/main" val="1315497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GİDEN YAZILAR </a:t>
            </a:r>
          </a:p>
          <a:p>
            <a:pPr algn="just"/>
            <a:endParaRPr lang="tr-TR" dirty="0" smtClean="0"/>
          </a:p>
          <a:p>
            <a:pPr algn="just"/>
            <a:r>
              <a:rPr lang="tr-TR" sz="2400" dirty="0" smtClean="0"/>
              <a:t>Yazılarda; Başbakanlığın 02.02.2015 tarihli ve 29255 sayılı Resmî Gazete'de yayımlanan “</a:t>
            </a:r>
            <a:r>
              <a:rPr lang="tr-TR" sz="2400" b="1" dirty="0" smtClean="0"/>
              <a:t>Resmî Yazışmalarda Uygulanacak Esas ve Usuller Hakkında Yönetmelik” </a:t>
            </a:r>
            <a:r>
              <a:rPr lang="tr-TR" sz="2400" dirty="0" err="1" smtClean="0"/>
              <a:t>te</a:t>
            </a:r>
            <a:r>
              <a:rPr lang="tr-TR" sz="2400" dirty="0" smtClean="0"/>
              <a:t> belirtilen hususlara riayet edilir. </a:t>
            </a:r>
          </a:p>
          <a:p>
            <a:pPr algn="just"/>
            <a:endParaRPr lang="tr-TR" sz="2400" dirty="0" smtClean="0"/>
          </a:p>
          <a:p>
            <a:pPr algn="just"/>
            <a:r>
              <a:rPr lang="tr-TR" sz="2400" dirty="0" smtClean="0"/>
              <a:t>Vali adına yetkili makamlarca imzalanacak yazılarda, imza bloğuna yetkilinin adı ve soyadı yazıldıktan sonra altına </a:t>
            </a:r>
            <a:r>
              <a:rPr lang="tr-TR" sz="2400" b="1" dirty="0" smtClean="0"/>
              <a:t>Vali a. </a:t>
            </a:r>
            <a:r>
              <a:rPr lang="tr-TR" sz="2400" dirty="0" smtClean="0"/>
              <a:t>(Vali adına) ,</a:t>
            </a:r>
          </a:p>
          <a:p>
            <a:pPr algn="just"/>
            <a:endParaRPr lang="tr-TR" sz="2400" dirty="0" smtClean="0"/>
          </a:p>
          <a:p>
            <a:pPr algn="just">
              <a:buNone/>
            </a:pPr>
            <a:r>
              <a:rPr lang="tr-TR" sz="2400" dirty="0" smtClean="0"/>
              <a:t> </a:t>
            </a:r>
          </a:p>
          <a:p>
            <a:pPr algn="just"/>
            <a:endParaRPr lang="tr-TR" dirty="0" smtClean="0"/>
          </a:p>
          <a:p>
            <a:pPr algn="just">
              <a:buNone/>
            </a:pPr>
            <a:endParaRPr lang="tr-TR" dirty="0"/>
          </a:p>
        </p:txBody>
      </p:sp>
    </p:spTree>
    <p:extLst>
      <p:ext uri="{BB962C8B-B14F-4D97-AF65-F5344CB8AC3E}">
        <p14:creationId xmlns:p14="http://schemas.microsoft.com/office/powerpoint/2010/main" val="1571248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1779624" cy="46155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buNone/>
            </a:pPr>
            <a:r>
              <a:rPr lang="tr-TR" sz="2600" b="1" dirty="0" smtClean="0"/>
              <a:t>a) Üst ve denk birimlere yazılan yazılar; </a:t>
            </a:r>
          </a:p>
          <a:p>
            <a:r>
              <a:rPr lang="tr-TR" sz="2600" dirty="0" smtClean="0"/>
              <a:t>Bilgilerinize arz ederim, </a:t>
            </a:r>
          </a:p>
          <a:p>
            <a:r>
              <a:rPr lang="tr-TR" sz="2600" dirty="0" smtClean="0"/>
              <a:t>Gereğini arz ederim, </a:t>
            </a:r>
          </a:p>
          <a:p>
            <a:r>
              <a:rPr lang="tr-TR" sz="2600" dirty="0" smtClean="0"/>
              <a:t>Bilgi ve gereğini arz ederim, </a:t>
            </a:r>
          </a:p>
          <a:p>
            <a:pPr algn="just"/>
            <a:endParaRPr lang="tr-TR" sz="2600" dirty="0" smtClean="0"/>
          </a:p>
          <a:p>
            <a:pPr>
              <a:buNone/>
            </a:pPr>
            <a:r>
              <a:rPr lang="tr-TR" sz="2600" b="1" dirty="0" smtClean="0"/>
              <a:t>b) Alt birimlere yazılan yazılar; </a:t>
            </a:r>
          </a:p>
          <a:p>
            <a:r>
              <a:rPr lang="tr-TR" sz="2600" dirty="0" smtClean="0"/>
              <a:t>Bilgilerinizi rica ederim, </a:t>
            </a:r>
          </a:p>
          <a:p>
            <a:r>
              <a:rPr lang="tr-TR" sz="2600" dirty="0" smtClean="0"/>
              <a:t>Gereğini rica ederim, </a:t>
            </a:r>
          </a:p>
          <a:p>
            <a:r>
              <a:rPr lang="it-IT" sz="2600" dirty="0" smtClean="0"/>
              <a:t>Bilgi ve gereğini rica ederim, </a:t>
            </a:r>
          </a:p>
          <a:p>
            <a:pPr>
              <a:buNone/>
            </a:pPr>
            <a:endParaRPr lang="tr-TR" dirty="0"/>
          </a:p>
        </p:txBody>
      </p:sp>
    </p:spTree>
    <p:extLst>
      <p:ext uri="{BB962C8B-B14F-4D97-AF65-F5344CB8AC3E}">
        <p14:creationId xmlns:p14="http://schemas.microsoft.com/office/powerpoint/2010/main" val="1699650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 y="1825625"/>
            <a:ext cx="12027877"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lgn="just">
              <a:buNone/>
            </a:pPr>
            <a:r>
              <a:rPr lang="tr-TR" sz="2400" b="1" dirty="0" smtClean="0"/>
              <a:t>c) Üst, alt ve denk birimlere yazılan ortak yazılar; </a:t>
            </a:r>
            <a:endParaRPr lang="tr-TR" sz="2400" dirty="0" smtClean="0"/>
          </a:p>
          <a:p>
            <a:r>
              <a:rPr lang="it-IT" sz="2400" dirty="0" smtClean="0"/>
              <a:t>Bilgilerinizi arz ve rica ederim, </a:t>
            </a:r>
          </a:p>
          <a:p>
            <a:r>
              <a:rPr lang="it-IT" sz="2400" dirty="0" smtClean="0"/>
              <a:t>Gereğini arz ve rica ederim, </a:t>
            </a:r>
          </a:p>
          <a:p>
            <a:r>
              <a:rPr lang="it-IT" sz="2400" dirty="0" smtClean="0"/>
              <a:t>Bilgi ve gereğini arz ve rica ederim, </a:t>
            </a:r>
          </a:p>
          <a:p>
            <a:pPr>
              <a:buNone/>
            </a:pPr>
            <a:r>
              <a:rPr lang="tr-TR" sz="2400" dirty="0" smtClean="0"/>
              <a:t>   şıklarından uygun olanı seçilerek bağlanır. </a:t>
            </a:r>
          </a:p>
          <a:p>
            <a:pPr>
              <a:buNone/>
            </a:pPr>
            <a:endParaRPr lang="tr-TR" sz="2400" dirty="0" smtClean="0"/>
          </a:p>
          <a:p>
            <a:r>
              <a:rPr lang="tr-TR" sz="2400" dirty="0" smtClean="0"/>
              <a:t>Aynı görev unvanını ifade ettiği halde; “</a:t>
            </a:r>
            <a:r>
              <a:rPr lang="tr-TR" sz="2400" b="1" dirty="0" smtClean="0"/>
              <a:t>Vali Muavini” </a:t>
            </a:r>
            <a:r>
              <a:rPr lang="tr-TR" sz="2400" dirty="0" smtClean="0"/>
              <a:t>veya</a:t>
            </a:r>
            <a:r>
              <a:rPr lang="tr-TR" sz="2400" b="1" dirty="0" smtClean="0"/>
              <a:t> “Müdür Muavini” </a:t>
            </a:r>
            <a:r>
              <a:rPr lang="tr-TR" sz="2400" dirty="0" smtClean="0"/>
              <a:t>şeklinde farklı kullanılan ifadeler yerine, </a:t>
            </a:r>
            <a:r>
              <a:rPr lang="tr-TR" sz="2400" b="1" dirty="0" smtClean="0"/>
              <a:t>“Vali Yardımcısı” </a:t>
            </a:r>
            <a:r>
              <a:rPr lang="tr-TR" sz="2400" dirty="0" smtClean="0"/>
              <a:t>veya </a:t>
            </a:r>
            <a:r>
              <a:rPr lang="tr-TR" sz="2400" b="1" dirty="0" smtClean="0"/>
              <a:t>“Müdür Yardımcısı” </a:t>
            </a:r>
            <a:r>
              <a:rPr lang="tr-TR" sz="2400" dirty="0" smtClean="0"/>
              <a:t>unvanı yazılır. </a:t>
            </a:r>
            <a:endParaRPr lang="tr-TR" sz="2400" dirty="0"/>
          </a:p>
        </p:txBody>
      </p:sp>
    </p:spTree>
    <p:extLst>
      <p:ext uri="{BB962C8B-B14F-4D97-AF65-F5344CB8AC3E}">
        <p14:creationId xmlns:p14="http://schemas.microsoft.com/office/powerpoint/2010/main" val="2531040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Onaylarda; “</a:t>
            </a:r>
            <a:r>
              <a:rPr lang="tr-TR" b="1" dirty="0" smtClean="0"/>
              <a:t>onay”, “muvafıktır”, “uygundur” </a:t>
            </a:r>
            <a:r>
              <a:rPr lang="tr-TR" dirty="0" smtClean="0"/>
              <a:t>gibi değişik ifadeler yerine sadece</a:t>
            </a:r>
            <a:r>
              <a:rPr lang="tr-TR" b="1" dirty="0" smtClean="0"/>
              <a:t> “Olur</a:t>
            </a:r>
            <a:r>
              <a:rPr lang="tr-TR" dirty="0" smtClean="0"/>
              <a:t>” deyimi kullanılacak ve imza yeri için yeterli bir açıklık bırakılacaktır. Tarih bölümünün sadece gün kısmı onay makamı için boş bırakılır. </a:t>
            </a:r>
          </a:p>
          <a:p>
            <a:pPr algn="just"/>
            <a:endParaRPr lang="tr-TR" dirty="0" smtClean="0"/>
          </a:p>
          <a:p>
            <a:pPr algn="just"/>
            <a:r>
              <a:rPr lang="tr-TR" dirty="0" smtClean="0"/>
              <a:t>Yazıların sonuç bölümünde yer alan “</a:t>
            </a:r>
            <a:r>
              <a:rPr lang="tr-TR" b="1" dirty="0" smtClean="0"/>
              <a:t>Saygılarımla arz ederim.”</a:t>
            </a:r>
            <a:r>
              <a:rPr lang="tr-TR" dirty="0" smtClean="0"/>
              <a:t> v.b. ifadelerin yerine </a:t>
            </a:r>
            <a:r>
              <a:rPr lang="tr-TR" b="1" dirty="0" smtClean="0"/>
              <a:t>“… arz ederim.” </a:t>
            </a:r>
            <a:r>
              <a:rPr lang="tr-TR" dirty="0" smtClean="0"/>
              <a:t>deyimi kullanılır. </a:t>
            </a:r>
            <a:endParaRPr lang="tr-TR" dirty="0"/>
          </a:p>
        </p:txBody>
      </p:sp>
    </p:spTree>
    <p:extLst>
      <p:ext uri="{BB962C8B-B14F-4D97-AF65-F5344CB8AC3E}">
        <p14:creationId xmlns:p14="http://schemas.microsoft.com/office/powerpoint/2010/main" val="3516319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dirty="0" smtClean="0"/>
          </a:p>
          <a:p>
            <a:pPr algn="just"/>
            <a:endParaRPr lang="tr-TR" dirty="0" smtClean="0"/>
          </a:p>
          <a:p>
            <a:pPr algn="just"/>
            <a:r>
              <a:rPr lang="tr-TR" sz="2600" dirty="0" smtClean="0"/>
              <a:t>Yazılar, varsa dosyası ve ekleriyle birlikte Vali ve Vali Yardımcılarına imzaya sunulur. Ekler, başlıklı, ek numaralı olur ve gerekiyorsa ilgili tarafından onaylanır. </a:t>
            </a:r>
          </a:p>
          <a:p>
            <a:pPr algn="just">
              <a:buNone/>
            </a:pPr>
            <a:r>
              <a:rPr lang="tr-TR" sz="2600" b="1" dirty="0" smtClean="0"/>
              <a:t> </a:t>
            </a:r>
          </a:p>
          <a:p>
            <a:pPr algn="just"/>
            <a:r>
              <a:rPr lang="tr-TR" sz="2600" dirty="0" smtClean="0"/>
              <a:t>Yazılar, 5 kişiyi geçmemek kaydıyla yazıyı hazırlayan personelden başlayarak ilgili âmirlerin parafı alınarak imzaya sunulur. Paraf sahiplerinin tamamı o yazıdan sorumludur. </a:t>
            </a:r>
          </a:p>
          <a:p>
            <a:pPr algn="just"/>
            <a:endParaRPr lang="tr-TR" sz="2600" dirty="0" smtClean="0"/>
          </a:p>
          <a:p>
            <a:pPr algn="just"/>
            <a:r>
              <a:rPr lang="tr-TR" sz="2600" dirty="0" smtClean="0"/>
              <a:t>Vali Yardımcıları tarafından imzalanacak yazılarda mutlaka birimin en üst amirinin parafı bulunur. Onaylarda ise “</a:t>
            </a:r>
            <a:r>
              <a:rPr lang="tr-TR" sz="2600" b="1" dirty="0" smtClean="0"/>
              <a:t>Uygun görüşle arz ederim” </a:t>
            </a:r>
            <a:r>
              <a:rPr lang="tr-TR" sz="2600" dirty="0" smtClean="0"/>
              <a:t>bölümü açılır ve birimin en üst amiri tarafından imzalanır. </a:t>
            </a:r>
          </a:p>
          <a:p>
            <a:pPr algn="just"/>
            <a:endParaRPr lang="tr-TR" sz="2600" dirty="0" smtClean="0"/>
          </a:p>
          <a:p>
            <a:pPr algn="just">
              <a:buNone/>
            </a:pPr>
            <a:endParaRPr lang="tr-TR" dirty="0"/>
          </a:p>
        </p:txBody>
      </p:sp>
    </p:spTree>
    <p:extLst>
      <p:ext uri="{BB962C8B-B14F-4D97-AF65-F5344CB8AC3E}">
        <p14:creationId xmlns:p14="http://schemas.microsoft.com/office/powerpoint/2010/main" val="2893402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75846" y="1825624"/>
            <a:ext cx="12016154" cy="4809637"/>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lgn="just"/>
            <a:r>
              <a:rPr lang="tr-TR" sz="2600" dirty="0" smtClean="0"/>
              <a:t>Vali Yardımcıları tarafından imzalanacak yazılarda mutlaka birimin en üst amirinin parafı bulunur. Onaylarda ise “</a:t>
            </a:r>
            <a:r>
              <a:rPr lang="tr-TR" sz="2600" b="1" dirty="0" smtClean="0"/>
              <a:t>Uygun görüşle arz ederim” bölümü açılır ve birimin en üst amiri tarafından imzalanır. </a:t>
            </a:r>
          </a:p>
          <a:p>
            <a:pPr algn="just"/>
            <a:endParaRPr lang="tr-TR" sz="2600" dirty="0" smtClean="0"/>
          </a:p>
          <a:p>
            <a:pPr algn="just"/>
            <a:r>
              <a:rPr lang="tr-TR" sz="2600" dirty="0" smtClean="0"/>
              <a:t>Vali’nin imzalayacağı yazılar, aksine özel bir hüküm ve talimat olmadıkça birim âmirinden sonra mutlaka ilgili Vali Yardımcısı tarafından da paraf edilir. Onaylar ise yazının sol alt köşesine, Yönetmelikte belirtildiği şekilde “</a:t>
            </a:r>
            <a:r>
              <a:rPr lang="tr-TR" sz="2600" b="1" dirty="0" smtClean="0"/>
              <a:t>Uygun görüşle arz ederim” ibaresi yazılarak, yine ilgili Vali Yardımcısı tarafından imzalanır (Birim amirlerinin izin ve İl dışı görev onayları dâhil). Bunun istisnası İl Jandarma Komutanlığı ve İl Emniyet Müdürlüğünce yürütülen operasyon, istihbarat toplama vb. özellik arz eden faaliyetlere ilişkin yazı ve onaylardır. </a:t>
            </a:r>
          </a:p>
          <a:p>
            <a:pPr algn="just"/>
            <a:endParaRPr lang="tr-TR" sz="2600" dirty="0" smtClean="0">
              <a:latin typeface="Calibri" pitchFamily="34" charset="0"/>
              <a:cs typeface="Calibri" pitchFamily="34" charset="0"/>
            </a:endParaRPr>
          </a:p>
          <a:p>
            <a:pPr algn="just"/>
            <a:r>
              <a:rPr lang="tr-TR" sz="2600" dirty="0" smtClean="0"/>
              <a:t>İmzalanmak üzere Vali veya Vali Yardımcısına sunulan yazılar üzerinde düzeltme yapılması halinde; düzeltme yapılan yazı, yeniden yazılan yazının ekine konulur. </a:t>
            </a:r>
          </a:p>
          <a:p>
            <a:endParaRPr lang="tr-TR" dirty="0"/>
          </a:p>
        </p:txBody>
      </p:sp>
    </p:spTree>
    <p:extLst>
      <p:ext uri="{BB962C8B-B14F-4D97-AF65-F5344CB8AC3E}">
        <p14:creationId xmlns:p14="http://schemas.microsoft.com/office/powerpoint/2010/main" val="2996787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 y="1825625"/>
            <a:ext cx="12004431"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lgn="just"/>
            <a:r>
              <a:rPr lang="tr-TR" sz="2400" dirty="0" smtClean="0"/>
              <a:t>Üst makamlara düşünme, politika belirleme, plân ve proje üretme, koordinasyon sağlama, sağlıklı karar alma, sevk ve idare için zaman kazandırılması, </a:t>
            </a:r>
          </a:p>
          <a:p>
            <a:pPr algn="just">
              <a:buNone/>
            </a:pPr>
            <a:endParaRPr lang="tr-TR" sz="2400" b="1" dirty="0" smtClean="0"/>
          </a:p>
          <a:p>
            <a:pPr algn="just"/>
            <a:r>
              <a:rPr lang="tr-TR" sz="2400" dirty="0" smtClean="0"/>
              <a:t>Kamu görevlilerinin "Kamu Görevlileri Etik Davranış İlkeleri ile Başvuru Usul ve Esasları Hakkında Yönetmeliğin" birinci maddesinde belirtilen amaçlara uygun hareket edilmesini sağlamak, </a:t>
            </a:r>
          </a:p>
          <a:p>
            <a:endParaRPr lang="tr-TR" dirty="0"/>
          </a:p>
        </p:txBody>
      </p:sp>
    </p:spTree>
    <p:extLst>
      <p:ext uri="{BB962C8B-B14F-4D97-AF65-F5344CB8AC3E}">
        <p14:creationId xmlns:p14="http://schemas.microsoft.com/office/powerpoint/2010/main" val="3782873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016154" cy="46155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buNone/>
            </a:pPr>
            <a:r>
              <a:rPr lang="tr-TR" sz="3200" b="1" dirty="0" smtClean="0"/>
              <a:t>İMZA ve ONAYLAR </a:t>
            </a:r>
          </a:p>
          <a:p>
            <a:pPr>
              <a:buNone/>
            </a:pPr>
            <a:r>
              <a:rPr lang="tr-TR" sz="2400" b="1" dirty="0" smtClean="0"/>
              <a:t>I</a:t>
            </a:r>
            <a:r>
              <a:rPr lang="tr-TR" b="1" dirty="0" smtClean="0"/>
              <a:t>. VALİ TARAFINDAN İMZALANACAK YAZILAR </a:t>
            </a:r>
          </a:p>
          <a:p>
            <a:pPr>
              <a:buNone/>
            </a:pPr>
            <a:r>
              <a:rPr lang="tr-TR" sz="2400" b="1" dirty="0" smtClean="0"/>
              <a:t>   </a:t>
            </a:r>
            <a:endParaRPr lang="tr-TR" sz="2400" dirty="0" smtClean="0"/>
          </a:p>
          <a:p>
            <a:pPr algn="just"/>
            <a:r>
              <a:rPr lang="tr-TR" sz="2600" dirty="0" smtClean="0"/>
              <a:t>Kanun, tüzük, yönetmelik ve yönergeler ile mutlaka Vali tarafından imzalanması gerekli olup, bu Yönerge ile açıkça alt Birimlere devredilmeyen işlem ve konulara ilişkin yazılar, </a:t>
            </a:r>
          </a:p>
          <a:p>
            <a:pPr algn="just"/>
            <a:endParaRPr lang="tr-TR" sz="2600" dirty="0" smtClean="0"/>
          </a:p>
          <a:p>
            <a:pPr algn="just"/>
            <a:r>
              <a:rPr lang="tr-TR" sz="2600" dirty="0" smtClean="0"/>
              <a:t>Bakanlıklara yazılması gereken yazılardan; bakan imzası ile gelen yazılara verilecek cevaplar, Bakanlıklara mevzuat ve uygulamaya ilişkin görüş isteme ve önem arz eden yazılar, Bakanlık ve Genel Müdürlüklere ait personel hakkında teklifte bulunulmasına ve görüş bildirilmesini kapsayan yazılar, </a:t>
            </a:r>
          </a:p>
          <a:p>
            <a:pPr algn="just">
              <a:buNone/>
            </a:pPr>
            <a:endParaRPr lang="tr-TR" sz="2600" b="1" dirty="0" smtClean="0"/>
          </a:p>
          <a:p>
            <a:pPr algn="just"/>
            <a:r>
              <a:rPr lang="tr-TR" sz="2600" dirty="0" smtClean="0"/>
              <a:t>Diğer İllerden bizzat Vali imzası ile gelen yazılara verilecek cevaplar, </a:t>
            </a:r>
          </a:p>
          <a:p>
            <a:pPr algn="just"/>
            <a:endParaRPr lang="tr-TR" sz="2400" dirty="0" smtClean="0"/>
          </a:p>
          <a:p>
            <a:pPr>
              <a:buNone/>
            </a:pPr>
            <a:endParaRPr lang="tr-TR" sz="2400" dirty="0"/>
          </a:p>
        </p:txBody>
      </p:sp>
    </p:spTree>
    <p:extLst>
      <p:ext uri="{BB962C8B-B14F-4D97-AF65-F5344CB8AC3E}">
        <p14:creationId xmlns:p14="http://schemas.microsoft.com/office/powerpoint/2010/main" val="2481719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r>
              <a:rPr lang="tr-TR" sz="2400" dirty="0" smtClean="0"/>
              <a:t>Valilik tarafından yayınlanan Genel Emir ve Talimatlar, </a:t>
            </a:r>
          </a:p>
          <a:p>
            <a:pPr>
              <a:buNone/>
            </a:pPr>
            <a:r>
              <a:rPr lang="tr-TR" sz="2400" b="1" dirty="0" smtClean="0"/>
              <a:t> </a:t>
            </a:r>
          </a:p>
          <a:p>
            <a:pPr algn="just"/>
            <a:r>
              <a:rPr lang="tr-TR" sz="2400" dirty="0" smtClean="0"/>
              <a:t>Yatırımların izlenmesi ile ilgili İl Koordinasyon Kurulu Kararları, </a:t>
            </a:r>
          </a:p>
          <a:p>
            <a:endParaRPr lang="tr-TR" sz="2400" b="1" dirty="0" smtClean="0"/>
          </a:p>
          <a:p>
            <a:pPr algn="just"/>
            <a:r>
              <a:rPr lang="tr-TR" sz="2400" dirty="0" smtClean="0"/>
              <a:t>5442 sayılı İl İdaresi Kanununun 9.maddesinin (F) fıkrası uyarınca İl’de teşkilâtı ve görevli memuru bulunmayan kamu hizmetlerinin yürütülmesi için görevli daireyi belirtme yazıları, </a:t>
            </a:r>
          </a:p>
          <a:p>
            <a:endParaRPr lang="tr-TR" sz="2600" b="1" dirty="0" smtClean="0"/>
          </a:p>
        </p:txBody>
      </p:sp>
    </p:spTree>
    <p:extLst>
      <p:ext uri="{BB962C8B-B14F-4D97-AF65-F5344CB8AC3E}">
        <p14:creationId xmlns:p14="http://schemas.microsoft.com/office/powerpoint/2010/main" val="926631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40677" y="1825625"/>
            <a:ext cx="12051323"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lgn="just"/>
            <a:r>
              <a:rPr lang="tr-TR" sz="2400" dirty="0" smtClean="0"/>
              <a:t>Mülkî İdare Âmirleri ve Birim Âmirlerine taltif, ceza veya eleştiri maksadı ile yazılan yazılar ile Kaymakamlıklardan veya Birim Âmirlerinden gelen taltif veya ceza tekliflerine verilecek cevaplar, </a:t>
            </a:r>
          </a:p>
          <a:p>
            <a:pPr algn="just"/>
            <a:endParaRPr lang="tr-TR" sz="2400" dirty="0" smtClean="0"/>
          </a:p>
          <a:p>
            <a:pPr algn="just"/>
            <a:r>
              <a:rPr lang="tr-TR" sz="2400" dirty="0" smtClean="0"/>
              <a:t>Ataması, Bakanlık veya Genel Müdürlüklere ait personel hakkında tekliflerde bulunulması ve görüş bildirilmesini kapsayan yazılar, </a:t>
            </a:r>
          </a:p>
          <a:p>
            <a:pPr algn="just">
              <a:buNone/>
            </a:pPr>
            <a:r>
              <a:rPr lang="tr-TR" sz="2400" b="1" dirty="0" smtClean="0"/>
              <a:t> </a:t>
            </a:r>
          </a:p>
          <a:p>
            <a:pPr algn="just"/>
            <a:r>
              <a:rPr lang="tr-TR" sz="2400" dirty="0" smtClean="0"/>
              <a:t>Naklen atamalarda şube müdürü ve daha üst unvanlı personele ilişkin muvafakat verme ve isteme yazıları, </a:t>
            </a:r>
          </a:p>
          <a:p>
            <a:pPr algn="just"/>
            <a:endParaRPr lang="tr-TR" b="1" dirty="0" smtClean="0"/>
          </a:p>
          <a:p>
            <a:pPr algn="just"/>
            <a:endParaRPr lang="tr-TR" dirty="0" smtClean="0"/>
          </a:p>
        </p:txBody>
      </p:sp>
    </p:spTree>
    <p:extLst>
      <p:ext uri="{BB962C8B-B14F-4D97-AF65-F5344CB8AC3E}">
        <p14:creationId xmlns:p14="http://schemas.microsoft.com/office/powerpoint/2010/main" val="3881502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endParaRPr lang="tr-TR" dirty="0"/>
          </a:p>
        </p:txBody>
      </p:sp>
      <p:sp>
        <p:nvSpPr>
          <p:cNvPr id="5" name="İçerik Yer Tutucusu 2"/>
          <p:cNvSpPr txBox="1">
            <a:spLocks/>
          </p:cNvSpPr>
          <p:nvPr/>
        </p:nvSpPr>
        <p:spPr>
          <a:xfrm>
            <a:off x="140677" y="1825625"/>
            <a:ext cx="11875477"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Devletin hüküm ve tasarrufunda veya Hazinenin mülkiyetinde bulunan taşınmazların özellik arz eden bir amaca tahsisi ile ilgili önemli yazılar,</a:t>
            </a:r>
          </a:p>
          <a:p>
            <a:pPr algn="just"/>
            <a:endParaRPr lang="tr-TR" sz="2400" dirty="0" smtClean="0"/>
          </a:p>
          <a:p>
            <a:pPr algn="just"/>
            <a:r>
              <a:rPr lang="tr-TR" sz="2400" dirty="0" smtClean="0"/>
              <a:t>Mülkî İdare Âmirleri ve birim âmirleri ile ilgili ihbar ve şikâyet nedeni ile üst makamlara yazılan yazılar, </a:t>
            </a:r>
          </a:p>
          <a:p>
            <a:pPr algn="just"/>
            <a:endParaRPr lang="tr-TR" sz="2400" b="1" dirty="0" smtClean="0"/>
          </a:p>
          <a:p>
            <a:pPr algn="just"/>
            <a:r>
              <a:rPr lang="tr-TR" sz="2400" dirty="0" smtClean="0"/>
              <a:t>Herhangi bir konunun incelenmesi veya soruşturulması için üst makamlardan müfettiş talebine ilişkin yazılar, </a:t>
            </a:r>
          </a:p>
        </p:txBody>
      </p:sp>
    </p:spTree>
    <p:extLst>
      <p:ext uri="{BB962C8B-B14F-4D97-AF65-F5344CB8AC3E}">
        <p14:creationId xmlns:p14="http://schemas.microsoft.com/office/powerpoint/2010/main" val="4176868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VALİ TARAFINDAN ONAYLANACAK YAZILAR </a:t>
            </a:r>
          </a:p>
          <a:p>
            <a:endParaRPr lang="tr-TR" dirty="0" smtClean="0"/>
          </a:p>
          <a:p>
            <a:r>
              <a:rPr lang="tr-TR" sz="2400" dirty="0" smtClean="0"/>
              <a:t>Kanun, Tüzük, Yönetmelik, Yönerge ve Genelgelerde münhasıran Vali’ye verilmiş onaylar ile bu Yönerge ile açıkça devredilmemiş olan iş ve işlemlere ilişkin onaylar, </a:t>
            </a:r>
          </a:p>
          <a:p>
            <a:endParaRPr lang="tr-TR" sz="2400" dirty="0" smtClean="0"/>
          </a:p>
          <a:p>
            <a:r>
              <a:rPr lang="tr-TR" sz="2400" dirty="0" smtClean="0"/>
              <a:t>Mevzuatında Vali tarafından onaylanacağı belirtilen idarî para cezaları ve mülkiyetin kamuya geçirilmesine ilişkin onaylar, </a:t>
            </a:r>
          </a:p>
          <a:p>
            <a:endParaRPr lang="tr-TR" sz="2400" dirty="0" smtClean="0"/>
          </a:p>
          <a:p>
            <a:r>
              <a:rPr lang="tr-TR" sz="2400" dirty="0" smtClean="0"/>
              <a:t>Birim âmirlerine ve Valilik Merkez birimlerinin Müdürlerine ilişkin emeklilik, görevden çekilmiş sayılma, istifa ve göreve yeniden başlama işlemlerine ilişkin onaylar, </a:t>
            </a:r>
          </a:p>
          <a:p>
            <a:endParaRPr lang="es-ES" sz="2400" dirty="0" smtClean="0"/>
          </a:p>
          <a:p>
            <a:endParaRPr lang="tr-TR" sz="2400" dirty="0" smtClean="0"/>
          </a:p>
          <a:p>
            <a:endParaRPr lang="tr-TR" sz="2400" dirty="0" smtClean="0"/>
          </a:p>
          <a:p>
            <a:pPr>
              <a:buNone/>
            </a:pPr>
            <a:endParaRPr lang="tr-TR" dirty="0"/>
          </a:p>
        </p:txBody>
      </p:sp>
    </p:spTree>
    <p:extLst>
      <p:ext uri="{BB962C8B-B14F-4D97-AF65-F5344CB8AC3E}">
        <p14:creationId xmlns:p14="http://schemas.microsoft.com/office/powerpoint/2010/main" val="3665024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 y="1825625"/>
            <a:ext cx="12051323" cy="461551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r>
              <a:rPr lang="tr-TR" dirty="0" smtClean="0"/>
              <a:t>Özel mevzuatla düzenlenmiş olanlar hariç kamu görevlilerinin yurtdışı görevlendirme onayları, </a:t>
            </a:r>
          </a:p>
          <a:p>
            <a:endParaRPr lang="tr-TR" dirty="0" smtClean="0"/>
          </a:p>
          <a:p>
            <a:r>
              <a:rPr lang="tr-TR" dirty="0" smtClean="0"/>
              <a:t>Mülkî İdare Amirleri, Birim Amirleri ve Valilik Merkez Birim Müdürlerinin il dışı geçici görevlendirme onayları, </a:t>
            </a:r>
          </a:p>
          <a:p>
            <a:endParaRPr lang="tr-TR" dirty="0" smtClean="0"/>
          </a:p>
          <a:p>
            <a:r>
              <a:rPr lang="tr-TR" sz="2600" dirty="0" smtClean="0"/>
              <a:t>657 sayılı Devlet Memurları Kanunu’nun 137, 138 ve 145. maddelerinde yer alan görevden uzaklaştırma, görevden uzaklaştırma kararının uzatılması ve kaldırılmasına ilişkin onaylar, </a:t>
            </a:r>
          </a:p>
          <a:p>
            <a:endParaRPr lang="tr-TR" sz="2600" dirty="0" smtClean="0"/>
          </a:p>
          <a:p>
            <a:r>
              <a:rPr lang="tr-TR" sz="2600" dirty="0" smtClean="0"/>
              <a:t>Kamu görevlileri hakkında 4483 sayılı Kanuna göre verilen araştırma ve ön inceleme onayları ile sonucuna göre verilecek kararlar, </a:t>
            </a:r>
          </a:p>
          <a:p>
            <a:endParaRPr lang="tr-TR" sz="2600" dirty="0" smtClean="0"/>
          </a:p>
          <a:p>
            <a:r>
              <a:rPr lang="tr-TR" sz="2600" dirty="0" smtClean="0"/>
              <a:t>Kamu görevlileri hakkında doğrudan Vali tarafından başlatılan disiplin soruşturması onayları, </a:t>
            </a:r>
          </a:p>
          <a:p>
            <a:endParaRPr lang="tr-TR" dirty="0" smtClean="0"/>
          </a:p>
        </p:txBody>
      </p:sp>
    </p:spTree>
    <p:extLst>
      <p:ext uri="{BB962C8B-B14F-4D97-AF65-F5344CB8AC3E}">
        <p14:creationId xmlns:p14="http://schemas.microsoft.com/office/powerpoint/2010/main" val="3459566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1999" cy="4615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smtClean="0"/>
              <a:t>Disiplin Kurulu kararlarının onayı, </a:t>
            </a:r>
          </a:p>
          <a:p>
            <a:endParaRPr lang="tr-TR" sz="2400" dirty="0" smtClean="0"/>
          </a:p>
          <a:p>
            <a:r>
              <a:rPr lang="tr-TR" sz="2400" dirty="0" smtClean="0"/>
              <a:t>657 sayılı Devlet Memurları Kanunu’nun 122. maddesi kapsamında başarı, üstün başarı belgeleri ve ödül verilmesine ilişkin işlem onayları, </a:t>
            </a:r>
          </a:p>
          <a:p>
            <a:endParaRPr lang="tr-TR" sz="2400" dirty="0" smtClean="0"/>
          </a:p>
          <a:p>
            <a:r>
              <a:rPr lang="tr-TR" sz="2400" dirty="0" smtClean="0"/>
              <a:t>Görevde Yükselme ve </a:t>
            </a:r>
            <a:r>
              <a:rPr lang="tr-TR" sz="2400" dirty="0" err="1" smtClean="0"/>
              <a:t>Ünvan</a:t>
            </a:r>
            <a:r>
              <a:rPr lang="tr-TR" sz="2400" dirty="0" smtClean="0"/>
              <a:t> Değişikliği Sınav Komisyonu üyelerinin belirlenmesi ve görevlendirilmesine ilişkin onaylar, </a:t>
            </a:r>
          </a:p>
          <a:p>
            <a:endParaRPr lang="tr-TR" sz="2400" dirty="0" smtClean="0"/>
          </a:p>
          <a:p>
            <a:r>
              <a:rPr lang="tr-TR" sz="2400" dirty="0" smtClean="0"/>
              <a:t>İl Afet Plânlarının onayları, </a:t>
            </a:r>
          </a:p>
          <a:p>
            <a:endParaRPr lang="tr-TR" sz="2400" dirty="0" smtClean="0"/>
          </a:p>
          <a:p>
            <a:r>
              <a:rPr lang="tr-TR" sz="2400" dirty="0" smtClean="0"/>
              <a:t>İl Sabotaj Planlarına ilişkin onaylar,</a:t>
            </a:r>
          </a:p>
          <a:p>
            <a:endParaRPr lang="tr-TR" sz="2400" dirty="0" smtClean="0"/>
          </a:p>
          <a:p>
            <a:r>
              <a:rPr lang="tr-TR" sz="2400" dirty="0" smtClean="0"/>
              <a:t>İşyeri Açma ve Çalışma Ruhsatlarına İlişkin Yönetmeliğin 15. maddesi kapsamında İnceleme Kurulu oluşturulmasına ilişkin onaylar, </a:t>
            </a:r>
          </a:p>
          <a:p>
            <a:pPr>
              <a:buNone/>
            </a:pPr>
            <a:endParaRPr lang="tr-TR" sz="2400" dirty="0"/>
          </a:p>
        </p:txBody>
      </p:sp>
    </p:spTree>
    <p:extLst>
      <p:ext uri="{BB962C8B-B14F-4D97-AF65-F5344CB8AC3E}">
        <p14:creationId xmlns:p14="http://schemas.microsoft.com/office/powerpoint/2010/main" val="117348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 y="1825625"/>
            <a:ext cx="11980985" cy="461551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VALİ YARDIMCILARI TARAFINDAN İMZALANACAK YAZILAR </a:t>
            </a:r>
          </a:p>
          <a:p>
            <a:endParaRPr lang="tr-TR" dirty="0" smtClean="0"/>
          </a:p>
          <a:p>
            <a:r>
              <a:rPr lang="tr-TR" sz="2600" dirty="0" smtClean="0"/>
              <a:t>Vali tarafından yürütülen iş ve işlemler ile bizzat vali tarafından imzalanacak yazılar dışında kalan iş ve işlemlerin görev bölümüne göre yürütülüp sonuçlandırılması ve bu Yönerge ile belirlenen yazıların “Vali adına” imzalanması, </a:t>
            </a:r>
          </a:p>
          <a:p>
            <a:endParaRPr lang="tr-TR" sz="2600" dirty="0" smtClean="0"/>
          </a:p>
          <a:p>
            <a:r>
              <a:rPr lang="tr-TR" sz="2600" dirty="0" smtClean="0"/>
              <a:t>Valinin onayına sunulacak tasarruflara ilişkin ön işlemlerin yürütülmesi ve onaya sunulacak yazıların parafe edilmesi, </a:t>
            </a:r>
          </a:p>
          <a:p>
            <a:endParaRPr lang="tr-TR" sz="2600" dirty="0" smtClean="0"/>
          </a:p>
          <a:p>
            <a:r>
              <a:rPr lang="tr-TR" sz="2600" dirty="0" smtClean="0"/>
              <a:t>Görev bölümü esaslarına göre Vali adına başkanlık ettikleri komisyon, kurul ve vakıflara ilişkin karar ve yazıların imzalanması, </a:t>
            </a:r>
          </a:p>
          <a:p>
            <a:endParaRPr lang="tr-TR" sz="2400" dirty="0" smtClean="0"/>
          </a:p>
          <a:p>
            <a:r>
              <a:rPr lang="tr-TR" sz="2400" dirty="0" smtClean="0"/>
              <a:t>Naklen atamalarda Vali'nin görüş vereceği personel hariç olmak üzere muvafakat isteme ve muvafakat verme yazıları, </a:t>
            </a:r>
          </a:p>
          <a:p>
            <a:endParaRPr lang="tr-TR" sz="2600" dirty="0" smtClean="0"/>
          </a:p>
          <a:p>
            <a:endParaRPr lang="tr-TR" dirty="0"/>
          </a:p>
        </p:txBody>
      </p:sp>
    </p:spTree>
    <p:extLst>
      <p:ext uri="{BB962C8B-B14F-4D97-AF65-F5344CB8AC3E}">
        <p14:creationId xmlns:p14="http://schemas.microsoft.com/office/powerpoint/2010/main" val="1977010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r>
              <a:rPr lang="tr-TR" sz="2600" dirty="0" smtClean="0"/>
              <a:t>Mülki idare âmirleri ve birim âmirlerinin görevli olduklarını belgeleyen yazılar, </a:t>
            </a:r>
          </a:p>
          <a:p>
            <a:endParaRPr lang="tr-TR" sz="2600" dirty="0" smtClean="0"/>
          </a:p>
          <a:p>
            <a:r>
              <a:rPr lang="tr-TR" sz="2600" dirty="0" smtClean="0"/>
              <a:t>Danıştay , Sayıştay , Bölge İdare Mahkemeleri , İdare Mahkemeleri ,Vergi Mahkemeleri ve adli Mahkemelerdi açılan davalarda savunma yazıları ,</a:t>
            </a:r>
          </a:p>
          <a:p>
            <a:endParaRPr lang="tr-TR" sz="2600" dirty="0" smtClean="0"/>
          </a:p>
          <a:p>
            <a:r>
              <a:rPr lang="tr-TR" sz="2600" dirty="0" smtClean="0"/>
              <a:t>Valiliğe gelen evrakların bu yönerge ile başkalarına devredilmeyen havale işlemleri ,</a:t>
            </a:r>
          </a:p>
          <a:p>
            <a:endParaRPr lang="tr-TR" sz="2600" dirty="0" smtClean="0"/>
          </a:p>
          <a:p>
            <a:r>
              <a:rPr lang="tr-TR" sz="2600" dirty="0" smtClean="0"/>
              <a:t>Tekit yazıları ve verilecek cevaplara ilişkin yazılar, </a:t>
            </a:r>
          </a:p>
          <a:p>
            <a:endParaRPr lang="tr-TR" sz="2600" dirty="0" smtClean="0"/>
          </a:p>
          <a:p>
            <a:r>
              <a:rPr lang="tr-TR" sz="2600" dirty="0" smtClean="0"/>
              <a:t>213 sayılı Vergi Usul Kanunu'nun 72. maddesi uyarınca Birim Değer Tespit Taktir Komisyonu görevlerine ilişkin iş ve işlemler, </a:t>
            </a:r>
          </a:p>
        </p:txBody>
      </p:sp>
    </p:spTree>
    <p:extLst>
      <p:ext uri="{BB962C8B-B14F-4D97-AF65-F5344CB8AC3E}">
        <p14:creationId xmlns:p14="http://schemas.microsoft.com/office/powerpoint/2010/main" val="1278739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endParaRPr lang="tr-TR" dirty="0"/>
          </a:p>
        </p:txBody>
      </p:sp>
      <p:sp>
        <p:nvSpPr>
          <p:cNvPr id="5" name="İçerik Yer Tutucusu 2"/>
          <p:cNvSpPr txBox="1">
            <a:spLocks/>
          </p:cNvSpPr>
          <p:nvPr/>
        </p:nvSpPr>
        <p:spPr>
          <a:xfrm>
            <a:off x="164123" y="1825625"/>
            <a:ext cx="11805139"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dirty="0" smtClean="0"/>
          </a:p>
          <a:p>
            <a:pPr algn="just"/>
            <a:r>
              <a:rPr lang="tr-TR" dirty="0" smtClean="0"/>
              <a:t>2911 sayılı Toplantı ve Gösteri Yürüyüşleri Kanunu’na göre yapılacak başvuruların değerlendirilmesine ilişkin onaylar, </a:t>
            </a:r>
          </a:p>
          <a:p>
            <a:pPr algn="just"/>
            <a:endParaRPr lang="tr-TR" dirty="0" smtClean="0"/>
          </a:p>
          <a:p>
            <a:pPr algn="just"/>
            <a:r>
              <a:rPr lang="tr-TR" dirty="0" smtClean="0"/>
              <a:t>2559 sayılı Polis Vazife ve </a:t>
            </a:r>
            <a:r>
              <a:rPr lang="tr-TR" dirty="0" err="1" smtClean="0"/>
              <a:t>Selâhiyetleri</a:t>
            </a:r>
            <a:r>
              <a:rPr lang="tr-TR" dirty="0" smtClean="0"/>
              <a:t> Kanunu uyarınca önleme araması yapılmasına ilişkin onaylar, </a:t>
            </a:r>
          </a:p>
          <a:p>
            <a:pPr algn="just"/>
            <a:endParaRPr lang="tr-TR" dirty="0"/>
          </a:p>
        </p:txBody>
      </p:sp>
    </p:spTree>
    <p:extLst>
      <p:ext uri="{BB962C8B-B14F-4D97-AF65-F5344CB8AC3E}">
        <p14:creationId xmlns:p14="http://schemas.microsoft.com/office/powerpoint/2010/main" val="2738075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200" b="1" dirty="0" smtClean="0"/>
              <a:t>KAPSAM</a:t>
            </a:r>
            <a:r>
              <a:rPr lang="tr-TR" b="1" dirty="0" smtClean="0"/>
              <a:t> </a:t>
            </a:r>
          </a:p>
          <a:p>
            <a:pPr algn="just"/>
            <a:endParaRPr lang="tr-TR" b="1" dirty="0" smtClean="0"/>
          </a:p>
          <a:p>
            <a:pPr algn="just"/>
            <a:r>
              <a:rPr lang="tr-TR" sz="2400" dirty="0" smtClean="0"/>
              <a:t>Bu yönerge; 5442 sayılı İl İdaresi Kanunu ve diğer kanunlar ve ilgili mevzuat uyarınca,Antalya Valisi’nin ve Vali adına imzaya yetkili kılınanların yapacakları yazışmalarda, yürütecekleri iş ve işlemlerde kullanacakları imza yetkilerini ve bu yetkileri kullanma ilke ve </a:t>
            </a:r>
            <a:r>
              <a:rPr lang="tr-TR" sz="2400" dirty="0" err="1" smtClean="0"/>
              <a:t>usûlleri</a:t>
            </a:r>
            <a:r>
              <a:rPr lang="tr-TR" sz="2400" dirty="0" smtClean="0"/>
              <a:t> ile sorumlulukları kapsar. </a:t>
            </a:r>
            <a:endParaRPr lang="tr-TR" sz="2400" dirty="0"/>
          </a:p>
        </p:txBody>
      </p:sp>
    </p:spTree>
    <p:extLst>
      <p:ext uri="{BB962C8B-B14F-4D97-AF65-F5344CB8AC3E}">
        <p14:creationId xmlns:p14="http://schemas.microsoft.com/office/powerpoint/2010/main" val="2334922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40677" y="1825625"/>
            <a:ext cx="12051323" cy="46155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VALİ YARDIMCILARI TARAFINDAN ONAYLANACAK YAZILAR </a:t>
            </a:r>
          </a:p>
          <a:p>
            <a:endParaRPr lang="tr-TR" dirty="0" smtClean="0"/>
          </a:p>
          <a:p>
            <a:pPr algn="just"/>
            <a:r>
              <a:rPr lang="tr-TR" sz="2600" dirty="0" smtClean="0"/>
              <a:t>İl Kuruluşlarının merkez personeline ilişkin Hizmet içi Eğitim Programı onayları, </a:t>
            </a:r>
          </a:p>
          <a:p>
            <a:pPr algn="just"/>
            <a:endParaRPr lang="tr-TR" sz="2600" b="1" dirty="0" smtClean="0"/>
          </a:p>
          <a:p>
            <a:pPr algn="just"/>
            <a:r>
              <a:rPr lang="tr-TR" sz="2600" dirty="0" smtClean="0"/>
              <a:t>Birim âmirlerinin kurum kimlik kartlarına ilişkin onaylar, </a:t>
            </a:r>
          </a:p>
          <a:p>
            <a:pPr algn="just">
              <a:buNone/>
            </a:pPr>
            <a:endParaRPr lang="tr-TR" sz="2600" b="1" dirty="0" smtClean="0"/>
          </a:p>
          <a:p>
            <a:pPr algn="just"/>
            <a:r>
              <a:rPr lang="tr-TR" sz="2600" dirty="0" smtClean="0"/>
              <a:t>HEK araç ve malzemelerin elden çıkarılmasına ilişkin onaylar, </a:t>
            </a:r>
          </a:p>
          <a:p>
            <a:pPr algn="just"/>
            <a:endParaRPr lang="tr-TR" sz="2600" dirty="0" smtClean="0"/>
          </a:p>
          <a:p>
            <a:pPr algn="just"/>
            <a:r>
              <a:rPr lang="tr-TR" sz="2600" dirty="0" smtClean="0"/>
              <a:t>İl Birimlerinde görevli Müdür Yardımcısı, Şube Müdürü ve daha üst unvanlı personelin görevden ayrılmaları halinde yerlerine vekaleten görevlendirmelere ilişkin onaylar ile diğer personele ilişkin vekaleten görevlendirme onayları, </a:t>
            </a:r>
          </a:p>
          <a:p>
            <a:endParaRPr lang="tr-TR" dirty="0" smtClean="0"/>
          </a:p>
          <a:p>
            <a:endParaRPr lang="tr-TR" dirty="0"/>
          </a:p>
        </p:txBody>
      </p:sp>
    </p:spTree>
    <p:extLst>
      <p:ext uri="{BB962C8B-B14F-4D97-AF65-F5344CB8AC3E}">
        <p14:creationId xmlns:p14="http://schemas.microsoft.com/office/powerpoint/2010/main" val="4221188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endParaRPr lang="tr-TR" dirty="0" smtClean="0"/>
          </a:p>
          <a:p>
            <a:pPr algn="just"/>
            <a:r>
              <a:rPr lang="tr-TR" dirty="0" smtClean="0"/>
              <a:t>Kamu Kurum ve Kuruluşları tarafından düzenlenen her türlü kongre, seminer, toplantı vb. faaliyetlere katılacak olanlardan Valinin onay verecekleri dışında kalan müdür yardımcısı, şube müdürü, başhekim ve uzman doktorlar ile ismen çağrılmayan diğer personele ilişkin il içi ve il dışı personel görev onayları ile ulaşım yöntemi ve araç görevlendirme onayları, </a:t>
            </a:r>
          </a:p>
          <a:p>
            <a:pPr algn="just"/>
            <a:endParaRPr lang="tr-TR" dirty="0" smtClean="0"/>
          </a:p>
          <a:p>
            <a:pPr algn="just"/>
            <a:r>
              <a:rPr lang="tr-TR" dirty="0" smtClean="0"/>
              <a:t>İlçelerde görev yapan personelin seminer, toplantı v.b. nedenlerle çağrılmalarına ilişkin onaylar, </a:t>
            </a:r>
          </a:p>
          <a:p>
            <a:pPr algn="just"/>
            <a:endParaRPr lang="tr-TR" dirty="0" smtClean="0"/>
          </a:p>
          <a:p>
            <a:pPr algn="just"/>
            <a:r>
              <a:rPr lang="tr-TR" dirty="0" smtClean="0"/>
              <a:t>İl genelinde uygulanacak hizmet içi eğitim programları ve kurs açılmasına ilişkin onaylar,</a:t>
            </a:r>
          </a:p>
          <a:p>
            <a:pPr algn="just"/>
            <a:endParaRPr lang="tr-TR" dirty="0" smtClean="0"/>
          </a:p>
          <a:p>
            <a:pPr algn="just"/>
            <a:r>
              <a:rPr lang="tr-TR" dirty="0" smtClean="0"/>
              <a:t>657 sayılı Kanunun 4. maddesinin C bendine göre Valilik merkez birimlerine atanan geçici personelin sözleşme onayları,  </a:t>
            </a:r>
          </a:p>
          <a:p>
            <a:endParaRPr lang="tr-TR" dirty="0" smtClean="0"/>
          </a:p>
          <a:p>
            <a:endParaRPr lang="tr-TR" dirty="0" smtClean="0"/>
          </a:p>
        </p:txBody>
      </p:sp>
    </p:spTree>
    <p:extLst>
      <p:ext uri="{BB962C8B-B14F-4D97-AF65-F5344CB8AC3E}">
        <p14:creationId xmlns:p14="http://schemas.microsoft.com/office/powerpoint/2010/main" val="3381301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4"/>
            <a:ext cx="11992708" cy="483308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endParaRPr lang="tr-TR" dirty="0" smtClean="0"/>
          </a:p>
          <a:p>
            <a:pPr algn="just"/>
            <a:r>
              <a:rPr lang="tr-TR" dirty="0" smtClean="0"/>
              <a:t>Özel Sağlık Kurum ve Kuruluşlarının ruhsatlandırma ve kapatma onayları ile bu kuruluşlara yeni ilâve edilecek ünitelerin açılma onayları, </a:t>
            </a:r>
          </a:p>
          <a:p>
            <a:pPr algn="just"/>
            <a:endParaRPr lang="tr-TR" dirty="0" smtClean="0"/>
          </a:p>
          <a:p>
            <a:pPr algn="just"/>
            <a:r>
              <a:rPr lang="tr-TR" dirty="0" smtClean="0"/>
              <a:t>Özel Sağlık Kurum ve Kuruluşlarının geçici olarak faaliyetlerinin durdurulmasına ilişkin onaylar, (Özel Hastane, Tıp Merkezi, Poliklinik, Muayenehane, Müstakil </a:t>
            </a:r>
            <a:r>
              <a:rPr lang="tr-TR" dirty="0" err="1" smtClean="0"/>
              <a:t>Laboratuvar</a:t>
            </a:r>
            <a:r>
              <a:rPr lang="tr-TR" dirty="0" smtClean="0"/>
              <a:t>, Ağız Diş Sağlığı Merkezi,/Polikliniği/Muayenehanesi/Diş Protez </a:t>
            </a:r>
            <a:r>
              <a:rPr lang="tr-TR" dirty="0" err="1" smtClean="0"/>
              <a:t>laboratuvarı</a:t>
            </a:r>
            <a:r>
              <a:rPr lang="tr-TR" dirty="0" smtClean="0"/>
              <a:t>) </a:t>
            </a:r>
          </a:p>
          <a:p>
            <a:pPr algn="just"/>
            <a:endParaRPr lang="tr-TR" dirty="0" smtClean="0"/>
          </a:p>
          <a:p>
            <a:pPr algn="just"/>
            <a:r>
              <a:rPr lang="tr-TR" dirty="0" smtClean="0"/>
              <a:t>Özel Hastane Ruhsat/Faaliyet İzin Belgesi/Mesul Müdürlük belgesi ve Mesul Müdür Yardımcısı Belgesi düzenlenmesine ilişkin onaylar, </a:t>
            </a:r>
          </a:p>
          <a:p>
            <a:pPr algn="just"/>
            <a:endParaRPr lang="tr-TR" dirty="0" smtClean="0"/>
          </a:p>
          <a:p>
            <a:pPr algn="just"/>
            <a:r>
              <a:rPr lang="tr-TR" dirty="0" smtClean="0"/>
              <a:t>Özel Tıp Merkezi, Özel Poliklinik, Müstakil </a:t>
            </a:r>
            <a:r>
              <a:rPr lang="tr-TR" dirty="0" err="1" smtClean="0"/>
              <a:t>laboratuvar</a:t>
            </a:r>
            <a:r>
              <a:rPr lang="tr-TR" dirty="0" smtClean="0"/>
              <a:t> ruhsat onayları, </a:t>
            </a:r>
          </a:p>
          <a:p>
            <a:endParaRPr lang="tr-TR" dirty="0" smtClean="0"/>
          </a:p>
          <a:p>
            <a:pPr>
              <a:buNone/>
            </a:pPr>
            <a:endParaRPr lang="tr-TR" dirty="0" smtClean="0"/>
          </a:p>
          <a:p>
            <a:endParaRPr lang="tr-TR" dirty="0" smtClean="0"/>
          </a:p>
          <a:p>
            <a:pPr algn="just"/>
            <a:endParaRPr lang="tr-TR" dirty="0" smtClean="0"/>
          </a:p>
          <a:p>
            <a:endParaRPr lang="tr-TR" dirty="0" smtClean="0"/>
          </a:p>
          <a:p>
            <a:endParaRPr lang="tr-TR" dirty="0" smtClean="0"/>
          </a:p>
          <a:p>
            <a:pPr>
              <a:buNone/>
            </a:pPr>
            <a:endParaRPr lang="tr-TR" dirty="0"/>
          </a:p>
        </p:txBody>
      </p:sp>
    </p:spTree>
    <p:extLst>
      <p:ext uri="{BB962C8B-B14F-4D97-AF65-F5344CB8AC3E}">
        <p14:creationId xmlns:p14="http://schemas.microsoft.com/office/powerpoint/2010/main" val="2996240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175846" y="1735016"/>
            <a:ext cx="11863754" cy="48606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algn="just"/>
            <a:r>
              <a:rPr lang="tr-TR" sz="2600" dirty="0" smtClean="0"/>
              <a:t>Eczanelere ilişkin ruhsat onayları, </a:t>
            </a:r>
          </a:p>
          <a:p>
            <a:pPr algn="just"/>
            <a:endParaRPr lang="tr-TR" sz="2600" dirty="0" smtClean="0"/>
          </a:p>
          <a:p>
            <a:pPr algn="just"/>
            <a:r>
              <a:rPr lang="tr-TR" sz="2600" dirty="0" smtClean="0"/>
              <a:t>Proje değişiklikleri, keşif artışları ve yeni fiyat tutanaklarının onaylanması,</a:t>
            </a:r>
          </a:p>
          <a:p>
            <a:pPr algn="just">
              <a:buNone/>
            </a:pPr>
            <a:r>
              <a:rPr lang="tr-TR" sz="2600" dirty="0" smtClean="0"/>
              <a:t> </a:t>
            </a:r>
          </a:p>
          <a:p>
            <a:pPr algn="just"/>
            <a:r>
              <a:rPr lang="tr-TR" sz="2600" dirty="0" smtClean="0"/>
              <a:t>Ağız Diş Sağlığı Merkezi/Polikliniği/Muayenehanesi Ruhsatlandırma onayları,</a:t>
            </a:r>
          </a:p>
          <a:p>
            <a:pPr algn="just"/>
            <a:endParaRPr lang="tr-TR" sz="2600" dirty="0" smtClean="0"/>
          </a:p>
          <a:p>
            <a:pPr algn="just"/>
            <a:r>
              <a:rPr lang="tr-TR" sz="2600" dirty="0" smtClean="0"/>
              <a:t>Diş Protez Laboratuarı Açılış / Ruhsat Düzenleme onayları, </a:t>
            </a:r>
          </a:p>
          <a:p>
            <a:pPr algn="just"/>
            <a:endParaRPr lang="tr-TR" sz="2600" dirty="0" smtClean="0"/>
          </a:p>
          <a:p>
            <a:pPr algn="just"/>
            <a:r>
              <a:rPr lang="tr-TR" sz="2600" dirty="0" smtClean="0"/>
              <a:t>Valiliğin taraf olduğu idarî davalarda ve yetki verilmesi hâlinde Başbakanlığın veya Bakanlıkların taraf olduğu duruşmalı davalarda ilgili mercileri temsil etmek üzere yetkili kılınacak personel görevlendirme onayları, </a:t>
            </a:r>
          </a:p>
          <a:p>
            <a:endParaRPr lang="tr-TR" dirty="0" smtClean="0"/>
          </a:p>
          <a:p>
            <a:endParaRPr lang="tr-TR" dirty="0" smtClean="0"/>
          </a:p>
          <a:p>
            <a:endParaRPr lang="tr-TR" dirty="0" smtClean="0"/>
          </a:p>
          <a:p>
            <a:pPr>
              <a:buNone/>
            </a:pPr>
            <a:endParaRPr lang="tr-TR" b="1" dirty="0" smtClean="0"/>
          </a:p>
          <a:p>
            <a:endParaRPr lang="tr-TR" dirty="0"/>
          </a:p>
        </p:txBody>
      </p:sp>
    </p:spTree>
    <p:extLst>
      <p:ext uri="{BB962C8B-B14F-4D97-AF65-F5344CB8AC3E}">
        <p14:creationId xmlns:p14="http://schemas.microsoft.com/office/powerpoint/2010/main" val="841135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endParaRPr lang="tr-TR" dirty="0" smtClean="0"/>
          </a:p>
          <a:p>
            <a:endParaRPr lang="tr-TR" dirty="0" smtClean="0"/>
          </a:p>
          <a:p>
            <a:pPr algn="just"/>
            <a:r>
              <a:rPr lang="tr-TR" dirty="0" smtClean="0"/>
              <a:t>Hassas olmayan İlçelere ait Sivil Savunma Planlarının Onayı, </a:t>
            </a:r>
          </a:p>
          <a:p>
            <a:pPr algn="just"/>
            <a:endParaRPr lang="tr-TR" dirty="0" smtClean="0"/>
          </a:p>
          <a:p>
            <a:pPr algn="just"/>
            <a:r>
              <a:rPr lang="tr-TR" dirty="0" smtClean="0"/>
              <a:t>Personel mevcudu 200' den fazla olan daire ve müesseselere ait sivil savunma planlarının onayı, </a:t>
            </a:r>
          </a:p>
          <a:p>
            <a:pPr algn="just"/>
            <a:endParaRPr lang="tr-TR" dirty="0" smtClean="0"/>
          </a:p>
          <a:p>
            <a:pPr algn="just"/>
            <a:r>
              <a:rPr lang="tr-TR" dirty="0" smtClean="0"/>
              <a:t>Sivil Savunma Mükellef Görev belgelerine ilişkin onaylar,</a:t>
            </a:r>
          </a:p>
          <a:p>
            <a:endParaRPr lang="tr-TR" dirty="0" smtClean="0"/>
          </a:p>
          <a:p>
            <a:r>
              <a:rPr lang="tr-TR" dirty="0" smtClean="0"/>
              <a:t>Atıl durumda bulunan ve kullanılması tehlike arz eden eğitim binalarının yıkılması ile ilgili onaylar,  </a:t>
            </a:r>
          </a:p>
          <a:p>
            <a:endParaRPr lang="tr-TR" dirty="0" smtClean="0"/>
          </a:p>
          <a:p>
            <a:endParaRPr lang="tr-TR" dirty="0" smtClean="0"/>
          </a:p>
        </p:txBody>
      </p:sp>
    </p:spTree>
    <p:extLst>
      <p:ext uri="{BB962C8B-B14F-4D97-AF65-F5344CB8AC3E}">
        <p14:creationId xmlns:p14="http://schemas.microsoft.com/office/powerpoint/2010/main" val="344577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314793" y="1825624"/>
            <a:ext cx="11587397" cy="47400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t>SAĞLIK MÜDÜRÜ ve SAĞLIK MÜDÜRLÜĞÜ ALT BİRİM YÖNETİCİLERİ TARAFINDAN İMZALANACAK ve ONAYLANACAK YAZILAR </a:t>
            </a:r>
          </a:p>
          <a:p>
            <a:pPr algn="just"/>
            <a:endParaRPr lang="tr-TR" sz="2400" dirty="0" smtClean="0"/>
          </a:p>
          <a:p>
            <a:pPr algn="just"/>
            <a:r>
              <a:rPr lang="tr-TR" sz="2400" dirty="0" smtClean="0"/>
              <a:t>Sağlık Bakanlığı'na bağlı kurumlardaki ambulansların onarım ve bakım amacıyla İl dışına görevlendirilmelerine ilişkin onaylar, </a:t>
            </a:r>
          </a:p>
          <a:p>
            <a:pPr algn="just">
              <a:buNone/>
            </a:pPr>
            <a:endParaRPr lang="tr-TR" sz="2400" b="1" dirty="0" smtClean="0"/>
          </a:p>
          <a:p>
            <a:pPr algn="just"/>
            <a:r>
              <a:rPr lang="tr-TR" sz="2400" dirty="0" smtClean="0"/>
              <a:t>Ambulansların hasta nakli için personeli ile birlikte İl içi ve İl dışı görevlendirilmesi (İl Ambulans Servisi Başhekimliği tarafından kullanılır.) </a:t>
            </a:r>
          </a:p>
          <a:p>
            <a:pPr algn="just"/>
            <a:endParaRPr lang="tr-TR" sz="2400" b="1" dirty="0" smtClean="0"/>
          </a:p>
          <a:p>
            <a:pPr algn="just"/>
            <a:r>
              <a:rPr lang="tr-TR" sz="2400" dirty="0" smtClean="0"/>
              <a:t>Kozmetik satış yerlerinin denetimlerine ilişkin onaylar, </a:t>
            </a:r>
          </a:p>
          <a:p>
            <a:pPr algn="just">
              <a:buNone/>
            </a:pPr>
            <a:endParaRPr lang="tr-TR" sz="2400" b="1" dirty="0" smtClean="0"/>
          </a:p>
          <a:p>
            <a:pPr algn="just"/>
            <a:r>
              <a:rPr lang="tr-TR" sz="2400" dirty="0" smtClean="0"/>
              <a:t>Aktar ve Bitkisel Drog Satış yerlerinin denetimlerine ilişkin onaylar, </a:t>
            </a:r>
          </a:p>
          <a:p>
            <a:pPr algn="just">
              <a:buNone/>
            </a:pPr>
            <a:r>
              <a:rPr lang="tr-TR" sz="2400" b="1" dirty="0" smtClean="0"/>
              <a:t> </a:t>
            </a:r>
          </a:p>
          <a:p>
            <a:pPr algn="just"/>
            <a:r>
              <a:rPr lang="tr-TR" sz="2400" dirty="0" err="1" smtClean="0"/>
              <a:t>Optisyenlik</a:t>
            </a:r>
            <a:r>
              <a:rPr lang="tr-TR" sz="2400" dirty="0" smtClean="0"/>
              <a:t> ruhsatına ilişkin onaylar, </a:t>
            </a:r>
          </a:p>
        </p:txBody>
      </p:sp>
    </p:spTree>
    <p:extLst>
      <p:ext uri="{BB962C8B-B14F-4D97-AF65-F5344CB8AC3E}">
        <p14:creationId xmlns:p14="http://schemas.microsoft.com/office/powerpoint/2010/main" val="2770865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t>YÜRÜTME ve YÜRÜRLÜK </a:t>
            </a:r>
          </a:p>
          <a:p>
            <a:pPr algn="just"/>
            <a:r>
              <a:rPr lang="tr-TR" sz="2400" b="1" dirty="0" smtClean="0"/>
              <a:t>BİRİMLERDEKİ DÜZENLEME (İÇ YÖNERGE)</a:t>
            </a:r>
          </a:p>
          <a:p>
            <a:pPr algn="just"/>
            <a:endParaRPr lang="tr-TR" sz="2400" dirty="0" smtClean="0"/>
          </a:p>
          <a:p>
            <a:pPr algn="just"/>
            <a:r>
              <a:rPr lang="tr-TR" sz="2400" dirty="0" smtClean="0"/>
              <a:t>Birim âmirleri, bu yönerge çerçevesinde kendilerine verilen yetkinin bir bölümünü, İl Yazı İşleri Müdürlüğünden sorumlu Vali Yardımcısının görüşünü alarak hazırlayacakları iç Yönergeyle Vali'nin onayından sonra astlarına devredebilirler. Bir örneği Valilik İl Yazı İşleri Müdürlüğüne gönderilir. </a:t>
            </a:r>
          </a:p>
          <a:p>
            <a:pPr algn="just"/>
            <a:endParaRPr lang="tr-TR" sz="2400" dirty="0" smtClean="0"/>
          </a:p>
          <a:p>
            <a:pPr algn="just"/>
            <a:r>
              <a:rPr lang="tr-TR" sz="2400" dirty="0" smtClean="0"/>
              <a:t>Bu yönerge 20 / 02 / 2015 tarihinde yürürlüğe girer. </a:t>
            </a:r>
          </a:p>
          <a:p>
            <a:pPr algn="just">
              <a:buNone/>
            </a:pPr>
            <a:r>
              <a:rPr lang="tr-TR" sz="2400" dirty="0" smtClean="0"/>
              <a:t> </a:t>
            </a:r>
          </a:p>
          <a:p>
            <a:pPr algn="just">
              <a:buNone/>
            </a:pPr>
            <a:endParaRPr lang="tr-TR" dirty="0"/>
          </a:p>
        </p:txBody>
      </p:sp>
    </p:spTree>
    <p:extLst>
      <p:ext uri="{BB962C8B-B14F-4D97-AF65-F5344CB8AC3E}">
        <p14:creationId xmlns:p14="http://schemas.microsoft.com/office/powerpoint/2010/main" val="4083575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3030"/>
            <a:ext cx="12192000" cy="5755326"/>
          </a:xfrm>
        </p:spPr>
      </p:pic>
      <p:sp>
        <p:nvSpPr>
          <p:cNvPr id="2" name="Unvan 1"/>
          <p:cNvSpPr>
            <a:spLocks noGrp="1"/>
          </p:cNvSpPr>
          <p:nvPr>
            <p:ph type="title"/>
          </p:nvPr>
        </p:nvSpPr>
        <p:spPr>
          <a:xfrm>
            <a:off x="3632200" y="656823"/>
            <a:ext cx="6323169" cy="825068"/>
          </a:xfrm>
        </p:spPr>
        <p:txBody>
          <a:bodyPr>
            <a:noAutofit/>
          </a:bodyPr>
          <a:lstStyle/>
          <a:p>
            <a:pPr>
              <a:defRPr/>
            </a:pPr>
            <a:r>
              <a:rPr lang="tr-TR" b="1" dirty="0"/>
              <a:t>İMZA YETKİLERİ YÖNERGESİ</a:t>
            </a:r>
            <a:br>
              <a:rPr lang="tr-TR" b="1" dirty="0"/>
            </a:br>
            <a:endParaRPr lang="tr-TR" dirty="0"/>
          </a:p>
        </p:txBody>
      </p:sp>
      <p:sp>
        <p:nvSpPr>
          <p:cNvPr id="53252" name="İçerik Yer Tutucusu 2"/>
          <p:cNvSpPr txBox="1">
            <a:spLocks/>
          </p:cNvSpPr>
          <p:nvPr/>
        </p:nvSpPr>
        <p:spPr bwMode="auto">
          <a:xfrm>
            <a:off x="2152649" y="2227263"/>
            <a:ext cx="9927733"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228600" indent="-228600">
              <a:spcBef>
                <a:spcPct val="20000"/>
              </a:spcBef>
              <a:buChar char="•"/>
              <a:defRPr sz="3200">
                <a:solidFill>
                  <a:schemeClr val="tx1"/>
                </a:solidFill>
                <a:latin typeface="Verdana" panose="020B0604030504040204" pitchFamily="34" charset="0"/>
              </a:defRPr>
            </a:lvl1pPr>
            <a:lvl2pPr marL="685800" indent="-22860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nSpc>
                <a:spcPct val="90000"/>
              </a:lnSpc>
              <a:spcBef>
                <a:spcPts val="1000"/>
              </a:spcBef>
            </a:pPr>
            <a:endParaRPr lang="tr-TR" sz="2100"/>
          </a:p>
        </p:txBody>
      </p:sp>
      <p:sp>
        <p:nvSpPr>
          <p:cNvPr id="53253" name="Rectangle 2"/>
          <p:cNvSpPr txBox="1">
            <a:spLocks noChangeArrowheads="1"/>
          </p:cNvSpPr>
          <p:nvPr/>
        </p:nvSpPr>
        <p:spPr bwMode="auto">
          <a:xfrm>
            <a:off x="2152650" y="1754189"/>
            <a:ext cx="8693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lnSpc>
                <a:spcPct val="90000"/>
              </a:lnSpc>
              <a:spcBef>
                <a:spcPct val="0"/>
              </a:spcBef>
              <a:buFontTx/>
              <a:buNone/>
            </a:pPr>
            <a:r>
              <a:rPr lang="tr-TR" sz="3300">
                <a:solidFill>
                  <a:srgbClr val="FF0000"/>
                </a:solidFill>
              </a:rPr>
              <a:t>            GÜZEL BİR YAŞAM DİLEĞİYLE…</a:t>
            </a:r>
          </a:p>
        </p:txBody>
      </p:sp>
      <p:pic>
        <p:nvPicPr>
          <p:cNvPr id="53254" name="Picture 3" descr="BEBE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2616200"/>
            <a:ext cx="28590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2"/>
          <p:cNvSpPr txBox="1">
            <a:spLocks noChangeArrowheads="1"/>
          </p:cNvSpPr>
          <p:nvPr/>
        </p:nvSpPr>
        <p:spPr bwMode="auto">
          <a:xfrm>
            <a:off x="4981576" y="2808289"/>
            <a:ext cx="401796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r" eaLnBrk="1" hangingPunct="1">
              <a:lnSpc>
                <a:spcPct val="90000"/>
              </a:lnSpc>
              <a:spcBef>
                <a:spcPct val="0"/>
              </a:spcBef>
              <a:buFontTx/>
              <a:buNone/>
            </a:pPr>
            <a:r>
              <a:rPr lang="tr-TR" sz="3600" dirty="0">
                <a:solidFill>
                  <a:srgbClr val="FF0000"/>
                </a:solidFill>
                <a:latin typeface="Comic Sans MS" panose="030F0702030302020204" pitchFamily="66" charset="0"/>
              </a:rPr>
              <a:t>GÜLÜMSEYİN</a:t>
            </a:r>
            <a:endParaRPr lang="en-US" sz="3600" dirty="0">
              <a:solidFill>
                <a:srgbClr val="FF0000"/>
              </a:solidFill>
              <a:latin typeface="Comic Sans MS" panose="030F0702030302020204" pitchFamily="66" charset="0"/>
            </a:endParaRPr>
          </a:p>
        </p:txBody>
      </p:sp>
      <p:sp>
        <p:nvSpPr>
          <p:cNvPr id="53256" name="Dikdörtgen 9"/>
          <p:cNvSpPr>
            <a:spLocks noChangeArrowheads="1"/>
          </p:cNvSpPr>
          <p:nvPr/>
        </p:nvSpPr>
        <p:spPr bwMode="auto">
          <a:xfrm flipH="1">
            <a:off x="7804597" y="4352926"/>
            <a:ext cx="35619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 typeface="Wingdings" panose="05000000000000000000" pitchFamily="2" charset="2"/>
              <a:buNone/>
            </a:pPr>
            <a:r>
              <a:rPr lang="tr-TR" sz="3000" dirty="0"/>
              <a:t>TEŞEKKÜRLER</a:t>
            </a:r>
          </a:p>
        </p:txBody>
      </p:sp>
    </p:spTree>
    <p:extLst>
      <p:ext uri="{BB962C8B-B14F-4D97-AF65-F5344CB8AC3E}">
        <p14:creationId xmlns:p14="http://schemas.microsoft.com/office/powerpoint/2010/main" val="2747516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3800" b="1" dirty="0" smtClean="0"/>
              <a:t>HUKUKÎ DAYANAK </a:t>
            </a:r>
          </a:p>
          <a:p>
            <a:endParaRPr lang="tr-TR" dirty="0" smtClean="0"/>
          </a:p>
          <a:p>
            <a:pPr>
              <a:spcBef>
                <a:spcPts val="0"/>
              </a:spcBef>
            </a:pPr>
            <a:r>
              <a:rPr lang="tr-TR" dirty="0" smtClean="0"/>
              <a:t>T.C. Anayasası, </a:t>
            </a:r>
          </a:p>
          <a:p>
            <a:pPr>
              <a:spcBef>
                <a:spcPts val="0"/>
              </a:spcBef>
            </a:pPr>
            <a:endParaRPr lang="tr-TR" dirty="0" smtClean="0"/>
          </a:p>
          <a:p>
            <a:pPr>
              <a:spcBef>
                <a:spcPts val="0"/>
              </a:spcBef>
            </a:pPr>
            <a:r>
              <a:rPr lang="tr-TR" dirty="0" smtClean="0"/>
              <a:t>5442 sayılı İl İdaresi Kanunu, </a:t>
            </a:r>
          </a:p>
          <a:p>
            <a:pPr>
              <a:spcBef>
                <a:spcPts val="0"/>
              </a:spcBef>
            </a:pPr>
            <a:endParaRPr lang="tr-TR" dirty="0" smtClean="0"/>
          </a:p>
          <a:p>
            <a:pPr algn="just">
              <a:spcBef>
                <a:spcPts val="0"/>
              </a:spcBef>
            </a:pPr>
            <a:r>
              <a:rPr lang="tr-TR" dirty="0" smtClean="0"/>
              <a:t>3046 sayılı Bakanlıkların Kuruluş ve Görev Esasları Hakkında Kanun, </a:t>
            </a:r>
          </a:p>
          <a:p>
            <a:pPr>
              <a:spcBef>
                <a:spcPts val="0"/>
              </a:spcBef>
            </a:pPr>
            <a:endParaRPr lang="tr-TR" dirty="0" smtClean="0"/>
          </a:p>
          <a:p>
            <a:pPr>
              <a:spcBef>
                <a:spcPts val="0"/>
              </a:spcBef>
            </a:pPr>
            <a:r>
              <a:rPr lang="tr-TR" dirty="0" smtClean="0"/>
              <a:t>3152 sayılı İçişleri Bakanlığı Teşkilât ve Görevleri Hakkında Kanun, </a:t>
            </a:r>
          </a:p>
          <a:p>
            <a:pPr>
              <a:spcBef>
                <a:spcPts val="0"/>
              </a:spcBef>
            </a:pPr>
            <a:endParaRPr lang="tr-TR" dirty="0" smtClean="0"/>
          </a:p>
          <a:p>
            <a:pPr>
              <a:spcBef>
                <a:spcPts val="0"/>
              </a:spcBef>
            </a:pPr>
            <a:r>
              <a:rPr lang="tr-TR" dirty="0" smtClean="0"/>
              <a:t>3071 sayılı Dilekçe Hakkının Kullanılmasına Dair Kanun, </a:t>
            </a:r>
          </a:p>
          <a:p>
            <a:pPr>
              <a:spcBef>
                <a:spcPts val="0"/>
              </a:spcBef>
            </a:pPr>
            <a:endParaRPr lang="tr-TR" dirty="0" smtClean="0"/>
          </a:p>
          <a:p>
            <a:pPr>
              <a:spcBef>
                <a:spcPts val="0"/>
              </a:spcBef>
            </a:pPr>
            <a:r>
              <a:rPr lang="tr-TR" dirty="0" smtClean="0"/>
              <a:t>4982 sayılı Bilgi Edinme Hakkı Kanunu</a:t>
            </a:r>
            <a:r>
              <a:rPr lang="tr-TR" sz="3400" dirty="0" smtClean="0"/>
              <a:t>, </a:t>
            </a:r>
          </a:p>
          <a:p>
            <a:endParaRPr lang="tr-TR" dirty="0"/>
          </a:p>
        </p:txBody>
      </p:sp>
    </p:spTree>
    <p:extLst>
      <p:ext uri="{BB962C8B-B14F-4D97-AF65-F5344CB8AC3E}">
        <p14:creationId xmlns:p14="http://schemas.microsoft.com/office/powerpoint/2010/main" val="1472117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039600"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r>
              <a:rPr lang="tr-TR" dirty="0" smtClean="0"/>
              <a:t>Valilik ve Kaymakamlık Birimleri Teşkilat, Görev ve Çalışma Yönetmeliği,</a:t>
            </a:r>
          </a:p>
          <a:p>
            <a:pPr>
              <a:buNone/>
            </a:pPr>
            <a:r>
              <a:rPr lang="tr-TR" dirty="0" smtClean="0"/>
              <a:t> </a:t>
            </a:r>
            <a:endParaRPr lang="tr-TR" b="1" dirty="0" smtClean="0"/>
          </a:p>
          <a:p>
            <a:r>
              <a:rPr lang="tr-TR" dirty="0" smtClean="0"/>
              <a:t>Resmî Yazışmalarda Uygulanacak Esas ve Usuller Hakkında Yönetmelik, </a:t>
            </a:r>
            <a:r>
              <a:rPr lang="tr-TR" b="1" dirty="0" smtClean="0"/>
              <a:t> </a:t>
            </a:r>
          </a:p>
          <a:p>
            <a:endParaRPr lang="tr-TR" dirty="0" smtClean="0"/>
          </a:p>
          <a:p>
            <a:r>
              <a:rPr lang="tr-TR" dirty="0" smtClean="0"/>
              <a:t>Kamu Hizmetlerinin Sunumunda Uyulacak Usul ve Esaslara İlişkin Yönetmelik, </a:t>
            </a:r>
            <a:endParaRPr lang="tr-TR" b="1" dirty="0" smtClean="0"/>
          </a:p>
          <a:p>
            <a:endParaRPr lang="tr-TR" dirty="0" smtClean="0"/>
          </a:p>
          <a:p>
            <a:r>
              <a:rPr lang="tr-TR" dirty="0" smtClean="0"/>
              <a:t>Kamu Görevlileri Etik Davranış İlkeleri ile Başvuru Usul ve Esasları Hakkında Yönetmelik. </a:t>
            </a:r>
          </a:p>
          <a:p>
            <a:pPr>
              <a:buNone/>
            </a:pPr>
            <a:endParaRPr lang="tr-TR" dirty="0"/>
          </a:p>
        </p:txBody>
      </p:sp>
    </p:spTree>
    <p:extLst>
      <p:ext uri="{BB962C8B-B14F-4D97-AF65-F5344CB8AC3E}">
        <p14:creationId xmlns:p14="http://schemas.microsoft.com/office/powerpoint/2010/main" val="3439521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3200" b="1" dirty="0" smtClean="0"/>
              <a:t>TANIMLAR </a:t>
            </a:r>
          </a:p>
          <a:p>
            <a:endParaRPr lang="tr-TR" sz="3200" b="1" dirty="0" smtClean="0"/>
          </a:p>
          <a:p>
            <a:r>
              <a:rPr lang="tr-TR" sz="2400" dirty="0" smtClean="0"/>
              <a:t>Bu Yönergede yer alan; </a:t>
            </a:r>
          </a:p>
          <a:p>
            <a:endParaRPr lang="tr-TR" sz="2400" dirty="0" smtClean="0"/>
          </a:p>
          <a:p>
            <a:r>
              <a:rPr lang="tr-TR" sz="2400" b="1" dirty="0" smtClean="0"/>
              <a:t>Yönerge :</a:t>
            </a:r>
            <a:r>
              <a:rPr lang="tr-TR" sz="2400" dirty="0" smtClean="0"/>
              <a:t> Antalya Valiliği İmza Yetkileri Yönergesini, </a:t>
            </a:r>
          </a:p>
          <a:p>
            <a:r>
              <a:rPr lang="tr-TR" sz="2400" b="1" dirty="0" smtClean="0"/>
              <a:t>Valilik :</a:t>
            </a:r>
            <a:r>
              <a:rPr lang="tr-TR" sz="2400" dirty="0" smtClean="0"/>
              <a:t> Antalya Valiliğini,</a:t>
            </a:r>
          </a:p>
          <a:p>
            <a:r>
              <a:rPr lang="tr-TR" sz="2400" b="1" dirty="0" smtClean="0"/>
              <a:t>Birim Âmiri : </a:t>
            </a:r>
            <a:r>
              <a:rPr lang="tr-TR" sz="2400" dirty="0" smtClean="0"/>
              <a:t>Bakanlık veya Genel Müdürlüklerin İl merkezindeki </a:t>
            </a:r>
          </a:p>
          <a:p>
            <a:pPr>
              <a:buNone/>
            </a:pPr>
            <a:r>
              <a:rPr lang="tr-TR" sz="2400" dirty="0" smtClean="0"/>
              <a:t>                          Teşkilatının başında bulunan birinci derecedeki yetkili amiri,</a:t>
            </a:r>
          </a:p>
          <a:p>
            <a:pPr>
              <a:buNone/>
            </a:pPr>
            <a:r>
              <a:rPr lang="tr-TR" sz="2400" dirty="0" smtClean="0"/>
              <a:t> </a:t>
            </a:r>
            <a:endParaRPr lang="tr-TR" sz="2400" dirty="0"/>
          </a:p>
        </p:txBody>
      </p:sp>
    </p:spTree>
    <p:extLst>
      <p:ext uri="{BB962C8B-B14F-4D97-AF65-F5344CB8AC3E}">
        <p14:creationId xmlns:p14="http://schemas.microsoft.com/office/powerpoint/2010/main" val="225205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endParaRPr lang="tr-TR" dirty="0"/>
          </a:p>
        </p:txBody>
      </p:sp>
      <p:sp>
        <p:nvSpPr>
          <p:cNvPr id="5" name="İçerik Yer Tutucusu 2"/>
          <p:cNvSpPr txBox="1">
            <a:spLocks/>
          </p:cNvSpPr>
          <p:nvPr/>
        </p:nvSpPr>
        <p:spPr>
          <a:xfrm>
            <a:off x="140677" y="1825625"/>
            <a:ext cx="12051323"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a:spcBef>
                <a:spcPts val="0"/>
              </a:spcBef>
            </a:pPr>
            <a:r>
              <a:rPr lang="tr-TR" b="1" dirty="0" smtClean="0"/>
              <a:t>Valilik Merkez Birimleri </a:t>
            </a:r>
          </a:p>
          <a:p>
            <a:pPr marL="36000" algn="just">
              <a:spcBef>
                <a:spcPts val="0"/>
              </a:spcBef>
              <a:buNone/>
            </a:pPr>
            <a:endParaRPr lang="tr-TR" b="1" dirty="0" smtClean="0"/>
          </a:p>
          <a:p>
            <a:pPr marL="36000" algn="just">
              <a:spcBef>
                <a:spcPts val="0"/>
              </a:spcBef>
              <a:buNone/>
            </a:pPr>
            <a:r>
              <a:rPr lang="tr-TR" b="1" dirty="0" smtClean="0"/>
              <a:t>    İl ve Şube Müdürleri          : </a:t>
            </a:r>
            <a:r>
              <a:rPr lang="tr-TR" dirty="0" smtClean="0"/>
              <a:t> İl Yazı İşleri Müdürü, İl Nüfus ve Vatandaşlık İşleri Müdürü , İl Dernek Müdürü,  İl İdare Kurulu Müdürü, İl Mahalli İdareler Müdürü , İl Planlama ve Koordinasyon Müdürü , İl Sosyal Etüt </a:t>
            </a:r>
            <a:r>
              <a:rPr lang="tr-TR" dirty="0" err="1" smtClean="0"/>
              <a:t>veProje</a:t>
            </a:r>
            <a:r>
              <a:rPr lang="tr-TR" dirty="0" smtClean="0"/>
              <a:t> Müdürü,  İl Basın ve Halk İlişkiler Müdürü, Özel Kalem Müdürü, Protokol Şube Müdürü , Hukuk İşleri Şube Müdürü, İdari Hizmetler Şube Müdürü , Bilgi İşlem Şube Müdürü, YİKOB,İdari ve Mali İşler Şube Müdürü, Yatırım İzleme Müdürü , Doğal Kaynaklar ve Ruhsat Müdürü, Strateji ve KOORDİNASYON Müdürü, Rehberlik ve Denetim Müdürü , 112 Acil Çağrı Merkezi Müdürünü ifade eder</a:t>
            </a:r>
          </a:p>
        </p:txBody>
      </p:sp>
    </p:spTree>
    <p:extLst>
      <p:ext uri="{BB962C8B-B14F-4D97-AF65-F5344CB8AC3E}">
        <p14:creationId xmlns:p14="http://schemas.microsoft.com/office/powerpoint/2010/main" val="198866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b="1" dirty="0" smtClean="0"/>
              <a:t>İMZA YETKİLERİ YÖNERGESİ</a:t>
            </a:r>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4600" b="1" dirty="0" smtClean="0"/>
              <a:t>YETKİLİLER </a:t>
            </a:r>
          </a:p>
          <a:p>
            <a:endParaRPr lang="tr-TR" dirty="0" smtClean="0"/>
          </a:p>
          <a:p>
            <a:r>
              <a:rPr lang="tr-TR" sz="3400" dirty="0" smtClean="0"/>
              <a:t>Vali </a:t>
            </a:r>
          </a:p>
          <a:p>
            <a:endParaRPr lang="tr-TR" sz="3400" dirty="0" smtClean="0"/>
          </a:p>
          <a:p>
            <a:r>
              <a:rPr lang="tr-TR" sz="3400" dirty="0" smtClean="0"/>
              <a:t>Vali Yardımcıları </a:t>
            </a:r>
          </a:p>
          <a:p>
            <a:endParaRPr lang="tr-TR" sz="3400" dirty="0" smtClean="0"/>
          </a:p>
          <a:p>
            <a:r>
              <a:rPr lang="tr-TR" sz="3400" dirty="0" smtClean="0"/>
              <a:t>Kaymakam </a:t>
            </a:r>
          </a:p>
          <a:p>
            <a:endParaRPr lang="tr-TR" sz="3400" dirty="0" smtClean="0"/>
          </a:p>
          <a:p>
            <a:r>
              <a:rPr lang="tr-TR" sz="3400" dirty="0" smtClean="0"/>
              <a:t>Kaymakam adayı </a:t>
            </a:r>
          </a:p>
          <a:p>
            <a:endParaRPr lang="tr-TR" sz="3400" dirty="0" smtClean="0"/>
          </a:p>
          <a:p>
            <a:r>
              <a:rPr lang="tr-TR" sz="3400" dirty="0" smtClean="0"/>
              <a:t>Birim Amiri </a:t>
            </a:r>
          </a:p>
          <a:p>
            <a:endParaRPr lang="tr-TR" sz="3400" dirty="0" smtClean="0"/>
          </a:p>
          <a:p>
            <a:r>
              <a:rPr lang="tr-TR" sz="3400" dirty="0" smtClean="0"/>
              <a:t>Valilik birim müdürleri </a:t>
            </a:r>
          </a:p>
          <a:p>
            <a:pPr>
              <a:buNone/>
            </a:pPr>
            <a:endParaRPr lang="tr-TR" sz="3400" dirty="0"/>
          </a:p>
        </p:txBody>
      </p:sp>
    </p:spTree>
    <p:extLst>
      <p:ext uri="{BB962C8B-B14F-4D97-AF65-F5344CB8AC3E}">
        <p14:creationId xmlns:p14="http://schemas.microsoft.com/office/powerpoint/2010/main" val="3917723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3138</Words>
  <Application>Microsoft Office PowerPoint</Application>
  <PresentationFormat>Geniş ekran</PresentationFormat>
  <Paragraphs>378</Paragraphs>
  <Slides>47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47</vt:i4>
      </vt:variant>
    </vt:vector>
  </HeadingPairs>
  <TitlesOfParts>
    <vt:vector size="54" baseType="lpstr">
      <vt:lpstr>Arial</vt:lpstr>
      <vt:lpstr>Calibri</vt:lpstr>
      <vt:lpstr>Calibri Light</vt:lpstr>
      <vt:lpstr>Comic Sans MS</vt:lpstr>
      <vt:lpstr>Verdana</vt:lpstr>
      <vt:lpstr>Wingdings</vt:lpstr>
      <vt:lpstr>Office Teması</vt:lpstr>
      <vt:lpstr>ANTALYA VALİLİĞİ</vt:lpstr>
      <vt:lpstr>İMZA YETKİLERİ YÖNERGESİ</vt:lpstr>
      <vt:lpstr>İMZA YETKİLERİ YÖNERGESİ</vt:lpstr>
      <vt:lpstr>İMZA YETKİLERİ YÖNERGESİ</vt:lpstr>
      <vt:lpstr>İMZA YETKİLERİ YÖNERGESİ</vt:lpstr>
      <vt:lpstr>İMZA YETKİLERİ YÖNERGESİ</vt:lpstr>
      <vt:lpstr>İMZA YETKİLERİ YÖNERGESİ</vt:lpstr>
      <vt:lpstr>PowerPoint Sunusu</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PowerPoint Sunusu</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PowerPoint Sunusu</vt:lpstr>
      <vt:lpstr>İMZA YETKİLERİ YÖNERGESİ</vt:lpstr>
      <vt:lpstr>İMZA YETKİLERİ YÖNERGESİ</vt:lpstr>
      <vt:lpstr>İMZA YETKİLERİ YÖNERGESİ</vt:lpstr>
      <vt:lpstr>İMZA YETKİLERİ YÖNERGESİ</vt:lpstr>
      <vt:lpstr>İMZA YETKİLERİ YÖNERGESİ</vt:lpstr>
      <vt:lpstr>PowerPoint Sunusu</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vt:lpstr>
      <vt:lpstr>İMZA YETKİLERİ YÖNERGESİ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saglik02</dc:creator>
  <cp:lastModifiedBy>Adem ÖZER</cp:lastModifiedBy>
  <cp:revision>68</cp:revision>
  <dcterms:created xsi:type="dcterms:W3CDTF">2015-03-10T11:28:45Z</dcterms:created>
  <dcterms:modified xsi:type="dcterms:W3CDTF">2015-04-08T11:53:59Z</dcterms:modified>
</cp:coreProperties>
</file>