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8" r:id="rId3"/>
    <p:sldId id="265" r:id="rId4"/>
    <p:sldId id="266" r:id="rId5"/>
    <p:sldId id="264" r:id="rId6"/>
    <p:sldId id="263" r:id="rId7"/>
    <p:sldId id="259" r:id="rId8"/>
    <p:sldId id="262" r:id="rId9"/>
    <p:sldId id="260" r:id="rId10"/>
    <p:sldId id="261" r:id="rId11"/>
    <p:sldId id="267" r:id="rId12"/>
    <p:sldId id="269" r:id="rId13"/>
    <p:sldId id="270" r:id="rId14"/>
    <p:sldId id="271" r:id="rId15"/>
    <p:sldId id="438" r:id="rId16"/>
    <p:sldId id="272" r:id="rId17"/>
    <p:sldId id="273" r:id="rId18"/>
    <p:sldId id="439" r:id="rId19"/>
    <p:sldId id="274" r:id="rId20"/>
    <p:sldId id="275" r:id="rId21"/>
    <p:sldId id="268" r:id="rId22"/>
    <p:sldId id="276" r:id="rId23"/>
    <p:sldId id="440" r:id="rId24"/>
    <p:sldId id="277" r:id="rId25"/>
    <p:sldId id="441" r:id="rId26"/>
    <p:sldId id="464" r:id="rId27"/>
    <p:sldId id="278" r:id="rId28"/>
    <p:sldId id="465" r:id="rId29"/>
    <p:sldId id="442" r:id="rId30"/>
    <p:sldId id="279" r:id="rId31"/>
    <p:sldId id="280" r:id="rId32"/>
    <p:sldId id="466" r:id="rId33"/>
    <p:sldId id="281" r:id="rId34"/>
    <p:sldId id="467" r:id="rId35"/>
    <p:sldId id="282" r:id="rId36"/>
    <p:sldId id="468" r:id="rId37"/>
    <p:sldId id="462" r:id="rId38"/>
    <p:sldId id="283" r:id="rId39"/>
    <p:sldId id="284" r:id="rId40"/>
    <p:sldId id="285" r:id="rId41"/>
    <p:sldId id="469" r:id="rId42"/>
    <p:sldId id="286" r:id="rId43"/>
    <p:sldId id="470" r:id="rId44"/>
    <p:sldId id="287" r:id="rId45"/>
    <p:sldId id="288" r:id="rId46"/>
    <p:sldId id="289" r:id="rId47"/>
    <p:sldId id="471" r:id="rId48"/>
    <p:sldId id="472" r:id="rId49"/>
    <p:sldId id="290" r:id="rId50"/>
    <p:sldId id="291" r:id="rId51"/>
    <p:sldId id="292" r:id="rId52"/>
    <p:sldId id="474" r:id="rId53"/>
    <p:sldId id="475" r:id="rId54"/>
    <p:sldId id="293" r:id="rId55"/>
    <p:sldId id="294" r:id="rId56"/>
    <p:sldId id="295" r:id="rId57"/>
    <p:sldId id="296" r:id="rId58"/>
    <p:sldId id="476" r:id="rId59"/>
    <p:sldId id="297" r:id="rId60"/>
    <p:sldId id="477" r:id="rId61"/>
    <p:sldId id="298" r:id="rId62"/>
    <p:sldId id="299" r:id="rId63"/>
    <p:sldId id="300" r:id="rId64"/>
    <p:sldId id="301" r:id="rId65"/>
    <p:sldId id="302" r:id="rId66"/>
    <p:sldId id="303" r:id="rId67"/>
    <p:sldId id="304" r:id="rId68"/>
    <p:sldId id="305" r:id="rId69"/>
    <p:sldId id="499" r:id="rId70"/>
    <p:sldId id="306" r:id="rId71"/>
    <p:sldId id="307" r:id="rId72"/>
    <p:sldId id="308" r:id="rId73"/>
    <p:sldId id="501" r:id="rId7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73"/>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96" y="-1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AAE32-FAFC-41F7-A464-C48B6DCF1BFB}" type="datetimeFigureOut">
              <a:rPr lang="tr-TR" smtClean="0"/>
              <a:pPr/>
              <a:t>30.3.2015</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87576-282B-413B-AD34-D859D61517AA}" type="slidenum">
              <a:rPr lang="tr-TR" smtClean="0"/>
              <a:pPr/>
              <a:t>‹#›</a:t>
            </a:fld>
            <a:endParaRPr lang="tr-TR"/>
          </a:p>
        </p:txBody>
      </p:sp>
    </p:spTree>
    <p:extLst>
      <p:ext uri="{BB962C8B-B14F-4D97-AF65-F5344CB8AC3E}">
        <p14:creationId xmlns:p14="http://schemas.microsoft.com/office/powerpoint/2010/main" xmlns="" val="155777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287901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110158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69159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3DE9F6-F06F-428D-95B2-527DE1B794FC}" type="datetimeFigureOut">
              <a:rPr lang="tr-TR" smtClean="0"/>
              <a:pPr/>
              <a:t>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84983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83DE9F6-F06F-428D-95B2-527DE1B794FC}" type="datetimeFigureOut">
              <a:rPr lang="tr-TR" smtClean="0"/>
              <a:pPr/>
              <a:t>30.3.2015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281602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83DE9F6-F06F-428D-95B2-527DE1B794FC}" type="datetimeFigureOut">
              <a:rPr lang="tr-TR" smtClean="0"/>
              <a:pPr/>
              <a:t>30.3.2015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6292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83DE9F6-F06F-428D-95B2-527DE1B794FC}" type="datetimeFigureOut">
              <a:rPr lang="tr-TR" smtClean="0"/>
              <a:pPr/>
              <a:t>30.3.2015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314593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83DE9F6-F06F-428D-95B2-527DE1B794FC}" type="datetimeFigureOut">
              <a:rPr lang="tr-TR" smtClean="0"/>
              <a:pPr/>
              <a:t>30.3.2015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69617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83DE9F6-F06F-428D-95B2-527DE1B794FC}" type="datetimeFigureOut">
              <a:rPr lang="tr-TR" smtClean="0"/>
              <a:pPr/>
              <a:t>30.3.2015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79555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83DE9F6-F06F-428D-95B2-527DE1B794FC}" type="datetimeFigureOut">
              <a:rPr lang="tr-TR" smtClean="0"/>
              <a:pPr/>
              <a:t>30.3.2015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382387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83DE9F6-F06F-428D-95B2-527DE1B794FC}" type="datetimeFigureOut">
              <a:rPr lang="tr-TR" smtClean="0"/>
              <a:pPr/>
              <a:t>30.3.2015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6447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DE9F6-F06F-428D-95B2-527DE1B794FC}" type="datetimeFigureOut">
              <a:rPr lang="tr-TR" smtClean="0"/>
              <a:pPr/>
              <a:t>30.3.2015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68F1C-1459-4877-B2DF-0A1D3313BF72}" type="slidenum">
              <a:rPr lang="tr-TR" smtClean="0"/>
              <a:pPr/>
              <a:t>‹#›</a:t>
            </a:fld>
            <a:endParaRPr lang="tr-TR"/>
          </a:p>
        </p:txBody>
      </p:sp>
    </p:spTree>
    <p:extLst>
      <p:ext uri="{BB962C8B-B14F-4D97-AF65-F5344CB8AC3E}">
        <p14:creationId xmlns:p14="http://schemas.microsoft.com/office/powerpoint/2010/main" xmlns="" val="348495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13" y="0"/>
            <a:ext cx="12181974" cy="6858000"/>
          </a:xfrm>
          <a:prstGeom prst="rect">
            <a:avLst/>
          </a:prstGeom>
        </p:spPr>
      </p:pic>
      <p:sp>
        <p:nvSpPr>
          <p:cNvPr id="2" name="Unvan 1"/>
          <p:cNvSpPr>
            <a:spLocks noGrp="1"/>
          </p:cNvSpPr>
          <p:nvPr>
            <p:ph type="ctrTitle"/>
          </p:nvPr>
        </p:nvSpPr>
        <p:spPr>
          <a:xfrm>
            <a:off x="1524000" y="2729752"/>
            <a:ext cx="9144000" cy="900953"/>
          </a:xfrm>
        </p:spPr>
        <p:txBody>
          <a:bodyPr>
            <a:normAutofit fontScale="90000"/>
          </a:bodyPr>
          <a:lstStyle/>
          <a:p>
            <a:r>
              <a:rPr lang="tr-TR" dirty="0" smtClean="0"/>
              <a:t>2015 YILI</a:t>
            </a:r>
            <a:endParaRPr lang="tr-TR" dirty="0"/>
          </a:p>
        </p:txBody>
      </p:sp>
      <p:sp>
        <p:nvSpPr>
          <p:cNvPr id="3" name="Alt Başlık 2"/>
          <p:cNvSpPr>
            <a:spLocks noGrp="1"/>
          </p:cNvSpPr>
          <p:nvPr>
            <p:ph type="subTitle" idx="1"/>
          </p:nvPr>
        </p:nvSpPr>
        <p:spPr>
          <a:xfrm>
            <a:off x="1008529" y="4182034"/>
            <a:ext cx="10421471" cy="2235095"/>
          </a:xfrm>
        </p:spPr>
        <p:txBody>
          <a:bodyPr anchor="ctr">
            <a:normAutofit lnSpcReduction="10000"/>
          </a:bodyPr>
          <a:lstStyle/>
          <a:p>
            <a:r>
              <a:rPr lang="tr-TR" sz="2800" b="1" dirty="0" smtClean="0"/>
              <a:t>RESMİ YAZIŞMALARDA UYGULANACAK USUL VE ESASLAR HAKKINDA YÖNETMELİK</a:t>
            </a:r>
          </a:p>
          <a:p>
            <a:endParaRPr lang="tr-TR" sz="2800" b="1" dirty="0"/>
          </a:p>
          <a:p>
            <a:r>
              <a:rPr lang="tr-TR" sz="2800" b="1" dirty="0" smtClean="0"/>
              <a:t>                                               </a:t>
            </a:r>
            <a:r>
              <a:rPr lang="tr-TR" b="1" dirty="0" smtClean="0"/>
              <a:t>Adem ÖZER</a:t>
            </a:r>
          </a:p>
          <a:p>
            <a:r>
              <a:rPr lang="tr-TR" b="1" dirty="0" smtClean="0"/>
              <a:t>                                                           Araştırma </a:t>
            </a:r>
            <a:r>
              <a:rPr lang="tr-TR" b="1" smtClean="0"/>
              <a:t>Ve </a:t>
            </a:r>
            <a:r>
              <a:rPr lang="tr-TR" b="1" smtClean="0"/>
              <a:t>Sağlığın</a:t>
            </a:r>
            <a:r>
              <a:rPr lang="tr-TR" b="1" smtClean="0"/>
              <a:t> </a:t>
            </a:r>
            <a:r>
              <a:rPr lang="tr-TR" b="1" dirty="0" smtClean="0"/>
              <a:t>Geliştirilmesi Şube Müdürü</a:t>
            </a:r>
            <a:endParaRPr lang="tr-TR" b="1" dirty="0"/>
          </a:p>
        </p:txBody>
      </p:sp>
    </p:spTree>
    <p:extLst>
      <p:ext uri="{BB962C8B-B14F-4D97-AF65-F5344CB8AC3E}">
        <p14:creationId xmlns:p14="http://schemas.microsoft.com/office/powerpoint/2010/main" xmlns="" val="74088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Nüsha sayısı</a:t>
            </a:r>
          </a:p>
          <a:p>
            <a:r>
              <a:rPr lang="tr-TR" b="1" dirty="0" smtClean="0"/>
              <a:t>MADDE 4- </a:t>
            </a:r>
            <a:r>
              <a:rPr lang="tr-TR" dirty="0" smtClean="0"/>
              <a:t>(1) Muhataba gönderilmek üzere fiziksel ortamda hazırlanan belgeler, paraflı nüshası hazırlayan idarede kalacak şekilde en az iki nüsha düzenlenir.</a:t>
            </a:r>
          </a:p>
          <a:p>
            <a:r>
              <a:rPr lang="tr-TR" dirty="0" smtClean="0"/>
              <a:t>Belgenin şekli özellikleri</a:t>
            </a:r>
          </a:p>
          <a:p>
            <a:r>
              <a:rPr lang="tr-TR" b="1" dirty="0" smtClean="0"/>
              <a:t>MADDE 5- </a:t>
            </a:r>
            <a:r>
              <a:rPr lang="tr-TR" dirty="0" smtClean="0"/>
              <a:t>(1) Belgelerin A4 (210x297 mm) boyutundaki kağıda çıktı alınacak şekilde hazırlanması esastır.</a:t>
            </a:r>
          </a:p>
          <a:p>
            <a:r>
              <a:rPr lang="tr-TR" dirty="0" smtClean="0"/>
              <a:t>(2) Belge ekleri farklı form. format veya ebatlarda hazırlanabilir.</a:t>
            </a:r>
          </a:p>
          <a:p>
            <a:r>
              <a:rPr lang="tr-TR" dirty="0" smtClean="0"/>
              <a:t>(3) Üst yazılarda kağıdın bir yüzü kullanılır. Ancak üst yazının ekleri için kağıdın her iki yüzü de kullanılabilir.</a:t>
            </a:r>
          </a:p>
          <a:p>
            <a:endParaRPr lang="tr-TR" dirty="0"/>
          </a:p>
        </p:txBody>
      </p:sp>
    </p:spTree>
    <p:extLst>
      <p:ext uri="{BB962C8B-B14F-4D97-AF65-F5344CB8AC3E}">
        <p14:creationId xmlns:p14="http://schemas.microsoft.com/office/powerpoint/2010/main" xmlns="" val="3572201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Yazı tipi ve harf büyüklüğü</a:t>
            </a:r>
          </a:p>
          <a:p>
            <a:pPr algn="just"/>
            <a:r>
              <a:rPr lang="tr-TR" sz="2400" b="1" dirty="0" smtClean="0"/>
              <a:t>MADDE 6- </a:t>
            </a:r>
            <a:r>
              <a:rPr lang="tr-TR" sz="2400" dirty="0" smtClean="0"/>
              <a:t>(1) Elektronik ortamda hazırlanan belgelerde </a:t>
            </a:r>
            <a:r>
              <a:rPr lang="tr-TR" sz="2400" dirty="0" smtClean="0">
                <a:solidFill>
                  <a:srgbClr val="FF0000"/>
                </a:solidFill>
              </a:rPr>
              <a:t>“</a:t>
            </a:r>
            <a:r>
              <a:rPr lang="tr-TR" sz="2400" dirty="0" err="1" smtClean="0">
                <a:solidFill>
                  <a:srgbClr val="FF0000"/>
                </a:solidFill>
              </a:rPr>
              <a:t>The</a:t>
            </a:r>
            <a:r>
              <a:rPr lang="tr-TR" sz="2400" dirty="0" smtClean="0">
                <a:solidFill>
                  <a:srgbClr val="FF0000"/>
                </a:solidFill>
              </a:rPr>
              <a:t> </a:t>
            </a:r>
            <a:r>
              <a:rPr lang="tr-TR" sz="2400" dirty="0" err="1" smtClean="0">
                <a:solidFill>
                  <a:srgbClr val="FF0000"/>
                </a:solidFill>
              </a:rPr>
              <a:t>Times</a:t>
            </a:r>
            <a:r>
              <a:rPr lang="tr-TR" sz="2400" dirty="0" smtClean="0">
                <a:solidFill>
                  <a:srgbClr val="FF0000"/>
                </a:solidFill>
              </a:rPr>
              <a:t> New Roman" </a:t>
            </a:r>
            <a:r>
              <a:rPr lang="tr-TR" sz="2400" dirty="0" smtClean="0"/>
              <a:t>veya "</a:t>
            </a:r>
            <a:r>
              <a:rPr lang="tr-TR" sz="2400" dirty="0" err="1" smtClean="0">
                <a:solidFill>
                  <a:srgbClr val="FF0000"/>
                </a:solidFill>
              </a:rPr>
              <a:t>Arial</a:t>
            </a:r>
            <a:r>
              <a:rPr lang="tr-TR" sz="2400" dirty="0" smtClean="0">
                <a:solidFill>
                  <a:srgbClr val="FF0000"/>
                </a:solidFill>
              </a:rPr>
              <a:t>"</a:t>
            </a:r>
            <a:r>
              <a:rPr lang="tr-TR" sz="2400" dirty="0" smtClean="0"/>
              <a:t> yazı tipi normal yazı stilinde kullanılır. Harf büyüklüğünün </a:t>
            </a:r>
            <a:r>
              <a:rPr lang="tr-TR" sz="2400" dirty="0" err="1" smtClean="0"/>
              <a:t>The</a:t>
            </a:r>
            <a:r>
              <a:rPr lang="tr-TR" sz="2400" dirty="0" smtClean="0"/>
              <a:t> </a:t>
            </a:r>
            <a:r>
              <a:rPr lang="tr-TR" sz="2400" dirty="0" err="1" smtClean="0"/>
              <a:t>Times</a:t>
            </a:r>
            <a:r>
              <a:rPr lang="tr-TR" sz="2400" dirty="0" smtClean="0"/>
              <a:t> New Roman için </a:t>
            </a:r>
            <a:r>
              <a:rPr lang="tr-TR" sz="2400" dirty="0" smtClean="0">
                <a:solidFill>
                  <a:srgbClr val="FF0000"/>
                </a:solidFill>
              </a:rPr>
              <a:t>12</a:t>
            </a:r>
            <a:r>
              <a:rPr lang="tr-TR" sz="2400" dirty="0" smtClean="0"/>
              <a:t> punto. </a:t>
            </a:r>
            <a:r>
              <a:rPr lang="tr-TR" sz="2400" dirty="0" err="1" smtClean="0"/>
              <a:t>Arial</a:t>
            </a:r>
            <a:r>
              <a:rPr lang="tr-TR" sz="2400" dirty="0" smtClean="0"/>
              <a:t> için </a:t>
            </a:r>
            <a:r>
              <a:rPr lang="tr-TR" sz="2400" dirty="0" smtClean="0">
                <a:solidFill>
                  <a:srgbClr val="FF0000"/>
                </a:solidFill>
              </a:rPr>
              <a:t>11</a:t>
            </a:r>
            <a:r>
              <a:rPr lang="tr-TR" sz="2400" dirty="0" smtClean="0"/>
              <a:t> punto olması esastır. Ancak gerekli hallerde metinde harf büyüklüğü 9 puntoya, iletişim bilgilerinin yazımında ise </a:t>
            </a:r>
            <a:r>
              <a:rPr lang="tr-TR" sz="2400" dirty="0" smtClean="0">
                <a:solidFill>
                  <a:srgbClr val="FF0000"/>
                </a:solidFill>
              </a:rPr>
              <a:t>8 </a:t>
            </a:r>
            <a:r>
              <a:rPr lang="tr-TR" sz="2400" dirty="0" smtClean="0"/>
              <a:t>puntoya kadar düşürülebilir. Farklı form. format veya ebatlarda hazırlanan rapor, ANALİZ ve benzeri metinlerde farklı yazı tipi ve harf büyüklüğü kullanılabilir.</a:t>
            </a:r>
          </a:p>
          <a:p>
            <a:pPr algn="just"/>
            <a:r>
              <a:rPr lang="tr-TR" sz="2400" dirty="0" smtClean="0"/>
              <a:t>(2) Metin içinde yer alan alıntılar tırnak içinde ve eğik (italik) olarak yazılabilir.</a:t>
            </a:r>
          </a:p>
        </p:txBody>
      </p:sp>
    </p:spTree>
    <p:extLst>
      <p:ext uri="{BB962C8B-B14F-4D97-AF65-F5344CB8AC3E}">
        <p14:creationId xmlns:p14="http://schemas.microsoft.com/office/powerpoint/2010/main" xmlns="" val="2689314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chor="t">
            <a:normAutofit fontScale="90000"/>
          </a:bodyPr>
          <a:lstStyle/>
          <a:p>
            <a:r>
              <a:rPr lang="tr-TR" sz="2200" b="1" dirty="0" smtClean="0"/>
              <a:t>RESMİ YAZIŞMALARDA UYGULANACAK USUL VE ESASLAR HAKKINDA YÖNETMELİK</a:t>
            </a:r>
            <a:r>
              <a:rPr lang="tr-TR" sz="3200" b="1" dirty="0" smtClean="0"/>
              <a:t/>
            </a:r>
            <a:br>
              <a:rPr lang="tr-TR" sz="3200" b="1" dirty="0" smtClean="0"/>
            </a:br>
            <a:endParaRPr lang="tr-TR" sz="32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Yazı alanı</a:t>
            </a:r>
          </a:p>
          <a:p>
            <a:endParaRPr lang="tr-TR" b="1" dirty="0" smtClean="0"/>
          </a:p>
          <a:p>
            <a:r>
              <a:rPr lang="tr-TR" b="1" dirty="0" smtClean="0"/>
              <a:t>MADDE 7- </a:t>
            </a:r>
          </a:p>
          <a:p>
            <a:r>
              <a:rPr lang="tr-TR" dirty="0" smtClean="0"/>
              <a:t> Belgenin yazı alanı sayfanın üst, alt, sol ve sağ kenarından 2,5 cm boşluk bırakılarak düzenlenir.</a:t>
            </a:r>
          </a:p>
          <a:p>
            <a:endParaRPr lang="tr-TR" dirty="0" smtClean="0"/>
          </a:p>
          <a:p>
            <a:r>
              <a:rPr lang="tr-TR" dirty="0" smtClean="0"/>
              <a:t> Yazı alanı dışına sayfa numarası ve varsa ek numarası hariç hiçbir ifade veya ibare yazılmaz.</a:t>
            </a:r>
          </a:p>
        </p:txBody>
      </p:sp>
    </p:spTree>
    <p:extLst>
      <p:ext uri="{BB962C8B-B14F-4D97-AF65-F5344CB8AC3E}">
        <p14:creationId xmlns:p14="http://schemas.microsoft.com/office/powerpoint/2010/main" xmlns="" val="2785422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BAŞLIK</a:t>
            </a:r>
          </a:p>
          <a:p>
            <a:r>
              <a:rPr lang="tr-TR" b="1" dirty="0" smtClean="0"/>
              <a:t>MADDE 8- </a:t>
            </a:r>
            <a:r>
              <a:rPr lang="tr-TR" dirty="0" smtClean="0"/>
              <a:t>(1) Başlık (antet), belgeyi gönderen idarenin adının belirtildiği bölümdür.</a:t>
            </a:r>
          </a:p>
          <a:p>
            <a:r>
              <a:rPr lang="tr-TR" dirty="0" smtClean="0"/>
              <a:t>(2) Başlık, belgenin yazı alanının üst kısmına ortalanarak yazılır. İlk satıra "T.C." kısaltması, ikinci satıra idarenin adı büyük harflerle, üçüncü satıra birimin adı ilk harfleri büyük diğerleri küçük harflerle ortalanarak yazılır. Ancak, bağlı veya ilgili idarelerde ilk satıra "T.C." kısaltması, ikinci satıra bağlı veya ilgili olunan bakanlığın adı büyük harflerle, üçüncü satıra idarenin adı ilk harfleri büyük diğerleri küçük harflerle ve dördüncü satıra da birimin adı ilk harfleri büyük diğerleri küçük harflerle ortalanarak yazılabilir (Örnek 1).</a:t>
            </a:r>
          </a:p>
          <a:p>
            <a:endParaRPr lang="tr-TR" dirty="0"/>
          </a:p>
        </p:txBody>
      </p:sp>
    </p:spTree>
    <p:extLst>
      <p:ext uri="{BB962C8B-B14F-4D97-AF65-F5344CB8AC3E}">
        <p14:creationId xmlns:p14="http://schemas.microsoft.com/office/powerpoint/2010/main" xmlns="" val="289377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90152" y="1825625"/>
            <a:ext cx="12101848"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İdarelerin il ve ilçe teşkilatlarında kullanılan başlıklar 10/6/1949 tarihli ve 5442 sayılı İl İdaresi Kanunu hükümlerine uygun olarak düzenlenir (Örnek 1).</a:t>
            </a:r>
          </a:p>
          <a:p>
            <a:pPr algn="just"/>
            <a:endParaRPr lang="tr-TR" sz="2400" dirty="0" smtClean="0"/>
          </a:p>
          <a:p>
            <a:pPr algn="just"/>
            <a:r>
              <a:rPr lang="tr-TR" sz="2400" dirty="0" smtClean="0"/>
              <a:t>Bölge müdürlüklerinde hangi bölge teşkilatı olduğu yazılır (Örnek 1).</a:t>
            </a:r>
          </a:p>
          <a:p>
            <a:pPr algn="just"/>
            <a:endParaRPr lang="tr-TR" sz="2400" dirty="0" smtClean="0"/>
          </a:p>
          <a:p>
            <a:pPr algn="just"/>
            <a:r>
              <a:rPr lang="tr-TR" sz="2400" dirty="0" smtClean="0"/>
              <a:t>Doğrudan merkezi teşkilata bağlı taşra birimlerinde başlıkta merkezi teşkilat ve taşra teşkilatı adlarına yer verilir (Örnek 1).</a:t>
            </a:r>
          </a:p>
          <a:p>
            <a:pPr algn="just"/>
            <a:endParaRPr lang="tr-TR" sz="2400" dirty="0" smtClean="0"/>
          </a:p>
          <a:p>
            <a:pPr algn="just"/>
            <a:r>
              <a:rPr lang="tr-TR" sz="2400" dirty="0" smtClean="0"/>
              <a:t>Başlığın yazımında </a:t>
            </a:r>
            <a:r>
              <a:rPr lang="tr-TR" sz="2400" dirty="0" err="1" smtClean="0"/>
              <a:t>DETSİS'te</a:t>
            </a:r>
            <a:r>
              <a:rPr lang="tr-TR" sz="2400" dirty="0" smtClean="0"/>
              <a:t> yer alan başlık kayıtları esas alınır.</a:t>
            </a:r>
          </a:p>
          <a:p>
            <a:pPr algn="just"/>
            <a:endParaRPr lang="tr-TR" dirty="0"/>
          </a:p>
        </p:txBody>
      </p:sp>
    </p:spTree>
    <p:extLst>
      <p:ext uri="{BB962C8B-B14F-4D97-AF65-F5344CB8AC3E}">
        <p14:creationId xmlns:p14="http://schemas.microsoft.com/office/powerpoint/2010/main" xmlns="" val="4008188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316523"/>
            <a:ext cx="10515600" cy="5860440"/>
          </a:xfrm>
        </p:spPr>
        <p:txBody>
          <a:bodyPr/>
          <a:lstStyle/>
          <a:p>
            <a:pPr algn="r"/>
            <a:r>
              <a:rPr lang="tr-TR" b="1" dirty="0" smtClean="0"/>
              <a:t>BAŞLIK ÖRNEKLERİ                                 </a:t>
            </a:r>
            <a:r>
              <a:rPr lang="tr-TR" sz="2000" dirty="0" smtClean="0"/>
              <a:t>ÖRNEK - 1</a:t>
            </a:r>
          </a:p>
          <a:p>
            <a:endParaRPr lang="tr-TR" sz="1800" b="1" dirty="0" smtClean="0"/>
          </a:p>
          <a:p>
            <a:r>
              <a:rPr lang="tr-TR" sz="1800" b="1" dirty="0" smtClean="0"/>
              <a:t>İlgili İdare Örneği  :</a:t>
            </a:r>
          </a:p>
          <a:p>
            <a:pPr algn="ctr">
              <a:spcBef>
                <a:spcPts val="0"/>
              </a:spcBef>
              <a:buNone/>
            </a:pPr>
            <a:r>
              <a:rPr lang="tr-TR" sz="1800" dirty="0" smtClean="0"/>
              <a:t>T.C.</a:t>
            </a:r>
          </a:p>
          <a:p>
            <a:pPr algn="ctr">
              <a:spcBef>
                <a:spcPts val="0"/>
              </a:spcBef>
              <a:buNone/>
            </a:pPr>
            <a:r>
              <a:rPr lang="tr-TR" sz="1800" dirty="0" smtClean="0"/>
              <a:t>SAĞLIK BAKANLIĞI</a:t>
            </a:r>
          </a:p>
          <a:p>
            <a:pPr algn="ctr">
              <a:spcBef>
                <a:spcPts val="0"/>
              </a:spcBef>
              <a:buNone/>
            </a:pPr>
            <a:r>
              <a:rPr lang="tr-TR" sz="1800" dirty="0" smtClean="0"/>
              <a:t>Sağlık Hizmetleri Genel Müdürlüğü</a:t>
            </a:r>
          </a:p>
          <a:p>
            <a:pPr>
              <a:spcBef>
                <a:spcPts val="0"/>
              </a:spcBef>
            </a:pPr>
            <a:endParaRPr lang="tr-TR" sz="1800" b="1" dirty="0" smtClean="0"/>
          </a:p>
          <a:p>
            <a:pPr>
              <a:spcBef>
                <a:spcPts val="0"/>
              </a:spcBef>
            </a:pPr>
            <a:endParaRPr lang="tr-TR" sz="1800" b="1" dirty="0" smtClean="0"/>
          </a:p>
          <a:p>
            <a:pPr>
              <a:spcBef>
                <a:spcPts val="0"/>
              </a:spcBef>
            </a:pPr>
            <a:r>
              <a:rPr lang="tr-TR" sz="1800" b="1" dirty="0" smtClean="0"/>
              <a:t>Taşra Teşkilatı İl İdaresi Örneği :</a:t>
            </a:r>
          </a:p>
          <a:p>
            <a:pPr algn="ctr">
              <a:spcBef>
                <a:spcPts val="0"/>
              </a:spcBef>
              <a:buNone/>
            </a:pPr>
            <a:r>
              <a:rPr lang="tr-TR" sz="1800" dirty="0" smtClean="0"/>
              <a:t>T.C.</a:t>
            </a:r>
          </a:p>
          <a:p>
            <a:pPr algn="ctr">
              <a:spcBef>
                <a:spcPts val="0"/>
              </a:spcBef>
              <a:buNone/>
            </a:pPr>
            <a:r>
              <a:rPr lang="tr-TR" sz="1800" dirty="0" smtClean="0"/>
              <a:t>ANTALYA VALİLİĞİ</a:t>
            </a:r>
          </a:p>
          <a:p>
            <a:pPr algn="ctr">
              <a:spcBef>
                <a:spcPts val="0"/>
              </a:spcBef>
              <a:buNone/>
            </a:pPr>
            <a:r>
              <a:rPr lang="tr-TR" sz="1800" dirty="0" smtClean="0"/>
              <a:t>İl Sağlık Müdürlüğü</a:t>
            </a:r>
          </a:p>
          <a:p>
            <a:pPr>
              <a:spcBef>
                <a:spcPts val="0"/>
              </a:spcBef>
            </a:pPr>
            <a:endParaRPr lang="tr-TR" sz="1800" b="1" dirty="0" smtClean="0"/>
          </a:p>
          <a:p>
            <a:pPr>
              <a:spcBef>
                <a:spcPts val="0"/>
              </a:spcBef>
            </a:pPr>
            <a:endParaRPr lang="tr-TR" sz="1800" b="1" dirty="0" smtClean="0"/>
          </a:p>
          <a:p>
            <a:pPr>
              <a:spcBef>
                <a:spcPts val="0"/>
              </a:spcBef>
            </a:pPr>
            <a:r>
              <a:rPr lang="tr-TR" sz="1800" b="1" dirty="0" smtClean="0"/>
              <a:t>Taşra Teşkilatı İlçe İdaresi Örneği :</a:t>
            </a:r>
          </a:p>
          <a:p>
            <a:pPr algn="ctr">
              <a:spcBef>
                <a:spcPts val="0"/>
              </a:spcBef>
              <a:buNone/>
            </a:pPr>
            <a:r>
              <a:rPr lang="tr-TR" sz="1800" dirty="0" smtClean="0"/>
              <a:t>T.C.</a:t>
            </a:r>
          </a:p>
          <a:p>
            <a:pPr algn="ctr">
              <a:spcBef>
                <a:spcPts val="0"/>
              </a:spcBef>
              <a:buNone/>
            </a:pPr>
            <a:r>
              <a:rPr lang="tr-TR" sz="1800" dirty="0" smtClean="0"/>
              <a:t>KEPEZ KAYMAKAMLIĞI</a:t>
            </a:r>
          </a:p>
          <a:p>
            <a:pPr algn="ctr">
              <a:spcBef>
                <a:spcPts val="0"/>
              </a:spcBef>
              <a:buNone/>
            </a:pPr>
            <a:r>
              <a:rPr lang="tr-TR" sz="1800" dirty="0" smtClean="0"/>
              <a:t>İlçe Sağlık Müdürlüğü</a:t>
            </a:r>
          </a:p>
          <a:p>
            <a:pPr>
              <a:spcBef>
                <a:spcPts val="0"/>
              </a:spcBef>
              <a:buNone/>
            </a:pPr>
            <a:endParaRPr lang="tr-TR"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Sayı</a:t>
            </a:r>
          </a:p>
          <a:p>
            <a:pPr algn="just"/>
            <a:r>
              <a:rPr lang="tr-TR" b="1" dirty="0" smtClean="0"/>
              <a:t>MADDE 9- </a:t>
            </a:r>
            <a:r>
              <a:rPr lang="tr-TR" dirty="0" smtClean="0"/>
              <a:t>(1) Standart dosya planı kodu ile belge kayıt numarasından oluşur ve bunların arasına kısa çizgi işareti (-) konulur (Örnek 2).</a:t>
            </a:r>
          </a:p>
          <a:p>
            <a:pPr algn="just"/>
            <a:endParaRPr lang="tr-TR" dirty="0" smtClean="0"/>
          </a:p>
          <a:p>
            <a:pPr algn="just"/>
            <a:r>
              <a:rPr lang="tr-TR" dirty="0" smtClean="0"/>
              <a:t>"Sayı:" yan başlığı, başlığın son satırından itibaren iki satır boşluk bırakılarak ve yazı alanının solundan başlanarak yazılır (Örnek 2). Belgede hem birim evrak bölümü hem de genel evrak bölümü tarafından verilen kayıt numarası bulunması halinde araya eğik çizgi işareti (/) konulur. Bu belgeler için belge kayıt numarası olarak genel evrak bölümü tarafından verilen kayıt numarası dikkate alınır.</a:t>
            </a:r>
          </a:p>
          <a:p>
            <a:pPr algn="just"/>
            <a:endParaRPr lang="tr-TR" dirty="0"/>
          </a:p>
        </p:txBody>
      </p:sp>
    </p:spTree>
    <p:extLst>
      <p:ext uri="{BB962C8B-B14F-4D97-AF65-F5344CB8AC3E}">
        <p14:creationId xmlns:p14="http://schemas.microsoft.com/office/powerpoint/2010/main" xmlns="" val="917885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TARİH</a:t>
            </a:r>
          </a:p>
          <a:p>
            <a:endParaRPr lang="tr-TR" b="1" dirty="0" smtClean="0"/>
          </a:p>
          <a:p>
            <a:r>
              <a:rPr lang="tr-TR" sz="2400" dirty="0" smtClean="0"/>
              <a:t>Fiziksel ortamda hazırlanan belgelerde tarih, sayı ile aynı satırda olmak üzere yazı alanının en sağında yer alır (Örnek 2). Tutanak, rapor, tebliğ-tebellüğ belgesi ve benzeri belgelerde ise tarih, metnin bitiminde yer alabilir.</a:t>
            </a:r>
          </a:p>
          <a:p>
            <a:endParaRPr lang="tr-TR" sz="2400" dirty="0" smtClean="0"/>
          </a:p>
          <a:p>
            <a:r>
              <a:rPr lang="tr-TR" sz="2400" dirty="0" smtClean="0"/>
              <a:t>Tarih; gün, ay ve yıl olarak rakamla yazılır. Ay ve gün iki haneli, yıl ise dört haneli olarak düzenlenir (Örnek: 01.09.2014, 04/09/2014). Ay adları, harfle de yazılabilir. Bu durumda gün, ay ve yıl araşma herhangi bir işaret konulmaz (Örnek: 10 Ekim 2014, 09 OCAK 2014).</a:t>
            </a:r>
          </a:p>
          <a:p>
            <a:endParaRPr lang="tr-TR" dirty="0"/>
          </a:p>
        </p:txBody>
      </p:sp>
    </p:spTree>
    <p:extLst>
      <p:ext uri="{BB962C8B-B14F-4D97-AF65-F5344CB8AC3E}">
        <p14:creationId xmlns:p14="http://schemas.microsoft.com/office/powerpoint/2010/main" xmlns="" val="1209907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328246"/>
            <a:ext cx="10515600" cy="5848717"/>
          </a:xfrm>
        </p:spPr>
        <p:txBody>
          <a:bodyPr>
            <a:normAutofit/>
          </a:bodyPr>
          <a:lstStyle/>
          <a:p>
            <a:pPr algn="r">
              <a:spcBef>
                <a:spcPts val="0"/>
              </a:spcBef>
              <a:buNone/>
            </a:pPr>
            <a:r>
              <a:rPr lang="tr-TR" sz="1800" dirty="0" smtClean="0"/>
              <a:t>                                                        T.C.					ÖRNEK -2-</a:t>
            </a:r>
          </a:p>
          <a:p>
            <a:pPr algn="ctr">
              <a:spcBef>
                <a:spcPts val="0"/>
              </a:spcBef>
              <a:buNone/>
            </a:pPr>
            <a:r>
              <a:rPr lang="tr-TR" sz="1800" dirty="0" smtClean="0"/>
              <a:t>BAŞBAKANLIK</a:t>
            </a:r>
          </a:p>
          <a:p>
            <a:pPr algn="ctr">
              <a:spcBef>
                <a:spcPts val="0"/>
              </a:spcBef>
              <a:buNone/>
            </a:pPr>
            <a:r>
              <a:rPr lang="tr-TR" sz="1800" dirty="0" smtClean="0"/>
              <a:t>Personel ve Prensipler Genel Müdürlüğü</a:t>
            </a:r>
          </a:p>
          <a:p>
            <a:pPr algn="ctr">
              <a:spcBef>
                <a:spcPts val="0"/>
              </a:spcBef>
              <a:buNone/>
            </a:pPr>
            <a:endParaRPr lang="tr-TR" sz="1800" dirty="0" smtClean="0"/>
          </a:p>
          <a:p>
            <a:pPr algn="ctr">
              <a:spcBef>
                <a:spcPts val="0"/>
              </a:spcBef>
              <a:buNone/>
            </a:pPr>
            <a:r>
              <a:rPr lang="tr-TR" sz="1800" dirty="0" smtClean="0"/>
              <a:t>                        2 Satır boşluk</a:t>
            </a:r>
          </a:p>
          <a:p>
            <a:pPr algn="ctr">
              <a:spcBef>
                <a:spcPts val="0"/>
              </a:spcBef>
              <a:buNone/>
            </a:pPr>
            <a:endParaRPr lang="tr-TR" sz="1800" dirty="0" smtClean="0"/>
          </a:p>
          <a:p>
            <a:pPr>
              <a:spcBef>
                <a:spcPts val="0"/>
              </a:spcBef>
              <a:buNone/>
            </a:pPr>
            <a:r>
              <a:rPr lang="tr-TR" sz="1800" dirty="0" smtClean="0"/>
              <a:t>Sayı   : </a:t>
            </a:r>
            <a:r>
              <a:rPr lang="tr-TR" sz="1800" u="sng" dirty="0" smtClean="0"/>
              <a:t>69889865-902-00536/3678</a:t>
            </a:r>
            <a:r>
              <a:rPr lang="tr-TR" sz="1800" dirty="0" smtClean="0"/>
              <a:t>						</a:t>
            </a:r>
            <a:r>
              <a:rPr lang="tr-TR" sz="1600" dirty="0" smtClean="0"/>
              <a:t>23/10/2014</a:t>
            </a:r>
          </a:p>
          <a:p>
            <a:pPr>
              <a:spcBef>
                <a:spcPts val="0"/>
              </a:spcBef>
              <a:buNone/>
            </a:pPr>
            <a:r>
              <a:rPr lang="tr-TR" sz="1800" dirty="0" smtClean="0"/>
              <a:t>Konu: Personel Alımız</a:t>
            </a:r>
          </a:p>
          <a:p>
            <a:pPr algn="ctr">
              <a:spcBef>
                <a:spcPts val="0"/>
              </a:spcBef>
              <a:buNone/>
            </a:pPr>
            <a:endParaRPr lang="tr-TR" sz="1800" dirty="0" smtClean="0"/>
          </a:p>
          <a:p>
            <a:pPr algn="ctr">
              <a:spcBef>
                <a:spcPts val="0"/>
              </a:spcBef>
              <a:buNone/>
            </a:pPr>
            <a:endParaRPr lang="tr-TR" sz="1800" dirty="0" smtClean="0"/>
          </a:p>
          <a:p>
            <a:pPr algn="ctr">
              <a:spcBef>
                <a:spcPts val="0"/>
              </a:spcBef>
              <a:buNone/>
            </a:pPr>
            <a:endParaRPr lang="tr-TR" sz="1800" dirty="0" smtClean="0"/>
          </a:p>
          <a:p>
            <a:pPr algn="ctr">
              <a:spcBef>
                <a:spcPts val="0"/>
              </a:spcBef>
              <a:buNone/>
            </a:pPr>
            <a:endParaRPr lang="tr-TR" sz="1800" u="sng" dirty="0" smtClean="0"/>
          </a:p>
          <a:p>
            <a:pPr algn="ctr">
              <a:spcBef>
                <a:spcPts val="0"/>
              </a:spcBef>
              <a:buNone/>
            </a:pPr>
            <a:endParaRPr lang="tr-TR" sz="1800" u="sng" dirty="0" smtClean="0"/>
          </a:p>
          <a:p>
            <a:pPr algn="ctr">
              <a:spcBef>
                <a:spcPts val="0"/>
              </a:spcBef>
              <a:buNone/>
            </a:pPr>
            <a:r>
              <a:rPr lang="tr-TR" sz="1800" u="sng" dirty="0" smtClean="0"/>
              <a:t>                 </a:t>
            </a:r>
          </a:p>
          <a:p>
            <a:pPr algn="ctr">
              <a:spcBef>
                <a:spcPts val="0"/>
              </a:spcBef>
              <a:buNone/>
            </a:pPr>
            <a:r>
              <a:rPr lang="tr-TR" sz="1800" u="sng" dirty="0" smtClean="0"/>
              <a:t>69889865</a:t>
            </a:r>
            <a:r>
              <a:rPr lang="tr-TR" sz="1800" dirty="0" smtClean="0"/>
              <a:t>-</a:t>
            </a:r>
            <a:r>
              <a:rPr lang="tr-TR" sz="1800" u="sng" dirty="0" smtClean="0"/>
              <a:t>902</a:t>
            </a:r>
            <a:r>
              <a:rPr lang="tr-TR" sz="1800" dirty="0" smtClean="0"/>
              <a:t>-</a:t>
            </a:r>
            <a:r>
              <a:rPr lang="tr-TR" sz="1800" u="sng" dirty="0" smtClean="0"/>
              <a:t>00536</a:t>
            </a:r>
            <a:r>
              <a:rPr lang="tr-TR" sz="1800" dirty="0" smtClean="0"/>
              <a:t>/</a:t>
            </a:r>
            <a:r>
              <a:rPr lang="tr-TR" sz="1800" u="sng" dirty="0" smtClean="0"/>
              <a:t>3678</a:t>
            </a:r>
            <a:endParaRPr lang="tr-TR" sz="1800" dirty="0"/>
          </a:p>
        </p:txBody>
      </p:sp>
      <p:sp>
        <p:nvSpPr>
          <p:cNvPr id="4" name="3 Yukarı Aşağı Ok"/>
          <p:cNvSpPr/>
          <p:nvPr/>
        </p:nvSpPr>
        <p:spPr>
          <a:xfrm>
            <a:off x="5802923" y="1148862"/>
            <a:ext cx="45719" cy="527538"/>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ol Ayraç"/>
          <p:cNvSpPr/>
          <p:nvPr/>
        </p:nvSpPr>
        <p:spPr>
          <a:xfrm rot="5400000">
            <a:off x="5105950" y="3215416"/>
            <a:ext cx="318541" cy="8940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5 Sol Ayraç"/>
          <p:cNvSpPr/>
          <p:nvPr/>
        </p:nvSpPr>
        <p:spPr>
          <a:xfrm rot="5400000">
            <a:off x="5849815" y="3516923"/>
            <a:ext cx="246186" cy="316523"/>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6 Sol Ayraç"/>
          <p:cNvSpPr/>
          <p:nvPr/>
        </p:nvSpPr>
        <p:spPr>
          <a:xfrm rot="5400000" flipH="1">
            <a:off x="6400799" y="4056187"/>
            <a:ext cx="199294" cy="527538"/>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7 Sol Ayraç"/>
          <p:cNvSpPr/>
          <p:nvPr/>
        </p:nvSpPr>
        <p:spPr>
          <a:xfrm rot="5400000" flipH="1">
            <a:off x="6992814" y="4097218"/>
            <a:ext cx="187573" cy="316522"/>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9 Yuvarlatılmış Dikdörtgen"/>
          <p:cNvSpPr/>
          <p:nvPr/>
        </p:nvSpPr>
        <p:spPr>
          <a:xfrm>
            <a:off x="4958861" y="2754923"/>
            <a:ext cx="1676400" cy="281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Standart Dosya Planı</a:t>
            </a:r>
            <a:endParaRPr lang="tr-TR" sz="1200" dirty="0"/>
          </a:p>
        </p:txBody>
      </p:sp>
      <p:sp>
        <p:nvSpPr>
          <p:cNvPr id="11" name="10 Yuvarlatılmış Dikdörtgen"/>
          <p:cNvSpPr/>
          <p:nvPr/>
        </p:nvSpPr>
        <p:spPr>
          <a:xfrm>
            <a:off x="7022123" y="2731476"/>
            <a:ext cx="1828800" cy="269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Belge Kayıt Numarası</a:t>
            </a:r>
            <a:endParaRPr lang="tr-TR" sz="1200" dirty="0"/>
          </a:p>
        </p:txBody>
      </p:sp>
      <p:sp>
        <p:nvSpPr>
          <p:cNvPr id="9" name="8 Yuvarlatılmış Dikdörtgen"/>
          <p:cNvSpPr/>
          <p:nvPr/>
        </p:nvSpPr>
        <p:spPr>
          <a:xfrm>
            <a:off x="1301262" y="2860431"/>
            <a:ext cx="3153507"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Türkiye Cumhuriyeti Devlet Teşkilatı Numarası</a:t>
            </a:r>
            <a:endParaRPr lang="tr-TR" sz="1200" dirty="0"/>
          </a:p>
        </p:txBody>
      </p:sp>
      <p:sp>
        <p:nvSpPr>
          <p:cNvPr id="13" name="12 Sol Ayraç"/>
          <p:cNvSpPr/>
          <p:nvPr/>
        </p:nvSpPr>
        <p:spPr>
          <a:xfrm rot="5400000">
            <a:off x="6693877" y="3130065"/>
            <a:ext cx="222738" cy="1090246"/>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5" name="14 Düz Ok Bağlayıcısı"/>
          <p:cNvCxnSpPr>
            <a:stCxn id="11" idx="2"/>
          </p:cNvCxnSpPr>
          <p:nvPr/>
        </p:nvCxnSpPr>
        <p:spPr>
          <a:xfrm rot="5400000">
            <a:off x="7197970" y="2836984"/>
            <a:ext cx="574430" cy="902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Düz Ok Bağlayıcısı"/>
          <p:cNvCxnSpPr/>
          <p:nvPr/>
        </p:nvCxnSpPr>
        <p:spPr>
          <a:xfrm rot="16200000" flipH="1">
            <a:off x="5615355" y="3118342"/>
            <a:ext cx="375136" cy="2579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Düz Ok Bağlayıcısı"/>
          <p:cNvCxnSpPr/>
          <p:nvPr/>
        </p:nvCxnSpPr>
        <p:spPr>
          <a:xfrm>
            <a:off x="3622431" y="3176954"/>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Yuvarlatılmış Dikdörtgen"/>
          <p:cNvSpPr/>
          <p:nvPr/>
        </p:nvSpPr>
        <p:spPr>
          <a:xfrm>
            <a:off x="4278924" y="5111262"/>
            <a:ext cx="2239108" cy="375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t>Birim Evrak Bölümü Kayıt Numarası</a:t>
            </a:r>
            <a:endParaRPr lang="tr-TR" sz="1200" dirty="0"/>
          </a:p>
        </p:txBody>
      </p:sp>
      <p:sp>
        <p:nvSpPr>
          <p:cNvPr id="23" name="22 Yuvarlatılmış Dikdörtgen"/>
          <p:cNvSpPr/>
          <p:nvPr/>
        </p:nvSpPr>
        <p:spPr>
          <a:xfrm>
            <a:off x="7373815" y="5134708"/>
            <a:ext cx="2180493" cy="363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Genel Evrak Bölümü Kayıt Numarası</a:t>
            </a:r>
            <a:endParaRPr lang="tr-TR" sz="1400" dirty="0"/>
          </a:p>
        </p:txBody>
      </p:sp>
      <p:cxnSp>
        <p:nvCxnSpPr>
          <p:cNvPr id="25" name="24 Düz Ok Bağlayıcısı"/>
          <p:cNvCxnSpPr>
            <a:stCxn id="22" idx="0"/>
          </p:cNvCxnSpPr>
          <p:nvPr/>
        </p:nvCxnSpPr>
        <p:spPr>
          <a:xfrm rot="5400000" flipH="1" flipV="1">
            <a:off x="5547947" y="4281855"/>
            <a:ext cx="679939" cy="978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Düz Ok Bağlayıcısı"/>
          <p:cNvCxnSpPr/>
          <p:nvPr/>
        </p:nvCxnSpPr>
        <p:spPr>
          <a:xfrm rot="10800000">
            <a:off x="7221418" y="4407879"/>
            <a:ext cx="1008183" cy="738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Elektronik ortamda güvenli elektronik imza ile hazırlanan belgelerde tarih bilgisine belge üst verisinde veya belge üzerinde yer verilir. Belge üzerinde bulunan güvenli elektronik imzaların uzun vadeli doğrulamaya imkan verecek nitelikte olması ve bu imzalarda zaman damgası bulunması zorunludur. Belgenin en son yetkili tarafından güvenli elektronik imza ile imzalandığı zamanı gösteren zaman damgadaki tarih bilgisi belge tarihi olarak esas alınır.</a:t>
            </a:r>
          </a:p>
        </p:txBody>
      </p:sp>
    </p:spTree>
    <p:extLst>
      <p:ext uri="{BB962C8B-B14F-4D97-AF65-F5344CB8AC3E}">
        <p14:creationId xmlns:p14="http://schemas.microsoft.com/office/powerpoint/2010/main" xmlns="" val="75249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Bu Yönetmeliğin amacı; El yazısıyla atılan imza ile fiziksel ortamda veya güvenli elektronik imza kullanılarak elektronik ortamda yapılan resmi yazışmalara ilişkin kuralları belirlemek ve bilgi, belge veya doküman alışverişinin hızlı ve güvenli bir biçimde yürütülmesini sağlamaktır.</a:t>
            </a:r>
          </a:p>
          <a:p>
            <a:pPr algn="just"/>
            <a:endParaRPr lang="tr-TR" sz="2400" dirty="0" smtClean="0"/>
          </a:p>
          <a:p>
            <a:pPr algn="just"/>
            <a:r>
              <a:rPr lang="tr-TR" sz="2400" dirty="0" smtClean="0"/>
              <a:t>Belge: Herhangi bir bireysel işlemin, kurumsal fonksiyonun veya kurumsal işlemin yerine getirilmesi için alınmış ya da idare tarafından hazırlanmış; içerik, ilişki ve formatı ile ait olduğu fonksiyon veya işlem için delil teşkil ederek aidiyet zincirini muhafaza eden, el yazısı ya da güvenli elektronik imza ile imzalanmış ve EBYS ya da kurumsal belge kayıt sistemleri içinde kayıt altına alınmış her türlü kayıtlı bilgi veya dokümanı,</a:t>
            </a:r>
          </a:p>
          <a:p>
            <a:pPr algn="just"/>
            <a:endParaRPr lang="tr-TR" dirty="0" smtClean="0"/>
          </a:p>
        </p:txBody>
      </p:sp>
    </p:spTree>
    <p:extLst>
      <p:ext uri="{BB962C8B-B14F-4D97-AF65-F5344CB8AC3E}">
        <p14:creationId xmlns:p14="http://schemas.microsoft.com/office/powerpoint/2010/main" xmlns="" val="3315070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KONU</a:t>
            </a:r>
          </a:p>
          <a:p>
            <a:endParaRPr lang="tr-TR" b="1" dirty="0" smtClean="0"/>
          </a:p>
          <a:p>
            <a:pPr algn="just"/>
            <a:r>
              <a:rPr lang="tr-TR" b="1" dirty="0" smtClean="0"/>
              <a:t>MADDE 11- </a:t>
            </a:r>
            <a:r>
              <a:rPr lang="tr-TR" dirty="0" smtClean="0"/>
              <a:t>(1) "Konu:" yan başlığı, "Sayı:" yan başlığının bir alt satırına yazılır. Belgenin konusu, yazı alanının dikey orta hizasını geçmeyecek biçimde kelimelerin baş harfleri büyük olarak ve sonuna herhangi bir noktalama işareti konulmaksızın yazılır (Örnek 2). Konu bir satırı geçerse ikinci satır "Konu:" yan başlığının altı boş bırakılarak yazılır.</a:t>
            </a:r>
          </a:p>
          <a:p>
            <a:pPr algn="just"/>
            <a:endParaRPr lang="tr-TR" dirty="0"/>
          </a:p>
        </p:txBody>
      </p:sp>
    </p:spTree>
    <p:extLst>
      <p:ext uri="{BB962C8B-B14F-4D97-AF65-F5344CB8AC3E}">
        <p14:creationId xmlns:p14="http://schemas.microsoft.com/office/powerpoint/2010/main" xmlns="" val="3001822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MUHATAP</a:t>
            </a:r>
          </a:p>
          <a:p>
            <a:endParaRPr lang="tr-TR" dirty="0" smtClean="0"/>
          </a:p>
          <a:p>
            <a:pPr algn="just"/>
            <a:r>
              <a:rPr lang="tr-TR" b="1" dirty="0" smtClean="0"/>
              <a:t>MADDE 12- </a:t>
            </a:r>
            <a:r>
              <a:rPr lang="tr-TR" dirty="0" smtClean="0"/>
              <a:t>(1) Muhatap, belgenin gönderildiği idareyi ya da kişiyi belirtir. Bu bölüm konunun son satırından itibaren, belgenin uzunluğuna göre iki ila dört satır boşluk bırakılarak ve sayfa ortalanarak yazılır.</a:t>
            </a:r>
          </a:p>
        </p:txBody>
      </p:sp>
    </p:spTree>
    <p:extLst>
      <p:ext uri="{BB962C8B-B14F-4D97-AF65-F5344CB8AC3E}">
        <p14:creationId xmlns:p14="http://schemas.microsoft.com/office/powerpoint/2010/main" xmlns="" val="1784731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Muhatabın idare ya da özel hukuk tüzel kişisi olması durumunda adı büyük harflerle yazılır. Muhatap idarenin adının yazımında </a:t>
            </a:r>
            <a:r>
              <a:rPr lang="tr-TR" dirty="0" err="1" smtClean="0"/>
              <a:t>DETSİS'te</a:t>
            </a:r>
            <a:r>
              <a:rPr lang="tr-TR" dirty="0" smtClean="0"/>
              <a:t> yer alan kayıtlar esas alınır. İhtiyaç duyulması halinde muhataba ilişkin birim adı bilgileri parantez içinde ilk harfleri büyük diğerleri küçük harflerle bir alt satıra yazılır. Başbakan yardımcısını muhatap belgelerde önce "BAŞBAKAN YARDIMCILIĞINA" ibaresi yazılır, bir alt satırda ise parantez içinde "Sayın" ibaresinden sonra başbakan yardımcısının adı ilk harfi büyük diğerleri küçük, soyadı ise büyük harflerle yazılır (Örnek 3)</a:t>
            </a:r>
          </a:p>
        </p:txBody>
      </p:sp>
    </p:spTree>
    <p:extLst>
      <p:ext uri="{BB962C8B-B14F-4D97-AF65-F5344CB8AC3E}">
        <p14:creationId xmlns:p14="http://schemas.microsoft.com/office/powerpoint/2010/main" xmlns="" val="3859236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211015"/>
            <a:ext cx="10515600" cy="5965948"/>
          </a:xfrm>
        </p:spPr>
        <p:txBody>
          <a:bodyPr>
            <a:normAutofit fontScale="92500" lnSpcReduction="10000"/>
          </a:bodyPr>
          <a:lstStyle/>
          <a:p>
            <a:pPr algn="ctr">
              <a:buNone/>
            </a:pPr>
            <a:r>
              <a:rPr lang="tr-TR" sz="2000" b="1" dirty="0" smtClean="0"/>
              <a:t>                                                                MUHATAP ÖRNEKLERİ                                                          </a:t>
            </a:r>
            <a:r>
              <a:rPr lang="tr-TR" sz="1900" dirty="0" smtClean="0"/>
              <a:t>ÖRNEK -3</a:t>
            </a:r>
          </a:p>
          <a:p>
            <a:pPr>
              <a:buNone/>
            </a:pPr>
            <a:r>
              <a:rPr lang="tr-TR" sz="2000" dirty="0" smtClean="0"/>
              <a:t>İdare Biriminin Belirtilmemesi Durumu  :</a:t>
            </a:r>
          </a:p>
          <a:p>
            <a:pPr algn="ctr">
              <a:buNone/>
            </a:pPr>
            <a:r>
              <a:rPr lang="tr-TR" sz="2000" dirty="0" smtClean="0"/>
              <a:t>BAŞBAKANLIĞA</a:t>
            </a:r>
          </a:p>
          <a:p>
            <a:pPr algn="ctr">
              <a:buNone/>
            </a:pPr>
            <a:r>
              <a:rPr lang="tr-TR" sz="2000" u="sng" dirty="0" smtClean="0">
                <a:solidFill>
                  <a:schemeClr val="bg1"/>
                </a:solidFill>
              </a:rPr>
              <a:t>.</a:t>
            </a:r>
            <a:r>
              <a:rPr lang="tr-TR" sz="2000" u="sng" dirty="0" smtClean="0"/>
              <a:t>                              </a:t>
            </a:r>
            <a:r>
              <a:rPr lang="tr-TR" sz="2000" u="sng" dirty="0" smtClean="0">
                <a:solidFill>
                  <a:schemeClr val="bg1"/>
                </a:solidFill>
              </a:rPr>
              <a:t>.</a:t>
            </a:r>
            <a:endParaRPr lang="tr-TR" sz="2000" dirty="0" smtClean="0">
              <a:solidFill>
                <a:schemeClr val="bg1"/>
              </a:solidFill>
            </a:endParaRPr>
          </a:p>
          <a:p>
            <a:pPr algn="ctr">
              <a:buNone/>
            </a:pPr>
            <a:r>
              <a:rPr lang="tr-TR" sz="1800" dirty="0" smtClean="0"/>
              <a:t>ADALET BAKANLIĞINA</a:t>
            </a:r>
          </a:p>
          <a:p>
            <a:pPr algn="ctr">
              <a:buNone/>
            </a:pPr>
            <a:r>
              <a:rPr lang="tr-TR" sz="1800" u="sng" dirty="0" smtClean="0">
                <a:solidFill>
                  <a:schemeClr val="bg1"/>
                </a:solidFill>
              </a:rPr>
              <a:t>. </a:t>
            </a:r>
            <a:r>
              <a:rPr lang="tr-TR" sz="1800" u="sng" dirty="0" smtClean="0"/>
              <a:t>                               </a:t>
            </a:r>
            <a:r>
              <a:rPr lang="tr-TR" sz="1800" u="sng" dirty="0" smtClean="0">
                <a:solidFill>
                  <a:schemeClr val="bg1"/>
                </a:solidFill>
              </a:rPr>
              <a:t> .</a:t>
            </a:r>
          </a:p>
          <a:p>
            <a:pPr algn="ctr">
              <a:buNone/>
            </a:pPr>
            <a:r>
              <a:rPr lang="tr-TR" sz="1800" dirty="0" smtClean="0"/>
              <a:t>BAŞBAKAN YARDIMCILIĞINA</a:t>
            </a:r>
          </a:p>
          <a:p>
            <a:pPr algn="ctr">
              <a:buNone/>
            </a:pPr>
            <a:r>
              <a:rPr lang="tr-TR" sz="1800" dirty="0" smtClean="0"/>
              <a:t>(Sayın Adı Soyadı)</a:t>
            </a:r>
          </a:p>
          <a:p>
            <a:pPr>
              <a:buNone/>
            </a:pPr>
            <a:r>
              <a:rPr lang="tr-TR" sz="2000" dirty="0" smtClean="0"/>
              <a:t> İdare Biriminin Belirtilmemesi Durumu  :</a:t>
            </a:r>
          </a:p>
          <a:p>
            <a:pPr algn="ctr">
              <a:buNone/>
            </a:pPr>
            <a:r>
              <a:rPr lang="tr-TR" sz="1800" dirty="0" smtClean="0"/>
              <a:t> BAŞBAKANLIĞA</a:t>
            </a:r>
          </a:p>
          <a:p>
            <a:pPr algn="ctr">
              <a:buNone/>
            </a:pPr>
            <a:r>
              <a:rPr lang="tr-TR" sz="1800" dirty="0" smtClean="0"/>
              <a:t>(Dış İlişkiler Başkanlığı )</a:t>
            </a:r>
          </a:p>
          <a:p>
            <a:pPr algn="ctr">
              <a:buNone/>
            </a:pPr>
            <a:r>
              <a:rPr lang="tr-TR" sz="1800" u="sng" dirty="0" smtClean="0">
                <a:solidFill>
                  <a:schemeClr val="bg1"/>
                </a:solidFill>
              </a:rPr>
              <a:t>.</a:t>
            </a:r>
            <a:r>
              <a:rPr lang="tr-TR" sz="1800" u="sng" dirty="0" smtClean="0"/>
              <a:t>                              </a:t>
            </a:r>
            <a:r>
              <a:rPr lang="tr-TR" sz="1800" u="sng" dirty="0" smtClean="0">
                <a:solidFill>
                  <a:schemeClr val="bg1"/>
                </a:solidFill>
              </a:rPr>
              <a:t>.</a:t>
            </a:r>
            <a:endParaRPr lang="tr-TR" sz="1800" dirty="0" smtClean="0">
              <a:solidFill>
                <a:schemeClr val="bg1"/>
              </a:solidFill>
            </a:endParaRPr>
          </a:p>
          <a:p>
            <a:pPr algn="ctr">
              <a:buNone/>
            </a:pPr>
            <a:r>
              <a:rPr lang="tr-TR" sz="1800" dirty="0" smtClean="0"/>
              <a:t>İÇİŞLERİ BAKANLIĞINA</a:t>
            </a:r>
          </a:p>
          <a:p>
            <a:pPr algn="ctr">
              <a:buNone/>
            </a:pPr>
            <a:r>
              <a:rPr lang="tr-TR" sz="1800" dirty="0" smtClean="0"/>
              <a:t>(Mahalli İdareler Genel Müdürlüğü)</a:t>
            </a:r>
          </a:p>
          <a:p>
            <a:pPr algn="ctr">
              <a:buNone/>
            </a:pPr>
            <a:r>
              <a:rPr lang="tr-TR" sz="1800" u="sng" dirty="0" smtClean="0">
                <a:solidFill>
                  <a:schemeClr val="bg1"/>
                </a:solidFill>
              </a:rPr>
              <a:t>. </a:t>
            </a:r>
            <a:r>
              <a:rPr lang="tr-TR" sz="1800" u="sng" dirty="0" smtClean="0"/>
              <a:t>                               </a:t>
            </a:r>
            <a:r>
              <a:rPr lang="tr-TR" sz="1800" u="sng" dirty="0" smtClean="0">
                <a:solidFill>
                  <a:schemeClr val="bg1"/>
                </a:solidFill>
              </a:rPr>
              <a:t> .</a:t>
            </a:r>
          </a:p>
          <a:p>
            <a:pPr algn="ctr">
              <a:buNone/>
            </a:pPr>
            <a:r>
              <a:rPr lang="tr-TR" sz="1800" dirty="0" smtClean="0"/>
              <a:t>ANKARA VALİLİĞİNE</a:t>
            </a:r>
          </a:p>
          <a:p>
            <a:pPr algn="ctr">
              <a:buNone/>
            </a:pPr>
            <a:r>
              <a:rPr lang="tr-TR" sz="1800" dirty="0" smtClean="0"/>
              <a:t>(İl Sağlık Müdürlüğü)</a:t>
            </a:r>
          </a:p>
          <a:p>
            <a:pPr>
              <a:buNone/>
            </a:pP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İdare dışına gönderilen belgelerde, gerekiyorsa belgenin gideceği yerin adresi, muhatap satırının altına satır ortalanarak, ilk harfleri büyük diğerleri küçük harflerle yazılır. Adres bilgisi, uzun olması halinde birden fazla satıra yazılabilir. Muhatap gerçek kişi ise muhatap bölümüne "Sayın" kelimesinden sonra muhatabın adı ilk harfi büyük diğerleri küçük harflerle, soyadı ise büyük harflerle yazılır (Örnek 4).</a:t>
            </a:r>
          </a:p>
          <a:p>
            <a:pPr algn="just"/>
            <a:endParaRPr lang="tr-TR" dirty="0" smtClean="0"/>
          </a:p>
          <a:p>
            <a:pPr algn="just"/>
            <a:r>
              <a:rPr lang="tr-TR" dirty="0" smtClean="0"/>
              <a:t>İdare tarafından gerekli </a:t>
            </a:r>
            <a:r>
              <a:rPr lang="tr-TR" dirty="0" err="1" smtClean="0"/>
              <a:t>görüldüp</a:t>
            </a:r>
            <a:r>
              <a:rPr lang="tr-TR" dirty="0" smtClean="0"/>
              <a:t> hallerde dağıtımlı belgelerin muhatap bölümüne "DAĞITIM YERLERİNE" ibaresi yazılabilir (Örnek 14).</a:t>
            </a:r>
          </a:p>
          <a:p>
            <a:pPr algn="just"/>
            <a:endParaRPr lang="tr-TR" dirty="0" smtClean="0"/>
          </a:p>
        </p:txBody>
      </p:sp>
    </p:spTree>
    <p:extLst>
      <p:ext uri="{BB962C8B-B14F-4D97-AF65-F5344CB8AC3E}">
        <p14:creationId xmlns:p14="http://schemas.microsoft.com/office/powerpoint/2010/main" xmlns="" val="421963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293077"/>
            <a:ext cx="10515600" cy="5883886"/>
          </a:xfrm>
        </p:spPr>
        <p:txBody>
          <a:bodyPr>
            <a:normAutofit/>
          </a:bodyPr>
          <a:lstStyle/>
          <a:p>
            <a:r>
              <a:rPr lang="tr-TR" sz="2400" u="sng" dirty="0" smtClean="0"/>
              <a:t>Muhatabın Gerçek Kişi Olması Durumu :</a:t>
            </a:r>
            <a:r>
              <a:rPr lang="tr-TR" sz="2400" dirty="0" smtClean="0"/>
              <a:t>					</a:t>
            </a:r>
            <a:r>
              <a:rPr lang="tr-TR" sz="2000" dirty="0" smtClean="0"/>
              <a:t>ÖRNEK-4</a:t>
            </a:r>
            <a:endParaRPr lang="tr-TR" sz="2000" u="sng" dirty="0" smtClean="0"/>
          </a:p>
          <a:p>
            <a:endParaRPr lang="tr-TR" sz="2400" u="sng" dirty="0" smtClean="0"/>
          </a:p>
          <a:p>
            <a:pPr algn="ctr">
              <a:buNone/>
            </a:pPr>
            <a:r>
              <a:rPr lang="tr-TR" sz="2400" dirty="0" smtClean="0"/>
              <a:t>Sayın Adı SOYADI</a:t>
            </a:r>
          </a:p>
          <a:p>
            <a:pPr algn="ctr">
              <a:buNone/>
            </a:pPr>
            <a:r>
              <a:rPr lang="tr-TR" sz="2400" dirty="0" smtClean="0"/>
              <a:t>Türk Dil Kurumu Başkanı </a:t>
            </a:r>
          </a:p>
          <a:p>
            <a:pPr algn="ctr">
              <a:buNone/>
            </a:pPr>
            <a:endParaRPr lang="tr-TR" sz="2400" dirty="0" smtClean="0"/>
          </a:p>
          <a:p>
            <a:pPr algn="ctr">
              <a:buNone/>
            </a:pPr>
            <a:endParaRPr lang="tr-TR" sz="2400" dirty="0" smtClean="0"/>
          </a:p>
          <a:p>
            <a:pPr algn="ctr">
              <a:buNone/>
            </a:pPr>
            <a:r>
              <a:rPr lang="tr-TR" sz="2400" dirty="0" smtClean="0"/>
              <a:t> Sayın Adı SOYADI</a:t>
            </a:r>
          </a:p>
          <a:p>
            <a:pPr algn="ctr">
              <a:buNone/>
            </a:pPr>
            <a:r>
              <a:rPr lang="tr-TR" sz="2400" dirty="0" smtClean="0"/>
              <a:t>Erzurum Mah. 1324 Sok. N:27/13</a:t>
            </a:r>
          </a:p>
          <a:p>
            <a:pPr algn="ctr">
              <a:buNone/>
            </a:pPr>
            <a:r>
              <a:rPr lang="tr-TR" sz="2400" dirty="0" smtClean="0"/>
              <a:t>06555 Cebeci /ANKARA </a:t>
            </a:r>
          </a:p>
          <a:p>
            <a:pPr algn="ctr">
              <a:buNone/>
            </a:pPr>
            <a:endParaRPr lang="tr-TR" sz="2400" u="sng" dirty="0"/>
          </a:p>
        </p:txBody>
      </p:sp>
      <p:cxnSp>
        <p:nvCxnSpPr>
          <p:cNvPr id="5" name="4 Düz Bağlayıcı"/>
          <p:cNvCxnSpPr/>
          <p:nvPr/>
        </p:nvCxnSpPr>
        <p:spPr>
          <a:xfrm>
            <a:off x="4994031" y="2790092"/>
            <a:ext cx="213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lum bright="-9000" contrast="-26000"/>
          </a:blip>
          <a:srcRect/>
          <a:stretch>
            <a:fillRect/>
          </a:stretch>
        </p:blipFill>
        <p:spPr bwMode="auto">
          <a:xfrm rot="10800000">
            <a:off x="0" y="0"/>
            <a:ext cx="12192000" cy="6555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0" y="1825625"/>
            <a:ext cx="12192000"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Bağlı, ilgili veya ilişkili idarelere gönderilecek belgeler doğrudan o </a:t>
            </a:r>
            <a:r>
              <a:rPr lang="tr-TR" dirty="0" err="1" smtClean="0"/>
              <a:t>idareyegönderilebilir</a:t>
            </a:r>
            <a:r>
              <a:rPr lang="tr-TR" dirty="0" smtClean="0"/>
              <a:t> (Örnek 5). Ancak, ilgili başbakan yardımcısının ya da bakanlığın bilgi sahibi olmasının gerekli görüldüğü durumlarda belge, söz konusu başbakan yardımcısı ya da bakanlık aracılığıyla gönderilir.</a:t>
            </a:r>
          </a:p>
          <a:p>
            <a:pPr algn="just">
              <a:buNone/>
            </a:pPr>
            <a:endParaRPr lang="tr-TR" dirty="0" smtClean="0"/>
          </a:p>
          <a:p>
            <a:pPr algn="just"/>
            <a:r>
              <a:rPr lang="tr-TR" dirty="0" smtClean="0"/>
              <a:t>İdare tarafından gerekli görüldüğü  hallerde dağıtımlı belgelerin muhatap bölümüne "DAĞITIM YERLERİNE" ibaresi yazılabilir (Örnek 14).</a:t>
            </a:r>
          </a:p>
          <a:p>
            <a:pPr algn="just">
              <a:buNone/>
            </a:pPr>
            <a:endParaRPr lang="tr-TR" dirty="0" smtClean="0"/>
          </a:p>
        </p:txBody>
      </p:sp>
    </p:spTree>
    <p:extLst>
      <p:ext uri="{BB962C8B-B14F-4D97-AF65-F5344CB8AC3E}">
        <p14:creationId xmlns:p14="http://schemas.microsoft.com/office/powerpoint/2010/main" xmlns="" val="2552931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lum bright="-21000"/>
          </a:blip>
          <a:srcRect/>
          <a:stretch>
            <a:fillRect/>
          </a:stretch>
        </p:blipFill>
        <p:spPr bwMode="auto">
          <a:xfrm>
            <a:off x="103031" y="167424"/>
            <a:ext cx="12088969" cy="669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idx="1"/>
          </p:nvPr>
        </p:nvPicPr>
        <p:blipFill>
          <a:blip r:embed="rId2" cstate="print"/>
          <a:srcRect/>
          <a:stretch>
            <a:fillRect/>
          </a:stretch>
        </p:blipFill>
        <p:spPr bwMode="auto">
          <a:xfrm>
            <a:off x="0" y="185588"/>
            <a:ext cx="11758411" cy="6672412"/>
          </a:xfrm>
          <a:prstGeom prst="rect">
            <a:avLst/>
          </a:prstGeom>
          <a:noFill/>
          <a:ln w="9525">
            <a:noFill/>
            <a:miter lim="800000"/>
            <a:headEnd/>
            <a:tailEnd/>
          </a:ln>
          <a:effectLst/>
        </p:spPr>
      </p:pic>
      <p:pic>
        <p:nvPicPr>
          <p:cNvPr id="4" name="Picture 3"/>
          <p:cNvPicPr>
            <a:picLocks noChangeAspect="1" noChangeArrowheads="1"/>
          </p:cNvPicPr>
          <p:nvPr/>
        </p:nvPicPr>
        <p:blipFill>
          <a:blip r:embed="rId2" cstate="print">
            <a:lum bright="-9000" contrast="-24000"/>
          </a:blip>
          <a:srcRect/>
          <a:stretch>
            <a:fillRect/>
          </a:stretch>
        </p:blipFill>
        <p:spPr bwMode="auto">
          <a:xfrm>
            <a:off x="377502" y="454915"/>
            <a:ext cx="10402784" cy="613375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Doküman: Kurumsal faaliyetlerin yerine getirilmesi amacıyla idare tarafından hazırlanan ya da toplanan her türlü bilgiyi,</a:t>
            </a:r>
          </a:p>
          <a:p>
            <a:pPr algn="just"/>
            <a:endParaRPr lang="tr-TR" sz="2400" dirty="0" smtClean="0"/>
          </a:p>
          <a:p>
            <a:pPr algn="just"/>
            <a:r>
              <a:rPr lang="tr-TR" sz="2400" dirty="0" smtClean="0"/>
              <a:t>ç) Elektronik Belge Yönetim Sistemi (EBYS): İdarelerin faaliyetlerini yerine getirirken oluşturdukları her türlü dokümantasyonun içerisinden idare faaliyetlerinin delili olabilecek belgelerin ayıklanarak bunların içerik, </a:t>
            </a:r>
            <a:r>
              <a:rPr lang="tr-TR" sz="2400" dirty="0" err="1" smtClean="0"/>
              <a:t>üstveri</a:t>
            </a:r>
            <a:r>
              <a:rPr lang="tr-TR" sz="2400" dirty="0" smtClean="0"/>
              <a:t>, format ve ilişkisel özelliklerini koruyan, belgelerin ait olduğu fonksiyon veya işlem için delil teşkil eden ve aidiyet zinciri içerisindeki yönetimini elektronik ortamda sağlayan sistemi,</a:t>
            </a:r>
          </a:p>
          <a:p>
            <a:endParaRPr lang="tr-TR" sz="2400" dirty="0" smtClean="0"/>
          </a:p>
        </p:txBody>
      </p:sp>
    </p:spTree>
    <p:extLst>
      <p:ext uri="{BB962C8B-B14F-4D97-AF65-F5344CB8AC3E}">
        <p14:creationId xmlns:p14="http://schemas.microsoft.com/office/powerpoint/2010/main" xmlns="" val="1017091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İLGİ</a:t>
            </a:r>
          </a:p>
          <a:p>
            <a:r>
              <a:rPr lang="tr-TR" sz="2400" b="1" dirty="0" smtClean="0"/>
              <a:t>MADDE 13-</a:t>
            </a:r>
            <a:r>
              <a:rPr lang="tr-TR" sz="2400" dirty="0" smtClean="0"/>
              <a:t> "İlgi" yan başlığı, muhatap bölümünün son satırından itibaren iki satır boşluk bırakılarak ve yazı alanının solundan başlanarak yazılır (Örnek 6)</a:t>
            </a:r>
          </a:p>
          <a:p>
            <a:endParaRPr lang="tr-TR" sz="2400" dirty="0" smtClean="0"/>
          </a:p>
          <a:p>
            <a:r>
              <a:rPr lang="tr-TR" sz="2400" dirty="0" smtClean="0"/>
              <a:t>"Sayı", "Konu" ve "İlgi" yan başlıklarından sonra kullanılan iki nokta ":" işareti aynı hizada yazılır (Örnek 6)</a:t>
            </a:r>
          </a:p>
          <a:p>
            <a:endParaRPr lang="tr-TR" sz="2400" dirty="0" smtClean="0"/>
          </a:p>
          <a:p>
            <a:r>
              <a:rPr lang="tr-TR" sz="2400" dirty="0" smtClean="0"/>
              <a:t>İlgide yer alan bilgiler bir satırı geçerse, devamı "İlgi" yan başlığının ve sıralamayı gösteren harflerin altı boş bırakılarak alt satıra yazılır (Örnek 6)</a:t>
            </a:r>
          </a:p>
          <a:p>
            <a:r>
              <a:rPr lang="tr-TR" sz="2400" dirty="0" smtClean="0"/>
              <a:t>İlgide, "... tarihli ve ... sayılı ..." ibaresi kullanılır ve ilginin sonuna nokta işareti konulur (Örnek 6)</a:t>
            </a:r>
          </a:p>
          <a:p>
            <a:endParaRPr lang="tr-TR" sz="2400" dirty="0"/>
          </a:p>
        </p:txBody>
      </p:sp>
    </p:spTree>
    <p:extLst>
      <p:ext uri="{BB962C8B-B14F-4D97-AF65-F5344CB8AC3E}">
        <p14:creationId xmlns:p14="http://schemas.microsoft.com/office/powerpoint/2010/main" xmlns="" val="123778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699846"/>
            <a:ext cx="10941424" cy="474129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600" dirty="0" smtClean="0"/>
              <a:t>İlginin birden fazla olması durumunda, belgeler önceki tarihli olandan başlanarak tarih sırasına göre sıralanır. Sıralamada, Türk alfabesinde yer alan bütün küçük harfler, kendilerinden sonra kapama parantez işareti")" konularak kullanılır (Örnek 6).</a:t>
            </a:r>
          </a:p>
          <a:p>
            <a:pPr algn="just"/>
            <a:endParaRPr lang="tr-TR" sz="2000" dirty="0" smtClean="0"/>
          </a:p>
          <a:p>
            <a:pPr algn="just"/>
            <a:r>
              <a:rPr lang="tr-TR" sz="2600" dirty="0" smtClean="0"/>
              <a:t>İlgide, ilgi tutulan belgeyi gönderen idarenin adı ile belgenin tarihi ve sayısı belirtilir. Ancak ilgi tutulan belge, muhatap idarenin daha önce gönderdiği bir belge veya muhatap idareye daha önce gönderilen bir belge olması durumunda idare adı belirtilmez (Örnek 6)</a:t>
            </a:r>
          </a:p>
          <a:p>
            <a:pPr algn="just"/>
            <a:endParaRPr lang="tr-TR" sz="2600" dirty="0" smtClean="0"/>
          </a:p>
          <a:p>
            <a:pPr algn="just"/>
            <a:r>
              <a:rPr lang="tr-TR" sz="2400" dirty="0" smtClean="0"/>
              <a:t>İlgide belirtilen belge gerçek kişiden geliyorsa ilgi bölümü ".............. 'm ......... Tarihli başvurusu." biçiminde yazılır (Örnek 6).</a:t>
            </a:r>
            <a:endParaRPr lang="tr-TR" sz="2600" dirty="0" smtClean="0"/>
          </a:p>
          <a:p>
            <a:pPr algn="just">
              <a:buNone/>
            </a:pPr>
            <a:endParaRPr lang="tr-TR" sz="2000" dirty="0" smtClean="0"/>
          </a:p>
        </p:txBody>
      </p:sp>
    </p:spTree>
    <p:extLst>
      <p:ext uri="{BB962C8B-B14F-4D97-AF65-F5344CB8AC3E}">
        <p14:creationId xmlns:p14="http://schemas.microsoft.com/office/powerpoint/2010/main" xmlns="" val="2292557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lum bright="-16000" contrast="-12000"/>
          </a:blip>
          <a:srcRect/>
          <a:stretch>
            <a:fillRect/>
          </a:stretch>
        </p:blipFill>
        <p:spPr bwMode="auto">
          <a:xfrm>
            <a:off x="0" y="90152"/>
            <a:ext cx="12192000" cy="65125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5645"/>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p>
        </p:txBody>
      </p:sp>
      <p:sp>
        <p:nvSpPr>
          <p:cNvPr id="7" name="İçerik Yer Tutucusu 2"/>
          <p:cNvSpPr txBox="1">
            <a:spLocks/>
          </p:cNvSpPr>
          <p:nvPr/>
        </p:nvSpPr>
        <p:spPr>
          <a:xfrm>
            <a:off x="691662" y="1793631"/>
            <a:ext cx="11240362" cy="4799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Metin</a:t>
            </a:r>
          </a:p>
          <a:p>
            <a:r>
              <a:rPr lang="tr-TR" b="1" dirty="0" smtClean="0"/>
              <a:t>MADDE 14-</a:t>
            </a:r>
            <a:endParaRPr lang="tr-TR" dirty="0" smtClean="0"/>
          </a:p>
          <a:p>
            <a:pPr algn="just"/>
            <a:r>
              <a:rPr lang="tr-TR" dirty="0" smtClean="0"/>
              <a:t>İlgi ile metin başlangıcı arasında bir satır, ilgi yoksa belgenin muhatabı ile metin başlangıcı arasında iki satır boşluk bulunur (Örnek 7).</a:t>
            </a:r>
          </a:p>
          <a:p>
            <a:pPr algn="just"/>
            <a:endParaRPr lang="tr-TR" dirty="0" smtClean="0"/>
          </a:p>
          <a:p>
            <a:pPr algn="just"/>
            <a:r>
              <a:rPr lang="tr-TR" dirty="0" smtClean="0"/>
              <a:t>Metindeki kelime aralarında ve noktalama işaretlerinden sonra bir karakter boşluk bırakılır. Noktalama işaretleri kendinden önce gelen harfe bitişik yazılır.</a:t>
            </a:r>
          </a:p>
          <a:p>
            <a:endParaRPr lang="tr-TR" dirty="0"/>
          </a:p>
        </p:txBody>
      </p:sp>
    </p:spTree>
    <p:extLst>
      <p:ext uri="{BB962C8B-B14F-4D97-AF65-F5344CB8AC3E}">
        <p14:creationId xmlns:p14="http://schemas.microsoft.com/office/powerpoint/2010/main" xmlns="" val="94088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cstate="print">
            <a:lum bright="-12000" contrast="-14000"/>
          </a:blip>
          <a:srcRect/>
          <a:stretch>
            <a:fillRect/>
          </a:stretch>
        </p:blipFill>
        <p:spPr bwMode="auto">
          <a:xfrm>
            <a:off x="0" y="141668"/>
            <a:ext cx="12192000" cy="6434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Birden fazla sayfa tutan üst yazılarda sayı, tarih, konu, muhatap ve ilgi bilgilerine sadece ilk sayfada; imza, ek, dağıtım ve iletişim bilgilerine ise sadece son sayfada yer verilir (Örnek 8).</a:t>
            </a:r>
          </a:p>
          <a:p>
            <a:pPr algn="just"/>
            <a:r>
              <a:rPr lang="tr-TR" dirty="0" smtClean="0"/>
              <a:t>Belge, Türk Dil Kurumu tarafından hazırlanan Yazım Kılavuzu ve Türkçe Sözlük esas alınarak dil bilgisi kurallarına göre anlamlı ve özlü olarak yazılır. Belge içinde zorunlu olmadıkça yabancı kelimeye yer verilmez, verildiği durumda ise parantez içinde anlamı belirtilir. </a:t>
            </a:r>
            <a:endParaRPr lang="tr-TR" dirty="0"/>
          </a:p>
        </p:txBody>
      </p:sp>
    </p:spTree>
    <p:extLst>
      <p:ext uri="{BB962C8B-B14F-4D97-AF65-F5344CB8AC3E}">
        <p14:creationId xmlns:p14="http://schemas.microsoft.com/office/powerpoint/2010/main" xmlns="" val="3338590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cstate="print">
            <a:lum bright="-31000" contrast="-12000"/>
          </a:blip>
          <a:srcRect/>
          <a:stretch>
            <a:fillRect/>
          </a:stretch>
        </p:blipFill>
        <p:spPr bwMode="auto">
          <a:xfrm>
            <a:off x="0" y="280988"/>
            <a:ext cx="12191999" cy="6577012"/>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lum bright="-12000" contrast="-31000"/>
          </a:blip>
          <a:srcRect/>
          <a:stretch>
            <a:fillRect/>
          </a:stretch>
        </p:blipFill>
        <p:spPr bwMode="auto">
          <a:xfrm>
            <a:off x="103031" y="361771"/>
            <a:ext cx="12088969" cy="6236012"/>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Yazışma yapan makamlar arasındaki hiyerarşi yönünden, alt makamlara "Rica ederim.", üst ve aynı düzeydeki makamlara "Arz ederim." ibaresiyle bitirilir.</a:t>
            </a:r>
          </a:p>
          <a:p>
            <a:endParaRPr lang="tr-TR" dirty="0" smtClean="0"/>
          </a:p>
          <a:p>
            <a:r>
              <a:rPr lang="tr-TR" dirty="0" smtClean="0"/>
              <a:t>Üst, </a:t>
            </a:r>
            <a:r>
              <a:rPr lang="tr-TR" dirty="0" err="1" smtClean="0"/>
              <a:t>aym</a:t>
            </a:r>
            <a:r>
              <a:rPr lang="tr-TR" dirty="0" smtClean="0"/>
              <a:t> düzey ve alt makamlara birlikte dağıtımlı olarak yapılan yazışmalarda "Arz ve rica ederim." ibaresiyle bitirilir.</a:t>
            </a:r>
          </a:p>
          <a:p>
            <a:endParaRPr lang="tr-TR" dirty="0" smtClean="0"/>
          </a:p>
          <a:p>
            <a:r>
              <a:rPr lang="tr-TR" dirty="0" smtClean="0"/>
              <a:t>Gerçek kişileri muhatap yazışmalarda "Saygılarımla.", "İyi dileklerimle." veya "Bilgilerinize sunulur." ibareleriyle bitirilebilir.</a:t>
            </a:r>
            <a:endParaRPr lang="tr-TR" dirty="0"/>
          </a:p>
        </p:txBody>
      </p:sp>
    </p:spTree>
    <p:extLst>
      <p:ext uri="{BB962C8B-B14F-4D97-AF65-F5344CB8AC3E}">
        <p14:creationId xmlns:p14="http://schemas.microsoft.com/office/powerpoint/2010/main" xmlns="" val="1585744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İMZA</a:t>
            </a:r>
          </a:p>
          <a:p>
            <a:pPr algn="just"/>
            <a:r>
              <a:rPr lang="tr-TR" dirty="0" smtClean="0"/>
              <a:t>Makam sahibinin adı, soyadı ve bunların altına unvanı yazı alanının en sağma ortalanarak yazılır (Örnek 8). İmza, ad ve soyadın üzerinde bırakılan boşluğa atılır.</a:t>
            </a:r>
          </a:p>
          <a:p>
            <a:endParaRPr lang="tr-TR" dirty="0" smtClean="0"/>
          </a:p>
          <a:p>
            <a:pPr algn="just"/>
            <a:r>
              <a:rPr lang="tr-TR" dirty="0" smtClean="0"/>
              <a:t>Belgeyi imzalayanın adı ilk harfi büyük diğerleri küçük, soyadı ise büyük harflerle yazılır. Unvan, ad ve soyadı altına ilk harfleri büyük diğerleri küçük harflerle yazılır.</a:t>
            </a:r>
            <a:endParaRPr lang="tr-TR" dirty="0"/>
          </a:p>
        </p:txBody>
      </p:sp>
    </p:spTree>
    <p:extLst>
      <p:ext uri="{BB962C8B-B14F-4D97-AF65-F5344CB8AC3E}">
        <p14:creationId xmlns:p14="http://schemas.microsoft.com/office/powerpoint/2010/main" xmlns="" val="202232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r>
              <a:rPr lang="tr-TR" sz="2200" b="1" dirty="0" smtClean="0"/>
              <a:t>RESMİ YAZIŞMALARDA UYGULANACAK USUL VE ESASLAR HAKKINDA YÖNETMELİK</a:t>
            </a:r>
            <a:endParaRPr lang="tr-TR" sz="22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smtClean="0"/>
              <a:t>Elektronik imza: </a:t>
            </a:r>
            <a:r>
              <a:rPr lang="tr-TR" sz="2400" dirty="0" smtClean="0"/>
              <a:t>Başka bir elektronik veriye eklenen veya elektronik veriyle mantıksal bağlantısı bulunan ve kimlik doğrulama amacıyla kullanılan elektronik veriyi,</a:t>
            </a:r>
          </a:p>
          <a:p>
            <a:pPr algn="just"/>
            <a:endParaRPr lang="tr-TR" sz="2400" dirty="0" smtClean="0"/>
          </a:p>
          <a:p>
            <a:pPr algn="just"/>
            <a:r>
              <a:rPr lang="tr-TR" sz="2400" b="1" dirty="0" smtClean="0"/>
              <a:t>Elektronik onay:</a:t>
            </a:r>
            <a:r>
              <a:rPr lang="tr-TR" sz="2400" dirty="0" smtClean="0"/>
              <a:t> Güvenli elektronik imza kullanılmayan durumlarda paraf yerine geçecek kaydın elektronik ortamda alınmasını,</a:t>
            </a:r>
          </a:p>
          <a:p>
            <a:pPr algn="just"/>
            <a:endParaRPr lang="tr-TR" sz="2400" dirty="0" smtClean="0"/>
          </a:p>
          <a:p>
            <a:pPr algn="just"/>
            <a:r>
              <a:rPr lang="tr-TR" sz="2400" b="1" dirty="0" smtClean="0"/>
              <a:t>Elektronik ortam: </a:t>
            </a:r>
            <a:r>
              <a:rPr lang="tr-TR" sz="2400" dirty="0" smtClean="0"/>
              <a:t>EBYS ya da kurumsal belge kayıt sistemleri içerisinde bilgi, belge veya dokümanların hazırlandığı ve kayıtlı olduğu her türlü bilgi ve iletişim teknolojisi araçlarım,</a:t>
            </a:r>
          </a:p>
          <a:p>
            <a:endParaRPr lang="tr-TR" dirty="0" smtClean="0"/>
          </a:p>
        </p:txBody>
      </p:sp>
    </p:spTree>
    <p:extLst>
      <p:ext uri="{BB962C8B-B14F-4D97-AF65-F5344CB8AC3E}">
        <p14:creationId xmlns:p14="http://schemas.microsoft.com/office/powerpoint/2010/main" xmlns="" val="6156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Belgeyi, imza yetkisi devredilen makam imzaladığında, imzalayanın adı ve soyadı birinci satıra, yetki devreden makamı gösteren "Başbakan a.", "Bakan a", "Müsteşar a.", "Vali a.", "Belediye Başkam a." veya "Rektör a." biçimindeki ibare ikinci satıra, imzalayan makamın unvanı ise üçüncü satıra yazılır (Örnek 9).</a:t>
            </a:r>
          </a:p>
          <a:p>
            <a:pPr algn="just"/>
            <a:endParaRPr lang="tr-TR" dirty="0" smtClean="0"/>
          </a:p>
          <a:p>
            <a:pPr algn="just"/>
            <a:r>
              <a:rPr lang="tr-TR" dirty="0" smtClean="0"/>
              <a:t>Belge vekaleten imzalandığında, imzalayanın adı ve soyadı birinci satıra, vekalet olunan makam "Müsteşar V.", "Vali V.", "Belediye Başkanı V." veya "Rektör V." biçiminde ikinci satıra yazılır (Örnek 9).</a:t>
            </a:r>
          </a:p>
          <a:p>
            <a:pPr algn="just"/>
            <a:endParaRPr lang="tr-TR" dirty="0"/>
          </a:p>
        </p:txBody>
      </p:sp>
    </p:spTree>
    <p:extLst>
      <p:ext uri="{BB962C8B-B14F-4D97-AF65-F5344CB8AC3E}">
        <p14:creationId xmlns:p14="http://schemas.microsoft.com/office/powerpoint/2010/main" xmlns="" val="4076783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lum bright="-24000" contrast="-24000"/>
          </a:blip>
          <a:srcRect/>
          <a:stretch>
            <a:fillRect/>
          </a:stretch>
        </p:blipFill>
        <p:spPr bwMode="auto">
          <a:xfrm>
            <a:off x="-1159100" y="0"/>
            <a:ext cx="13351099" cy="67209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Belgenin iki yetkili tarafından imzalanması durumunda üst unvan sahibinin adı, soyadı, unvanı ve imzası sağda yer alır. (Örnek 10).</a:t>
            </a:r>
          </a:p>
          <a:p>
            <a:pPr algn="just"/>
            <a:endParaRPr lang="tr-TR" sz="2400" dirty="0" smtClean="0"/>
          </a:p>
          <a:p>
            <a:pPr algn="just"/>
            <a:r>
              <a:rPr lang="tr-TR" sz="2400" dirty="0" smtClean="0"/>
              <a:t>Fiziksel ortamda rapor ya da benzeri bir belgenin hazırlanması halinde belgenin son sayfası imza sahibi ya da imza sahipleri tarafından imzalanır. Son sayfadan önceki sayfalar ise imza sahibi ya da imza sahipleri tarafından imzalanır ya da paraflanır. Gerekli görülmesi halinde sayfalar ayrıca en az bir kişisel mühürle veya idare mührüyle mühürlenir. İmza, paraf veya mühür metin bölümünün okunmasını engellemeyecek şekilde sayfada yer alır.</a:t>
            </a:r>
          </a:p>
        </p:txBody>
      </p:sp>
    </p:spTree>
    <p:extLst>
      <p:ext uri="{BB962C8B-B14F-4D97-AF65-F5344CB8AC3E}">
        <p14:creationId xmlns:p14="http://schemas.microsoft.com/office/powerpoint/2010/main" xmlns="" val="552632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cstate="print">
            <a:lum bright="-31000" contrast="-12000"/>
          </a:blip>
          <a:srcRect/>
          <a:stretch>
            <a:fillRect/>
          </a:stretch>
        </p:blipFill>
        <p:spPr bwMode="auto">
          <a:xfrm>
            <a:off x="0" y="103031"/>
            <a:ext cx="12191999" cy="675496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Üst yazıya ilişkin olarak idare tarafından hazırlanan ve yedinci fıkrada belirtilenler haricindeki ekler, imza sahibi ya da imza sahiplerinden en az biri tarafından imzalanır ya da paraflanır veyahut paraf zincirinde yer alanların en az biri tarafından paraflanır. </a:t>
            </a:r>
          </a:p>
          <a:p>
            <a:pPr algn="just"/>
            <a:endParaRPr lang="tr-TR" dirty="0" smtClean="0"/>
          </a:p>
          <a:p>
            <a:pPr algn="just"/>
            <a:r>
              <a:rPr lang="tr-TR" dirty="0" smtClean="0"/>
              <a:t>Fiziksel ortamda hazırlanan dağıtımlı belgelerde nüshaların her biri ilgili makam tarafından imzalanabileceği gibi, imzalanan bir nüsha 26 </a:t>
            </a:r>
            <a:r>
              <a:rPr lang="tr-TR" dirty="0" err="1" smtClean="0"/>
              <a:t>ncı</a:t>
            </a:r>
            <a:r>
              <a:rPr lang="tr-TR" dirty="0" smtClean="0"/>
              <a:t> maddedeki usule göre çoğaltılarak da muhataplara gönderilebilir.</a:t>
            </a:r>
          </a:p>
          <a:p>
            <a:pPr>
              <a:buNone/>
            </a:pPr>
            <a:endParaRPr lang="tr-TR" dirty="0"/>
          </a:p>
        </p:txBody>
      </p:sp>
    </p:spTree>
    <p:extLst>
      <p:ext uri="{BB962C8B-B14F-4D97-AF65-F5344CB8AC3E}">
        <p14:creationId xmlns:p14="http://schemas.microsoft.com/office/powerpoint/2010/main" xmlns="" val="225727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270457" y="1825625"/>
            <a:ext cx="11809926"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Ek</a:t>
            </a:r>
          </a:p>
          <a:p>
            <a:pPr algn="just"/>
            <a:r>
              <a:rPr lang="tr-TR" b="1" dirty="0" smtClean="0"/>
              <a:t>MADDE 16- </a:t>
            </a:r>
            <a:r>
              <a:rPr lang="tr-TR" dirty="0" smtClean="0"/>
              <a:t> </a:t>
            </a:r>
            <a:r>
              <a:rPr lang="tr-TR" sz="2400" dirty="0" smtClean="0"/>
              <a:t>Belgede ek olması halinde "Ek:" başlığı imza bölümünden sonra uygun satır boşluğu bırakılarak ve yazı alanının solundan başlanarak yazılır.</a:t>
            </a:r>
          </a:p>
          <a:p>
            <a:pPr algn="just"/>
            <a:endParaRPr lang="tr-TR" sz="2400" dirty="0" smtClean="0"/>
          </a:p>
          <a:p>
            <a:pPr algn="just"/>
            <a:r>
              <a:rPr lang="tr-TR" sz="2400" dirty="0" smtClean="0"/>
              <a:t>Birden fazla ek olması durumunda eklerin üzerinde ek numarası yazı alanının sağ üst köşesinde belirtilir.</a:t>
            </a:r>
          </a:p>
          <a:p>
            <a:pPr algn="just">
              <a:buNone/>
            </a:pPr>
            <a:r>
              <a:rPr lang="tr-TR" sz="2400" dirty="0" smtClean="0"/>
              <a:t> </a:t>
            </a:r>
          </a:p>
          <a:p>
            <a:pPr algn="just"/>
            <a:r>
              <a:rPr lang="tr-TR" sz="2400" dirty="0" smtClean="0"/>
              <a:t>Güvenlik gerekçesiyle, teknik veya benzeri nedenlerle üst yazıyla birlikte gönderilemeyen veya alınamayan belge ekleri üst yazıyla ilişkilendirilmek suretiyle üst yazıdan ayrı olarak gönderilebilir veya alınabilir. Söz konusu nedenlerle alınan belge ekleri üst yazıyla ilişkilendirilmek şartıyla üst yazıdan ayrı olarak muhafaza edilebilir.</a:t>
            </a:r>
          </a:p>
          <a:p>
            <a:pPr>
              <a:buNone/>
            </a:pPr>
            <a:endParaRPr lang="tr-TR" dirty="0"/>
          </a:p>
        </p:txBody>
      </p:sp>
    </p:spTree>
    <p:extLst>
      <p:ext uri="{BB962C8B-B14F-4D97-AF65-F5344CB8AC3E}">
        <p14:creationId xmlns:p14="http://schemas.microsoft.com/office/powerpoint/2010/main" xmlns="" val="3627067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231820" y="1825625"/>
            <a:ext cx="11960180"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Dağıtım</a:t>
            </a:r>
          </a:p>
          <a:p>
            <a:endParaRPr lang="tr-TR" b="1" dirty="0" smtClean="0"/>
          </a:p>
          <a:p>
            <a:pPr algn="just"/>
            <a:r>
              <a:rPr lang="tr-TR" sz="2400" b="1" dirty="0" smtClean="0"/>
              <a:t>MADDE 17- </a:t>
            </a:r>
            <a:r>
              <a:rPr lang="tr-TR" sz="2400" dirty="0" smtClean="0"/>
              <a:t>Belgenin gereğini yerine getirme durumunda olanlar "Gereği:" kısmına, belgenin içeriği hakkında bilgi sahibi olması istenenler ise "Bilgi:" kısmına yazılır. "Gereği:" kısmı "Dağıtım:" başlığının altına, "Bilgi:" kısmı ise "Gereği:" kısmı ile aynı satıra ve yazı alanının ortasına doğru yazılır. "Bilgi:" kısmı yoksa muhatap adları doğrudan "Dağıtım:" başlığının altına yazılır (Örnek 13).</a:t>
            </a:r>
          </a:p>
          <a:p>
            <a:pPr algn="just"/>
            <a:endParaRPr lang="tr-TR" sz="2400" dirty="0" smtClean="0"/>
          </a:p>
          <a:p>
            <a:pPr algn="just"/>
            <a:r>
              <a:rPr lang="tr-TR" sz="2400" dirty="0" smtClean="0"/>
              <a:t>Dağıtımlı belgeler dağıtım bölümünde belirtilen muhataplara gönderilir. Dağıtım bölümü yazı alanına sığmayacak kadar uzunsa ayrı bir sayfada "DAĞITIM LİSTESİ" başlığı altında gösterilir ve üst yazıya eklenir (Örnek 14).</a:t>
            </a:r>
          </a:p>
        </p:txBody>
      </p:sp>
    </p:spTree>
    <p:extLst>
      <p:ext uri="{BB962C8B-B14F-4D97-AF65-F5344CB8AC3E}">
        <p14:creationId xmlns:p14="http://schemas.microsoft.com/office/powerpoint/2010/main" xmlns="" val="1390250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idx="1"/>
          </p:nvPr>
        </p:nvPicPr>
        <p:blipFill>
          <a:blip r:embed="rId2" cstate="print">
            <a:lum bright="-19000" contrast="-20000"/>
          </a:blip>
          <a:srcRect/>
          <a:stretch>
            <a:fillRect/>
          </a:stretch>
        </p:blipFill>
        <p:spPr bwMode="auto">
          <a:xfrm>
            <a:off x="0" y="155709"/>
            <a:ext cx="12192000" cy="648335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idx="1"/>
          </p:nvPr>
        </p:nvPicPr>
        <p:blipFill>
          <a:blip r:embed="rId2" cstate="print">
            <a:lum bright="-18000" contrast="-19000"/>
          </a:blip>
          <a:srcRect/>
          <a:stretch>
            <a:fillRect/>
          </a:stretch>
        </p:blipFill>
        <p:spPr bwMode="auto">
          <a:xfrm>
            <a:off x="1" y="304800"/>
            <a:ext cx="12192000" cy="6369132"/>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b="1" dirty="0" smtClean="0"/>
              <a:t>                                                           </a:t>
            </a:r>
            <a:r>
              <a:rPr lang="tr-TR" b="1" u="sng" dirty="0" smtClean="0"/>
              <a:t>Olur:</a:t>
            </a:r>
          </a:p>
          <a:p>
            <a:pPr algn="just"/>
            <a:r>
              <a:rPr lang="tr-TR" sz="2400" dirty="0" smtClean="0"/>
              <a:t>MADDE 18- Makam oluru alınan belgeler ilgili birim tarafından teklif edilir ve oluru alınan makam tarafından el yazısı ya da güvenli elektronik imza ile imzalanır.</a:t>
            </a:r>
          </a:p>
          <a:p>
            <a:pPr algn="just"/>
            <a:endParaRPr lang="tr-TR" sz="2400" dirty="0" smtClean="0"/>
          </a:p>
          <a:p>
            <a:pPr algn="just"/>
            <a:r>
              <a:rPr lang="tr-TR" sz="2400" dirty="0" smtClean="0"/>
              <a:t>Belge olur için makama sunulurken imza bölümünden sonra uygun boş satır bırakılarak yazı alanının ortasına büyük harflerle "OLUR" yazılır. "OLUR" ibaresinden sonra tarih ve imza için uygun boş satır bırakılarak imzalayanın adı ilk harfi büyük diğerleri küçük, soyadı büyük ve bir alt satıra da unvanı ilk harfleri büyük diğerleri küçük harflerle ortalanarak yazılır (Örnek 15).</a:t>
            </a:r>
          </a:p>
          <a:p>
            <a:pPr algn="just"/>
            <a:endParaRPr lang="tr-TR" dirty="0"/>
          </a:p>
        </p:txBody>
      </p:sp>
    </p:spTree>
    <p:extLst>
      <p:ext uri="{BB962C8B-B14F-4D97-AF65-F5344CB8AC3E}">
        <p14:creationId xmlns:p14="http://schemas.microsoft.com/office/powerpoint/2010/main" xmlns="" val="114779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smtClean="0"/>
              <a:t>Elektronik sertifika hizmet sağlayıcısı: </a:t>
            </a:r>
            <a:r>
              <a:rPr lang="tr-TR" sz="2400" dirty="0" smtClean="0"/>
              <a:t>15/1/2004 tarihli ve 5070 sayılı Elektronik İmza Kanununa uygun şekilde elektronik sertifika, zaman damgası ve elektronik imzalarla ilgili hizmetleri sağlayan idareler ile gerçek veya özel hukuk tüzel kişilerini,</a:t>
            </a:r>
          </a:p>
          <a:p>
            <a:pPr algn="just"/>
            <a:endParaRPr lang="tr-TR" sz="2400" dirty="0" smtClean="0"/>
          </a:p>
          <a:p>
            <a:pPr algn="just"/>
            <a:r>
              <a:rPr lang="tr-TR" sz="2400" b="1" dirty="0" smtClean="0"/>
              <a:t>Elektronik veri: </a:t>
            </a:r>
            <a:r>
              <a:rPr lang="tr-TR" sz="2400" dirty="0" smtClean="0"/>
              <a:t>Elektronik, optik veya benzeri yollarla üretilen, taşman veya saklanan kayıtları,</a:t>
            </a:r>
          </a:p>
          <a:p>
            <a:pPr algn="just"/>
            <a:endParaRPr lang="tr-TR" sz="2400" dirty="0" smtClean="0"/>
          </a:p>
          <a:p>
            <a:pPr algn="just"/>
            <a:r>
              <a:rPr lang="tr-TR" sz="2400" b="1" dirty="0" smtClean="0"/>
              <a:t>e-Yazışma Teknik Rehberi: </a:t>
            </a:r>
            <a:r>
              <a:rPr lang="tr-TR" sz="2400" dirty="0" smtClean="0"/>
              <a:t>Elektronik ortamda yapılacak resmi yazışmalar kapsamında oluşturulan belgelerin yapısı, formatı, imzalama ve şifreleme mekanizmaları gibi teknik hususları tanımlayan ve Başbakanlığın uygun görüşü alınarak Kalkınma Bakanlığı tarafından yayımlanan rehberi,</a:t>
            </a:r>
          </a:p>
          <a:p>
            <a:pPr>
              <a:buNone/>
            </a:pPr>
            <a:endParaRPr lang="tr-TR" dirty="0"/>
          </a:p>
        </p:txBody>
      </p:sp>
    </p:spTree>
    <p:extLst>
      <p:ext uri="{BB962C8B-B14F-4D97-AF65-F5344CB8AC3E}">
        <p14:creationId xmlns:p14="http://schemas.microsoft.com/office/powerpoint/2010/main" xmlns="" val="4152441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endParaRPr lang="tr-TR"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smtClean="0"/>
              <a:t>                                                    </a:t>
            </a:r>
            <a:r>
              <a:rPr lang="tr-TR" u="sng" dirty="0" smtClean="0"/>
              <a:t>Paraf;</a:t>
            </a:r>
          </a:p>
          <a:p>
            <a:pPr algn="just"/>
            <a:r>
              <a:rPr lang="tr-TR" dirty="0" smtClean="0"/>
              <a:t>Belgenin paraf bölümünde tarih, unvan, ad ve soyadı belirtilir.</a:t>
            </a:r>
          </a:p>
          <a:p>
            <a:pPr algn="just"/>
            <a:r>
              <a:rPr lang="tr-TR" dirty="0" smtClean="0"/>
              <a:t>Elektronik ortamda hazırlanan belgelerde paraf, güvenli elektronik imza ile atılır.</a:t>
            </a:r>
          </a:p>
          <a:p>
            <a:pPr algn="just"/>
            <a:r>
              <a:rPr lang="tr-TR" dirty="0" smtClean="0"/>
              <a:t>Onaylar </a:t>
            </a:r>
            <a:r>
              <a:rPr lang="tr-TR" dirty="0" err="1" smtClean="0"/>
              <a:t>EBYS'nin</a:t>
            </a:r>
            <a:r>
              <a:rPr lang="tr-TR" dirty="0" smtClean="0"/>
              <a:t> günlük raporlarında (</a:t>
            </a:r>
            <a:r>
              <a:rPr lang="tr-TR" dirty="0" err="1" smtClean="0"/>
              <a:t>log</a:t>
            </a:r>
            <a:r>
              <a:rPr lang="tr-TR" dirty="0" smtClean="0"/>
              <a:t>) kayıt altına alınır.</a:t>
            </a:r>
          </a:p>
          <a:p>
            <a:pPr algn="just"/>
            <a:r>
              <a:rPr lang="tr-TR" dirty="0" smtClean="0"/>
              <a:t> Ancak günlük raporların saklama süresi ilişkili olduğu belgelerin saklama süresinden daha kısa olamaz.</a:t>
            </a:r>
            <a:endParaRPr lang="tr-TR" dirty="0"/>
          </a:p>
        </p:txBody>
      </p:sp>
    </p:spTree>
    <p:extLst>
      <p:ext uri="{BB962C8B-B14F-4D97-AF65-F5344CB8AC3E}">
        <p14:creationId xmlns:p14="http://schemas.microsoft.com/office/powerpoint/2010/main" xmlns="" val="2582930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rmAutofit fontScale="90000"/>
          </a:bodyPr>
          <a:lstStyle/>
          <a:p>
            <a:endParaRPr lang="tr-TR"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Koordinasyon</a:t>
            </a:r>
          </a:p>
          <a:p>
            <a:pPr algn="just"/>
            <a:r>
              <a:rPr lang="tr-TR" sz="2400" b="1" dirty="0" smtClean="0"/>
              <a:t>MADDE 20- </a:t>
            </a:r>
            <a:r>
              <a:rPr lang="tr-TR" sz="2400" dirty="0" smtClean="0"/>
              <a:t>İdare içinde birden fazla birimin iş birliği ile hazırlanan ve üst makama sunulan belgelerde, belgeyi hazırlayan birime ait paraf bölümünden sonra bir satır boşluk bırakılarak "Koordinasyon:" yazılır ve iş birliğine dahil olan ilgililerin unvanları, adları ve soyadları paraf bölümündeki biçime uygun olarak düzenlenir (Örnek 19).</a:t>
            </a:r>
          </a:p>
          <a:p>
            <a:pPr algn="just"/>
            <a:endParaRPr lang="tr-TR" sz="2400" b="1" dirty="0" smtClean="0"/>
          </a:p>
          <a:p>
            <a:pPr algn="just"/>
            <a:r>
              <a:rPr lang="tr-TR" sz="2400" b="1" dirty="0" smtClean="0"/>
              <a:t>İletişim bilgileri</a:t>
            </a:r>
          </a:p>
          <a:p>
            <a:pPr algn="just"/>
            <a:r>
              <a:rPr lang="tr-TR" sz="2400" b="1" dirty="0" smtClean="0"/>
              <a:t>MADDE 21-</a:t>
            </a:r>
            <a:r>
              <a:rPr lang="tr-TR" sz="2400" dirty="0" smtClean="0"/>
              <a:t> İletişim bilgileri; belgeyi gönderen idarenin adresi, posta kodu, telefon ve faks numarası, e-posta adresi, internet adresi ile bilgi alınacak kişinin adı, soyadı, unvanı ve telefon numarasını içerecek şekilde sayfa sonuna yazılır ve çizgi ile ayrılır (Örnek 20).</a:t>
            </a:r>
          </a:p>
          <a:p>
            <a:pPr algn="just"/>
            <a:endParaRPr lang="tr-TR" sz="2400" dirty="0"/>
          </a:p>
        </p:txBody>
      </p:sp>
    </p:spTree>
    <p:extLst>
      <p:ext uri="{BB962C8B-B14F-4D97-AF65-F5344CB8AC3E}">
        <p14:creationId xmlns:p14="http://schemas.microsoft.com/office/powerpoint/2010/main" xmlns="" val="1204791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cstate="print">
            <a:lum bright="-16000" contrast="-24000"/>
          </a:blip>
          <a:srcRect/>
          <a:stretch>
            <a:fillRect/>
          </a:stretch>
        </p:blipFill>
        <p:spPr bwMode="auto">
          <a:xfrm>
            <a:off x="-1352282" y="0"/>
            <a:ext cx="13544282" cy="6858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idx="1"/>
          </p:nvPr>
        </p:nvPicPr>
        <p:blipFill>
          <a:blip r:embed="rId2" cstate="print">
            <a:lum bright="-14000" contrast="-14000"/>
          </a:blip>
          <a:srcRect/>
          <a:stretch>
            <a:fillRect/>
          </a:stretch>
        </p:blipFill>
        <p:spPr bwMode="auto">
          <a:xfrm>
            <a:off x="0" y="328246"/>
            <a:ext cx="12191999" cy="6178062"/>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b="1" dirty="0" smtClean="0"/>
              <a:t>                                         Süreli yazışmalar:</a:t>
            </a:r>
          </a:p>
          <a:p>
            <a:r>
              <a:rPr lang="tr-TR" sz="2400" b="1" dirty="0" smtClean="0"/>
              <a:t>MADDE 23-</a:t>
            </a:r>
            <a:r>
              <a:rPr lang="tr-TR" sz="2400" dirty="0" smtClean="0"/>
              <a:t> Süreli resmi yazışmalarda "ACELE" veya "GÜNLÜDÜR" ibaresine yer verilir. "GÜNLÜDÜR" ibaresi taşıyan belgelere cevap verilmesi gereken süre ya da tarih metin içinde belirtilir.</a:t>
            </a:r>
          </a:p>
          <a:p>
            <a:r>
              <a:rPr lang="tr-TR" sz="2400" dirty="0" smtClean="0"/>
              <a:t>"ACELE" ibaresi taşıyan belgeye derhal ve süratle, "GÜNLÜDÜR" ibaresi taşıyan belgeye belgede belirtilen süre içinde cevap verilir.</a:t>
            </a:r>
          </a:p>
          <a:p>
            <a:r>
              <a:rPr lang="tr-TR" sz="2400" dirty="0" smtClean="0"/>
              <a:t>Süreli belgelerde "ACELE" veya "GÜNLÜDÜR" ibaresi yazı alanının sağ üst köşesinde kırmızı renkli olarak belirtilir. Elektronik ortamda hazırlanan süreli belgelerde "ACELE" veya "GÜNLÜDÜR" ibaresine belge </a:t>
            </a:r>
            <a:r>
              <a:rPr lang="tr-TR" sz="2400" dirty="0" err="1" smtClean="0"/>
              <a:t>üstverisinde</a:t>
            </a:r>
            <a:r>
              <a:rPr lang="tr-TR" sz="2400" dirty="0" smtClean="0"/>
              <a:t> de yer verilir. Birden fazla sayfalı belgelerde "ACELE" veya "GÜNLÜDÜR" ibaresi sadece birinci sayfada belirtilir.</a:t>
            </a:r>
          </a:p>
          <a:p>
            <a:r>
              <a:rPr lang="tr-TR" sz="2400" dirty="0" smtClean="0"/>
              <a:t> (Örnek 8)</a:t>
            </a:r>
          </a:p>
        </p:txBody>
      </p:sp>
    </p:spTree>
    <p:extLst>
      <p:ext uri="{BB962C8B-B14F-4D97-AF65-F5344CB8AC3E}">
        <p14:creationId xmlns:p14="http://schemas.microsoft.com/office/powerpoint/2010/main" xmlns="" val="2373524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Belgenin Çoğaltılması</a:t>
            </a:r>
          </a:p>
          <a:p>
            <a:pPr algn="just"/>
            <a:r>
              <a:rPr lang="tr-TR" sz="2400" b="1" dirty="0" smtClean="0"/>
              <a:t>MADDE 26- </a:t>
            </a:r>
            <a:r>
              <a:rPr lang="tr-TR" sz="2400" dirty="0" smtClean="0"/>
              <a:t>Fiziksel ortamda hazırlanan ve gizlilik derecesi taşımayan bir belgeden örnek çıkartılması halinde, örneğin uygun bir yerine "ASLİ GİBİDİR" ibaresi konulur ve idarece yetkilendirilmiş görevli tarafından ad, soyadı, unvan ve tarih belirtilmek </a:t>
            </a:r>
            <a:r>
              <a:rPr lang="tr-TR" sz="2400" dirty="0" err="1" smtClean="0"/>
              <a:t>suretivle</a:t>
            </a:r>
            <a:r>
              <a:rPr lang="tr-TR" sz="2400" dirty="0" smtClean="0"/>
              <a:t> imzalanır. Bu şekilde çoğaltılan belge, asıl belge gibi kabul edilir.</a:t>
            </a:r>
          </a:p>
          <a:p>
            <a:pPr algn="just"/>
            <a:endParaRPr lang="tr-TR" sz="2400" dirty="0" smtClean="0"/>
          </a:p>
          <a:p>
            <a:pPr algn="just"/>
            <a:r>
              <a:rPr lang="tr-TR" sz="2400" dirty="0" smtClean="0"/>
              <a:t>Güvenli elektronik imza ile imzalanarak hazırlanmış bir belgeden çıktı alınmasına ihtiyaç duyulması halinde bu işlem sadece idarece yetkilendirilmiş görevli tarafından gerçekleştirilir. Çıktının uygun bir yerine "BELGENİN ASLI ELEKTRONİK İMZALIDIR ibaresi konulur. Tarih ve sayı bilgileri EBYS aracılığı ile belge çıktısı </a:t>
            </a:r>
            <a:r>
              <a:rPr lang="tr-TR" sz="2400" dirty="0" err="1" smtClean="0"/>
              <a:t>üzerme</a:t>
            </a:r>
            <a:r>
              <a:rPr lang="tr-TR" sz="2400" dirty="0" smtClean="0"/>
              <a:t> yazdırılır</a:t>
            </a:r>
            <a:endParaRPr lang="tr-TR" dirty="0"/>
          </a:p>
        </p:txBody>
      </p:sp>
    </p:spTree>
    <p:extLst>
      <p:ext uri="{BB962C8B-B14F-4D97-AF65-F5344CB8AC3E}">
        <p14:creationId xmlns:p14="http://schemas.microsoft.com/office/powerpoint/2010/main" xmlns="" val="215313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Bu Yönetmeliğin Üçüncü Bölümünde belirtilen unsurlara çıktı üzerinde yer verilememesi durumunda, çıktı üzerinde yer almayan unsurlara belgenin </a:t>
            </a:r>
            <a:r>
              <a:rPr lang="tr-TR" sz="2400" dirty="0" err="1" smtClean="0"/>
              <a:t>üstveri</a:t>
            </a:r>
            <a:r>
              <a:rPr lang="tr-TR" sz="2400" dirty="0" smtClean="0"/>
              <a:t> çıktısında yer verilir. Hem belge çıktısında hem de </a:t>
            </a:r>
            <a:r>
              <a:rPr lang="tr-TR" sz="2400" dirty="0" err="1" smtClean="0"/>
              <a:t>üstveri</a:t>
            </a:r>
            <a:r>
              <a:rPr lang="tr-TR" sz="2400" dirty="0" smtClean="0"/>
              <a:t> çıktısında tarih ve sayı bilgilerine yer verilerek bu çıktıların birbiriyle ilişkilendirilmesi sağlanır. Söz konusu iliklendirmenin sağlanması amacıyla çıktılar üzerine herhangi bir ibarenin yazılması veya konulması durumunda yapılan ekleme idarece yetkilendirilmiş görevli tarafından paraflanır. Çıktı, idarece yetkilendirilmiş görevlinin adı, soyadı ve unvanı belirtilmek suretiyle imzalanır.</a:t>
            </a:r>
          </a:p>
          <a:p>
            <a:endParaRPr lang="tr-TR" dirty="0"/>
          </a:p>
        </p:txBody>
      </p:sp>
    </p:spTree>
    <p:extLst>
      <p:ext uri="{BB962C8B-B14F-4D97-AF65-F5344CB8AC3E}">
        <p14:creationId xmlns:p14="http://schemas.microsoft.com/office/powerpoint/2010/main" xmlns="" val="3461291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Belgenin fiziksel ortamda gönderilmesi ve alınması</a:t>
            </a:r>
          </a:p>
          <a:p>
            <a:pPr algn="just"/>
            <a:r>
              <a:rPr lang="tr-TR" sz="2400" b="1" dirty="0" smtClean="0"/>
              <a:t>MADDE 27- </a:t>
            </a:r>
            <a:r>
              <a:rPr lang="tr-TR" sz="2400" dirty="0" smtClean="0"/>
              <a:t>Gizlilik derecesi taşımayan ve fiziksel ortamda gönderilen belgenin başlık bilgisi, ihtiyaç duyulması halinde gönderen idarenin adres bilgisi, belgenin tarihi ve sayısı zarfın sol üst köşesine; muhatabın adı ve ihtiyaç duyulması halinde adres bilgisi zarfın ortasına yazılır. Varsa süre ve kişiye özel bilgisi </a:t>
            </a:r>
            <a:r>
              <a:rPr lang="tr-TR" sz="2400" dirty="0" smtClean="0">
                <a:solidFill>
                  <a:srgbClr val="FF0000"/>
                </a:solidFill>
              </a:rPr>
              <a:t>(ACELE, GÜNLÜDÜR, KİŞİYE ÖZEL), </a:t>
            </a:r>
            <a:r>
              <a:rPr lang="tr-TR" sz="2400" dirty="0" smtClean="0"/>
              <a:t>kişiye özel bilgisi üstte olmak üzere, zarfın sağ üst köşesinde kırmızı renkli büyük harflerle belirtilir (Örnek 21).</a:t>
            </a:r>
          </a:p>
          <a:p>
            <a:pPr algn="just"/>
            <a:r>
              <a:rPr lang="tr-TR" sz="2400" dirty="0" smtClean="0"/>
              <a:t>İdareye fiziksel ortamda gelen belge idare tarafından teslim alınır ve alındığı tarih ile belgeye ait </a:t>
            </a:r>
            <a:r>
              <a:rPr lang="tr-TR" sz="2400" dirty="0" err="1" smtClean="0"/>
              <a:t>üstveriler</a:t>
            </a:r>
            <a:r>
              <a:rPr lang="tr-TR" sz="2400" dirty="0" smtClean="0"/>
              <a:t> kaydedilir. Gerekli görülmesi halinde güvenli elektronik imza ile gelen belge çıktı alınarak da işleme konulur.</a:t>
            </a:r>
          </a:p>
          <a:p>
            <a:pPr algn="just"/>
            <a:endParaRPr lang="tr-TR" sz="2400" dirty="0" smtClean="0"/>
          </a:p>
        </p:txBody>
      </p:sp>
    </p:spTree>
    <p:extLst>
      <p:ext uri="{BB962C8B-B14F-4D97-AF65-F5344CB8AC3E}">
        <p14:creationId xmlns:p14="http://schemas.microsoft.com/office/powerpoint/2010/main" xmlns="" val="2006515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idx="1"/>
          </p:nvPr>
        </p:nvPicPr>
        <p:blipFill>
          <a:blip r:embed="rId2" cstate="print">
            <a:lum bright="-17000" contrast="-16000"/>
          </a:blip>
          <a:srcRect/>
          <a:stretch>
            <a:fillRect/>
          </a:stretch>
        </p:blipFill>
        <p:spPr bwMode="auto">
          <a:xfrm>
            <a:off x="90152" y="90152"/>
            <a:ext cx="12101848" cy="6767848"/>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İdareler, fiziksel ortamda alman belgeler için gelen evrak kaydında kullanacakları kaşede en az Örnek 22'de belirtilen unsurlara yer verirler. Kaşe üst yazının ilk sayfasının ön veya arka yüzüne basılır.</a:t>
            </a:r>
          </a:p>
          <a:p>
            <a:pPr algn="just"/>
            <a:endParaRPr lang="tr-TR" sz="2400" dirty="0" smtClean="0"/>
          </a:p>
          <a:p>
            <a:pPr algn="just"/>
            <a:r>
              <a:rPr lang="tr-TR" sz="2400" dirty="0" smtClean="0"/>
              <a:t>"</a:t>
            </a:r>
            <a:r>
              <a:rPr lang="tr-TR" sz="2400" dirty="0" smtClean="0">
                <a:solidFill>
                  <a:srgbClr val="FF0000"/>
                </a:solidFill>
              </a:rPr>
              <a:t>KİŞİYE ÖZEL</a:t>
            </a:r>
            <a:r>
              <a:rPr lang="tr-TR" sz="2400" dirty="0" smtClean="0"/>
              <a:t>" ibaresi taşıyan zarf veya belgeler açılmadan ilgiliye teslim edilmek üzere alınır. "</a:t>
            </a:r>
            <a:r>
              <a:rPr lang="tr-TR" sz="2400" dirty="0" smtClean="0">
                <a:solidFill>
                  <a:srgbClr val="FF0000"/>
                </a:solidFill>
              </a:rPr>
              <a:t>KİŞİYE ÖZEL" </a:t>
            </a:r>
            <a:r>
              <a:rPr lang="tr-TR" sz="2400" dirty="0" smtClean="0"/>
              <a:t>ibaresi taşıyan belge üzerinde yalnızca ilgili kişi tasarruf hakkına sahiptir ve ilgilinin talebi olmadan kayda alınmaz.</a:t>
            </a:r>
          </a:p>
          <a:p>
            <a:pPr algn="just"/>
            <a:endParaRPr lang="tr-TR" sz="2400" dirty="0" smtClean="0"/>
          </a:p>
          <a:p>
            <a:pPr algn="just"/>
            <a:r>
              <a:rPr lang="tr-TR" sz="2400" dirty="0" smtClean="0"/>
              <a:t>Kişiler tarafından idareye yazılan dilekçelerin: </a:t>
            </a:r>
            <a:r>
              <a:rPr lang="tr-TR" sz="2400" dirty="0" smtClean="0">
                <a:solidFill>
                  <a:srgbClr val="FF0000"/>
                </a:solidFill>
              </a:rPr>
              <a:t>"... arz ederim." şeklinde bitirilmemesi veya "... rica ederim." ibaresiyle ya da başka ibarelerle</a:t>
            </a:r>
            <a:r>
              <a:rPr lang="tr-TR" sz="2400" dirty="0" smtClean="0"/>
              <a:t> bitirilmesi dilekçenin işleme alınmasına engel değildir.</a:t>
            </a:r>
          </a:p>
        </p:txBody>
      </p:sp>
    </p:spTree>
    <p:extLst>
      <p:ext uri="{BB962C8B-B14F-4D97-AF65-F5344CB8AC3E}">
        <p14:creationId xmlns:p14="http://schemas.microsoft.com/office/powerpoint/2010/main" xmlns="" val="353458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smtClean="0"/>
              <a:t>Fiziksel ortam: </a:t>
            </a:r>
            <a:r>
              <a:rPr lang="tr-TR" sz="2400" dirty="0" smtClean="0"/>
              <a:t>Kağıt ortamında yapılan işlemleri,</a:t>
            </a:r>
          </a:p>
          <a:p>
            <a:pPr algn="just"/>
            <a:endParaRPr lang="tr-TR" sz="2400" dirty="0" smtClean="0"/>
          </a:p>
          <a:p>
            <a:pPr algn="just"/>
            <a:r>
              <a:rPr lang="tr-TR" sz="2400" b="1" dirty="0" smtClean="0"/>
              <a:t> Form: </a:t>
            </a:r>
            <a:r>
              <a:rPr lang="tr-TR" sz="2400" dirty="0" smtClean="0"/>
              <a:t>Biçimli belgeyi, </a:t>
            </a:r>
          </a:p>
          <a:p>
            <a:pPr algn="just"/>
            <a:endParaRPr lang="tr-TR" sz="2400" b="1" dirty="0" smtClean="0"/>
          </a:p>
          <a:p>
            <a:pPr algn="just"/>
            <a:r>
              <a:rPr lang="tr-TR" sz="2400" b="1" dirty="0" smtClean="0"/>
              <a:t> Format: </a:t>
            </a:r>
            <a:r>
              <a:rPr lang="tr-TR" sz="2400" dirty="0" smtClean="0"/>
              <a:t>Elektronik dosya türlerini,</a:t>
            </a:r>
          </a:p>
          <a:p>
            <a:pPr algn="just"/>
            <a:endParaRPr lang="tr-TR" sz="2400" dirty="0" smtClean="0"/>
          </a:p>
          <a:p>
            <a:pPr algn="just"/>
            <a:r>
              <a:rPr lang="tr-TR" sz="2400" b="1" dirty="0" smtClean="0"/>
              <a:t>Günlük rapor (</a:t>
            </a:r>
            <a:r>
              <a:rPr lang="tr-TR" sz="2400" b="1" dirty="0" err="1" smtClean="0"/>
              <a:t>log</a:t>
            </a:r>
            <a:r>
              <a:rPr lang="tr-TR" sz="2400" b="1" dirty="0" smtClean="0"/>
              <a:t>): </a:t>
            </a:r>
            <a:r>
              <a:rPr lang="tr-TR" sz="2400" dirty="0" err="1" smtClean="0"/>
              <a:t>EBYS'de</a:t>
            </a:r>
            <a:r>
              <a:rPr lang="tr-TR" sz="2400" dirty="0" smtClean="0"/>
              <a:t> yapılan ekleme, değiştirme, silme, arama, görüntüleme, gönderme ve alma gibi işlemlerin hangi EBYS elemanı üzerinde ve kimin tarafından gerçekleştirildiği ile işlemin gerçekleştirildiği tarih ve zaman bilgisini ihtiva eden kayıtları,</a:t>
            </a:r>
          </a:p>
          <a:p>
            <a:endParaRPr lang="tr-TR" sz="2400" dirty="0" smtClean="0"/>
          </a:p>
        </p:txBody>
      </p:sp>
    </p:spTree>
    <p:extLst>
      <p:ext uri="{BB962C8B-B14F-4D97-AF65-F5344CB8AC3E}">
        <p14:creationId xmlns:p14="http://schemas.microsoft.com/office/powerpoint/2010/main" xmlns="" val="6249962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lum bright="-16000" contrast="-16000"/>
          </a:blip>
          <a:srcRect/>
          <a:stretch>
            <a:fillRect/>
          </a:stretch>
        </p:blipFill>
        <p:spPr bwMode="auto">
          <a:xfrm>
            <a:off x="0" y="0"/>
            <a:ext cx="12178748" cy="6648342"/>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Belgenin elektronik ortamda gönderilmesi ve alınması</a:t>
            </a:r>
          </a:p>
          <a:p>
            <a:pPr algn="just"/>
            <a:r>
              <a:rPr lang="tr-TR" sz="2400" dirty="0" smtClean="0"/>
              <a:t>İdareler arasında resmi yazışma kapsamında iletilecek elektronik belgelerin oluşturulmasında e-Yazışma Teknik Rehberinde tanımlanan kurallara uyulması zorunludur. İdare, resmi yazışma kapsamında kendisine iletilen ve e-Yazışma Teknik Rehberine uygun şekilde oluşturulmuş belgeleri işleme koymakla yükümlüdür.</a:t>
            </a:r>
          </a:p>
          <a:p>
            <a:pPr algn="just"/>
            <a:endParaRPr lang="tr-TR" sz="2400" dirty="0" smtClean="0"/>
          </a:p>
          <a:p>
            <a:pPr algn="just"/>
            <a:r>
              <a:rPr lang="tr-TR" sz="2400" dirty="0" smtClean="0"/>
              <a:t>İdare, başka bir idareden kendisine resmi yazışma kapsamında iletilen ve e-Yazışma Teknik Rehberinde tanımlanan kurallara uygun şekilde hazırlanmamış bir belgeyi reddetme hakkına sahiptir. Bu durumda, kendisine iletilen belgeyi reddeden idare, gönderen idareye bu durumu sebepleriyle birlikte belgenin kendisine ulaştığı tarihi takip eden ikinci iş gününün sonuna kadar bildirir.</a:t>
            </a:r>
          </a:p>
          <a:p>
            <a:endParaRPr lang="tr-TR" dirty="0"/>
          </a:p>
        </p:txBody>
      </p:sp>
    </p:spTree>
    <p:extLst>
      <p:ext uri="{BB962C8B-B14F-4D97-AF65-F5344CB8AC3E}">
        <p14:creationId xmlns:p14="http://schemas.microsoft.com/office/powerpoint/2010/main" xmlns="" val="127565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t>Resmi yazışma kapsamında idare dışına gönderilen gizlilik derecesi taşımayan güvenli elektronik imza ile imzalanmış belgeler de gerekli hallerde elektronik olarak şifrelenir. Elektronik belgelerin şifrelenmesi işlemi e-Yazışma Teknik Rehberinde tanımlandığı şekilde yapılır. Kullanılacak şifreleme sertifikaları yetkili elektronik sertifika hizmet sağlayıcılarından temin edilir.</a:t>
            </a:r>
            <a:endParaRPr lang="tr-TR" dirty="0"/>
          </a:p>
        </p:txBody>
      </p:sp>
    </p:spTree>
    <p:extLst>
      <p:ext uri="{BB962C8B-B14F-4D97-AF65-F5344CB8AC3E}">
        <p14:creationId xmlns:p14="http://schemas.microsoft.com/office/powerpoint/2010/main" xmlns="" val="1603140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e-Yazışma Teknik Rehberinde tanımlanan şifreleme mekanizmasına uygun şekilde kendilerine şifreli belge iletilmesini isteyen idareler kendileri için elektronik şifreleme sertifikası temin eder. İdareler için oluşturulan elektronik şifreleme sertifikaları DETSIS üzerinden paylaşılır. İdareler, elektronik şifreleme sertifikasına sahip olması şartıyla diğer idarelerden resmi yazışma kapsamında kendilerine gönderilen ve e-Yazışma Teknik Rehberine uygun şekilde şifrelenmiş belgeleri kabul etmekle yükümlüdür. İdareler, karşılıklı olarak üzerinde anlaşmak koşuluyla, e-Yazışma Teknik Rehberinde tanımlanan şifreleme mekanizmasından farklı şifreleme mekanizmaları kullanabilir.</a:t>
            </a:r>
          </a:p>
        </p:txBody>
      </p:sp>
    </p:spTree>
    <p:extLst>
      <p:ext uri="{BB962C8B-B14F-4D97-AF65-F5344CB8AC3E}">
        <p14:creationId xmlns:p14="http://schemas.microsoft.com/office/powerpoint/2010/main" xmlns="" val="31371847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İdare, e-Yazışma Teknik Rehberinde tanımlandığı şekilde şifrelenerek kendisine gönderilen resmi yazışma kapsamındaki bir belgenin şifresini açamazsa veya belgenin şifresini açmakla birlikte belge içeriğinin e-Yazışma Teknik Rehberinde şifreleme mekanizması için tanımlanan özellikleri taşımadığını belirlerse bu belgeyi reddeder ve durumu şifreli belgenin kendisine ulaştığı günü takip eden ikinci iş gününün sonuna kadar, kendisine iletilen şifreli belgeyi tanımlayan bilgilerle birlikte, belgeyi gönderen idareye bildirir ve hem bu bildirimi hem de kendisine iletilen şifreli belgeyi kayıt altına alır. İdarenin bildirimde bulunmaması halinde, gönderilen şifreli belge açılmış, içeriğine erişilmiş ve bu belgenin e-Yazışma Teknik Rehberine uygun şekilde oluşturulduğu kabul edilmiş sayılır.</a:t>
            </a:r>
          </a:p>
        </p:txBody>
      </p:sp>
    </p:spTree>
    <p:extLst>
      <p:ext uri="{BB962C8B-B14F-4D97-AF65-F5344CB8AC3E}">
        <p14:creationId xmlns:p14="http://schemas.microsoft.com/office/powerpoint/2010/main" xmlns="" val="415604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smtClean="0"/>
              <a:t>Güvenli elektronik imzalı belgelerin gönderilmesi ve alınması işlemlerinin ilgili mevzuatla yetki verilmiş üçüncü bir taraf aracılığıyla kayıt altına alınarak yapılması esastır. Ancak, idareler arasında güvenli elektronik imzalı belgelerin gönderilmesi ve alınması işlemleri, taraflarca yapılacak anlaşmalar çerçevesinde ve kayıt altına alınmak kaydıyla başka bir iletim mekanizmasıyla da yapılabilir.</a:t>
            </a:r>
          </a:p>
          <a:p>
            <a:pPr algn="just"/>
            <a:endParaRPr lang="tr-TR" sz="2400" dirty="0" smtClean="0"/>
          </a:p>
          <a:p>
            <a:pPr algn="just"/>
            <a:r>
              <a:rPr lang="tr-TR" sz="2400" dirty="0" smtClean="0"/>
              <a:t>EBYS kurulmamış olan idarelere gönderilen güvenli elektronik imzalı belgelerin alınmasında sekizinci fıkra hükmü esas alınır. </a:t>
            </a:r>
            <a:endParaRPr lang="tr-TR" sz="2400" dirty="0"/>
          </a:p>
        </p:txBody>
      </p:sp>
    </p:spTree>
    <p:extLst>
      <p:ext uri="{BB962C8B-B14F-4D97-AF65-F5344CB8AC3E}">
        <p14:creationId xmlns:p14="http://schemas.microsoft.com/office/powerpoint/2010/main" xmlns="" val="2950972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b="1" dirty="0" smtClean="0"/>
              <a:t>                                    </a:t>
            </a:r>
            <a:r>
              <a:rPr lang="tr-TR" b="1" u="sng" dirty="0" smtClean="0"/>
              <a:t>Belgenin iade edilmesi;</a:t>
            </a:r>
          </a:p>
          <a:p>
            <a:pPr algn="just"/>
            <a:r>
              <a:rPr lang="tr-TR" dirty="0" smtClean="0"/>
              <a:t>İdareye muhatabı olmadığı halde güvenli elektronik imza ile imzalanarak elektronik ortamda bir belge gelmesi durumunda, belgenin muhatabı olunmadığı bilgisi ve söz konusu belgeye ilişkin tanımlayıcı bilgiler gönderene elektronik ortamda iletilir. Bu durumda belgenin bir kopyası elektronik ortamda muhafaza edilir.</a:t>
            </a:r>
          </a:p>
        </p:txBody>
      </p:sp>
    </p:spTree>
    <p:extLst>
      <p:ext uri="{BB962C8B-B14F-4D97-AF65-F5344CB8AC3E}">
        <p14:creationId xmlns:p14="http://schemas.microsoft.com/office/powerpoint/2010/main" xmlns="" val="2703306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solidFill>
                  <a:srgbClr val="FF0000"/>
                </a:solidFill>
              </a:rPr>
              <a:t>Görüş, bilgi ve belge taleplerinde süre???</a:t>
            </a:r>
          </a:p>
          <a:p>
            <a:pPr algn="just"/>
            <a:r>
              <a:rPr lang="tr-TR" sz="2400" dirty="0" smtClean="0"/>
              <a:t>MADDE 30- İdare içi ve idare dışı görüş, bilgi ve belge talep yazıları günlü yazılır. İdareler, ilgili mevzuattaki özel hükümler saklı kalmak kaydıyla, süre belirtilmeyen belge taleplerini talebin kendilerine ulaşmasından itibaren </a:t>
            </a:r>
            <a:r>
              <a:rPr lang="tr-TR" sz="2400" dirty="0" smtClean="0">
                <a:solidFill>
                  <a:srgbClr val="FF0000"/>
                </a:solidFill>
              </a:rPr>
              <a:t>en geç beş iş günü</a:t>
            </a:r>
            <a:r>
              <a:rPr lang="tr-TR" sz="2400" dirty="0" smtClean="0"/>
              <a:t>; süre belirtilmeyen bilgi ve görüş taleplerini ise talebin kendilerine ulaşmasından itibaren en geç </a:t>
            </a:r>
            <a:r>
              <a:rPr lang="tr-TR" sz="2400" dirty="0" err="1" smtClean="0"/>
              <a:t>onbeş</a:t>
            </a:r>
            <a:r>
              <a:rPr lang="tr-TR" sz="2400" dirty="0" smtClean="0"/>
              <a:t> iş günü içinde yerine getirir. Talebin ulaştığı tarih, fiziki ortamda gelen talepler için ilgili yazının idarenin genel evrak kayıtlarına girdiği zamanı; elektronik ortamda gelen talepler için ise talep yazısının </a:t>
            </a:r>
            <a:r>
              <a:rPr lang="tr-TR" sz="2400" dirty="0" err="1" smtClean="0"/>
              <a:t>EBYS'ye</a:t>
            </a:r>
            <a:r>
              <a:rPr lang="tr-TR" sz="2400" dirty="0" smtClean="0"/>
              <a:t> giriş kaydının yapıldığı zamanı ifade eder.</a:t>
            </a:r>
          </a:p>
          <a:p>
            <a:pPr algn="just"/>
            <a:r>
              <a:rPr lang="tr-TR" sz="2400" dirty="0" smtClean="0"/>
              <a:t>İdareler, bilgi ve görüş isteyen idareye süresi içinde ve gerekçesini bildirmek kaydıyla </a:t>
            </a:r>
            <a:r>
              <a:rPr lang="tr-TR" sz="2400" dirty="0" err="1" smtClean="0">
                <a:solidFill>
                  <a:srgbClr val="FF0000"/>
                </a:solidFill>
              </a:rPr>
              <a:t>onbeş</a:t>
            </a:r>
            <a:r>
              <a:rPr lang="tr-TR" sz="2400" dirty="0" smtClean="0"/>
              <a:t> iş gününü geçmemek üzere ek süre kullanabilir.</a:t>
            </a:r>
          </a:p>
          <a:p>
            <a:pPr algn="just"/>
            <a:endParaRPr lang="tr-TR" sz="2400" dirty="0" smtClean="0"/>
          </a:p>
        </p:txBody>
      </p:sp>
    </p:spTree>
    <p:extLst>
      <p:ext uri="{BB962C8B-B14F-4D97-AF65-F5344CB8AC3E}">
        <p14:creationId xmlns:p14="http://schemas.microsoft.com/office/powerpoint/2010/main" xmlns="" val="2147613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Tekit yazısı</a:t>
            </a:r>
          </a:p>
          <a:p>
            <a:pPr algn="just"/>
            <a:r>
              <a:rPr lang="tr-TR" b="1" dirty="0" smtClean="0"/>
              <a:t>MADDE 31- </a:t>
            </a:r>
            <a:r>
              <a:rPr lang="tr-TR" dirty="0" smtClean="0"/>
              <a:t>Belgeye süresi içinde cevap verilmemesi durumunda muhataba tekit yazısı yazılabilir (Örnek 23).</a:t>
            </a:r>
          </a:p>
          <a:p>
            <a:pPr algn="just"/>
            <a:endParaRPr lang="tr-TR" b="1" dirty="0" smtClean="0"/>
          </a:p>
          <a:p>
            <a:pPr algn="just"/>
            <a:r>
              <a:rPr lang="tr-TR" b="1" dirty="0" smtClean="0"/>
              <a:t>Uygun yazılmayan belgeler</a:t>
            </a:r>
          </a:p>
          <a:p>
            <a:pPr algn="just"/>
            <a:r>
              <a:rPr lang="tr-TR" b="1" dirty="0" smtClean="0"/>
              <a:t>MADDE 32- </a:t>
            </a:r>
            <a:r>
              <a:rPr lang="tr-TR" dirty="0" smtClean="0"/>
              <a:t>Bu Yönetmeliğe uygun olarak yazılmayan belgelere verilecek cevabi yazılarda, bu Yönetmeliğin ilgili maddeleri belirtilmek suretiyle muhatap uyarılabilir. Söz konusu durumun devam etmesi halinde, süreli belgeler hariç müteakip belgeler gerekçesi belirtilerek iade edilebilir</a:t>
            </a:r>
          </a:p>
        </p:txBody>
      </p:sp>
    </p:spTree>
    <p:extLst>
      <p:ext uri="{BB962C8B-B14F-4D97-AF65-F5344CB8AC3E}">
        <p14:creationId xmlns:p14="http://schemas.microsoft.com/office/powerpoint/2010/main" xmlns="" val="2074264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346796" y="249849"/>
            <a:ext cx="8969189" cy="578223"/>
          </a:xfrm>
        </p:spPr>
        <p:txBody>
          <a:bodyPr>
            <a:normAutofit fontScale="90000"/>
          </a:bodyPr>
          <a:lstStyle/>
          <a:p>
            <a:endParaRPr lang="tr-TR"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Metin</a:t>
            </a:r>
            <a:endParaRPr lang="tr-TR" dirty="0"/>
          </a:p>
        </p:txBody>
      </p:sp>
      <p:pic>
        <p:nvPicPr>
          <p:cNvPr id="6" name="Picture 4"/>
          <p:cNvPicPr>
            <a:picLocks noChangeAspect="1" noChangeArrowheads="1"/>
          </p:cNvPicPr>
          <p:nvPr/>
        </p:nvPicPr>
        <p:blipFill>
          <a:blip r:embed="rId3" cstate="print">
            <a:lum bright="-16000" contrast="-14000"/>
          </a:blip>
          <a:srcRect/>
          <a:stretch>
            <a:fillRect/>
          </a:stretch>
        </p:blipFill>
        <p:spPr bwMode="auto">
          <a:xfrm>
            <a:off x="-1468192" y="80011"/>
            <a:ext cx="14604643" cy="6703621"/>
          </a:xfrm>
          <a:prstGeom prst="rect">
            <a:avLst/>
          </a:prstGeom>
          <a:noFill/>
          <a:ln w="9525">
            <a:noFill/>
            <a:miter lim="800000"/>
            <a:headEnd/>
            <a:tailEnd/>
          </a:ln>
          <a:effectLst/>
        </p:spPr>
      </p:pic>
    </p:spTree>
    <p:extLst>
      <p:ext uri="{BB962C8B-B14F-4D97-AF65-F5344CB8AC3E}">
        <p14:creationId xmlns:p14="http://schemas.microsoft.com/office/powerpoint/2010/main" xmlns="" val="352657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Güvenli elektronik imza: </a:t>
            </a:r>
            <a:r>
              <a:rPr lang="tr-TR" dirty="0" smtClean="0"/>
              <a:t>Münhasıran imza sahibine bağlı olan, sadece imza sahibinin tasarrufunda bulunan güvenli elektronik imza oluşturma aracı ile oluşturulan, nitelikli elektronik sertifikaya dayanarak imza sahibinin kimliğinin ve imzalanmış elektronik veride sonradan herhangi bir değişiklik yapılıp yapılmadığının tespitini sağlayan elektronik imzayı, </a:t>
            </a:r>
          </a:p>
          <a:p>
            <a:pPr algn="just"/>
            <a:endParaRPr lang="tr-TR" dirty="0" smtClean="0"/>
          </a:p>
          <a:p>
            <a:pPr algn="just"/>
            <a:r>
              <a:rPr lang="tr-TR" b="1" dirty="0" smtClean="0"/>
              <a:t>Resmi yazışma: </a:t>
            </a:r>
            <a:r>
              <a:rPr lang="tr-TR" dirty="0" smtClean="0"/>
              <a:t>İdarelerin kendi içlerinde, birbirleriyle veya gerçek ya da tüzel kişiler ile iletişim sağlamak amacıyla fiziksel ortamda veya güvenli elektronik imza kullanarak elektronik ortamda yürüttükleri süreci,</a:t>
            </a:r>
          </a:p>
          <a:p>
            <a:endParaRPr lang="tr-TR" dirty="0"/>
          </a:p>
        </p:txBody>
      </p:sp>
    </p:spTree>
    <p:extLst>
      <p:ext uri="{BB962C8B-B14F-4D97-AF65-F5344CB8AC3E}">
        <p14:creationId xmlns:p14="http://schemas.microsoft.com/office/powerpoint/2010/main" xmlns="" val="19974891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Düzenleme yetkisi</a:t>
            </a:r>
          </a:p>
          <a:p>
            <a:pPr algn="just"/>
            <a:r>
              <a:rPr lang="tr-TR" b="1" dirty="0" smtClean="0"/>
              <a:t>MADDE 33- </a:t>
            </a:r>
            <a:r>
              <a:rPr lang="tr-TR" dirty="0" smtClean="0"/>
              <a:t>İdareler resmi yazışmalarla ilgili olarak bu Yönetmeliğe aykırı olmamak kaydıyla ek düzenleme yapabilir. </a:t>
            </a:r>
          </a:p>
          <a:p>
            <a:pPr algn="just"/>
            <a:endParaRPr lang="tr-TR" dirty="0" smtClean="0"/>
          </a:p>
          <a:p>
            <a:pPr algn="just"/>
            <a:r>
              <a:rPr lang="tr-TR" b="1" dirty="0" smtClean="0"/>
              <a:t>Yürürlükten kaldırılan mevzuat ve atıflar</a:t>
            </a:r>
          </a:p>
          <a:p>
            <a:pPr algn="just"/>
            <a:r>
              <a:rPr lang="tr-TR" dirty="0" smtClean="0"/>
              <a:t>MADDE 34- 18/10/2004 tarihli ve 2004/8125 sayılı Bakanlar Kurulu Kararı ile yürürlüğe konulan Resmi Yazışmalarda Uygulanacak Esas ve Usuller Hakkında Yönetmelik yürürlükten kaldırılmıştır.</a:t>
            </a:r>
            <a:endParaRPr lang="tr-TR" dirty="0"/>
          </a:p>
        </p:txBody>
      </p:sp>
    </p:spTree>
    <p:extLst>
      <p:ext uri="{BB962C8B-B14F-4D97-AF65-F5344CB8AC3E}">
        <p14:creationId xmlns:p14="http://schemas.microsoft.com/office/powerpoint/2010/main" xmlns="" val="3992179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smtClean="0"/>
              <a:t>Elektronik altyapının kurulması</a:t>
            </a:r>
          </a:p>
          <a:p>
            <a:pPr algn="just"/>
            <a:r>
              <a:rPr lang="tr-TR" sz="2400" b="1" dirty="0" smtClean="0"/>
              <a:t>GEÇİCİ MADDE </a:t>
            </a:r>
            <a:r>
              <a:rPr lang="tr-TR" sz="2400" dirty="0" smtClean="0"/>
              <a:t>1- Bu Yönetmeliğin yürürlüğe girdiği tarihten </a:t>
            </a:r>
            <a:r>
              <a:rPr lang="tr-TR" sz="2400" dirty="0" err="1" smtClean="0"/>
              <a:t>once</a:t>
            </a:r>
            <a:r>
              <a:rPr lang="tr-TR" sz="2400" dirty="0" smtClean="0"/>
              <a:t> kurulan </a:t>
            </a:r>
            <a:r>
              <a:rPr lang="tr-TR" sz="2400" dirty="0" err="1" smtClean="0"/>
              <a:t>EBYS'ler</a:t>
            </a:r>
            <a:r>
              <a:rPr lang="tr-TR" sz="2400" dirty="0" smtClean="0"/>
              <a:t> idarelerce bir yıl içinde bu Yönetmelik hükümlerine uyumlu hale getirilir. Bu Yönetmeliğin yürürlüğe girdiği tarihten sonra kurulacak olan </a:t>
            </a:r>
            <a:r>
              <a:rPr lang="tr-TR" sz="2400" dirty="0" err="1" smtClean="0"/>
              <a:t>EBYS'ler</a:t>
            </a:r>
            <a:r>
              <a:rPr lang="tr-TR" sz="2400" dirty="0" smtClean="0"/>
              <a:t> bu Yönetmelik hükümlerine uyumlu şekilde kurulur.</a:t>
            </a:r>
          </a:p>
          <a:p>
            <a:pPr algn="just"/>
            <a:r>
              <a:rPr lang="tr-TR" sz="2400" dirty="0" smtClean="0"/>
              <a:t>İdareler, e-Yazışma Teknik Rehberine uygun olarak güvenli elektronik imzalı belgelerin gönderilmesi ve alınması işlemlerini sağlamak amacıyla 28 inci maddenin sekizinci ve dokuzuncu fıkralarında belirtilen yetki verilmiş üçüncü taraf aracılığıyla oluşturulacak kullanıcı hesaplarım bu Yönetmeliğin yürürlüğe girdiği tarihten itibaren altı ay içinde alır.</a:t>
            </a:r>
          </a:p>
        </p:txBody>
      </p:sp>
    </p:spTree>
    <p:extLst>
      <p:ext uri="{BB962C8B-B14F-4D97-AF65-F5344CB8AC3E}">
        <p14:creationId xmlns:p14="http://schemas.microsoft.com/office/powerpoint/2010/main" xmlns="" val="3401589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Sayı sisteminin uyumlaştırılması</a:t>
            </a:r>
          </a:p>
          <a:p>
            <a:pPr algn="just"/>
            <a:r>
              <a:rPr lang="tr-TR" b="1" dirty="0" smtClean="0"/>
              <a:t>GEÇİCİ MADDE</a:t>
            </a:r>
            <a:r>
              <a:rPr lang="tr-TR" dirty="0" smtClean="0"/>
              <a:t> 2- Bu Yönetmelikte belirtilen sayı sisteminin yanı sıra kendi sayı sistemlerini de kullanan idareler gerekli uyumlaştırma çalışmalarını bu Yönetmeliğin yürürlüğe girdiği tarihten itibaren bir yıl içinde tamamlar.</a:t>
            </a:r>
          </a:p>
        </p:txBody>
      </p:sp>
    </p:spTree>
    <p:extLst>
      <p:ext uri="{BB962C8B-B14F-4D97-AF65-F5344CB8AC3E}">
        <p14:creationId xmlns:p14="http://schemas.microsoft.com/office/powerpoint/2010/main" xmlns="" val="3376655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684338" y="539751"/>
            <a:ext cx="9682162" cy="5148263"/>
          </a:xfrm>
        </p:spPr>
      </p:pic>
      <p:sp>
        <p:nvSpPr>
          <p:cNvPr id="2" name="Unvan 1"/>
          <p:cNvSpPr>
            <a:spLocks noGrp="1"/>
          </p:cNvSpPr>
          <p:nvPr>
            <p:ph type="title"/>
          </p:nvPr>
        </p:nvSpPr>
        <p:spPr>
          <a:xfrm>
            <a:off x="3632200" y="1362075"/>
            <a:ext cx="6726238" cy="433388"/>
          </a:xfrm>
        </p:spPr>
        <p:txBody>
          <a:bodyPr>
            <a:noAutofit/>
          </a:bodyPr>
          <a:lstStyle/>
          <a:p>
            <a:pPr>
              <a:defRPr/>
            </a:pPr>
            <a:r>
              <a:rPr lang="tr-TR" b="1" dirty="0"/>
              <a:t>Temel Yaşam Desteği</a:t>
            </a:r>
            <a:br>
              <a:rPr lang="tr-TR" b="1" dirty="0"/>
            </a:br>
            <a:endParaRPr lang="tr-TR" dirty="0"/>
          </a:p>
        </p:txBody>
      </p:sp>
      <p:sp>
        <p:nvSpPr>
          <p:cNvPr id="53252" name="İçerik Yer Tutucusu 2"/>
          <p:cNvSpPr txBox="1">
            <a:spLocks/>
          </p:cNvSpPr>
          <p:nvPr/>
        </p:nvSpPr>
        <p:spPr bwMode="auto">
          <a:xfrm>
            <a:off x="2152649" y="2227263"/>
            <a:ext cx="9927733" cy="346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marL="228600" indent="-228600">
              <a:spcBef>
                <a:spcPct val="20000"/>
              </a:spcBef>
              <a:buChar char="•"/>
              <a:defRPr sz="3200">
                <a:solidFill>
                  <a:schemeClr val="tx1"/>
                </a:solidFill>
                <a:latin typeface="Verdana" panose="020B0604030504040204" pitchFamily="34" charset="0"/>
              </a:defRPr>
            </a:lvl1pPr>
            <a:lvl2pPr marL="685800" indent="-22860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nSpc>
                <a:spcPct val="90000"/>
              </a:lnSpc>
              <a:spcBef>
                <a:spcPts val="1000"/>
              </a:spcBef>
            </a:pPr>
            <a:endParaRPr lang="tr-TR" sz="2100"/>
          </a:p>
        </p:txBody>
      </p:sp>
      <p:sp>
        <p:nvSpPr>
          <p:cNvPr id="53253" name="Rectangle 2"/>
          <p:cNvSpPr txBox="1">
            <a:spLocks noChangeArrowheads="1"/>
          </p:cNvSpPr>
          <p:nvPr/>
        </p:nvSpPr>
        <p:spPr bwMode="auto">
          <a:xfrm>
            <a:off x="2152650" y="1754189"/>
            <a:ext cx="869315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lnSpc>
                <a:spcPct val="90000"/>
              </a:lnSpc>
              <a:spcBef>
                <a:spcPct val="0"/>
              </a:spcBef>
              <a:buFontTx/>
              <a:buNone/>
            </a:pPr>
            <a:r>
              <a:rPr lang="tr-TR" sz="3300">
                <a:solidFill>
                  <a:srgbClr val="FF0000"/>
                </a:solidFill>
              </a:rPr>
              <a:t>            GÜZEL BİR YAŞAM DİLEĞİYLE…</a:t>
            </a:r>
          </a:p>
        </p:txBody>
      </p:sp>
      <p:pic>
        <p:nvPicPr>
          <p:cNvPr id="53254" name="Picture 3" descr="BEBEK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7200" y="2616200"/>
            <a:ext cx="2859088"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5" name="Rectangle 2"/>
          <p:cNvSpPr txBox="1">
            <a:spLocks noChangeArrowheads="1"/>
          </p:cNvSpPr>
          <p:nvPr/>
        </p:nvSpPr>
        <p:spPr bwMode="auto">
          <a:xfrm>
            <a:off x="4981576" y="2808289"/>
            <a:ext cx="4017963" cy="115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056" tIns="34529" rIns="69056" bIns="34529"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r" eaLnBrk="1" hangingPunct="1">
              <a:lnSpc>
                <a:spcPct val="90000"/>
              </a:lnSpc>
              <a:spcBef>
                <a:spcPct val="0"/>
              </a:spcBef>
              <a:buFontTx/>
              <a:buNone/>
            </a:pPr>
            <a:r>
              <a:rPr lang="tr-TR" sz="3600" dirty="0">
                <a:solidFill>
                  <a:srgbClr val="FF0000"/>
                </a:solidFill>
                <a:latin typeface="Comic Sans MS" panose="030F0702030302020204" pitchFamily="66" charset="0"/>
              </a:rPr>
              <a:t>GÜLÜMSEYİN</a:t>
            </a:r>
            <a:endParaRPr lang="en-US" sz="3600" dirty="0">
              <a:solidFill>
                <a:srgbClr val="FF0000"/>
              </a:solidFill>
              <a:latin typeface="Comic Sans MS" panose="030F0702030302020204" pitchFamily="66" charset="0"/>
            </a:endParaRPr>
          </a:p>
        </p:txBody>
      </p:sp>
      <p:sp>
        <p:nvSpPr>
          <p:cNvPr id="53256" name="Dikdörtgen 9"/>
          <p:cNvSpPr>
            <a:spLocks noChangeArrowheads="1"/>
          </p:cNvSpPr>
          <p:nvPr/>
        </p:nvSpPr>
        <p:spPr bwMode="auto">
          <a:xfrm flipH="1">
            <a:off x="7804597" y="4352926"/>
            <a:ext cx="356190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 typeface="Wingdings" panose="05000000000000000000" pitchFamily="2" charset="2"/>
              <a:buNone/>
            </a:pPr>
            <a:r>
              <a:rPr lang="tr-TR" sz="3000" dirty="0"/>
              <a:t>TEŞEKKÜRLER</a:t>
            </a:r>
          </a:p>
        </p:txBody>
      </p:sp>
    </p:spTree>
    <p:extLst>
      <p:ext uri="{BB962C8B-B14F-4D97-AF65-F5344CB8AC3E}">
        <p14:creationId xmlns:p14="http://schemas.microsoft.com/office/powerpoint/2010/main" xmlns="" val="2747516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000" b="1" dirty="0" smtClean="0"/>
              <a:t>RESMİ YAZIŞMALARDA UYGULANACAK USUL VE ESASLAR HAKKINDA YÖNETMELİK</a:t>
            </a:r>
            <a:endParaRPr lang="tr-TR" sz="20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smtClean="0"/>
              <a:t>Standart dosya planı: </a:t>
            </a:r>
            <a:r>
              <a:rPr lang="tr-TR" sz="2400" dirty="0" smtClean="0"/>
              <a:t>Kurumsal işlemler ve bu işlemler sonucunda oluşturulan veya alman belgelerin üretim yerleri ile olan ilişkisi belirtilerek konu veya fonksiyon esasına göre dosyalanmasını sağlamak amacıyla geliştirilen ve Başbakanlık tarafından yayımlanan sınıflama şemasını,</a:t>
            </a:r>
          </a:p>
          <a:p>
            <a:pPr algn="just"/>
            <a:endParaRPr lang="tr-TR" sz="2400" dirty="0" smtClean="0"/>
          </a:p>
          <a:p>
            <a:pPr algn="just"/>
            <a:r>
              <a:rPr lang="tr-TR" sz="2400" b="1" dirty="0" err="1" smtClean="0"/>
              <a:t>Üstveri</a:t>
            </a:r>
            <a:r>
              <a:rPr lang="tr-TR" sz="2400" b="1" dirty="0" smtClean="0"/>
              <a:t> (</a:t>
            </a:r>
            <a:r>
              <a:rPr lang="tr-TR" sz="2400" b="1" dirty="0" err="1" smtClean="0"/>
              <a:t>metadata</a:t>
            </a:r>
            <a:r>
              <a:rPr lang="tr-TR" sz="2400" b="1" dirty="0" smtClean="0"/>
              <a:t>): </a:t>
            </a:r>
            <a:r>
              <a:rPr lang="tr-TR" sz="2400" dirty="0" smtClean="0"/>
              <a:t>Bir belgeyi tanımlayan gönderici, konu, tarih, sayı ve benzeri bilgileri,</a:t>
            </a:r>
          </a:p>
          <a:p>
            <a:pPr algn="just"/>
            <a:endParaRPr lang="tr-TR" sz="2400" dirty="0" smtClean="0"/>
          </a:p>
          <a:p>
            <a:pPr algn="just"/>
            <a:r>
              <a:rPr lang="tr-TR" sz="2400" b="1" dirty="0" smtClean="0"/>
              <a:t>Üst yazı: </a:t>
            </a:r>
            <a:r>
              <a:rPr lang="tr-TR" sz="2400" dirty="0" smtClean="0"/>
              <a:t>Belgenin, varsa ek listesi ve dağıtım listesi dahil, ek hariç kısmım</a:t>
            </a:r>
          </a:p>
          <a:p>
            <a:pPr algn="just"/>
            <a:endParaRPr lang="tr-TR" sz="2400" dirty="0" smtClean="0"/>
          </a:p>
        </p:txBody>
      </p:sp>
    </p:spTree>
    <p:extLst>
      <p:ext uri="{BB962C8B-B14F-4D97-AF65-F5344CB8AC3E}">
        <p14:creationId xmlns:p14="http://schemas.microsoft.com/office/powerpoint/2010/main" xmlns="" val="2763851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63645"/>
          </a:xfrm>
        </p:spPr>
      </p:pic>
      <p:sp>
        <p:nvSpPr>
          <p:cNvPr id="2" name="Unvan 1"/>
          <p:cNvSpPr>
            <a:spLocks noGrp="1"/>
          </p:cNvSpPr>
          <p:nvPr>
            <p:ph type="title"/>
          </p:nvPr>
        </p:nvSpPr>
        <p:spPr>
          <a:xfrm>
            <a:off x="2810435" y="672353"/>
            <a:ext cx="8969189" cy="578223"/>
          </a:xfrm>
        </p:spPr>
        <p:txBody>
          <a:bodyPr>
            <a:noAutofit/>
          </a:bodyPr>
          <a:lstStyle/>
          <a:p>
            <a:r>
              <a:rPr lang="tr-TR" sz="2400" b="1" dirty="0" smtClean="0"/>
              <a:t>RESMİ YAZIŞMALARDA UYGULANACAK USUL VE ESASLAR HAKKINDA YÖNETMELİK</a:t>
            </a:r>
            <a:endParaRPr lang="tr-TR" sz="2400" dirty="0"/>
          </a:p>
        </p:txBody>
      </p:sp>
      <p:sp>
        <p:nvSpPr>
          <p:cNvPr id="5" name="İçerik Yer Tutucusu 2"/>
          <p:cNvSpPr txBox="1">
            <a:spLocks/>
          </p:cNvSpPr>
          <p:nvPr/>
        </p:nvSpPr>
        <p:spPr>
          <a:xfrm>
            <a:off x="838200" y="1825625"/>
            <a:ext cx="10941424" cy="4615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Yetkili makam: </a:t>
            </a:r>
            <a:r>
              <a:rPr lang="tr-TR" dirty="0" smtClean="0"/>
              <a:t>Mevzuatta belirtilen görevleri yerine getirme hususunda yürütme ve karar verme yetkisine sahip görevlileri,</a:t>
            </a:r>
          </a:p>
          <a:p>
            <a:pPr algn="just"/>
            <a:endParaRPr lang="tr-TR" dirty="0" smtClean="0"/>
          </a:p>
          <a:p>
            <a:pPr algn="just"/>
            <a:r>
              <a:rPr lang="tr-TR" b="1" dirty="0" smtClean="0"/>
              <a:t>Zaman damgası: </a:t>
            </a:r>
            <a:r>
              <a:rPr lang="tr-TR" dirty="0" smtClean="0"/>
              <a:t>Bir elektronik verinin, üretildiği, değiştirildiği, gönderildiği, alındığı ve/veya kaydedildiği zamanın tespit edilmesi amacıyla elektronik sertifika hizmet sağlayıcısı tarafından güvenli elektronik imza ile doğrulanan zaman kaydını, ifade eder.</a:t>
            </a:r>
          </a:p>
          <a:p>
            <a:pPr algn="just"/>
            <a:endParaRPr lang="tr-TR" dirty="0"/>
          </a:p>
        </p:txBody>
      </p:sp>
    </p:spTree>
    <p:extLst>
      <p:ext uri="{BB962C8B-B14F-4D97-AF65-F5344CB8AC3E}">
        <p14:creationId xmlns:p14="http://schemas.microsoft.com/office/powerpoint/2010/main" xmlns="" val="1581508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4584</Words>
  <Application>Microsoft Office PowerPoint</Application>
  <PresentationFormat>Özel</PresentationFormat>
  <Paragraphs>315</Paragraphs>
  <Slides>73</Slides>
  <Notes>0</Notes>
  <HiddenSlides>0</HiddenSlides>
  <MMClips>0</MMClips>
  <ScaleCrop>false</ScaleCrop>
  <HeadingPairs>
    <vt:vector size="4" baseType="variant">
      <vt:variant>
        <vt:lpstr>Tema</vt:lpstr>
      </vt:variant>
      <vt:variant>
        <vt:i4>1</vt:i4>
      </vt:variant>
      <vt:variant>
        <vt:lpstr>Slayt Başlıkları</vt:lpstr>
      </vt:variant>
      <vt:variant>
        <vt:i4>73</vt:i4>
      </vt:variant>
    </vt:vector>
  </HeadingPairs>
  <TitlesOfParts>
    <vt:vector size="74" baseType="lpstr">
      <vt:lpstr>Office Teması</vt:lpstr>
      <vt:lpstr>2015 YILI</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 </vt:lpstr>
      <vt:lpstr>RESMİ YAZIŞMALARDA UYGULANACAK USUL VE ESASLAR HAKKINDA YÖNETMELİK</vt:lpstr>
      <vt:lpstr>RESMİ YAZIŞMALARDA UYGULANACAK USUL VE ESASLAR HAKKINDA YÖNETMELİK</vt:lpstr>
      <vt:lpstr>Slayt 15</vt:lpstr>
      <vt:lpstr>RESMİ YAZIŞMALARDA UYGULANACAK USUL VE ESASLAR HAKKINDA YÖNETMELİK</vt:lpstr>
      <vt:lpstr>RESMİ YAZIŞMALARDA UYGULANACAK USUL VE ESASLAR HAKKINDA YÖNETMELİK</vt:lpstr>
      <vt:lpstr>Slayt 18</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Slayt 23</vt:lpstr>
      <vt:lpstr>RESMİ YAZIŞMALARDA UYGULANACAK USUL VE ESASLAR HAKKINDA YÖNETMELİK</vt:lpstr>
      <vt:lpstr>Slayt 25</vt:lpstr>
      <vt:lpstr>Slayt 26</vt:lpstr>
      <vt:lpstr>RESMİ YAZIŞMALARDA UYGULANACAK USUL VE ESASLAR HAKKINDA YÖNETMELİK</vt:lpstr>
      <vt:lpstr>Slayt 28</vt:lpstr>
      <vt:lpstr>Slayt 29</vt:lpstr>
      <vt:lpstr>RESMİ YAZIŞMALARDA UYGULANACAK USUL VE ESASLAR HAKKINDA YÖNETMELİK</vt:lpstr>
      <vt:lpstr>RESMİ YAZIŞMALARDA UYGULANACAK USUL VE ESASLAR HAKKINDA YÖNETMELİK</vt:lpstr>
      <vt:lpstr>Slayt 32</vt:lpstr>
      <vt:lpstr>RESMİ YAZIŞMALARDA UYGULANACAK USUL VE ESASLAR HAKKINDA YÖNETMELİK</vt:lpstr>
      <vt:lpstr>Slayt 34</vt:lpstr>
      <vt:lpstr>RESMİ YAZIŞMALARDA UYGULANACAK USUL VE ESASLAR HAKKINDA YÖNETMELİK</vt:lpstr>
      <vt:lpstr>Slayt 36</vt:lpstr>
      <vt:lpstr>Slayt 37</vt:lpstr>
      <vt:lpstr>RESMİ YAZIŞMALARDA UYGULANACAK USUL VE ESASLAR HAKKINDA YÖNETMELİK</vt:lpstr>
      <vt:lpstr>RESMİ YAZIŞMALARDA UYGULANACAK USUL VE ESASLAR HAKKINDA YÖNETMELİK</vt:lpstr>
      <vt:lpstr>RESMİ YAZIŞMALARDA UYGULANACAK USUL VE ESASLAR HAKKINDA YÖNETMELİK</vt:lpstr>
      <vt:lpstr>Slayt 41</vt:lpstr>
      <vt:lpstr>RESMİ YAZIŞMALARDA UYGULANACAK USUL VE ESASLAR HAKKINDA YÖNETMELİK</vt:lpstr>
      <vt:lpstr>Slayt 43</vt:lpstr>
      <vt:lpstr>RESMİ YAZIŞMALARDA UYGULANACAK USUL VE ESASLAR HAKKINDA YÖNETMELİK</vt:lpstr>
      <vt:lpstr>RESMİ YAZIŞMALARDA UYGULANACAK USUL VE ESASLAR HAKKINDA YÖNETMELİK</vt:lpstr>
      <vt:lpstr>RESMİ YAZIŞMALARDA UYGULANACAK USUL VE ESASLAR HAKKINDA YÖNETMELİK</vt:lpstr>
      <vt:lpstr>Slayt 47</vt:lpstr>
      <vt:lpstr>Slayt 48</vt:lpstr>
      <vt:lpstr>RESMİ YAZIŞMALARDA UYGULANACAK USUL VE ESASLAR HAKKINDA YÖNETMELİK</vt:lpstr>
      <vt:lpstr>Slayt 50</vt:lpstr>
      <vt:lpstr>Slayt 51</vt:lpstr>
      <vt:lpstr>Slayt 52</vt:lpstr>
      <vt:lpstr>Slayt 53</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Slayt 58</vt:lpstr>
      <vt:lpstr>RESMİ YAZIŞMALARDA UYGULANACAK USUL VE ESASLAR HAKKINDA YÖNETMELİK</vt:lpstr>
      <vt:lpstr>Slayt 60</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RESMİ YAZIŞMALARDA UYGULANACAK USUL VE ESASLAR HAKKINDA YÖNETMELİK</vt:lpstr>
      <vt:lpstr>Slayt 69</vt:lpstr>
      <vt:lpstr>RESMİ YAZIŞMALARDA UYGULANACAK USUL VE ESASLAR HAKKINDA YÖNETMELİK</vt:lpstr>
      <vt:lpstr>RESMİ YAZIŞMALARDA UYGULANACAK USUL VE ESASLAR HAKKINDA YÖNETMELİK</vt:lpstr>
      <vt:lpstr>RESMİ YAZIŞMALARDA UYGULANACAK USUL VE ESASLAR HAKKINDA YÖNETMELİK</vt:lpstr>
      <vt:lpstr>Temel Yaşam Desteği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saglik02</dc:creator>
  <cp:lastModifiedBy>toplantı salonu</cp:lastModifiedBy>
  <cp:revision>68</cp:revision>
  <dcterms:created xsi:type="dcterms:W3CDTF">2015-03-10T11:28:45Z</dcterms:created>
  <dcterms:modified xsi:type="dcterms:W3CDTF">2015-03-30T11:34:33Z</dcterms:modified>
</cp:coreProperties>
</file>